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slideLayouts/slideLayout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slideLayouts/slideLayout5.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2" r:id="rId7"/>
    <p:sldMasterId id="2147483674" r:id="rId8"/>
  </p:sldMasterIdLst>
  <p:notesMasterIdLst>
    <p:notesMasterId r:id="rId49"/>
  </p:notesMasterIdLst>
  <p:handoutMasterIdLst>
    <p:handoutMasterId r:id="rId50"/>
  </p:handoutMasterIdLst>
  <p:sldIdLst>
    <p:sldId id="257" r:id="rId9"/>
    <p:sldId id="259" r:id="rId10"/>
    <p:sldId id="260" r:id="rId11"/>
    <p:sldId id="261" r:id="rId12"/>
    <p:sldId id="268" r:id="rId13"/>
    <p:sldId id="269" r:id="rId14"/>
    <p:sldId id="270" r:id="rId15"/>
    <p:sldId id="298" r:id="rId16"/>
    <p:sldId id="271" r:id="rId17"/>
    <p:sldId id="272" r:id="rId18"/>
    <p:sldId id="273" r:id="rId19"/>
    <p:sldId id="275" r:id="rId20"/>
    <p:sldId id="276" r:id="rId21"/>
    <p:sldId id="277" r:id="rId22"/>
    <p:sldId id="278" r:id="rId23"/>
    <p:sldId id="283" r:id="rId24"/>
    <p:sldId id="281" r:id="rId25"/>
    <p:sldId id="280" r:id="rId26"/>
    <p:sldId id="279" r:id="rId27"/>
    <p:sldId id="306" r:id="rId28"/>
    <p:sldId id="296" r:id="rId29"/>
    <p:sldId id="302" r:id="rId30"/>
    <p:sldId id="307" r:id="rId31"/>
    <p:sldId id="301" r:id="rId32"/>
    <p:sldId id="308" r:id="rId33"/>
    <p:sldId id="309" r:id="rId34"/>
    <p:sldId id="303" r:id="rId35"/>
    <p:sldId id="304" r:id="rId36"/>
    <p:sldId id="310" r:id="rId37"/>
    <p:sldId id="284" r:id="rId38"/>
    <p:sldId id="305" r:id="rId39"/>
    <p:sldId id="286" r:id="rId40"/>
    <p:sldId id="289" r:id="rId41"/>
    <p:sldId id="288" r:id="rId42"/>
    <p:sldId id="291" r:id="rId43"/>
    <p:sldId id="292" r:id="rId44"/>
    <p:sldId id="293" r:id="rId45"/>
    <p:sldId id="294" r:id="rId46"/>
    <p:sldId id="266" r:id="rId47"/>
    <p:sldId id="300" r:id="rId4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8" Type="http://schemas.openxmlformats.org/officeDocument/2006/relationships/slideMaster" Target="slideMasters/slideMaster8.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2F6B36F7-E4CC-4282-8CE1-E8780A6DA811}" type="datetimeFigureOut">
              <a:rPr lang="en-US" smtClean="0"/>
              <a:t>3/11/2019</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B1EBF72-CE57-4A14-8348-9618E0A5CE09}" type="slidenum">
              <a:rPr lang="en-US" smtClean="0"/>
              <a:t>‹#›</a:t>
            </a:fld>
            <a:endParaRPr lang="en-US"/>
          </a:p>
        </p:txBody>
      </p:sp>
    </p:spTree>
    <p:extLst>
      <p:ext uri="{BB962C8B-B14F-4D97-AF65-F5344CB8AC3E}">
        <p14:creationId xmlns:p14="http://schemas.microsoft.com/office/powerpoint/2010/main" val="2973553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DB454A4-BA9F-4B02-91A5-D0588EBD016D}" type="datetimeFigureOut">
              <a:rPr lang="en-US" smtClean="0"/>
              <a:t>3/11/2019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E9007FE-8B2E-4F2F-8ADF-5AF1133D3859}" type="slidenum">
              <a:rPr lang="en-US" smtClean="0"/>
              <a:t>‹#›</a:t>
            </a:fld>
            <a:endParaRPr lang="en-US"/>
          </a:p>
        </p:txBody>
      </p:sp>
    </p:spTree>
    <p:extLst>
      <p:ext uri="{BB962C8B-B14F-4D97-AF65-F5344CB8AC3E}">
        <p14:creationId xmlns:p14="http://schemas.microsoft.com/office/powerpoint/2010/main" val="124891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2C66FE-61F3-4C36-A875-ADAE3DAD7BE9}" type="slidenum">
              <a:rPr lang="en-US" smtClean="0">
                <a:solidFill>
                  <a:prstClr val="black"/>
                </a:solidFill>
              </a:rPr>
              <a:pPr/>
              <a:t>1</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Anthem District Council Mtgs</a:t>
            </a:r>
            <a:endParaRPr lang="en-US">
              <a:solidFill>
                <a:prstClr val="black"/>
              </a:solidFill>
            </a:endParaRPr>
          </a:p>
        </p:txBody>
      </p:sp>
    </p:spTree>
    <p:extLst>
      <p:ext uri="{BB962C8B-B14F-4D97-AF65-F5344CB8AC3E}">
        <p14:creationId xmlns:p14="http://schemas.microsoft.com/office/powerpoint/2010/main" val="2197521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20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671187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23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793780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25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237856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26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234165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29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0297873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10871200" cy="1981200"/>
          </a:xfrm>
          <a:prstGeom prst="rect">
            <a:avLst/>
          </a:prstGeom>
        </p:spPr>
        <p:txBody>
          <a:bodyPr anchor="b" anchorCtr="0"/>
          <a:lstStyle>
            <a:lvl1pPr algn="l">
              <a:defRPr sz="4000" b="1">
                <a:solidFill>
                  <a:schemeClr val="tx2"/>
                </a:solidFill>
                <a:latin typeface="+mj-lt"/>
                <a:cs typeface="Tahom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09600" y="4267200"/>
            <a:ext cx="7315200" cy="457200"/>
          </a:xfrm>
          <a:prstGeom prst="rect">
            <a:avLst/>
          </a:prstGeom>
        </p:spPr>
        <p:txBody>
          <a:bodyPr/>
          <a:lstStyle>
            <a:lvl1pPr marL="0" indent="0" algn="l">
              <a:buNone/>
              <a:defRPr sz="2000">
                <a:solidFill>
                  <a:schemeClr val="tx2"/>
                </a:solidFill>
                <a:latin typeface="+mn-lt"/>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6"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247D0DD7-7422-4B3A-8C93-792BA78EFC48}" type="datetime1">
              <a:rPr lang="en-US" smtClean="0">
                <a:solidFill>
                  <a:srgbClr val="4C4546"/>
                </a:solidFill>
              </a:rPr>
              <a:pPr>
                <a:defRPr/>
              </a:pPr>
              <a:t>3/11/2019</a:t>
            </a:fld>
            <a:endParaRPr lang="en-US" dirty="0">
              <a:solidFill>
                <a:srgbClr val="4C4546"/>
              </a:solidFill>
            </a:endParaRPr>
          </a:p>
        </p:txBody>
      </p:sp>
      <p:sp>
        <p:nvSpPr>
          <p:cNvPr id="7"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8" name="Slide Number Placeholder 5"/>
          <p:cNvSpPr>
            <a:spLocks noGrp="1"/>
          </p:cNvSpPr>
          <p:nvPr>
            <p:ph type="sldNum" sz="quarter" idx="4"/>
          </p:nvPr>
        </p:nvSpPr>
        <p:spPr>
          <a:xfrm>
            <a:off x="10769600" y="6569076"/>
            <a:ext cx="1016000" cy="288925"/>
          </a:xfrm>
          <a:prstGeom prst="rect">
            <a:avLst/>
          </a:prstGeom>
        </p:spPr>
        <p:txBody>
          <a:bodyPr/>
          <a:lstStyle>
            <a:lvl1pP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362" y="796277"/>
            <a:ext cx="2056191" cy="615238"/>
          </a:xfrm>
          <a:prstGeom prst="rect">
            <a:avLst/>
          </a:prstGeom>
        </p:spPr>
      </p:pic>
    </p:spTree>
    <p:extLst>
      <p:ext uri="{BB962C8B-B14F-4D97-AF65-F5344CB8AC3E}">
        <p14:creationId xmlns:p14="http://schemas.microsoft.com/office/powerpoint/2010/main" val="39140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990600"/>
          </a:xfrm>
          <a:prstGeom prst="rect">
            <a:avLst/>
          </a:prstGeom>
        </p:spPr>
        <p:txBody>
          <a:bodyPr anchor="b" anchorCtr="0"/>
          <a:lstStyle>
            <a:lvl1pPr algn="l">
              <a:defRPr sz="3400">
                <a:solidFill>
                  <a:schemeClr val="tx2"/>
                </a:solidFill>
                <a:latin typeface="+mj-lt"/>
                <a:cs typeface="Tahom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09600" y="1828800"/>
            <a:ext cx="10972800" cy="3962400"/>
          </a:xfrm>
          <a:prstGeom prst="rect">
            <a:avLst/>
          </a:prstGeom>
        </p:spPr>
        <p:txBody>
          <a:bodyPr/>
          <a:lstStyle>
            <a:lvl1pPr marL="341313" indent="-341313">
              <a:spcBef>
                <a:spcPts val="0"/>
              </a:spcBef>
              <a:spcAft>
                <a:spcPts val="600"/>
              </a:spcAft>
              <a:buClr>
                <a:schemeClr val="accent6"/>
              </a:buClr>
              <a:buSzPct val="110000"/>
              <a:buFont typeface="Wingdings" pitchFamily="2" charset="2"/>
              <a:buChar char=""/>
              <a:defRPr sz="2800"/>
            </a:lvl1pPr>
            <a:lvl2pPr marL="682625" indent="-341313">
              <a:spcBef>
                <a:spcPts val="0"/>
              </a:spcBef>
              <a:spcAft>
                <a:spcPts val="600"/>
              </a:spcAft>
              <a:buClr>
                <a:schemeClr val="tx2">
                  <a:lumMod val="60000"/>
                  <a:lumOff val="40000"/>
                </a:schemeClr>
              </a:buClr>
              <a:buSzPct val="75000"/>
              <a:buFont typeface="Wingdings 3" pitchFamily="18" charset="2"/>
              <a:buChar char=""/>
              <a:tabLst/>
              <a:defRPr/>
            </a:lvl2pPr>
            <a:lvl3pPr marL="1023938" indent="-339725">
              <a:spcBef>
                <a:spcPts val="0"/>
              </a:spcBef>
              <a:spcAft>
                <a:spcPts val="600"/>
              </a:spcAft>
              <a:defRPr/>
            </a:lvl3pPr>
            <a:lvl4pPr marL="1312863" indent="-228600">
              <a:spcBef>
                <a:spcPts val="0"/>
              </a:spcBef>
              <a:spcAft>
                <a:spcPts val="600"/>
              </a:spcAft>
              <a:buClr>
                <a:schemeClr val="tx2"/>
              </a:buClr>
              <a:defRPr/>
            </a:lvl4pPr>
            <a:lvl5pPr marL="1538288" indent="-228600">
              <a:spcBef>
                <a:spcPts val="0"/>
              </a:spcBef>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9A9DF3F8-37FD-4418-BB86-37519B8E12BF}" type="datetime1">
              <a:rPr lang="en-US" smtClean="0">
                <a:solidFill>
                  <a:srgbClr val="4C4546"/>
                </a:solidFill>
              </a:rPr>
              <a:pPr>
                <a:defRPr/>
              </a:pPr>
              <a:t>3/11/2019</a:t>
            </a:fld>
            <a:endParaRPr lang="en-US" dirty="0">
              <a:solidFill>
                <a:srgbClr val="4C4546"/>
              </a:solidFill>
            </a:endParaRPr>
          </a:p>
        </p:txBody>
      </p:sp>
      <p:sp>
        <p:nvSpPr>
          <p:cNvPr id="5"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7" name="Slide Number Placeholder 5"/>
          <p:cNvSpPr>
            <a:spLocks noGrp="1"/>
          </p:cNvSpPr>
          <p:nvPr>
            <p:ph type="sldNum" sz="quarter" idx="4"/>
          </p:nvPr>
        </p:nvSpPr>
        <p:spPr>
          <a:xfrm>
            <a:off x="10769600" y="6569076"/>
            <a:ext cx="1016000" cy="288925"/>
          </a:xfrm>
          <a:prstGeom prst="rect">
            <a:avLst/>
          </a:prstGeom>
        </p:spPr>
        <p:txBody>
          <a:bodyPr/>
          <a:lstStyle>
            <a:lvl1pP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1695889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990600"/>
          </a:xfrm>
          <a:prstGeom prst="rect">
            <a:avLst/>
          </a:prstGeom>
        </p:spPr>
        <p:txBody>
          <a:bodyPr anchor="b" anchorCtr="0"/>
          <a:lstStyle>
            <a:lvl1pPr algn="l">
              <a:defRPr sz="3400">
                <a:solidFill>
                  <a:schemeClr val="tx2"/>
                </a:solidFill>
                <a:latin typeface="+mj-lt"/>
                <a:cs typeface="Tahom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09600" y="1828800"/>
            <a:ext cx="10972800" cy="3962400"/>
          </a:xfrm>
          <a:prstGeom prst="rect">
            <a:avLst/>
          </a:prstGeom>
        </p:spPr>
        <p:txBody>
          <a:bodyPr/>
          <a:lstStyle>
            <a:lvl1pPr marL="341313" indent="-341313">
              <a:spcBef>
                <a:spcPts val="0"/>
              </a:spcBef>
              <a:spcAft>
                <a:spcPts val="600"/>
              </a:spcAft>
              <a:buClr>
                <a:schemeClr val="accent6"/>
              </a:buClr>
              <a:buSzPct val="110000"/>
              <a:buFont typeface="Wingdings" pitchFamily="2" charset="2"/>
              <a:buChar char=""/>
              <a:defRPr sz="2800"/>
            </a:lvl1pPr>
            <a:lvl2pPr marL="682625" indent="-341313">
              <a:spcBef>
                <a:spcPts val="0"/>
              </a:spcBef>
              <a:spcAft>
                <a:spcPts val="600"/>
              </a:spcAft>
              <a:buClr>
                <a:schemeClr val="tx2">
                  <a:lumMod val="60000"/>
                  <a:lumOff val="40000"/>
                </a:schemeClr>
              </a:buClr>
              <a:buSzPct val="75000"/>
              <a:buFont typeface="Wingdings 3" pitchFamily="18" charset="2"/>
              <a:buChar char=""/>
              <a:tabLst/>
              <a:defRPr/>
            </a:lvl2pPr>
            <a:lvl3pPr marL="1023938" indent="-339725">
              <a:spcBef>
                <a:spcPts val="0"/>
              </a:spcBef>
              <a:spcAft>
                <a:spcPts val="600"/>
              </a:spcAft>
              <a:defRPr/>
            </a:lvl3pPr>
            <a:lvl4pPr marL="1312863" indent="-228600">
              <a:spcBef>
                <a:spcPts val="0"/>
              </a:spcBef>
              <a:spcAft>
                <a:spcPts val="600"/>
              </a:spcAft>
              <a:buClr>
                <a:schemeClr val="tx2"/>
              </a:buClr>
              <a:defRPr/>
            </a:lvl4pPr>
            <a:lvl5pPr marL="1538288" indent="-228600">
              <a:spcBef>
                <a:spcPts val="0"/>
              </a:spcBef>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9A9DF3F8-37FD-4418-BB86-37519B8E12BF}" type="datetime1">
              <a:rPr lang="en-US" smtClean="0">
                <a:solidFill>
                  <a:srgbClr val="4C4546"/>
                </a:solidFill>
              </a:rPr>
              <a:pPr>
                <a:defRPr/>
              </a:pPr>
              <a:t>3/11/2019</a:t>
            </a:fld>
            <a:endParaRPr lang="en-US" dirty="0">
              <a:solidFill>
                <a:srgbClr val="4C4546"/>
              </a:solidFill>
            </a:endParaRPr>
          </a:p>
        </p:txBody>
      </p:sp>
      <p:sp>
        <p:nvSpPr>
          <p:cNvPr id="5"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7" name="Slide Number Placeholder 5"/>
          <p:cNvSpPr>
            <a:spLocks noGrp="1"/>
          </p:cNvSpPr>
          <p:nvPr>
            <p:ph type="sldNum" sz="quarter" idx="4"/>
          </p:nvPr>
        </p:nvSpPr>
        <p:spPr>
          <a:xfrm>
            <a:off x="10769600" y="6569076"/>
            <a:ext cx="1016000" cy="288925"/>
          </a:xfrm>
          <a:prstGeom prst="rect">
            <a:avLst/>
          </a:prstGeom>
        </p:spPr>
        <p:txBody>
          <a:bodyPr/>
          <a:lstStyle>
            <a:lvl1pP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408409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990600"/>
          </a:xfrm>
          <a:prstGeom prst="rect">
            <a:avLst/>
          </a:prstGeom>
        </p:spPr>
        <p:txBody>
          <a:bodyPr anchor="b" anchorCtr="0"/>
          <a:lstStyle>
            <a:lvl1pPr algn="l">
              <a:defRPr sz="3400">
                <a:solidFill>
                  <a:schemeClr val="tx2"/>
                </a:solidFill>
                <a:latin typeface="+mj-lt"/>
                <a:cs typeface="Tahom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09600" y="1828800"/>
            <a:ext cx="10972800" cy="3962400"/>
          </a:xfrm>
          <a:prstGeom prst="rect">
            <a:avLst/>
          </a:prstGeom>
        </p:spPr>
        <p:txBody>
          <a:bodyPr/>
          <a:lstStyle>
            <a:lvl1pPr marL="341313" indent="-341313">
              <a:spcBef>
                <a:spcPts val="0"/>
              </a:spcBef>
              <a:spcAft>
                <a:spcPts val="600"/>
              </a:spcAft>
              <a:buClr>
                <a:schemeClr val="accent6"/>
              </a:buClr>
              <a:buSzPct val="110000"/>
              <a:buFont typeface="Wingdings" pitchFamily="2" charset="2"/>
              <a:buChar char=""/>
              <a:defRPr sz="2800"/>
            </a:lvl1pPr>
            <a:lvl2pPr marL="682625" indent="-341313">
              <a:spcBef>
                <a:spcPts val="0"/>
              </a:spcBef>
              <a:spcAft>
                <a:spcPts val="600"/>
              </a:spcAft>
              <a:buClr>
                <a:schemeClr val="tx2">
                  <a:lumMod val="60000"/>
                  <a:lumOff val="40000"/>
                </a:schemeClr>
              </a:buClr>
              <a:buSzPct val="75000"/>
              <a:buFont typeface="Wingdings 3" pitchFamily="18" charset="2"/>
              <a:buChar char=""/>
              <a:tabLst/>
              <a:defRPr/>
            </a:lvl2pPr>
            <a:lvl3pPr marL="1023938" indent="-339725">
              <a:spcBef>
                <a:spcPts val="0"/>
              </a:spcBef>
              <a:spcAft>
                <a:spcPts val="600"/>
              </a:spcAft>
              <a:defRPr/>
            </a:lvl3pPr>
            <a:lvl4pPr marL="1312863" indent="-228600">
              <a:spcBef>
                <a:spcPts val="0"/>
              </a:spcBef>
              <a:spcAft>
                <a:spcPts val="600"/>
              </a:spcAft>
              <a:buClr>
                <a:schemeClr val="tx2"/>
              </a:buClr>
              <a:defRPr/>
            </a:lvl4pPr>
            <a:lvl5pPr marL="1538288" indent="-228600">
              <a:spcBef>
                <a:spcPts val="0"/>
              </a:spcBef>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9A9DF3F8-37FD-4418-BB86-37519B8E12BF}" type="datetime1">
              <a:rPr lang="en-US" smtClean="0">
                <a:solidFill>
                  <a:srgbClr val="4C4546"/>
                </a:solidFill>
              </a:rPr>
              <a:pPr>
                <a:defRPr/>
              </a:pPr>
              <a:t>3/11/2019</a:t>
            </a:fld>
            <a:endParaRPr lang="en-US" dirty="0">
              <a:solidFill>
                <a:srgbClr val="4C4546"/>
              </a:solidFill>
            </a:endParaRPr>
          </a:p>
        </p:txBody>
      </p:sp>
      <p:sp>
        <p:nvSpPr>
          <p:cNvPr id="5"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7" name="Slide Number Placeholder 5"/>
          <p:cNvSpPr>
            <a:spLocks noGrp="1"/>
          </p:cNvSpPr>
          <p:nvPr>
            <p:ph type="sldNum" sz="quarter" idx="4"/>
          </p:nvPr>
        </p:nvSpPr>
        <p:spPr>
          <a:xfrm>
            <a:off x="10769600" y="6569076"/>
            <a:ext cx="1016000" cy="288925"/>
          </a:xfrm>
          <a:prstGeom prst="rect">
            <a:avLst/>
          </a:prstGeom>
        </p:spPr>
        <p:txBody>
          <a:bodyPr/>
          <a:lstStyle>
            <a:lvl1pP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46332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990600"/>
          </a:xfrm>
          <a:prstGeom prst="rect">
            <a:avLst/>
          </a:prstGeom>
        </p:spPr>
        <p:txBody>
          <a:bodyPr anchor="b" anchorCtr="0"/>
          <a:lstStyle>
            <a:lvl1pPr algn="l">
              <a:defRPr sz="3400">
                <a:solidFill>
                  <a:schemeClr val="tx2"/>
                </a:solidFill>
                <a:latin typeface="+mj-lt"/>
                <a:cs typeface="Tahom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09600" y="1828800"/>
            <a:ext cx="10972800" cy="3962400"/>
          </a:xfrm>
          <a:prstGeom prst="rect">
            <a:avLst/>
          </a:prstGeom>
        </p:spPr>
        <p:txBody>
          <a:bodyPr/>
          <a:lstStyle>
            <a:lvl1pPr marL="341313" indent="-341313">
              <a:spcBef>
                <a:spcPts val="0"/>
              </a:spcBef>
              <a:spcAft>
                <a:spcPts val="600"/>
              </a:spcAft>
              <a:buClr>
                <a:schemeClr val="accent6"/>
              </a:buClr>
              <a:buSzPct val="110000"/>
              <a:buFont typeface="Wingdings" pitchFamily="2" charset="2"/>
              <a:buChar char=""/>
              <a:defRPr sz="2800"/>
            </a:lvl1pPr>
            <a:lvl2pPr marL="682625" indent="-341313">
              <a:spcBef>
                <a:spcPts val="0"/>
              </a:spcBef>
              <a:spcAft>
                <a:spcPts val="600"/>
              </a:spcAft>
              <a:buClr>
                <a:schemeClr val="tx2">
                  <a:lumMod val="60000"/>
                  <a:lumOff val="40000"/>
                </a:schemeClr>
              </a:buClr>
              <a:buSzPct val="75000"/>
              <a:buFont typeface="Wingdings 3" pitchFamily="18" charset="2"/>
              <a:buChar char=""/>
              <a:tabLst/>
              <a:defRPr/>
            </a:lvl2pPr>
            <a:lvl3pPr marL="1023938" indent="-339725">
              <a:spcBef>
                <a:spcPts val="0"/>
              </a:spcBef>
              <a:spcAft>
                <a:spcPts val="600"/>
              </a:spcAft>
              <a:defRPr/>
            </a:lvl3pPr>
            <a:lvl4pPr marL="1312863" indent="-228600">
              <a:spcBef>
                <a:spcPts val="0"/>
              </a:spcBef>
              <a:spcAft>
                <a:spcPts val="600"/>
              </a:spcAft>
              <a:buClr>
                <a:schemeClr val="tx2"/>
              </a:buClr>
              <a:defRPr/>
            </a:lvl4pPr>
            <a:lvl5pPr marL="1538288" indent="-228600">
              <a:spcBef>
                <a:spcPts val="0"/>
              </a:spcBef>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fld id="{E1244E28-75D9-4144-983A-64DB5D91A197}" type="datetime1">
              <a:rPr lang="en-US" smtClean="0">
                <a:solidFill>
                  <a:srgbClr val="4C4546"/>
                </a:solidFill>
              </a:rPr>
              <a:pPr/>
              <a:t>3/11/2019</a:t>
            </a:fld>
            <a:endParaRPr lang="en-US" dirty="0">
              <a:solidFill>
                <a:srgbClr val="4C4546"/>
              </a:solidFill>
            </a:endParaRPr>
          </a:p>
        </p:txBody>
      </p:sp>
      <p:sp>
        <p:nvSpPr>
          <p:cNvPr id="5"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endParaRPr lang="en-US" dirty="0">
              <a:solidFill>
                <a:srgbClr val="4C4546"/>
              </a:solidFill>
            </a:endParaRPr>
          </a:p>
        </p:txBody>
      </p:sp>
      <p:sp>
        <p:nvSpPr>
          <p:cNvPr id="7" name="Slide Number Placeholder 5"/>
          <p:cNvSpPr>
            <a:spLocks noGrp="1"/>
          </p:cNvSpPr>
          <p:nvPr>
            <p:ph type="sldNum" sz="quarter" idx="4"/>
          </p:nvPr>
        </p:nvSpPr>
        <p:spPr>
          <a:xfrm>
            <a:off x="10769600" y="6569076"/>
            <a:ext cx="1016000" cy="288925"/>
          </a:xfrm>
          <a:prstGeom prst="rect">
            <a:avLst/>
          </a:prstGeom>
        </p:spPr>
        <p:txBody>
          <a:bodyPr/>
          <a:lstStyle>
            <a:lvl1pPr>
              <a:defRPr sz="1050"/>
            </a:lvl1pPr>
          </a:lstStyle>
          <a:p>
            <a:fld id="{81DBC602-7CFF-42AB-8DAC-DFF9CE4B26D4}" type="slidenum">
              <a:rPr lang="en-US" smtClean="0">
                <a:solidFill>
                  <a:srgbClr val="4C4546"/>
                </a:solidFill>
              </a:rPr>
              <a:pPr/>
              <a:t>‹#›</a:t>
            </a:fld>
            <a:endParaRPr lang="en-US" dirty="0">
              <a:solidFill>
                <a:srgbClr val="4C4546"/>
              </a:solidFill>
            </a:endParaRPr>
          </a:p>
        </p:txBody>
      </p:sp>
    </p:spTree>
    <p:extLst>
      <p:ext uri="{BB962C8B-B14F-4D97-AF65-F5344CB8AC3E}">
        <p14:creationId xmlns:p14="http://schemas.microsoft.com/office/powerpoint/2010/main" val="2978640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3A539C89-862A-433B-A82F-71D4A7231835}" type="datetime1">
              <a:rPr lang="en-US" smtClean="0">
                <a:solidFill>
                  <a:srgbClr val="4C4546"/>
                </a:solidFill>
              </a:rPr>
              <a:pPr>
                <a:def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47410536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3A539C89-862A-433B-A82F-71D4A7231835}" type="datetime1">
              <a:rPr lang="en-US" smtClean="0">
                <a:solidFill>
                  <a:srgbClr val="4C4546"/>
                </a:solidFill>
              </a:rPr>
              <a:pPr>
                <a:def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1661792825"/>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3A539C89-862A-433B-A82F-71D4A7231835}" type="datetime1">
              <a:rPr lang="en-US" smtClean="0">
                <a:solidFill>
                  <a:srgbClr val="4C4546"/>
                </a:solidFill>
              </a:rPr>
              <a:pPr>
                <a:def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776747304"/>
      </p:ext>
    </p:extLst>
  </p:cSld>
  <p:clrMap bg1="lt1" tx1="dk1" bg2="lt2" tx2="dk2" accent1="accent1" accent2="accent2" accent3="accent3" accent4="accent4" accent5="accent5" accent6="accent6" hlink="hlink" folHlink="folHlink"/>
  <p:sldLayoutIdLst>
    <p:sldLayoutId id="2147483665" r:id="rId1"/>
  </p:sldLayoutIdLst>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3A539C89-862A-433B-A82F-71D4A7231835}" type="datetime1">
              <a:rPr lang="en-US" smtClean="0">
                <a:solidFill>
                  <a:srgbClr val="4C4546"/>
                </a:solidFill>
              </a:rPr>
              <a:pPr>
                <a:def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4205033736"/>
      </p:ext>
    </p:extLst>
  </p:cSld>
  <p:clrMap bg1="lt1" tx1="dk1" bg2="lt2" tx2="dk2" accent1="accent1" accent2="accent2" accent3="accent3" accent4="accent4" accent5="accent5" accent6="accent6" hlink="hlink" folHlink="folHlink"/>
  <p:sldLayoutIdLst>
    <p:sldLayoutId id="2147483667" r:id="rId1"/>
  </p:sldLayoutIdLst>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3A539C89-862A-433B-A82F-71D4A7231835}" type="datetime1">
              <a:rPr lang="en-US" smtClean="0">
                <a:solidFill>
                  <a:srgbClr val="4C4546"/>
                </a:solidFill>
              </a:rPr>
              <a:pPr>
                <a:def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705177906"/>
      </p:ext>
    </p:extLst>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456614415"/>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3A539C89-862A-433B-A82F-71D4A7231835}" type="datetime1">
              <a:rPr lang="en-US" smtClean="0">
                <a:solidFill>
                  <a:srgbClr val="4C4546"/>
                </a:solidFill>
              </a:rPr>
              <a:pPr>
                <a:def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2569832227"/>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fld id="{71931B35-8CEE-4B9B-B53E-ECC75F060B2D}" type="datetime1">
              <a:rPr lang="en-US" smtClean="0">
                <a:solidFill>
                  <a:srgbClr val="4C4546"/>
                </a:solidFill>
              </a: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fld id="{81DBC602-7CFF-42AB-8DAC-DFF9CE4B26D4}" type="slidenum">
              <a:rPr lang="en-US" smtClean="0">
                <a:solidFill>
                  <a:srgbClr val="4C4546"/>
                </a:solidFill>
              </a:rPr>
              <a:pPr/>
              <a:t>‹#›</a:t>
            </a:fld>
            <a:endParaRPr lang="en-US" dirty="0">
              <a:solidFill>
                <a:srgbClr val="4C4546"/>
              </a:solidFill>
            </a:endParaRPr>
          </a:p>
        </p:txBody>
      </p:sp>
    </p:spTree>
    <p:extLst>
      <p:ext uri="{BB962C8B-B14F-4D97-AF65-F5344CB8AC3E}">
        <p14:creationId xmlns:p14="http://schemas.microsoft.com/office/powerpoint/2010/main" val="2587067095"/>
      </p:ext>
    </p:extLst>
  </p:cSld>
  <p:clrMap bg1="lt1" tx1="dk1" bg2="lt2" tx2="dk2" accent1="accent1" accent2="accent2" accent3="accent3" accent4="accent4" accent5="accent5" accent6="accent6" hlink="hlink" folHlink="folHlink"/>
  <p:sldLayoutIdLst>
    <p:sldLayoutId id="2147483675" r:id="rId1"/>
  </p:sldLayoutIdLst>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s://web.mhanet.com/" TargetMode="External"/><Relationship Id="rId2" Type="http://schemas.openxmlformats.org/officeDocument/2006/relationships/hyperlink" Target="mailto:jdrummond@mhanet.com"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973" y="2061556"/>
            <a:ext cx="11111345" cy="2593571"/>
          </a:xfrm>
        </p:spPr>
        <p:txBody>
          <a:bodyPr/>
          <a:lstStyle/>
          <a:p>
            <a:r>
              <a:rPr lang="en-US" sz="3900" dirty="0"/>
              <a:t>HIPAA </a:t>
            </a:r>
            <a:r>
              <a:rPr lang="en-US" sz="3900" dirty="0" smtClean="0"/>
              <a:t>for Law </a:t>
            </a:r>
            <a:r>
              <a:rPr lang="en-US" sz="3900" dirty="0"/>
              <a:t>Enforcement </a:t>
            </a:r>
            <a:r>
              <a:rPr lang="en-US" sz="3900" dirty="0" smtClean="0"/>
              <a:t>Officers</a:t>
            </a:r>
            <a:r>
              <a:rPr lang="en-US" sz="3900" dirty="0"/>
              <a:t/>
            </a:r>
            <a:br>
              <a:rPr lang="en-US" sz="3900" dirty="0"/>
            </a:br>
            <a:endParaRPr lang="en-US" sz="3900"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1</a:t>
            </a:fld>
            <a:endParaRPr lang="en-US" dirty="0">
              <a:solidFill>
                <a:srgbClr val="4C4546"/>
              </a:solidFill>
            </a:endParaRPr>
          </a:p>
        </p:txBody>
      </p:sp>
      <p:sp>
        <p:nvSpPr>
          <p:cNvPr id="5" name="TextBox 4"/>
          <p:cNvSpPr txBox="1"/>
          <p:nvPr/>
        </p:nvSpPr>
        <p:spPr>
          <a:xfrm>
            <a:off x="749029" y="5389123"/>
            <a:ext cx="5552018" cy="646331"/>
          </a:xfrm>
          <a:prstGeom prst="rect">
            <a:avLst/>
          </a:prstGeom>
          <a:noFill/>
        </p:spPr>
        <p:txBody>
          <a:bodyPr wrap="square" rtlCol="0">
            <a:spAutoFit/>
          </a:bodyPr>
          <a:lstStyle/>
          <a:p>
            <a:r>
              <a:rPr lang="en-US" dirty="0" smtClean="0"/>
              <a:t>Jane C. Drummond</a:t>
            </a:r>
          </a:p>
          <a:p>
            <a:r>
              <a:rPr lang="en-US" dirty="0" smtClean="0"/>
              <a:t>General Counsel and Vice President of Legal Affairs</a:t>
            </a:r>
            <a:endParaRPr lang="en-US" dirty="0"/>
          </a:p>
        </p:txBody>
      </p:sp>
    </p:spTree>
    <p:extLst>
      <p:ext uri="{BB962C8B-B14F-4D97-AF65-F5344CB8AC3E}">
        <p14:creationId xmlns:p14="http://schemas.microsoft.com/office/powerpoint/2010/main" val="712640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ENFORCEMENT EXCEPTIONS</a:t>
            </a:r>
          </a:p>
        </p:txBody>
      </p:sp>
      <p:sp>
        <p:nvSpPr>
          <p:cNvPr id="3" name="Content Placeholder 2"/>
          <p:cNvSpPr>
            <a:spLocks noGrp="1"/>
          </p:cNvSpPr>
          <p:nvPr>
            <p:ph idx="1"/>
          </p:nvPr>
        </p:nvSpPr>
        <p:spPr/>
        <p:txBody>
          <a:bodyPr/>
          <a:lstStyle/>
          <a:p>
            <a:pPr marL="0" indent="0">
              <a:buNone/>
            </a:pPr>
            <a:r>
              <a:rPr lang="en-US" dirty="0"/>
              <a:t>HIPAA </a:t>
            </a:r>
            <a:r>
              <a:rPr lang="en-US" dirty="0" smtClean="0"/>
              <a:t>has different requirements for releasing information to law enforcement, depending on the reason for the request. State </a:t>
            </a:r>
            <a:r>
              <a:rPr lang="en-US" dirty="0"/>
              <a:t>law may impact what and to whom information can be released.</a:t>
            </a:r>
          </a:p>
          <a:p>
            <a:pPr lvl="0"/>
            <a:r>
              <a:rPr lang="en-US" dirty="0" smtClean="0"/>
              <a:t>Disclosures about victims of abuse, neglect or domestic violence</a:t>
            </a:r>
          </a:p>
          <a:p>
            <a:pPr lvl="0"/>
            <a:r>
              <a:rPr lang="en-US" dirty="0" smtClean="0"/>
              <a:t>Statutorily mandated reports</a:t>
            </a:r>
            <a:endParaRPr lang="en-US" dirty="0"/>
          </a:p>
          <a:p>
            <a:pPr lvl="0"/>
            <a:r>
              <a:rPr lang="en-US" dirty="0" smtClean="0"/>
              <a:t>Information about crime victims</a:t>
            </a:r>
            <a:endParaRPr lang="en-US" dirty="0"/>
          </a:p>
          <a:p>
            <a:pPr lvl="0"/>
            <a:r>
              <a:rPr lang="en-US" dirty="0" smtClean="0"/>
              <a:t>Information about criminal suspects</a:t>
            </a:r>
          </a:p>
          <a:p>
            <a:pPr lvl="0"/>
            <a:r>
              <a:rPr lang="en-US" dirty="0" smtClean="0"/>
              <a:t>Crimes occurring on or off the premises</a:t>
            </a:r>
            <a:endParaRPr lang="en-US" dirty="0"/>
          </a:p>
          <a:p>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10</a:t>
            </a:fld>
            <a:endParaRPr lang="en-US" dirty="0">
              <a:solidFill>
                <a:srgbClr val="4C4546"/>
              </a:solidFill>
            </a:endParaRPr>
          </a:p>
        </p:txBody>
      </p:sp>
    </p:spTree>
    <p:extLst>
      <p:ext uri="{BB962C8B-B14F-4D97-AF65-F5344CB8AC3E}">
        <p14:creationId xmlns:p14="http://schemas.microsoft.com/office/powerpoint/2010/main" val="195921095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 OF ABUSE, NEGLECT OR DOMESTIC VIOLENCE</a:t>
            </a:r>
            <a:endParaRPr lang="en-US" dirty="0"/>
          </a:p>
        </p:txBody>
      </p:sp>
      <p:sp>
        <p:nvSpPr>
          <p:cNvPr id="3" name="Content Placeholder 2"/>
          <p:cNvSpPr>
            <a:spLocks noGrp="1"/>
          </p:cNvSpPr>
          <p:nvPr>
            <p:ph idx="1"/>
          </p:nvPr>
        </p:nvSpPr>
        <p:spPr>
          <a:xfrm>
            <a:off x="609600" y="1828800"/>
            <a:ext cx="10972800" cy="4247804"/>
          </a:xfrm>
        </p:spPr>
        <p:txBody>
          <a:bodyPr/>
          <a:lstStyle/>
          <a:p>
            <a:pPr marL="0" indent="0">
              <a:buNone/>
            </a:pPr>
            <a:r>
              <a:rPr lang="en-US" b="1" dirty="0"/>
              <a:t>HIPAA Privacy </a:t>
            </a:r>
            <a:r>
              <a:rPr lang="en-US" b="1" dirty="0" smtClean="0"/>
              <a:t>Rule </a:t>
            </a:r>
            <a:r>
              <a:rPr lang="en-US" b="1" dirty="0"/>
              <a:t>45 C.F.R. § 164.512(c)</a:t>
            </a:r>
          </a:p>
          <a:p>
            <a:pPr marL="0" indent="0">
              <a:buNone/>
            </a:pPr>
            <a:r>
              <a:rPr lang="en-US" sz="900" dirty="0"/>
              <a:t> </a:t>
            </a:r>
            <a:r>
              <a:rPr lang="en-US" sz="2400" dirty="0" smtClean="0"/>
              <a:t>PHI </a:t>
            </a:r>
            <a:r>
              <a:rPr lang="en-US" sz="2400" dirty="0"/>
              <a:t>may be </a:t>
            </a:r>
            <a:r>
              <a:rPr lang="en-US" sz="2400" dirty="0" smtClean="0"/>
              <a:t>disclosed:</a:t>
            </a:r>
            <a:endParaRPr lang="en-US" sz="2400" dirty="0"/>
          </a:p>
          <a:p>
            <a:pPr lvl="0"/>
            <a:r>
              <a:rPr lang="en-US" sz="2400" dirty="0"/>
              <a:t>As required by </a:t>
            </a:r>
            <a:r>
              <a:rPr lang="en-US" sz="2400" dirty="0" smtClean="0"/>
              <a:t>law (limited </a:t>
            </a:r>
            <a:r>
              <a:rPr lang="en-US" sz="2400" dirty="0"/>
              <a:t>to the information </a:t>
            </a:r>
            <a:r>
              <a:rPr lang="en-US" sz="2400" dirty="0" smtClean="0"/>
              <a:t>required </a:t>
            </a:r>
            <a:r>
              <a:rPr lang="en-US" sz="2400" dirty="0"/>
              <a:t>to be </a:t>
            </a:r>
            <a:r>
              <a:rPr lang="en-US" sz="2400" dirty="0" smtClean="0"/>
              <a:t>reported)  </a:t>
            </a:r>
            <a:endParaRPr lang="en-US" sz="2400" dirty="0"/>
          </a:p>
          <a:p>
            <a:pPr lvl="0"/>
            <a:r>
              <a:rPr lang="en-US" sz="2400" dirty="0" smtClean="0"/>
              <a:t>With the victim’s </a:t>
            </a:r>
            <a:r>
              <a:rPr lang="en-US" sz="2400" dirty="0"/>
              <a:t>consent; </a:t>
            </a:r>
            <a:r>
              <a:rPr lang="en-US" sz="2400" dirty="0" smtClean="0"/>
              <a:t>or</a:t>
            </a:r>
          </a:p>
          <a:p>
            <a:pPr lvl="0"/>
            <a:r>
              <a:rPr lang="en-US" sz="2400" dirty="0" smtClean="0"/>
              <a:t>Without the victim’s consent</a:t>
            </a:r>
            <a:r>
              <a:rPr lang="en-US" sz="2400" dirty="0"/>
              <a:t>, </a:t>
            </a:r>
            <a:r>
              <a:rPr lang="en-US" sz="2400" dirty="0" smtClean="0"/>
              <a:t>but only </a:t>
            </a:r>
            <a:r>
              <a:rPr lang="en-US" sz="2400" dirty="0"/>
              <a:t>if</a:t>
            </a:r>
          </a:p>
          <a:p>
            <a:pPr lvl="1"/>
            <a:r>
              <a:rPr lang="en-US" sz="2400" dirty="0"/>
              <a:t>The health care provider believes disclosure is necessary to prevent serious harm to the victim or others</a:t>
            </a:r>
          </a:p>
          <a:p>
            <a:pPr lvl="1"/>
            <a:r>
              <a:rPr lang="en-US" sz="2400" dirty="0"/>
              <a:t>The victim </a:t>
            </a:r>
            <a:r>
              <a:rPr lang="en-US" sz="2400" dirty="0" smtClean="0"/>
              <a:t>is incapacitated and </a:t>
            </a:r>
            <a:r>
              <a:rPr lang="en-US" sz="2400" dirty="0"/>
              <a:t>law enforcement </a:t>
            </a:r>
            <a:r>
              <a:rPr lang="en-US" sz="2400" dirty="0" smtClean="0"/>
              <a:t>represents </a:t>
            </a:r>
            <a:r>
              <a:rPr lang="en-US" sz="2400" dirty="0"/>
              <a:t>that it </a:t>
            </a:r>
            <a:r>
              <a:rPr lang="en-US" sz="2400" dirty="0" smtClean="0"/>
              <a:t>does </a:t>
            </a:r>
            <a:r>
              <a:rPr lang="en-US" sz="2400" dirty="0"/>
              <a:t>not </a:t>
            </a:r>
            <a:r>
              <a:rPr lang="en-US" sz="2400" dirty="0" smtClean="0"/>
              <a:t>intend to use the information </a:t>
            </a:r>
            <a:r>
              <a:rPr lang="en-US" sz="2400" dirty="0"/>
              <a:t>against the victim and immediate enforcement activity would be materially affected by delay</a:t>
            </a:r>
          </a:p>
          <a:p>
            <a:pPr marL="0" lvl="0" indent="0">
              <a:buNone/>
            </a:pPr>
            <a:endParaRPr lang="en-US" sz="2400" dirty="0"/>
          </a:p>
          <a:p>
            <a:pPr marL="0" indent="0">
              <a:buNone/>
            </a:pP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11</a:t>
            </a:fld>
            <a:endParaRPr lang="en-US" dirty="0">
              <a:solidFill>
                <a:srgbClr val="4C4546"/>
              </a:solidFill>
            </a:endParaRPr>
          </a:p>
        </p:txBody>
      </p:sp>
    </p:spTree>
    <p:extLst>
      <p:ext uri="{BB962C8B-B14F-4D97-AF65-F5344CB8AC3E}">
        <p14:creationId xmlns:p14="http://schemas.microsoft.com/office/powerpoint/2010/main" val="114167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STATUTORILY MANDATED REPORTS – ELIGIBLE ADULTS</a:t>
            </a:r>
            <a:endParaRPr lang="en-US" dirty="0"/>
          </a:p>
        </p:txBody>
      </p:sp>
      <p:sp>
        <p:nvSpPr>
          <p:cNvPr id="3" name="Content Placeholder 2"/>
          <p:cNvSpPr>
            <a:spLocks noGrp="1"/>
          </p:cNvSpPr>
          <p:nvPr>
            <p:ph idx="1"/>
          </p:nvPr>
        </p:nvSpPr>
        <p:spPr/>
        <p:txBody>
          <a:bodyPr/>
          <a:lstStyle/>
          <a:p>
            <a:pPr marL="0" indent="0">
              <a:buNone/>
            </a:pPr>
            <a:r>
              <a:rPr lang="en-US" dirty="0"/>
              <a:t>Required by Law:  Missouri law mandates that certain individuals report suspected abuse or neglect of eligible </a:t>
            </a:r>
            <a:r>
              <a:rPr lang="en-US" dirty="0" smtClean="0"/>
              <a:t>adults</a:t>
            </a:r>
          </a:p>
          <a:p>
            <a:pPr marL="0" indent="0">
              <a:buNone/>
            </a:pPr>
            <a:endParaRPr lang="en-US" sz="1200" b="1" dirty="0" smtClean="0"/>
          </a:p>
          <a:p>
            <a:pPr marL="0" indent="0">
              <a:buNone/>
            </a:pPr>
            <a:r>
              <a:rPr lang="en-US" b="1" dirty="0" smtClean="0"/>
              <a:t>Section </a:t>
            </a:r>
            <a:r>
              <a:rPr lang="en-US" b="1" dirty="0"/>
              <a:t>192.2400, </a:t>
            </a:r>
            <a:r>
              <a:rPr lang="en-US" b="1" dirty="0" err="1"/>
              <a:t>RSMo</a:t>
            </a:r>
            <a:r>
              <a:rPr lang="en-US" b="1" dirty="0"/>
              <a:t> defines eligible adults</a:t>
            </a:r>
            <a:r>
              <a:rPr lang="en-US" b="1" dirty="0" smtClean="0"/>
              <a:t>:</a:t>
            </a:r>
            <a:endParaRPr lang="en-US" b="1" dirty="0"/>
          </a:p>
          <a:p>
            <a:pPr lvl="0"/>
            <a:r>
              <a:rPr lang="en-US" dirty="0"/>
              <a:t>Persons age 60 </a:t>
            </a:r>
            <a:r>
              <a:rPr lang="en-US" dirty="0" smtClean="0"/>
              <a:t>or older or </a:t>
            </a:r>
            <a:r>
              <a:rPr lang="en-US" dirty="0"/>
              <a:t>disabled adult</a:t>
            </a:r>
          </a:p>
          <a:p>
            <a:pPr lvl="0"/>
            <a:r>
              <a:rPr lang="en-US" dirty="0"/>
              <a:t>Unable to protect his or her own interests</a:t>
            </a:r>
          </a:p>
          <a:p>
            <a:pPr lvl="0"/>
            <a:r>
              <a:rPr lang="en-US" dirty="0"/>
              <a:t>Unable to perform or obtain services needed to meet his or her essential </a:t>
            </a:r>
            <a:r>
              <a:rPr lang="en-US" dirty="0" smtClean="0"/>
              <a:t>needs</a:t>
            </a:r>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12</a:t>
            </a:fld>
            <a:endParaRPr lang="en-US" dirty="0">
              <a:solidFill>
                <a:srgbClr val="4C4546"/>
              </a:solidFill>
            </a:endParaRPr>
          </a:p>
        </p:txBody>
      </p:sp>
    </p:spTree>
    <p:extLst>
      <p:ext uri="{BB962C8B-B14F-4D97-AF65-F5344CB8AC3E}">
        <p14:creationId xmlns:p14="http://schemas.microsoft.com/office/powerpoint/2010/main" val="603767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STATUTORILY MANDATED REPORTS – ELIGIBLE ADULTS</a:t>
            </a:r>
          </a:p>
        </p:txBody>
      </p:sp>
      <p:sp>
        <p:nvSpPr>
          <p:cNvPr id="3" name="Content Placeholder 2"/>
          <p:cNvSpPr>
            <a:spLocks noGrp="1"/>
          </p:cNvSpPr>
          <p:nvPr>
            <p:ph idx="1"/>
          </p:nvPr>
        </p:nvSpPr>
        <p:spPr/>
        <p:txBody>
          <a:bodyPr/>
          <a:lstStyle/>
          <a:p>
            <a:pPr marL="0" indent="0">
              <a:buNone/>
            </a:pPr>
            <a:r>
              <a:rPr lang="en-US" dirty="0"/>
              <a:t>Mandated reports involving eligible adults – </a:t>
            </a:r>
            <a:r>
              <a:rPr lang="en-US" b="1" dirty="0" smtClean="0"/>
              <a:t>Section </a:t>
            </a:r>
            <a:r>
              <a:rPr lang="en-US" b="1" dirty="0"/>
              <a:t>192.2405, </a:t>
            </a:r>
            <a:r>
              <a:rPr lang="en-US" b="1" dirty="0" err="1"/>
              <a:t>RSMo</a:t>
            </a:r>
            <a:endParaRPr lang="en-US" b="1" dirty="0"/>
          </a:p>
          <a:p>
            <a:pPr lvl="0"/>
            <a:r>
              <a:rPr lang="en-US" dirty="0"/>
              <a:t>Reported to Department of Health and Senior Services</a:t>
            </a:r>
          </a:p>
          <a:p>
            <a:pPr lvl="0"/>
            <a:r>
              <a:rPr lang="en-US" dirty="0"/>
              <a:t>Section 192.2410, </a:t>
            </a:r>
            <a:r>
              <a:rPr lang="en-US" dirty="0" err="1"/>
              <a:t>RSMo</a:t>
            </a:r>
            <a:r>
              <a:rPr lang="en-US" dirty="0"/>
              <a:t> says reports shall contain:</a:t>
            </a:r>
          </a:p>
          <a:p>
            <a:pPr lvl="1"/>
            <a:r>
              <a:rPr lang="en-US" dirty="0"/>
              <a:t>Name, age and address of eligible adult</a:t>
            </a:r>
          </a:p>
          <a:p>
            <a:pPr lvl="1"/>
            <a:r>
              <a:rPr lang="en-US" dirty="0"/>
              <a:t>Name and address of anyone responsible for their care</a:t>
            </a:r>
          </a:p>
          <a:p>
            <a:pPr lvl="1"/>
            <a:r>
              <a:rPr lang="en-US" dirty="0"/>
              <a:t>Nature and extent of victim’s condition</a:t>
            </a:r>
          </a:p>
          <a:p>
            <a:pPr lvl="1"/>
            <a:r>
              <a:rPr lang="en-US" dirty="0"/>
              <a:t>Other relevant information</a:t>
            </a:r>
          </a:p>
          <a:p>
            <a:pPr marL="0" indent="0">
              <a:buNone/>
            </a:pP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13</a:t>
            </a:fld>
            <a:endParaRPr lang="en-US" dirty="0">
              <a:solidFill>
                <a:srgbClr val="4C4546"/>
              </a:solidFill>
            </a:endParaRPr>
          </a:p>
        </p:txBody>
      </p:sp>
    </p:spTree>
    <p:extLst>
      <p:ext uri="{BB962C8B-B14F-4D97-AF65-F5344CB8AC3E}">
        <p14:creationId xmlns:p14="http://schemas.microsoft.com/office/powerpoint/2010/main" val="2581114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STATUTORILY MANDATED REPORTS – ELIGIBLE ADULTS</a:t>
            </a:r>
          </a:p>
        </p:txBody>
      </p:sp>
      <p:sp>
        <p:nvSpPr>
          <p:cNvPr id="3" name="Content Placeholder 2"/>
          <p:cNvSpPr>
            <a:spLocks noGrp="1"/>
          </p:cNvSpPr>
          <p:nvPr>
            <p:ph idx="1"/>
          </p:nvPr>
        </p:nvSpPr>
        <p:spPr/>
        <p:txBody>
          <a:bodyPr/>
          <a:lstStyle/>
          <a:p>
            <a:pPr marL="0" indent="0">
              <a:buNone/>
            </a:pPr>
            <a:r>
              <a:rPr lang="en-US" dirty="0" smtClean="0"/>
              <a:t>Result:</a:t>
            </a:r>
            <a:endParaRPr lang="en-US" dirty="0"/>
          </a:p>
          <a:p>
            <a:pPr lvl="0"/>
            <a:r>
              <a:rPr lang="en-US" dirty="0"/>
              <a:t>Health care providers can release PHI regarding abuse or neglect of an eligible adult to the Department of Health and Senior Services</a:t>
            </a:r>
          </a:p>
          <a:p>
            <a:pPr lvl="0"/>
            <a:r>
              <a:rPr lang="en-US" dirty="0"/>
              <a:t>Reports can identify the individual, their caregiver and contain any other information that would be relevant to the Department’s ability to investigate the alleged abuse or neglect</a:t>
            </a:r>
          </a:p>
          <a:p>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14</a:t>
            </a:fld>
            <a:endParaRPr lang="en-US" dirty="0">
              <a:solidFill>
                <a:srgbClr val="4C4546"/>
              </a:solidFill>
            </a:endParaRPr>
          </a:p>
        </p:txBody>
      </p:sp>
    </p:spTree>
    <p:extLst>
      <p:ext uri="{BB962C8B-B14F-4D97-AF65-F5344CB8AC3E}">
        <p14:creationId xmlns:p14="http://schemas.microsoft.com/office/powerpoint/2010/main" val="3310872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STATUTORILY MANDATED REPORTS – ELIGIBLE ADULTS</a:t>
            </a:r>
          </a:p>
        </p:txBody>
      </p:sp>
      <p:sp>
        <p:nvSpPr>
          <p:cNvPr id="3" name="Content Placeholder 2"/>
          <p:cNvSpPr>
            <a:spLocks noGrp="1"/>
          </p:cNvSpPr>
          <p:nvPr>
            <p:ph idx="1"/>
          </p:nvPr>
        </p:nvSpPr>
        <p:spPr/>
        <p:txBody>
          <a:bodyPr/>
          <a:lstStyle/>
          <a:p>
            <a:pPr marL="0" indent="0">
              <a:buNone/>
            </a:pPr>
            <a:r>
              <a:rPr lang="en-US" dirty="0"/>
              <a:t>Release of information to law enforcement</a:t>
            </a:r>
          </a:p>
          <a:p>
            <a:r>
              <a:rPr lang="en-US" dirty="0"/>
              <a:t>The “required by law” exception allows a health care provider to release PHI only to the agency authorized by law to receive the information and within the limits of what the state statute allows to be released.</a:t>
            </a:r>
          </a:p>
          <a:p>
            <a:pPr marL="0" indent="0">
              <a:buNone/>
            </a:pPr>
            <a:r>
              <a:rPr lang="en-US" dirty="0"/>
              <a:t> </a:t>
            </a:r>
          </a:p>
          <a:p>
            <a:pPr marL="0" indent="0">
              <a:buNone/>
            </a:pPr>
            <a:r>
              <a:rPr lang="en-US" dirty="0"/>
              <a:t>How can law enforcement obtain the information?</a:t>
            </a:r>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15</a:t>
            </a:fld>
            <a:endParaRPr lang="en-US" dirty="0">
              <a:solidFill>
                <a:srgbClr val="4C4546"/>
              </a:solidFill>
            </a:endParaRPr>
          </a:p>
        </p:txBody>
      </p:sp>
    </p:spTree>
    <p:extLst>
      <p:ext uri="{BB962C8B-B14F-4D97-AF65-F5344CB8AC3E}">
        <p14:creationId xmlns:p14="http://schemas.microsoft.com/office/powerpoint/2010/main" val="500240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75855"/>
            <a:ext cx="10972800" cy="795251"/>
          </a:xfrm>
        </p:spPr>
        <p:txBody>
          <a:bodyPr/>
          <a:lstStyle/>
          <a:p>
            <a:r>
              <a:rPr lang="en-US" dirty="0"/>
              <a:t>STATUTORILY MANDATED REPORTS – ELIGIBLE ADULTS</a:t>
            </a:r>
          </a:p>
        </p:txBody>
      </p:sp>
      <p:sp>
        <p:nvSpPr>
          <p:cNvPr id="3" name="Content Placeholder 2"/>
          <p:cNvSpPr>
            <a:spLocks noGrp="1"/>
          </p:cNvSpPr>
          <p:nvPr>
            <p:ph idx="1"/>
          </p:nvPr>
        </p:nvSpPr>
        <p:spPr>
          <a:xfrm>
            <a:off x="609600" y="1812175"/>
            <a:ext cx="10972800" cy="4671751"/>
          </a:xfrm>
        </p:spPr>
        <p:txBody>
          <a:bodyPr/>
          <a:lstStyle/>
          <a:p>
            <a:pPr marL="0" indent="0">
              <a:buNone/>
            </a:pPr>
            <a:r>
              <a:rPr lang="en-US" sz="2600" dirty="0"/>
              <a:t>Law enforcement can obtain PHI </a:t>
            </a:r>
            <a:r>
              <a:rPr lang="en-US" sz="2600" dirty="0" smtClean="0"/>
              <a:t>as </a:t>
            </a:r>
            <a:r>
              <a:rPr lang="en-US" sz="2600" dirty="0"/>
              <a:t>follows:</a:t>
            </a:r>
          </a:p>
          <a:p>
            <a:pPr lvl="0"/>
            <a:r>
              <a:rPr lang="en-US" sz="2600" dirty="0"/>
              <a:t>From the Department of Health and Senior Services</a:t>
            </a:r>
          </a:p>
          <a:p>
            <a:pPr lvl="0"/>
            <a:r>
              <a:rPr lang="en-US" sz="2600" dirty="0"/>
              <a:t>With the consent of the victim</a:t>
            </a:r>
          </a:p>
          <a:p>
            <a:pPr lvl="0"/>
            <a:r>
              <a:rPr lang="en-US" sz="2600" dirty="0"/>
              <a:t>If the health care provider believes disclosure is necessary to prevent further harm to the victim or others</a:t>
            </a:r>
          </a:p>
          <a:p>
            <a:pPr lvl="0"/>
            <a:r>
              <a:rPr lang="en-US" sz="2600" dirty="0"/>
              <a:t>The individual is incapacitated and an investigation would be materially affected by a delay in obtaining the information</a:t>
            </a:r>
          </a:p>
          <a:p>
            <a:pPr lvl="1"/>
            <a:r>
              <a:rPr lang="en-US" sz="2600" dirty="0"/>
              <a:t>Officer must verify that information is not intended to be used against the victim</a:t>
            </a:r>
          </a:p>
          <a:p>
            <a:pPr lvl="0"/>
            <a:r>
              <a:rPr lang="en-US" sz="2600" dirty="0"/>
              <a:t>Court order/warrant/subpoena</a:t>
            </a:r>
          </a:p>
          <a:p>
            <a:pPr marL="0" indent="0">
              <a:buNone/>
            </a:pP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16</a:t>
            </a:fld>
            <a:endParaRPr lang="en-US" dirty="0">
              <a:solidFill>
                <a:srgbClr val="4C4546"/>
              </a:solidFill>
            </a:endParaRPr>
          </a:p>
        </p:txBody>
      </p:sp>
    </p:spTree>
    <p:extLst>
      <p:ext uri="{BB962C8B-B14F-4D97-AF65-F5344CB8AC3E}">
        <p14:creationId xmlns:p14="http://schemas.microsoft.com/office/powerpoint/2010/main" val="292338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STATUTORILY MANDATED REPORTS – CHILD ABUSE</a:t>
            </a:r>
            <a:endParaRPr lang="en-US" dirty="0"/>
          </a:p>
        </p:txBody>
      </p:sp>
      <p:sp>
        <p:nvSpPr>
          <p:cNvPr id="3" name="Content Placeholder 2"/>
          <p:cNvSpPr>
            <a:spLocks noGrp="1"/>
          </p:cNvSpPr>
          <p:nvPr>
            <p:ph idx="1"/>
          </p:nvPr>
        </p:nvSpPr>
        <p:spPr>
          <a:xfrm>
            <a:off x="609600" y="1862051"/>
            <a:ext cx="10972800" cy="3962400"/>
          </a:xfrm>
        </p:spPr>
        <p:txBody>
          <a:bodyPr/>
          <a:lstStyle/>
          <a:p>
            <a:pPr marL="0" indent="0">
              <a:buNone/>
            </a:pPr>
            <a:r>
              <a:rPr lang="en-US" b="1" dirty="0"/>
              <a:t>HIPAA Privacy </a:t>
            </a:r>
            <a:r>
              <a:rPr lang="en-US" b="1" dirty="0" smtClean="0"/>
              <a:t>Rule </a:t>
            </a:r>
            <a:r>
              <a:rPr lang="en-US" b="1" dirty="0"/>
              <a:t>45 C.F.R. § 164.512(b)</a:t>
            </a:r>
          </a:p>
          <a:p>
            <a:pPr marL="0" indent="0">
              <a:buNone/>
            </a:pPr>
            <a:r>
              <a:rPr lang="en-US" dirty="0"/>
              <a:t>In cases involving </a:t>
            </a:r>
            <a:r>
              <a:rPr lang="en-US" dirty="0" smtClean="0"/>
              <a:t>child abuse </a:t>
            </a:r>
            <a:r>
              <a:rPr lang="en-US" dirty="0"/>
              <a:t>or </a:t>
            </a:r>
            <a:r>
              <a:rPr lang="en-US" dirty="0" smtClean="0"/>
              <a:t>neglect, </a:t>
            </a:r>
            <a:r>
              <a:rPr lang="en-US" dirty="0"/>
              <a:t>PHI may be disclosed as follows:</a:t>
            </a:r>
          </a:p>
          <a:p>
            <a:pPr lvl="0"/>
            <a:r>
              <a:rPr lang="en-US" dirty="0"/>
              <a:t>To a public health agency or government authority authorized by law to receive reports of child abuse or neglect</a:t>
            </a:r>
            <a:r>
              <a:rPr lang="en-US" dirty="0" smtClean="0"/>
              <a:t>.</a:t>
            </a:r>
          </a:p>
          <a:p>
            <a:pPr marL="0" indent="0">
              <a:buNone/>
            </a:pPr>
            <a:endParaRPr lang="en-US" dirty="0"/>
          </a:p>
          <a:p>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17</a:t>
            </a:fld>
            <a:endParaRPr lang="en-US" dirty="0">
              <a:solidFill>
                <a:srgbClr val="4C4546"/>
              </a:solidFill>
            </a:endParaRPr>
          </a:p>
        </p:txBody>
      </p:sp>
    </p:spTree>
    <p:extLst>
      <p:ext uri="{BB962C8B-B14F-4D97-AF65-F5344CB8AC3E}">
        <p14:creationId xmlns:p14="http://schemas.microsoft.com/office/powerpoint/2010/main" val="3991441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STATUTORILY MANDATED REPORTS – CHILD ABUSE</a:t>
            </a:r>
            <a:endParaRPr lang="en-US" dirty="0"/>
          </a:p>
        </p:txBody>
      </p:sp>
      <p:sp>
        <p:nvSpPr>
          <p:cNvPr id="3" name="Content Placeholder 2"/>
          <p:cNvSpPr>
            <a:spLocks noGrp="1"/>
          </p:cNvSpPr>
          <p:nvPr>
            <p:ph idx="1"/>
          </p:nvPr>
        </p:nvSpPr>
        <p:spPr/>
        <p:txBody>
          <a:bodyPr/>
          <a:lstStyle/>
          <a:p>
            <a:pPr lvl="0"/>
            <a:r>
              <a:rPr lang="en-US" dirty="0" smtClean="0"/>
              <a:t>Section 210.115, </a:t>
            </a:r>
            <a:r>
              <a:rPr lang="en-US" dirty="0" err="1" smtClean="0"/>
              <a:t>RSMo</a:t>
            </a:r>
            <a:r>
              <a:rPr lang="en-US" dirty="0" smtClean="0"/>
              <a:t> requires certain individuals to report suspected child abuse or neglect to the Department of Social Services.  </a:t>
            </a:r>
          </a:p>
          <a:p>
            <a:pPr lvl="0"/>
            <a:r>
              <a:rPr lang="en-US" dirty="0" smtClean="0"/>
              <a:t>Section 210.145, </a:t>
            </a:r>
            <a:r>
              <a:rPr lang="en-US" dirty="0" err="1" smtClean="0"/>
              <a:t>RSMo</a:t>
            </a:r>
            <a:r>
              <a:rPr lang="en-US" dirty="0" smtClean="0"/>
              <a:t> requires the department to notify law enforcement of any case involving child abuse in which it believes an investigation is warranted and is required to disclose information in its possession to law enforcement</a:t>
            </a: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18</a:t>
            </a:fld>
            <a:endParaRPr lang="en-US" dirty="0">
              <a:solidFill>
                <a:srgbClr val="4C4546"/>
              </a:solidFill>
            </a:endParaRPr>
          </a:p>
        </p:txBody>
      </p:sp>
    </p:spTree>
    <p:extLst>
      <p:ext uri="{BB962C8B-B14F-4D97-AF65-F5344CB8AC3E}">
        <p14:creationId xmlns:p14="http://schemas.microsoft.com/office/powerpoint/2010/main" val="1679879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STATUTORILY MANDATED REPORTS – CHILD ABUSE</a:t>
            </a:r>
            <a:endParaRPr lang="en-US" dirty="0"/>
          </a:p>
        </p:txBody>
      </p:sp>
      <p:sp>
        <p:nvSpPr>
          <p:cNvPr id="3" name="Content Placeholder 2"/>
          <p:cNvSpPr>
            <a:spLocks noGrp="1"/>
          </p:cNvSpPr>
          <p:nvPr>
            <p:ph idx="1"/>
          </p:nvPr>
        </p:nvSpPr>
        <p:spPr/>
        <p:txBody>
          <a:bodyPr/>
          <a:lstStyle/>
          <a:p>
            <a:pPr marL="0" indent="0">
              <a:buNone/>
            </a:pPr>
            <a:r>
              <a:rPr lang="en-US" dirty="0"/>
              <a:t>Law enforcement can obtain PHI as follows:</a:t>
            </a:r>
          </a:p>
          <a:p>
            <a:r>
              <a:rPr lang="en-US" dirty="0" smtClean="0"/>
              <a:t>From the Department of Social Services</a:t>
            </a:r>
          </a:p>
          <a:p>
            <a:r>
              <a:rPr lang="en-US" dirty="0" smtClean="0"/>
              <a:t>With authorization </a:t>
            </a:r>
            <a:r>
              <a:rPr lang="en-US" dirty="0"/>
              <a:t>from a parent or </a:t>
            </a:r>
            <a:r>
              <a:rPr lang="en-US" dirty="0" smtClean="0"/>
              <a:t>guardian</a:t>
            </a:r>
          </a:p>
          <a:p>
            <a:r>
              <a:rPr lang="en-US" dirty="0" smtClean="0"/>
              <a:t>Court </a:t>
            </a:r>
            <a:r>
              <a:rPr lang="en-US" dirty="0"/>
              <a:t>order/warrant/subpoena.</a:t>
            </a:r>
          </a:p>
          <a:p>
            <a:pPr marL="0" indent="0">
              <a:buNone/>
            </a:pP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19</a:t>
            </a:fld>
            <a:endParaRPr lang="en-US" dirty="0">
              <a:solidFill>
                <a:srgbClr val="4C4546"/>
              </a:solidFill>
            </a:endParaRPr>
          </a:p>
        </p:txBody>
      </p:sp>
    </p:spTree>
    <p:extLst>
      <p:ext uri="{BB962C8B-B14F-4D97-AF65-F5344CB8AC3E}">
        <p14:creationId xmlns:p14="http://schemas.microsoft.com/office/powerpoint/2010/main" val="400169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417" y="656549"/>
            <a:ext cx="8229600" cy="706738"/>
          </a:xfrm>
        </p:spPr>
        <p:txBody>
          <a:bodyPr/>
          <a:lstStyle/>
          <a:p>
            <a:r>
              <a:rPr lang="en-US" dirty="0"/>
              <a:t>POP QUIZ</a:t>
            </a:r>
          </a:p>
        </p:txBody>
      </p:sp>
      <p:sp>
        <p:nvSpPr>
          <p:cNvPr id="3" name="Slide Number Placeholder 2"/>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2</a:t>
            </a:fld>
            <a:endParaRPr lang="en-US" dirty="0">
              <a:solidFill>
                <a:srgbClr val="4C4546"/>
              </a:solidFill>
            </a:endParaRPr>
          </a:p>
        </p:txBody>
      </p:sp>
      <p:sp>
        <p:nvSpPr>
          <p:cNvPr id="5" name="Content Placeholder 4"/>
          <p:cNvSpPr>
            <a:spLocks noGrp="1"/>
          </p:cNvSpPr>
          <p:nvPr>
            <p:ph idx="1"/>
          </p:nvPr>
        </p:nvSpPr>
        <p:spPr>
          <a:xfrm>
            <a:off x="580417" y="1429788"/>
            <a:ext cx="10972800" cy="5139287"/>
          </a:xfrm>
        </p:spPr>
        <p:txBody>
          <a:bodyPr/>
          <a:lstStyle/>
          <a:p>
            <a:pPr marL="0" indent="0">
              <a:buNone/>
            </a:pPr>
            <a:r>
              <a:rPr lang="en-US" b="1" dirty="0"/>
              <a:t>True or False:</a:t>
            </a:r>
          </a:p>
          <a:p>
            <a:pPr lvl="0"/>
            <a:r>
              <a:rPr lang="en-US" sz="2400" dirty="0"/>
              <a:t>If a law enforcement officer is requesting medical information for a legitimate reason, HIPAA does not apply</a:t>
            </a:r>
          </a:p>
          <a:p>
            <a:pPr lvl="0"/>
            <a:r>
              <a:rPr lang="en-US" sz="2400" dirty="0"/>
              <a:t>HIPAA does not allow any medical information to be released to law enforcement without a warrant or subpoena</a:t>
            </a:r>
          </a:p>
          <a:p>
            <a:pPr lvl="0"/>
            <a:r>
              <a:rPr lang="en-US" sz="2400" dirty="0"/>
              <a:t>HIPAA states that health care providers must release medical information when required to do so by law, so they must do so in response to a law enforcement request</a:t>
            </a:r>
          </a:p>
          <a:p>
            <a:pPr lvl="0"/>
            <a:r>
              <a:rPr lang="en-US" sz="2400" dirty="0"/>
              <a:t> HIPAA requires employees who disclose medical information without proper authorization be disciplined by their employer</a:t>
            </a:r>
          </a:p>
          <a:p>
            <a:pPr lvl="0"/>
            <a:r>
              <a:rPr lang="en-US" sz="2400" dirty="0"/>
              <a:t>HIPAA creates misunderstandings and conflict between investigators and health care providers</a:t>
            </a:r>
          </a:p>
        </p:txBody>
      </p:sp>
    </p:spTree>
    <p:extLst>
      <p:ext uri="{BB962C8B-B14F-4D97-AF65-F5344CB8AC3E}">
        <p14:creationId xmlns:p14="http://schemas.microsoft.com/office/powerpoint/2010/main" val="314005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7586"/>
            <a:ext cx="10972800" cy="990600"/>
          </a:xfrm>
        </p:spPr>
        <p:txBody>
          <a:bodyPr/>
          <a:lstStyle/>
          <a:p>
            <a:r>
              <a:rPr lang="en-US" dirty="0" smtClean="0"/>
              <a:t>CASE STUDY #1</a:t>
            </a:r>
            <a:endParaRPr lang="en-US" dirty="0"/>
          </a:p>
        </p:txBody>
      </p:sp>
      <p:sp>
        <p:nvSpPr>
          <p:cNvPr id="3" name="Content Placeholder 2"/>
          <p:cNvSpPr>
            <a:spLocks noGrp="1"/>
          </p:cNvSpPr>
          <p:nvPr>
            <p:ph idx="1"/>
          </p:nvPr>
        </p:nvSpPr>
        <p:spPr>
          <a:xfrm>
            <a:off x="609600" y="1735015"/>
            <a:ext cx="10972800" cy="3962400"/>
          </a:xfrm>
        </p:spPr>
        <p:txBody>
          <a:bodyPr/>
          <a:lstStyle/>
          <a:p>
            <a:pPr marL="0" indent="0">
              <a:buNone/>
            </a:pPr>
            <a:r>
              <a:rPr lang="en-US" dirty="0" smtClean="0"/>
              <a:t>The Cole County Sheriff’s Department is investigating a shooting.  A witness informs deputies that a victim was shot and visibly bleeding.  He was dragged to a private vehicle, which sped away.  Naturally, the deputies assume that he was taken to a local hospital.  They contact Capital Region Medical Center and inquire whether an individual with a gunshot wound was brought to the emergency department.  What can hospital staff share with the sheriff’s department?</a:t>
            </a:r>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20</a:t>
            </a:fld>
            <a:endParaRPr lang="en-US" dirty="0">
              <a:solidFill>
                <a:srgbClr val="4C4546"/>
              </a:solidFill>
            </a:endParaRPr>
          </a:p>
        </p:txBody>
      </p:sp>
    </p:spTree>
    <p:extLst>
      <p:ext uri="{BB962C8B-B14F-4D97-AF65-F5344CB8AC3E}">
        <p14:creationId xmlns:p14="http://schemas.microsoft.com/office/powerpoint/2010/main" val="4111475105"/>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OBTAINING PHI ABOUT A </a:t>
            </a:r>
            <a:r>
              <a:rPr lang="en-US" dirty="0" smtClean="0"/>
              <a:t>CRIME VICTIM</a:t>
            </a:r>
            <a:endParaRPr lang="en-US" dirty="0"/>
          </a:p>
        </p:txBody>
      </p:sp>
      <p:sp>
        <p:nvSpPr>
          <p:cNvPr id="3" name="Content Placeholder 2"/>
          <p:cNvSpPr>
            <a:spLocks noGrp="1"/>
          </p:cNvSpPr>
          <p:nvPr>
            <p:ph idx="1"/>
          </p:nvPr>
        </p:nvSpPr>
        <p:spPr/>
        <p:txBody>
          <a:bodyPr/>
          <a:lstStyle/>
          <a:p>
            <a:pPr marL="0" indent="0">
              <a:buNone/>
            </a:pPr>
            <a:r>
              <a:rPr lang="en-US" b="1" dirty="0" smtClean="0"/>
              <a:t>HIPAA Privacy Rule 45 </a:t>
            </a:r>
            <a:r>
              <a:rPr lang="en-US" b="1" dirty="0"/>
              <a:t>C.F.R. </a:t>
            </a:r>
            <a:r>
              <a:rPr lang="en-US" b="1" dirty="0" smtClean="0"/>
              <a:t>§ 164.512(f)(3)</a:t>
            </a:r>
          </a:p>
          <a:p>
            <a:pPr marL="0" indent="0">
              <a:buNone/>
            </a:pPr>
            <a:r>
              <a:rPr lang="en-US" dirty="0" smtClean="0"/>
              <a:t>Unless the disclosure is required by law (mandated reports), HIPAA places some restrictions on the disclosure of PHI about a crime victim. These restrictions are similar to those imposed when the victim is an adult victim or abuse, neglect or domestic violence. </a:t>
            </a: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21</a:t>
            </a:fld>
            <a:endParaRPr lang="en-US" dirty="0">
              <a:solidFill>
                <a:srgbClr val="4C4546"/>
              </a:solidFill>
            </a:endParaRPr>
          </a:p>
        </p:txBody>
      </p:sp>
    </p:spTree>
    <p:extLst>
      <p:ext uri="{BB962C8B-B14F-4D97-AF65-F5344CB8AC3E}">
        <p14:creationId xmlns:p14="http://schemas.microsoft.com/office/powerpoint/2010/main" val="3601227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OBTAINING PHI ABOUT A </a:t>
            </a:r>
            <a:r>
              <a:rPr lang="en-US" dirty="0" smtClean="0"/>
              <a:t>CRIME VICTIM</a:t>
            </a:r>
            <a:endParaRPr lang="en-US" dirty="0"/>
          </a:p>
        </p:txBody>
      </p:sp>
      <p:sp>
        <p:nvSpPr>
          <p:cNvPr id="3" name="Content Placeholder 2"/>
          <p:cNvSpPr>
            <a:spLocks noGrp="1"/>
          </p:cNvSpPr>
          <p:nvPr>
            <p:ph idx="1"/>
          </p:nvPr>
        </p:nvSpPr>
        <p:spPr>
          <a:xfrm>
            <a:off x="609600" y="1828800"/>
            <a:ext cx="10972800" cy="4139738"/>
          </a:xfrm>
        </p:spPr>
        <p:txBody>
          <a:bodyPr/>
          <a:lstStyle/>
          <a:p>
            <a:pPr marL="0" indent="0">
              <a:buNone/>
            </a:pPr>
            <a:r>
              <a:rPr lang="en-US" sz="2600" dirty="0" smtClean="0"/>
              <a:t>A health care provider only can disclose PHI about a suspected crime victim at the request of law enforcement if:</a:t>
            </a:r>
          </a:p>
          <a:p>
            <a:r>
              <a:rPr lang="en-US" b="1" dirty="0" smtClean="0"/>
              <a:t> </a:t>
            </a:r>
            <a:r>
              <a:rPr lang="en-US" sz="2400" dirty="0" smtClean="0"/>
              <a:t>The victim consents, or</a:t>
            </a:r>
          </a:p>
          <a:p>
            <a:r>
              <a:rPr lang="en-US" sz="2400" dirty="0" smtClean="0"/>
              <a:t>The victim is incapacitated and the officer represents: </a:t>
            </a:r>
          </a:p>
          <a:p>
            <a:pPr lvl="1"/>
            <a:r>
              <a:rPr lang="en-US" sz="2200" dirty="0" smtClean="0"/>
              <a:t>PHI </a:t>
            </a:r>
            <a:r>
              <a:rPr lang="en-US" sz="2200" dirty="0"/>
              <a:t>is needed to confirm </a:t>
            </a:r>
            <a:r>
              <a:rPr lang="en-US" sz="2200" dirty="0" smtClean="0"/>
              <a:t>illegal activity (by </a:t>
            </a:r>
            <a:r>
              <a:rPr lang="en-US" sz="2200" dirty="0"/>
              <a:t>someone other than the victim)</a:t>
            </a:r>
          </a:p>
          <a:p>
            <a:pPr lvl="1"/>
            <a:r>
              <a:rPr lang="en-US" sz="2200" dirty="0" smtClean="0"/>
              <a:t>PHI is </a:t>
            </a:r>
            <a:r>
              <a:rPr lang="en-US" sz="2200" dirty="0"/>
              <a:t>not intended to be used against the victim </a:t>
            </a:r>
          </a:p>
          <a:p>
            <a:pPr lvl="1"/>
            <a:r>
              <a:rPr lang="en-US" sz="2200" dirty="0"/>
              <a:t>immediate law enforcement action is dependent on the </a:t>
            </a:r>
            <a:r>
              <a:rPr lang="en-US" sz="2200" dirty="0" smtClean="0"/>
              <a:t>disclosure </a:t>
            </a:r>
            <a:r>
              <a:rPr lang="en-US" sz="2200" dirty="0"/>
              <a:t>and will be materially and adversely affected by delay </a:t>
            </a:r>
            <a:endParaRPr lang="en-US" sz="2200" dirty="0" smtClean="0"/>
          </a:p>
          <a:p>
            <a:r>
              <a:rPr lang="en-US" sz="2400" dirty="0" smtClean="0"/>
              <a:t>The health care provider must also determine that the disclosure is in the best interest of the victim</a:t>
            </a:r>
          </a:p>
          <a:p>
            <a:pPr marL="341312" lvl="1" indent="0">
              <a:buNone/>
            </a:pPr>
            <a:endParaRPr lang="en-US" sz="2600" dirty="0" smtClean="0"/>
          </a:p>
          <a:p>
            <a:pPr lvl="1"/>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22</a:t>
            </a:fld>
            <a:endParaRPr lang="en-US" dirty="0">
              <a:solidFill>
                <a:srgbClr val="4C4546"/>
              </a:solidFill>
            </a:endParaRPr>
          </a:p>
        </p:txBody>
      </p:sp>
    </p:spTree>
    <p:extLst>
      <p:ext uri="{BB962C8B-B14F-4D97-AF65-F5344CB8AC3E}">
        <p14:creationId xmlns:p14="http://schemas.microsoft.com/office/powerpoint/2010/main" val="33536562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29312"/>
            <a:ext cx="10972800" cy="990600"/>
          </a:xfrm>
        </p:spPr>
        <p:txBody>
          <a:bodyPr/>
          <a:lstStyle/>
          <a:p>
            <a:r>
              <a:rPr lang="en-US" dirty="0" smtClean="0"/>
              <a:t>CASE STUDY #1 (CONT.)</a:t>
            </a:r>
            <a:endParaRPr lang="en-US" dirty="0"/>
          </a:p>
        </p:txBody>
      </p:sp>
      <p:sp>
        <p:nvSpPr>
          <p:cNvPr id="3" name="Content Placeholder 2"/>
          <p:cNvSpPr>
            <a:spLocks noGrp="1"/>
          </p:cNvSpPr>
          <p:nvPr>
            <p:ph idx="1"/>
          </p:nvPr>
        </p:nvSpPr>
        <p:spPr>
          <a:xfrm>
            <a:off x="609600" y="1865644"/>
            <a:ext cx="10972800" cy="3962400"/>
          </a:xfrm>
        </p:spPr>
        <p:txBody>
          <a:bodyPr/>
          <a:lstStyle/>
          <a:p>
            <a:pPr marL="0" indent="0">
              <a:buNone/>
            </a:pPr>
            <a:r>
              <a:rPr lang="en-US" dirty="0" smtClean="0"/>
              <a:t>Based on additional information obtained from witnesses, the Cole County detectives are acting on the theory that the individual who was taken to the hospital was a drug dealer, and that the shooting occurred when he was targeted by robbers who had set up a drug deal with the intent to steal the drugs.  What information can detectives obtain from the hospital?</a:t>
            </a:r>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23</a:t>
            </a:fld>
            <a:endParaRPr lang="en-US" dirty="0">
              <a:solidFill>
                <a:srgbClr val="4C4546"/>
              </a:solidFill>
            </a:endParaRPr>
          </a:p>
        </p:txBody>
      </p:sp>
    </p:spTree>
    <p:extLst>
      <p:ext uri="{BB962C8B-B14F-4D97-AF65-F5344CB8AC3E}">
        <p14:creationId xmlns:p14="http://schemas.microsoft.com/office/powerpoint/2010/main" val="332910793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OBTAINING PHI ABOUT A CRIMINAL SUSPECT</a:t>
            </a:r>
          </a:p>
        </p:txBody>
      </p:sp>
      <p:sp>
        <p:nvSpPr>
          <p:cNvPr id="3" name="Content Placeholder 2"/>
          <p:cNvSpPr>
            <a:spLocks noGrp="1"/>
          </p:cNvSpPr>
          <p:nvPr>
            <p:ph idx="1"/>
          </p:nvPr>
        </p:nvSpPr>
        <p:spPr>
          <a:xfrm>
            <a:off x="609600" y="1828799"/>
            <a:ext cx="10972800" cy="4239491"/>
          </a:xfrm>
        </p:spPr>
        <p:txBody>
          <a:bodyPr/>
          <a:lstStyle/>
          <a:p>
            <a:pPr marL="0" indent="0">
              <a:buNone/>
            </a:pPr>
            <a:r>
              <a:rPr lang="en-US" b="1" dirty="0" smtClean="0"/>
              <a:t>HIPAA Privacy Rule 45 C.F.R. 164.512(f)(2)</a:t>
            </a:r>
          </a:p>
          <a:p>
            <a:r>
              <a:rPr lang="en-US" dirty="0" smtClean="0"/>
              <a:t>HIPAA allows the release of PHI for the purpose of locating a criminal suspect, fugitive, material witness or missing person, but limits the disclosure to:</a:t>
            </a:r>
          </a:p>
          <a:p>
            <a:pPr lvl="1"/>
            <a:r>
              <a:rPr lang="en-US" sz="2600" dirty="0" smtClean="0"/>
              <a:t>Name, address, birthday, place of birth, SSN</a:t>
            </a:r>
          </a:p>
          <a:p>
            <a:pPr lvl="1"/>
            <a:r>
              <a:rPr lang="en-US" sz="2600" dirty="0" smtClean="0"/>
              <a:t>Blood type and </a:t>
            </a:r>
            <a:r>
              <a:rPr lang="en-US" sz="2600" dirty="0" err="1" smtClean="0"/>
              <a:t>rh</a:t>
            </a:r>
            <a:r>
              <a:rPr lang="en-US" sz="2600" dirty="0" smtClean="0"/>
              <a:t> factor</a:t>
            </a:r>
          </a:p>
          <a:p>
            <a:pPr lvl="1"/>
            <a:r>
              <a:rPr lang="en-US" sz="2600" dirty="0" smtClean="0"/>
              <a:t>Type of injury</a:t>
            </a:r>
          </a:p>
          <a:p>
            <a:pPr lvl="1"/>
            <a:r>
              <a:rPr lang="en-US" sz="2600" dirty="0" smtClean="0"/>
              <a:t>Date and time of treatment/death</a:t>
            </a:r>
          </a:p>
          <a:p>
            <a:pPr lvl="1"/>
            <a:r>
              <a:rPr lang="en-US" sz="2600" dirty="0" smtClean="0"/>
              <a:t>Distinguishing physical characteristics</a:t>
            </a:r>
          </a:p>
          <a:p>
            <a:pPr lvl="1"/>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24</a:t>
            </a:fld>
            <a:endParaRPr lang="en-US" dirty="0">
              <a:solidFill>
                <a:srgbClr val="4C4546"/>
              </a:solidFill>
            </a:endParaRPr>
          </a:p>
        </p:txBody>
      </p:sp>
    </p:spTree>
    <p:extLst>
      <p:ext uri="{BB962C8B-B14F-4D97-AF65-F5344CB8AC3E}">
        <p14:creationId xmlns:p14="http://schemas.microsoft.com/office/powerpoint/2010/main" val="28517253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7634"/>
            <a:ext cx="10972800" cy="990600"/>
          </a:xfrm>
        </p:spPr>
        <p:txBody>
          <a:bodyPr/>
          <a:lstStyle/>
          <a:p>
            <a:r>
              <a:rPr lang="en-US" dirty="0" smtClean="0"/>
              <a:t>CASE STUDY #1 (CONT.)</a:t>
            </a:r>
            <a:endParaRPr lang="en-US" dirty="0"/>
          </a:p>
        </p:txBody>
      </p:sp>
      <p:sp>
        <p:nvSpPr>
          <p:cNvPr id="3" name="Content Placeholder 2"/>
          <p:cNvSpPr>
            <a:spLocks noGrp="1"/>
          </p:cNvSpPr>
          <p:nvPr>
            <p:ph idx="1"/>
          </p:nvPr>
        </p:nvSpPr>
        <p:spPr>
          <a:xfrm>
            <a:off x="609600" y="1805355"/>
            <a:ext cx="10972800" cy="2625969"/>
          </a:xfrm>
        </p:spPr>
        <p:txBody>
          <a:bodyPr/>
          <a:lstStyle/>
          <a:p>
            <a:pPr marL="0" indent="0">
              <a:buNone/>
            </a:pPr>
            <a:r>
              <a:rPr lang="en-US" dirty="0" smtClean="0"/>
              <a:t>Based on conflicting information provided by witnesses, the Cole County detectives wish to conduct additional surveillance on the individual once he is released from Capital Region Medical Center.  They contact the charge nurse and ask to be informed when the individual is released from the hospital.  What information can the nurse or other hospital staff share about the individual’s release?</a:t>
            </a:r>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25</a:t>
            </a:fld>
            <a:endParaRPr lang="en-US" dirty="0">
              <a:solidFill>
                <a:srgbClr val="4C4546"/>
              </a:solidFill>
            </a:endParaRPr>
          </a:p>
        </p:txBody>
      </p:sp>
    </p:spTree>
    <p:extLst>
      <p:ext uri="{BB962C8B-B14F-4D97-AF65-F5344CB8AC3E}">
        <p14:creationId xmlns:p14="http://schemas.microsoft.com/office/powerpoint/2010/main" val="3422470223"/>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7634"/>
            <a:ext cx="10972800" cy="990600"/>
          </a:xfrm>
        </p:spPr>
        <p:txBody>
          <a:bodyPr/>
          <a:lstStyle/>
          <a:p>
            <a:r>
              <a:rPr lang="en-US" dirty="0" smtClean="0"/>
              <a:t>CASE STUDY #2</a:t>
            </a:r>
            <a:endParaRPr lang="en-US" dirty="0"/>
          </a:p>
        </p:txBody>
      </p:sp>
      <p:sp>
        <p:nvSpPr>
          <p:cNvPr id="3" name="Content Placeholder 2"/>
          <p:cNvSpPr>
            <a:spLocks noGrp="1"/>
          </p:cNvSpPr>
          <p:nvPr>
            <p:ph idx="1"/>
          </p:nvPr>
        </p:nvSpPr>
        <p:spPr>
          <a:xfrm>
            <a:off x="609600" y="1805355"/>
            <a:ext cx="10972800" cy="3306972"/>
          </a:xfrm>
        </p:spPr>
        <p:txBody>
          <a:bodyPr/>
          <a:lstStyle/>
          <a:p>
            <a:pPr marL="0" indent="0">
              <a:buNone/>
            </a:pPr>
            <a:r>
              <a:rPr lang="en-US" dirty="0" smtClean="0"/>
              <a:t>The Cape Girardeau County Sheriff asks the director of the emergency department at Saint Francis Medical Center to notify the sheriff’s department when an individual presents with an opioid overdose.  The Sheriff represents that he does not intend to investigate the patient, but instead would like to interview the individual to determine where he or she is obtaining drugs. Can the hospital assist?</a:t>
            </a:r>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26</a:t>
            </a:fld>
            <a:endParaRPr lang="en-US" dirty="0">
              <a:solidFill>
                <a:srgbClr val="4C4546"/>
              </a:solidFill>
            </a:endParaRPr>
          </a:p>
        </p:txBody>
      </p:sp>
    </p:spTree>
    <p:extLst>
      <p:ext uri="{BB962C8B-B14F-4D97-AF65-F5344CB8AC3E}">
        <p14:creationId xmlns:p14="http://schemas.microsoft.com/office/powerpoint/2010/main" val="3592346133"/>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CRIMES OCCURRING ON A HEALTH CARE PROVIDER’S PREMISES</a:t>
            </a:r>
            <a:endParaRPr lang="en-US" dirty="0"/>
          </a:p>
        </p:txBody>
      </p:sp>
      <p:sp>
        <p:nvSpPr>
          <p:cNvPr id="3" name="Content Placeholder 2"/>
          <p:cNvSpPr>
            <a:spLocks noGrp="1"/>
          </p:cNvSpPr>
          <p:nvPr>
            <p:ph idx="1"/>
          </p:nvPr>
        </p:nvSpPr>
        <p:spPr/>
        <p:txBody>
          <a:bodyPr/>
          <a:lstStyle/>
          <a:p>
            <a:pPr marL="0" indent="0">
              <a:buNone/>
            </a:pPr>
            <a:r>
              <a:rPr lang="en-US" b="1" dirty="0" smtClean="0"/>
              <a:t>HIPAA </a:t>
            </a:r>
            <a:r>
              <a:rPr lang="en-US" b="1" dirty="0"/>
              <a:t>Privacy </a:t>
            </a:r>
            <a:r>
              <a:rPr lang="en-US" b="1" dirty="0" smtClean="0"/>
              <a:t>Rule </a:t>
            </a:r>
            <a:r>
              <a:rPr lang="en-US" b="1" dirty="0"/>
              <a:t>45 C.F.R. § </a:t>
            </a:r>
            <a:r>
              <a:rPr lang="en-US" b="1" dirty="0" smtClean="0"/>
              <a:t>164.512(f)(5)</a:t>
            </a:r>
          </a:p>
          <a:p>
            <a:r>
              <a:rPr lang="en-US" dirty="0" smtClean="0"/>
              <a:t>A health care provider may disclose PHI it believes, in good faith, to constitutes evidence of criminal conduct that occurred on its premises.</a:t>
            </a:r>
          </a:p>
          <a:p>
            <a:pPr marL="341312" lvl="1" indent="0">
              <a:buNone/>
            </a:pP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27</a:t>
            </a:fld>
            <a:endParaRPr lang="en-US" dirty="0">
              <a:solidFill>
                <a:srgbClr val="4C4546"/>
              </a:solidFill>
            </a:endParaRPr>
          </a:p>
        </p:txBody>
      </p:sp>
    </p:spTree>
    <p:extLst>
      <p:ext uri="{BB962C8B-B14F-4D97-AF65-F5344CB8AC3E}">
        <p14:creationId xmlns:p14="http://schemas.microsoft.com/office/powerpoint/2010/main" val="40254561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CRIMES IN EMERGENCIES</a:t>
            </a:r>
            <a:endParaRPr lang="en-US" dirty="0"/>
          </a:p>
        </p:txBody>
      </p:sp>
      <p:sp>
        <p:nvSpPr>
          <p:cNvPr id="3" name="Content Placeholder 2"/>
          <p:cNvSpPr>
            <a:spLocks noGrp="1"/>
          </p:cNvSpPr>
          <p:nvPr>
            <p:ph idx="1"/>
          </p:nvPr>
        </p:nvSpPr>
        <p:spPr/>
        <p:txBody>
          <a:bodyPr/>
          <a:lstStyle/>
          <a:p>
            <a:pPr marL="0" indent="0">
              <a:buNone/>
            </a:pPr>
            <a:r>
              <a:rPr lang="en-US" b="1" dirty="0" smtClean="0"/>
              <a:t>HIPAA </a:t>
            </a:r>
            <a:r>
              <a:rPr lang="en-US" b="1" dirty="0"/>
              <a:t>Privacy </a:t>
            </a:r>
            <a:r>
              <a:rPr lang="en-US" b="1" dirty="0" smtClean="0"/>
              <a:t>Rule </a:t>
            </a:r>
            <a:r>
              <a:rPr lang="en-US" b="1" dirty="0"/>
              <a:t>45 C.F.R. § </a:t>
            </a:r>
            <a:r>
              <a:rPr lang="en-US" b="1" dirty="0" smtClean="0"/>
              <a:t>164.512(f)(6)</a:t>
            </a:r>
          </a:p>
          <a:p>
            <a:r>
              <a:rPr lang="en-US" dirty="0" smtClean="0"/>
              <a:t>A health care provider providing emergency medical care due to an emergency occurring off its premises may disclose PHI to law enforcement official as necessary to alert the officer to:</a:t>
            </a:r>
          </a:p>
          <a:p>
            <a:pPr lvl="1"/>
            <a:r>
              <a:rPr lang="en-US" dirty="0" smtClean="0"/>
              <a:t>Commission and nature of a crime</a:t>
            </a:r>
          </a:p>
          <a:p>
            <a:pPr lvl="1"/>
            <a:r>
              <a:rPr lang="en-US" dirty="0" smtClean="0"/>
              <a:t>Location of the crime or of victims</a:t>
            </a:r>
          </a:p>
          <a:p>
            <a:pPr lvl="1"/>
            <a:r>
              <a:rPr lang="en-US" dirty="0" smtClean="0"/>
              <a:t>Identity, description and location of perpetrator</a:t>
            </a: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28</a:t>
            </a:fld>
            <a:endParaRPr lang="en-US" dirty="0">
              <a:solidFill>
                <a:srgbClr val="4C4546"/>
              </a:solidFill>
            </a:endParaRPr>
          </a:p>
        </p:txBody>
      </p:sp>
    </p:spTree>
    <p:extLst>
      <p:ext uri="{BB962C8B-B14F-4D97-AF65-F5344CB8AC3E}">
        <p14:creationId xmlns:p14="http://schemas.microsoft.com/office/powerpoint/2010/main" val="1799636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7634"/>
            <a:ext cx="10972800" cy="990600"/>
          </a:xfrm>
        </p:spPr>
        <p:txBody>
          <a:bodyPr/>
          <a:lstStyle/>
          <a:p>
            <a:r>
              <a:rPr lang="en-US" dirty="0" smtClean="0"/>
              <a:t>CASE STUDY #3</a:t>
            </a:r>
            <a:endParaRPr lang="en-US" dirty="0"/>
          </a:p>
        </p:txBody>
      </p:sp>
      <p:sp>
        <p:nvSpPr>
          <p:cNvPr id="3" name="Content Placeholder 2"/>
          <p:cNvSpPr>
            <a:spLocks noGrp="1"/>
          </p:cNvSpPr>
          <p:nvPr>
            <p:ph idx="1"/>
          </p:nvPr>
        </p:nvSpPr>
        <p:spPr>
          <a:xfrm>
            <a:off x="609600" y="1805355"/>
            <a:ext cx="10972800" cy="3664420"/>
          </a:xfrm>
        </p:spPr>
        <p:txBody>
          <a:bodyPr/>
          <a:lstStyle/>
          <a:p>
            <a:pPr marL="0" indent="0">
              <a:buNone/>
            </a:pPr>
            <a:r>
              <a:rPr lang="en-US" dirty="0" smtClean="0"/>
              <a:t>A detective from the Liberty Police </a:t>
            </a:r>
            <a:r>
              <a:rPr lang="en-US" dirty="0"/>
              <a:t>D</a:t>
            </a:r>
            <a:r>
              <a:rPr lang="en-US" dirty="0" smtClean="0"/>
              <a:t>epartment presents a subpoena issued by the Circuit Court of Clay County and signed by the court clerk to the medical records department at Liberty Hospital, seeking records from a patient’s emergency department visit. The detective tells the clerk that police brought the individual in because he assaulted a police officer, and they are investigating whether the patient was under the influence of illegal narcotics or legally intoxicated. Can the hospital provide the records?</a:t>
            </a:r>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29</a:t>
            </a:fld>
            <a:endParaRPr lang="en-US" dirty="0">
              <a:solidFill>
                <a:srgbClr val="4C4546"/>
              </a:solidFill>
            </a:endParaRPr>
          </a:p>
        </p:txBody>
      </p:sp>
    </p:spTree>
    <p:extLst>
      <p:ext uri="{BB962C8B-B14F-4D97-AF65-F5344CB8AC3E}">
        <p14:creationId xmlns:p14="http://schemas.microsoft.com/office/powerpoint/2010/main" val="311236013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23718"/>
            <a:ext cx="8229600" cy="990600"/>
          </a:xfrm>
        </p:spPr>
        <p:txBody>
          <a:bodyPr/>
          <a:lstStyle/>
          <a:p>
            <a:r>
              <a:rPr lang="en-US" dirty="0" smtClean="0"/>
              <a:t>MISUNDERSTANDINGS MAKE BAD PUBLICITY</a:t>
            </a:r>
            <a:endParaRPr lang="en-US" dirty="0"/>
          </a:p>
        </p:txBody>
      </p:sp>
      <p:sp>
        <p:nvSpPr>
          <p:cNvPr id="3" name="Slide Number Placeholder 2"/>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3</a:t>
            </a:fld>
            <a:endParaRPr lang="en-US" dirty="0">
              <a:solidFill>
                <a:srgbClr val="4C4546"/>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39858" y="1532891"/>
            <a:ext cx="7490714" cy="4535401"/>
          </a:xfrm>
        </p:spPr>
      </p:pic>
    </p:spTree>
    <p:extLst>
      <p:ext uri="{BB962C8B-B14F-4D97-AF65-F5344CB8AC3E}">
        <p14:creationId xmlns:p14="http://schemas.microsoft.com/office/powerpoint/2010/main" val="20963865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ORDERS AND SUBPOENAS</a:t>
            </a:r>
            <a:endParaRPr lang="en-US" dirty="0"/>
          </a:p>
        </p:txBody>
      </p:sp>
      <p:sp>
        <p:nvSpPr>
          <p:cNvPr id="3" name="Content Placeholder 2"/>
          <p:cNvSpPr>
            <a:spLocks noGrp="1"/>
          </p:cNvSpPr>
          <p:nvPr>
            <p:ph idx="1"/>
          </p:nvPr>
        </p:nvSpPr>
        <p:spPr/>
        <p:txBody>
          <a:bodyPr/>
          <a:lstStyle/>
          <a:p>
            <a:pPr marL="0" indent="0">
              <a:buNone/>
            </a:pPr>
            <a:r>
              <a:rPr lang="en-US" b="1" dirty="0"/>
              <a:t>HIPAA Privacy </a:t>
            </a:r>
            <a:r>
              <a:rPr lang="en-US" b="1" dirty="0" smtClean="0"/>
              <a:t>Rule </a:t>
            </a:r>
            <a:r>
              <a:rPr lang="en-US" b="1" dirty="0"/>
              <a:t>45 C.F.R. § </a:t>
            </a:r>
            <a:r>
              <a:rPr lang="en-US" b="1" dirty="0" smtClean="0"/>
              <a:t>164.512(e) and (f)(1)</a:t>
            </a:r>
            <a:endParaRPr lang="en-US" b="1" dirty="0"/>
          </a:p>
          <a:p>
            <a:pPr marL="0" lvl="0" indent="0">
              <a:buNone/>
            </a:pPr>
            <a:r>
              <a:rPr lang="en-US" dirty="0" smtClean="0"/>
              <a:t>HIPAA permits law enforcement officers to obtain PHI pursuant to various legal processes. In some instances, certain conditions must be met. Generally, the Privacy Rule distinguishes between legal process issued by a court or administrative agency versus that issued by an attorney or party to a legal proceeding.</a:t>
            </a:r>
          </a:p>
          <a:p>
            <a:pPr marL="0" indent="0">
              <a:buNone/>
            </a:pP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30</a:t>
            </a:fld>
            <a:endParaRPr lang="en-US" dirty="0">
              <a:solidFill>
                <a:srgbClr val="4C4546"/>
              </a:solidFill>
            </a:endParaRPr>
          </a:p>
        </p:txBody>
      </p:sp>
    </p:spTree>
    <p:extLst>
      <p:ext uri="{BB962C8B-B14F-4D97-AF65-F5344CB8AC3E}">
        <p14:creationId xmlns:p14="http://schemas.microsoft.com/office/powerpoint/2010/main" val="18250947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ORDERS AND SUBPOENAS</a:t>
            </a:r>
            <a:endParaRPr lang="en-US" dirty="0"/>
          </a:p>
        </p:txBody>
      </p:sp>
      <p:sp>
        <p:nvSpPr>
          <p:cNvPr id="3" name="Content Placeholder 2"/>
          <p:cNvSpPr>
            <a:spLocks noGrp="1"/>
          </p:cNvSpPr>
          <p:nvPr>
            <p:ph idx="1"/>
          </p:nvPr>
        </p:nvSpPr>
        <p:spPr/>
        <p:txBody>
          <a:bodyPr/>
          <a:lstStyle/>
          <a:p>
            <a:pPr marL="0" indent="0">
              <a:buNone/>
            </a:pPr>
            <a:r>
              <a:rPr lang="en-US" dirty="0" smtClean="0"/>
              <a:t>A health care provider may release PHI pursuant to a court order, so long as the disclosure is limited to that expressly requested.</a:t>
            </a:r>
          </a:p>
          <a:p>
            <a:pPr lvl="1"/>
            <a:r>
              <a:rPr lang="en-US" sz="2400" dirty="0" smtClean="0"/>
              <a:t>Includes warrant, subpoena or summons </a:t>
            </a:r>
            <a:r>
              <a:rPr lang="en-US" sz="2400" b="1" dirty="0" smtClean="0"/>
              <a:t>signed by a judicial officer</a:t>
            </a:r>
            <a:r>
              <a:rPr lang="en-US" sz="2400" dirty="0" smtClean="0"/>
              <a:t>, or a grand jury subpoena </a:t>
            </a:r>
          </a:p>
          <a:p>
            <a:pPr lvl="1"/>
            <a:r>
              <a:rPr lang="en-US" sz="2400" dirty="0" smtClean="0"/>
              <a:t>Includes an administrative subpoena, summons or CID, </a:t>
            </a:r>
            <a:r>
              <a:rPr lang="en-US" sz="2400" dirty="0"/>
              <a:t>if:</a:t>
            </a:r>
          </a:p>
          <a:p>
            <a:pPr lvl="2"/>
            <a:r>
              <a:rPr lang="en-US" sz="2200" dirty="0"/>
              <a:t>The information is relevant and material to a legitimate inquiry and</a:t>
            </a:r>
          </a:p>
          <a:p>
            <a:pPr lvl="2"/>
            <a:r>
              <a:rPr lang="en-US" sz="2200" dirty="0"/>
              <a:t>The request is specific and reasonably limited in scope and</a:t>
            </a:r>
          </a:p>
          <a:p>
            <a:pPr lvl="2"/>
            <a:r>
              <a:rPr lang="en-US" sz="2200" dirty="0"/>
              <a:t>De-identified information could not reasonably be used.</a:t>
            </a:r>
          </a:p>
          <a:p>
            <a:pPr marL="0" indent="0">
              <a:buNone/>
            </a:pP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31</a:t>
            </a:fld>
            <a:endParaRPr lang="en-US" dirty="0">
              <a:solidFill>
                <a:srgbClr val="4C4546"/>
              </a:solidFill>
            </a:endParaRPr>
          </a:p>
        </p:txBody>
      </p:sp>
    </p:spTree>
    <p:extLst>
      <p:ext uri="{BB962C8B-B14F-4D97-AF65-F5344CB8AC3E}">
        <p14:creationId xmlns:p14="http://schemas.microsoft.com/office/powerpoint/2010/main" val="162604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RELEASING PHI PURSUANT TO A SUBPOENA</a:t>
            </a:r>
            <a:endParaRPr lang="en-US" dirty="0"/>
          </a:p>
        </p:txBody>
      </p:sp>
      <p:sp>
        <p:nvSpPr>
          <p:cNvPr id="3" name="Content Placeholder 2"/>
          <p:cNvSpPr>
            <a:spLocks noGrp="1"/>
          </p:cNvSpPr>
          <p:nvPr>
            <p:ph idx="1"/>
          </p:nvPr>
        </p:nvSpPr>
        <p:spPr/>
        <p:txBody>
          <a:bodyPr/>
          <a:lstStyle/>
          <a:p>
            <a:pPr marL="0" indent="0">
              <a:buNone/>
            </a:pPr>
            <a:r>
              <a:rPr lang="en-US" dirty="0" smtClean="0"/>
              <a:t>HIPAA places additional restrictions on subpoenas that are not accompanied by a court order. To release PHI in response to a subpoena, one of two conditions must be met:</a:t>
            </a:r>
            <a:endParaRPr lang="en-US" dirty="0"/>
          </a:p>
          <a:p>
            <a:pPr marL="855662" lvl="1" indent="-514350">
              <a:buAutoNum type="arabicParenBoth"/>
            </a:pPr>
            <a:r>
              <a:rPr lang="en-US" dirty="0"/>
              <a:t>The provider receives satisfactory assurance that reasonable efforts have been made to notify the individual about the requested </a:t>
            </a:r>
            <a:r>
              <a:rPr lang="en-US" dirty="0" smtClean="0"/>
              <a:t>release; or</a:t>
            </a:r>
            <a:endParaRPr lang="en-US" dirty="0"/>
          </a:p>
          <a:p>
            <a:pPr marL="855662" lvl="1" indent="-514350">
              <a:buFont typeface="Wingdings 3" pitchFamily="18" charset="2"/>
              <a:buAutoNum type="arabicParenBoth"/>
            </a:pPr>
            <a:r>
              <a:rPr lang="en-US" dirty="0"/>
              <a:t>The provider receives satisfactory assurance that reasonable efforts have been made to secure a qualified protective order</a:t>
            </a:r>
          </a:p>
          <a:p>
            <a:pPr marL="0" indent="0">
              <a:buNone/>
            </a:pP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32</a:t>
            </a:fld>
            <a:endParaRPr lang="en-US" dirty="0">
              <a:solidFill>
                <a:srgbClr val="4C4546"/>
              </a:solidFill>
            </a:endParaRPr>
          </a:p>
        </p:txBody>
      </p:sp>
    </p:spTree>
    <p:extLst>
      <p:ext uri="{BB962C8B-B14F-4D97-AF65-F5344CB8AC3E}">
        <p14:creationId xmlns:p14="http://schemas.microsoft.com/office/powerpoint/2010/main" val="36074586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RELEASING PHI PURSUANT TO A SUBPOENA</a:t>
            </a:r>
          </a:p>
        </p:txBody>
      </p:sp>
      <p:sp>
        <p:nvSpPr>
          <p:cNvPr id="3" name="Content Placeholder 2"/>
          <p:cNvSpPr>
            <a:spLocks noGrp="1"/>
          </p:cNvSpPr>
          <p:nvPr>
            <p:ph idx="1"/>
          </p:nvPr>
        </p:nvSpPr>
        <p:spPr>
          <a:xfrm>
            <a:off x="609600" y="1828799"/>
            <a:ext cx="10972800" cy="4646815"/>
          </a:xfrm>
        </p:spPr>
        <p:txBody>
          <a:bodyPr/>
          <a:lstStyle/>
          <a:p>
            <a:pPr marL="0" lvl="0" indent="0">
              <a:buNone/>
            </a:pPr>
            <a:r>
              <a:rPr lang="en-US" sz="2600" dirty="0" smtClean="0"/>
              <a:t>Satisfactory assurance of </a:t>
            </a:r>
            <a:r>
              <a:rPr lang="en-US" sz="2600" b="1" dirty="0" smtClean="0"/>
              <a:t>attempts to notify </a:t>
            </a:r>
            <a:r>
              <a:rPr lang="en-US" sz="2600" dirty="0" smtClean="0"/>
              <a:t>the individual means:</a:t>
            </a:r>
          </a:p>
          <a:p>
            <a:pPr lvl="0"/>
            <a:r>
              <a:rPr lang="en-US" sz="2600" dirty="0" smtClean="0"/>
              <a:t>A written statement and accompanying documentation from the requesting party that: </a:t>
            </a:r>
          </a:p>
          <a:p>
            <a:pPr lvl="1"/>
            <a:r>
              <a:rPr lang="en-US" sz="2600" dirty="0" smtClean="0"/>
              <a:t>A good faith attempt was made to notify the individual in writing</a:t>
            </a:r>
          </a:p>
          <a:p>
            <a:pPr lvl="1"/>
            <a:r>
              <a:rPr lang="en-US" sz="2600" dirty="0" smtClean="0"/>
              <a:t>If </a:t>
            </a:r>
            <a:r>
              <a:rPr lang="en-US" sz="2600" dirty="0"/>
              <a:t>the individual’s location is unknown, notice was mailed to his/her last known address</a:t>
            </a:r>
          </a:p>
          <a:p>
            <a:pPr lvl="1"/>
            <a:r>
              <a:rPr lang="en-US" sz="2600" dirty="0"/>
              <a:t>The notice included sufficient information about the </a:t>
            </a:r>
            <a:r>
              <a:rPr lang="en-US" sz="2600" dirty="0" smtClean="0"/>
              <a:t>proceeding </a:t>
            </a:r>
            <a:r>
              <a:rPr lang="en-US" sz="2600" dirty="0"/>
              <a:t>to permit the individual to </a:t>
            </a:r>
            <a:r>
              <a:rPr lang="en-US" sz="2600" dirty="0" smtClean="0"/>
              <a:t>object; </a:t>
            </a:r>
            <a:r>
              <a:rPr lang="en-US" sz="2600" dirty="0"/>
              <a:t>and</a:t>
            </a:r>
          </a:p>
          <a:p>
            <a:pPr lvl="1"/>
            <a:r>
              <a:rPr lang="en-US" sz="2600" dirty="0"/>
              <a:t>The time for the </a:t>
            </a:r>
            <a:r>
              <a:rPr lang="en-US" sz="2600" dirty="0" smtClean="0"/>
              <a:t>objections </a:t>
            </a:r>
            <a:r>
              <a:rPr lang="en-US" sz="2600" dirty="0"/>
              <a:t>has passed and (1) the individual did not do so or (2) any </a:t>
            </a:r>
            <a:r>
              <a:rPr lang="en-US" sz="2600" dirty="0" smtClean="0"/>
              <a:t>objections </a:t>
            </a:r>
            <a:r>
              <a:rPr lang="en-US" sz="2600" dirty="0"/>
              <a:t>were resolved by the court.</a:t>
            </a:r>
          </a:p>
          <a:p>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33</a:t>
            </a:fld>
            <a:endParaRPr lang="en-US" dirty="0">
              <a:solidFill>
                <a:srgbClr val="4C4546"/>
              </a:solidFill>
            </a:endParaRPr>
          </a:p>
        </p:txBody>
      </p:sp>
    </p:spTree>
    <p:extLst>
      <p:ext uri="{BB962C8B-B14F-4D97-AF65-F5344CB8AC3E}">
        <p14:creationId xmlns:p14="http://schemas.microsoft.com/office/powerpoint/2010/main" val="2184434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RELEASING PHI PURSUANT TO A SUBPOENA</a:t>
            </a:r>
          </a:p>
        </p:txBody>
      </p:sp>
      <p:sp>
        <p:nvSpPr>
          <p:cNvPr id="3" name="Content Placeholder 2"/>
          <p:cNvSpPr>
            <a:spLocks noGrp="1"/>
          </p:cNvSpPr>
          <p:nvPr>
            <p:ph idx="1"/>
          </p:nvPr>
        </p:nvSpPr>
        <p:spPr/>
        <p:txBody>
          <a:bodyPr/>
          <a:lstStyle/>
          <a:p>
            <a:pPr marL="0" indent="0">
              <a:buNone/>
            </a:pPr>
            <a:r>
              <a:rPr lang="en-US" dirty="0" smtClean="0"/>
              <a:t>Providers </a:t>
            </a:r>
            <a:r>
              <a:rPr lang="en-US" dirty="0"/>
              <a:t>must </a:t>
            </a:r>
            <a:r>
              <a:rPr lang="en-US" dirty="0" smtClean="0"/>
              <a:t>document that </a:t>
            </a:r>
            <a:r>
              <a:rPr lang="en-US" dirty="0"/>
              <a:t>the requirements for disclosing PHI </a:t>
            </a:r>
            <a:r>
              <a:rPr lang="en-US" dirty="0" smtClean="0"/>
              <a:t>have </a:t>
            </a:r>
            <a:r>
              <a:rPr lang="en-US" dirty="0"/>
              <a:t>been met. </a:t>
            </a:r>
            <a:r>
              <a:rPr lang="en-US" dirty="0" smtClean="0"/>
              <a:t>To </a:t>
            </a:r>
            <a:r>
              <a:rPr lang="en-US" dirty="0"/>
              <a:t>facilitate the release of information, </a:t>
            </a:r>
            <a:r>
              <a:rPr lang="en-US" dirty="0" smtClean="0"/>
              <a:t>the requesting agency should </a:t>
            </a:r>
            <a:r>
              <a:rPr lang="en-US" dirty="0"/>
              <a:t>be prepared to provide:</a:t>
            </a:r>
          </a:p>
          <a:p>
            <a:pPr lvl="0"/>
            <a:r>
              <a:rPr lang="en-US" sz="2400" dirty="0"/>
              <a:t>A description of the actions taken to locate the individual and notify them that their records have been </a:t>
            </a:r>
            <a:r>
              <a:rPr lang="en-US" sz="2400" dirty="0" smtClean="0"/>
              <a:t>requested</a:t>
            </a:r>
          </a:p>
          <a:p>
            <a:r>
              <a:rPr lang="en-US" sz="2400" dirty="0"/>
              <a:t>The time frame the individual was given to object </a:t>
            </a:r>
            <a:endParaRPr lang="en-US" sz="2400" dirty="0" smtClean="0"/>
          </a:p>
          <a:p>
            <a:r>
              <a:rPr lang="en-US" sz="2400" dirty="0" smtClean="0"/>
              <a:t>An </a:t>
            </a:r>
            <a:r>
              <a:rPr lang="en-US" sz="2400" dirty="0"/>
              <a:t>assurance that the time frame to object has lapsed; </a:t>
            </a:r>
            <a:r>
              <a:rPr lang="en-US" sz="2400" b="1" dirty="0"/>
              <a:t>and</a:t>
            </a:r>
            <a:endParaRPr lang="en-US" sz="2400" dirty="0"/>
          </a:p>
          <a:p>
            <a:pPr lvl="0"/>
            <a:r>
              <a:rPr lang="en-US" sz="2400" dirty="0"/>
              <a:t>An assurance that the individual did not object </a:t>
            </a:r>
            <a:r>
              <a:rPr lang="en-US" sz="2400" dirty="0" smtClean="0"/>
              <a:t>or </a:t>
            </a:r>
            <a:r>
              <a:rPr lang="en-US" sz="2400" dirty="0"/>
              <a:t>agreed to the disclosure, </a:t>
            </a:r>
            <a:r>
              <a:rPr lang="en-US" sz="2400" dirty="0" smtClean="0"/>
              <a:t>or a description </a:t>
            </a:r>
            <a:r>
              <a:rPr lang="en-US" sz="2400" dirty="0"/>
              <a:t>of how </a:t>
            </a:r>
            <a:r>
              <a:rPr lang="en-US" sz="2400" dirty="0" smtClean="0"/>
              <a:t>any objections were </a:t>
            </a:r>
            <a:r>
              <a:rPr lang="en-US" sz="2400" dirty="0"/>
              <a:t>resolved.</a:t>
            </a:r>
          </a:p>
          <a:p>
            <a:pPr lvl="0"/>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34</a:t>
            </a:fld>
            <a:endParaRPr lang="en-US" dirty="0">
              <a:solidFill>
                <a:srgbClr val="4C4546"/>
              </a:solidFill>
            </a:endParaRPr>
          </a:p>
        </p:txBody>
      </p:sp>
    </p:spTree>
    <p:extLst>
      <p:ext uri="{BB962C8B-B14F-4D97-AF65-F5344CB8AC3E}">
        <p14:creationId xmlns:p14="http://schemas.microsoft.com/office/powerpoint/2010/main" val="39242691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RELEASING PHI PURSUANT TO A SUBPOENA</a:t>
            </a:r>
          </a:p>
        </p:txBody>
      </p:sp>
      <p:sp>
        <p:nvSpPr>
          <p:cNvPr id="3" name="Content Placeholder 2"/>
          <p:cNvSpPr>
            <a:spLocks noGrp="1"/>
          </p:cNvSpPr>
          <p:nvPr>
            <p:ph idx="1"/>
          </p:nvPr>
        </p:nvSpPr>
        <p:spPr/>
        <p:txBody>
          <a:bodyPr/>
          <a:lstStyle/>
          <a:p>
            <a:pPr marL="0" indent="0">
              <a:buNone/>
            </a:pPr>
            <a:r>
              <a:rPr lang="en-US" dirty="0"/>
              <a:t>Documentation to support a subpoena may include:</a:t>
            </a:r>
          </a:p>
          <a:p>
            <a:pPr lvl="0"/>
            <a:r>
              <a:rPr lang="en-US" dirty="0"/>
              <a:t>A copy of the notice provided to the individual</a:t>
            </a:r>
          </a:p>
          <a:p>
            <a:pPr lvl="0"/>
            <a:r>
              <a:rPr lang="en-US" dirty="0"/>
              <a:t>Any documents submitted by the individual objecting or agreeing to the disclosure</a:t>
            </a:r>
          </a:p>
          <a:p>
            <a:pPr lvl="0"/>
            <a:r>
              <a:rPr lang="en-US" dirty="0"/>
              <a:t>Copies of any documents filed with or issued by the court demonstrating the individual’s agreement with or objections to the disclosure and a description of how any objections were </a:t>
            </a:r>
            <a:r>
              <a:rPr lang="en-US" dirty="0" smtClean="0"/>
              <a:t>resolved</a:t>
            </a:r>
            <a:endParaRPr lang="en-US" dirty="0"/>
          </a:p>
          <a:p>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35</a:t>
            </a:fld>
            <a:endParaRPr lang="en-US" dirty="0">
              <a:solidFill>
                <a:srgbClr val="4C4546"/>
              </a:solidFill>
            </a:endParaRPr>
          </a:p>
        </p:txBody>
      </p:sp>
    </p:spTree>
    <p:extLst>
      <p:ext uri="{BB962C8B-B14F-4D97-AF65-F5344CB8AC3E}">
        <p14:creationId xmlns:p14="http://schemas.microsoft.com/office/powerpoint/2010/main" val="32960460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RELEASING PHI PURSUANT TO A SUBPOENA</a:t>
            </a:r>
          </a:p>
        </p:txBody>
      </p:sp>
      <p:sp>
        <p:nvSpPr>
          <p:cNvPr id="3" name="Content Placeholder 2"/>
          <p:cNvSpPr>
            <a:spLocks noGrp="1"/>
          </p:cNvSpPr>
          <p:nvPr>
            <p:ph idx="1"/>
          </p:nvPr>
        </p:nvSpPr>
        <p:spPr/>
        <p:txBody>
          <a:bodyPr/>
          <a:lstStyle/>
          <a:p>
            <a:pPr marL="0" lvl="0" indent="0">
              <a:buNone/>
            </a:pPr>
            <a:r>
              <a:rPr lang="en-US" dirty="0" smtClean="0"/>
              <a:t>Satisfactory assurance of efforts to secure a </a:t>
            </a:r>
            <a:r>
              <a:rPr lang="en-US" b="1" dirty="0" smtClean="0"/>
              <a:t>qualified protective order</a:t>
            </a:r>
            <a:r>
              <a:rPr lang="en-US" dirty="0" smtClean="0"/>
              <a:t> means:</a:t>
            </a:r>
            <a:endParaRPr lang="en-US" dirty="0"/>
          </a:p>
          <a:p>
            <a:pPr lvl="1"/>
            <a:r>
              <a:rPr lang="en-US" dirty="0"/>
              <a:t>The parties to the legal proceeding have agreed to a qualified protective order and have presented it to the judge; or</a:t>
            </a:r>
          </a:p>
          <a:p>
            <a:pPr lvl="1"/>
            <a:r>
              <a:rPr lang="en-US" dirty="0"/>
              <a:t>The party seeking the PHI has requested a qualified protective order from the </a:t>
            </a:r>
            <a:r>
              <a:rPr lang="en-US" dirty="0" smtClean="0"/>
              <a:t>judge</a:t>
            </a:r>
            <a:endParaRPr lang="en-US" dirty="0"/>
          </a:p>
          <a:p>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36</a:t>
            </a:fld>
            <a:endParaRPr lang="en-US" dirty="0">
              <a:solidFill>
                <a:srgbClr val="4C4546"/>
              </a:solidFill>
            </a:endParaRPr>
          </a:p>
        </p:txBody>
      </p:sp>
    </p:spTree>
    <p:extLst>
      <p:ext uri="{BB962C8B-B14F-4D97-AF65-F5344CB8AC3E}">
        <p14:creationId xmlns:p14="http://schemas.microsoft.com/office/powerpoint/2010/main" val="137404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RELEASING PHI PURSUANT TO A SUBPOENA</a:t>
            </a:r>
          </a:p>
        </p:txBody>
      </p:sp>
      <p:sp>
        <p:nvSpPr>
          <p:cNvPr id="3" name="Content Placeholder 2"/>
          <p:cNvSpPr>
            <a:spLocks noGrp="1"/>
          </p:cNvSpPr>
          <p:nvPr>
            <p:ph idx="1"/>
          </p:nvPr>
        </p:nvSpPr>
        <p:spPr/>
        <p:txBody>
          <a:bodyPr/>
          <a:lstStyle/>
          <a:p>
            <a:pPr marL="0" indent="0">
              <a:buNone/>
            </a:pPr>
            <a:r>
              <a:rPr lang="en-US" dirty="0"/>
              <a:t>A qualified protective order can be in the form of an order issued by the court or a stipulation between the parties to the legal proceeding.  In either instance, HIPAA requires it contain:</a:t>
            </a:r>
          </a:p>
          <a:p>
            <a:pPr lvl="0"/>
            <a:r>
              <a:rPr lang="en-US" dirty="0"/>
              <a:t>A prohibition on using or disclosing the PHI for any purpose other than the legal proceeding</a:t>
            </a:r>
          </a:p>
          <a:p>
            <a:pPr lvl="0"/>
            <a:r>
              <a:rPr lang="en-US" dirty="0"/>
              <a:t>A requirement that the PHI and all copies be returned to the provider or destroyed at the end of the proceeding</a:t>
            </a:r>
          </a:p>
          <a:p>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37</a:t>
            </a:fld>
            <a:endParaRPr lang="en-US" dirty="0">
              <a:solidFill>
                <a:srgbClr val="4C4546"/>
              </a:solidFill>
            </a:endParaRPr>
          </a:p>
        </p:txBody>
      </p:sp>
    </p:spTree>
    <p:extLst>
      <p:ext uri="{BB962C8B-B14F-4D97-AF65-F5344CB8AC3E}">
        <p14:creationId xmlns:p14="http://schemas.microsoft.com/office/powerpoint/2010/main" val="7465007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11876"/>
          </a:xfrm>
        </p:spPr>
        <p:txBody>
          <a:bodyPr/>
          <a:lstStyle/>
          <a:p>
            <a:r>
              <a:rPr lang="en-US" sz="3100" kern="1100" spc="-100" dirty="0"/>
              <a:t>DOCUMENTATION OF A QUALIFIED PROTECTIVE ORDER</a:t>
            </a:r>
          </a:p>
        </p:txBody>
      </p:sp>
      <p:sp>
        <p:nvSpPr>
          <p:cNvPr id="3" name="Content Placeholder 2"/>
          <p:cNvSpPr>
            <a:spLocks noGrp="1"/>
          </p:cNvSpPr>
          <p:nvPr>
            <p:ph idx="1"/>
          </p:nvPr>
        </p:nvSpPr>
        <p:spPr>
          <a:xfrm>
            <a:off x="609600" y="1625138"/>
            <a:ext cx="10972800" cy="4740276"/>
          </a:xfrm>
        </p:spPr>
        <p:txBody>
          <a:bodyPr/>
          <a:lstStyle/>
          <a:p>
            <a:pPr marL="0" indent="0">
              <a:buNone/>
            </a:pPr>
            <a:r>
              <a:rPr lang="en-US" dirty="0"/>
              <a:t>To facilitate the release of PHI pursuant to a qualified protective order, the </a:t>
            </a:r>
            <a:r>
              <a:rPr lang="en-US" dirty="0" smtClean="0"/>
              <a:t>agency </a:t>
            </a:r>
            <a:r>
              <a:rPr lang="en-US" dirty="0"/>
              <a:t>seeking the PHI should provide:</a:t>
            </a:r>
          </a:p>
          <a:p>
            <a:pPr lvl="0"/>
            <a:r>
              <a:rPr lang="en-US" dirty="0"/>
              <a:t>A copy of the order</a:t>
            </a:r>
          </a:p>
          <a:p>
            <a:pPr lvl="0"/>
            <a:r>
              <a:rPr lang="en-US" dirty="0"/>
              <a:t>If the order is in the form of a stipulation, a letter from one or both parties confirming their agreement, along with a copy of the stipulation and proof that it has been filed with the court. </a:t>
            </a:r>
          </a:p>
          <a:p>
            <a:pPr lvl="0"/>
            <a:r>
              <a:rPr lang="en-US" dirty="0"/>
              <a:t>Alternatively, the parties to the legal proceeding may provide a letter describing their efforts to obtain a qualified protective order from the judge, along with any documents that have been filed with the court that attempt to seek such an order.</a:t>
            </a:r>
          </a:p>
          <a:p>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38</a:t>
            </a:fld>
            <a:endParaRPr lang="en-US" dirty="0">
              <a:solidFill>
                <a:srgbClr val="4C4546"/>
              </a:solidFill>
            </a:endParaRPr>
          </a:p>
        </p:txBody>
      </p:sp>
    </p:spTree>
    <p:extLst>
      <p:ext uri="{BB962C8B-B14F-4D97-AF65-F5344CB8AC3E}">
        <p14:creationId xmlns:p14="http://schemas.microsoft.com/office/powerpoint/2010/main" val="467989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11" y="800132"/>
            <a:ext cx="8229600" cy="654109"/>
          </a:xfrm>
        </p:spPr>
        <p:txBody>
          <a:bodyPr/>
          <a:lstStyle/>
          <a:p>
            <a:r>
              <a:rPr lang="en-US" dirty="0" smtClean="0"/>
              <a:t>ANY QUESTIONS?</a:t>
            </a:r>
            <a:endParaRPr lang="en-US" dirty="0"/>
          </a:p>
        </p:txBody>
      </p:sp>
      <p:sp>
        <p:nvSpPr>
          <p:cNvPr id="4" name="Slide Number Placeholder 3"/>
          <p:cNvSpPr>
            <a:spLocks noGrp="1"/>
          </p:cNvSpPr>
          <p:nvPr>
            <p:ph type="sldNum" sz="quarter" idx="4"/>
          </p:nvPr>
        </p:nvSpPr>
        <p:spPr/>
        <p:txBody>
          <a:bodyPr/>
          <a:lstStyle/>
          <a:p>
            <a:fld id="{36C46EC9-C359-4333-8B71-AF9FD40349F6}" type="slidenum">
              <a:rPr lang="en-US" smtClean="0">
                <a:solidFill>
                  <a:srgbClr val="4C4546"/>
                </a:solidFill>
              </a:rPr>
              <a:pPr/>
              <a:t>39</a:t>
            </a:fld>
            <a:endParaRPr lang="en-US" dirty="0">
              <a:solidFill>
                <a:srgbClr val="4C4546"/>
              </a:solidFill>
            </a:endParaRPr>
          </a:p>
        </p:txBody>
      </p:sp>
      <p:sp>
        <p:nvSpPr>
          <p:cNvPr id="3" name="Content Placeholder 2"/>
          <p:cNvSpPr>
            <a:spLocks noGrp="1"/>
          </p:cNvSpPr>
          <p:nvPr>
            <p:ph idx="1"/>
          </p:nvPr>
        </p:nvSpPr>
        <p:spPr>
          <a:xfrm>
            <a:off x="1981200" y="1736787"/>
            <a:ext cx="8229600" cy="4500111"/>
          </a:xfrm>
        </p:spPr>
        <p:txBody>
          <a:bodyPr/>
          <a:lstStyle/>
          <a:p>
            <a:pPr marL="0" indent="0">
              <a:buNone/>
            </a:pPr>
            <a:endParaRPr lang="en-US" dirty="0" smtClean="0"/>
          </a:p>
          <a:p>
            <a:pPr marL="0" indent="0">
              <a:buNone/>
            </a:pPr>
            <a:endParaRPr lang="en-US" dirty="0"/>
          </a:p>
        </p:txBody>
      </p:sp>
      <p:sp>
        <p:nvSpPr>
          <p:cNvPr id="7" name="AutoShape 2" descr="Image result for questions"/>
          <p:cNvSpPr>
            <a:spLocks noChangeAspect="1" noChangeArrowheads="1"/>
          </p:cNvSpPr>
          <p:nvPr/>
        </p:nvSpPr>
        <p:spPr bwMode="auto">
          <a:xfrm>
            <a:off x="14922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4C4546"/>
              </a:solidFill>
            </a:endParaRPr>
          </a:p>
        </p:txBody>
      </p:sp>
      <p:sp>
        <p:nvSpPr>
          <p:cNvPr id="8" name="AutoShape 4" descr="Image result for questions"/>
          <p:cNvSpPr>
            <a:spLocks noChangeAspect="1" noChangeArrowheads="1"/>
          </p:cNvSpPr>
          <p:nvPr/>
        </p:nvSpPr>
        <p:spPr bwMode="auto">
          <a:xfrm>
            <a:off x="1644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4C4546"/>
              </a:solidFill>
            </a:endParaRPr>
          </a:p>
        </p:txBody>
      </p:sp>
      <p:sp>
        <p:nvSpPr>
          <p:cNvPr id="9" name="AutoShape 6" descr="Image result for questions"/>
          <p:cNvSpPr>
            <a:spLocks noChangeAspect="1" noChangeArrowheads="1"/>
          </p:cNvSpPr>
          <p:nvPr/>
        </p:nvSpPr>
        <p:spPr bwMode="auto">
          <a:xfrm>
            <a:off x="179705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4C4546"/>
              </a:solidFill>
            </a:endParaRPr>
          </a:p>
        </p:txBody>
      </p:sp>
      <p:sp>
        <p:nvSpPr>
          <p:cNvPr id="10" name="AutoShape 8" descr="Image result for questions"/>
          <p:cNvSpPr>
            <a:spLocks noChangeAspect="1" noChangeArrowheads="1"/>
          </p:cNvSpPr>
          <p:nvPr/>
        </p:nvSpPr>
        <p:spPr bwMode="auto">
          <a:xfrm>
            <a:off x="7168431" y="4927181"/>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4C4546"/>
              </a:solidFill>
            </a:endParaRPr>
          </a:p>
        </p:txBody>
      </p:sp>
      <p:sp>
        <p:nvSpPr>
          <p:cNvPr id="11" name="AutoShape 10" descr="Image result for questions"/>
          <p:cNvSpPr>
            <a:spLocks noChangeAspect="1" noChangeArrowheads="1"/>
          </p:cNvSpPr>
          <p:nvPr/>
        </p:nvSpPr>
        <p:spPr bwMode="auto">
          <a:xfrm>
            <a:off x="2101850" y="473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4C4546"/>
              </a:solidFill>
            </a:endParaRPr>
          </a:p>
        </p:txBody>
      </p:sp>
      <p:sp>
        <p:nvSpPr>
          <p:cNvPr id="12" name="AutoShape 12" descr="Image result for questions"/>
          <p:cNvSpPr>
            <a:spLocks noChangeAspect="1" noChangeArrowheads="1"/>
          </p:cNvSpPr>
          <p:nvPr/>
        </p:nvSpPr>
        <p:spPr bwMode="auto">
          <a:xfrm>
            <a:off x="1949450" y="3206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rgbClr val="4C4546"/>
              </a:solidFill>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930" y="2603800"/>
            <a:ext cx="4785064" cy="1968200"/>
          </a:xfrm>
          <a:prstGeom prst="rect">
            <a:avLst/>
          </a:prstGeom>
        </p:spPr>
      </p:pic>
    </p:spTree>
    <p:extLst>
      <p:ext uri="{BB962C8B-B14F-4D97-AF65-F5344CB8AC3E}">
        <p14:creationId xmlns:p14="http://schemas.microsoft.com/office/powerpoint/2010/main" val="1458746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3173"/>
            <a:ext cx="8229600" cy="990600"/>
          </a:xfrm>
        </p:spPr>
        <p:txBody>
          <a:bodyPr/>
          <a:lstStyle/>
          <a:p>
            <a:r>
              <a:rPr lang="en-US" dirty="0"/>
              <a:t>MISUNDERSTANDINGS MAKE BAD PUBLICITY</a:t>
            </a:r>
          </a:p>
        </p:txBody>
      </p:sp>
      <p:sp>
        <p:nvSpPr>
          <p:cNvPr id="3" name="Slide Number Placeholder 2"/>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4</a:t>
            </a:fld>
            <a:endParaRPr lang="en-US" dirty="0">
              <a:solidFill>
                <a:srgbClr val="4C4546"/>
              </a:solidFill>
            </a:endParaRPr>
          </a:p>
        </p:txBody>
      </p:sp>
      <p:sp>
        <p:nvSpPr>
          <p:cNvPr id="5" name="Content Placeholder 4"/>
          <p:cNvSpPr>
            <a:spLocks noGrp="1"/>
          </p:cNvSpPr>
          <p:nvPr>
            <p:ph idx="1"/>
          </p:nvPr>
        </p:nvSpPr>
        <p:spPr>
          <a:xfrm>
            <a:off x="609600" y="1926076"/>
            <a:ext cx="10972800" cy="4225341"/>
          </a:xfrm>
        </p:spPr>
        <p:txBody>
          <a:bodyPr/>
          <a:lstStyle/>
          <a:p>
            <a:pPr marL="0" indent="0">
              <a:buNone/>
            </a:pPr>
            <a:r>
              <a:rPr lang="en-US" dirty="0" smtClean="0"/>
              <a:t>Alex </a:t>
            </a:r>
            <a:r>
              <a:rPr lang="en-US" dirty="0" err="1" smtClean="0"/>
              <a:t>Wubbels</a:t>
            </a:r>
            <a:r>
              <a:rPr lang="en-US" dirty="0" smtClean="0"/>
              <a:t>:  </a:t>
            </a:r>
            <a:r>
              <a:rPr lang="en-US" dirty="0"/>
              <a:t>“Help! Help! Somebody help me! Stop! Stop! I did nothing wrong</a:t>
            </a:r>
            <a:r>
              <a:rPr lang="en-US" dirty="0" smtClean="0"/>
              <a:t>!”</a:t>
            </a:r>
          </a:p>
          <a:p>
            <a:pPr marL="0" indent="0">
              <a:buNone/>
            </a:pPr>
            <a:endParaRPr lang="en-US" dirty="0" smtClean="0"/>
          </a:p>
          <a:p>
            <a:pPr marL="0" indent="0">
              <a:buNone/>
            </a:pPr>
            <a:r>
              <a:rPr lang="en-US" dirty="0" smtClean="0"/>
              <a:t>Detective Jeff Payne:  </a:t>
            </a:r>
            <a:r>
              <a:rPr lang="en-US" dirty="0"/>
              <a:t>“She was doing her job,” he said. “I was doing my job. And unfortunately, it conflicted</a:t>
            </a:r>
            <a:r>
              <a:rPr lang="en-US" dirty="0" smtClean="0"/>
              <a:t>.”</a:t>
            </a:r>
          </a:p>
          <a:p>
            <a:pPr marL="0" indent="0">
              <a:buNone/>
            </a:pPr>
            <a:endParaRPr lang="en-US" dirty="0" smtClean="0"/>
          </a:p>
          <a:p>
            <a:pPr marL="0" indent="0">
              <a:buNone/>
            </a:pPr>
            <a:r>
              <a:rPr lang="en-US" sz="2400" dirty="0"/>
              <a:t> </a:t>
            </a:r>
            <a:r>
              <a:rPr lang="en-US" sz="2400" dirty="0" smtClean="0"/>
              <a:t>-- Miller, J. (2018, Nov. 5). </a:t>
            </a:r>
            <a:r>
              <a:rPr lang="en-US" sz="2400" dirty="0"/>
              <a:t>Former Detective Jeff Payne isn’t sorry for arresting Alex </a:t>
            </a:r>
            <a:r>
              <a:rPr lang="en-US" sz="2400" dirty="0" err="1"/>
              <a:t>Wubbels</a:t>
            </a:r>
            <a:r>
              <a:rPr lang="en-US" sz="2400" dirty="0"/>
              <a:t> and he plans to sue for $1.5 </a:t>
            </a:r>
            <a:r>
              <a:rPr lang="en-US" sz="2400" dirty="0" smtClean="0"/>
              <a:t>million. </a:t>
            </a:r>
            <a:r>
              <a:rPr lang="en-US" sz="2400" i="1" dirty="0"/>
              <a:t>T</a:t>
            </a:r>
            <a:r>
              <a:rPr lang="en-US" sz="2400" i="1" dirty="0" smtClean="0"/>
              <a:t>he Salt Lake Tribune</a:t>
            </a:r>
            <a:r>
              <a:rPr lang="en-US" sz="2400" dirty="0" smtClean="0"/>
              <a:t>.  </a:t>
            </a:r>
            <a:r>
              <a:rPr lang="en-US" sz="2400" dirty="0"/>
              <a:t>Retrieved from https://www.sltrib.com/news/2018/11/06/former-detective-jeff</a:t>
            </a:r>
            <a:r>
              <a:rPr lang="en-US" sz="2400" dirty="0" smtClean="0"/>
              <a:t>/</a:t>
            </a:r>
            <a:endParaRPr lang="en-US" sz="2400" dirty="0"/>
          </a:p>
        </p:txBody>
      </p:sp>
    </p:spTree>
    <p:extLst>
      <p:ext uri="{BB962C8B-B14F-4D97-AF65-F5344CB8AC3E}">
        <p14:creationId xmlns:p14="http://schemas.microsoft.com/office/powerpoint/2010/main" val="32031611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341312" lvl="1" indent="0">
              <a:buNone/>
            </a:pPr>
            <a:r>
              <a:rPr lang="en-US" dirty="0" smtClean="0"/>
              <a:t>Jane Drummond</a:t>
            </a:r>
          </a:p>
          <a:p>
            <a:pPr marL="341312" lvl="1" indent="0">
              <a:buNone/>
            </a:pPr>
            <a:r>
              <a:rPr lang="en-US" dirty="0" smtClean="0"/>
              <a:t>General Counsel and Vice President of Legal Affairs</a:t>
            </a:r>
          </a:p>
          <a:p>
            <a:pPr marL="341312" lvl="1" indent="0">
              <a:buNone/>
            </a:pPr>
            <a:r>
              <a:rPr lang="en-US" dirty="0" smtClean="0"/>
              <a:t>Missouri Hospital Association</a:t>
            </a:r>
          </a:p>
          <a:p>
            <a:pPr marL="341312" lvl="1" indent="0">
              <a:buNone/>
            </a:pPr>
            <a:r>
              <a:rPr lang="en-US" dirty="0" smtClean="0">
                <a:hlinkClick r:id="rId2"/>
              </a:rPr>
              <a:t>jdrummond@mhanet.com</a:t>
            </a:r>
            <a:endParaRPr lang="en-US" dirty="0" smtClean="0"/>
          </a:p>
          <a:p>
            <a:pPr marL="341312" lvl="1" indent="0">
              <a:buNone/>
            </a:pPr>
            <a:r>
              <a:rPr lang="en-US" dirty="0" smtClean="0"/>
              <a:t>(573) 893-3700, ext. 1328</a:t>
            </a:r>
          </a:p>
          <a:p>
            <a:pPr marL="341312" lvl="1" indent="0">
              <a:buNone/>
            </a:pPr>
            <a:r>
              <a:rPr lang="en-US" dirty="0">
                <a:hlinkClick r:id="rId3"/>
              </a:rPr>
              <a:t>https://web.mhanet.com</a:t>
            </a:r>
            <a:r>
              <a:rPr lang="en-US" dirty="0" smtClean="0">
                <a:hlinkClick r:id="rId3"/>
              </a:rPr>
              <a:t>/</a:t>
            </a:r>
            <a:r>
              <a:rPr lang="en-US" dirty="0" smtClean="0"/>
              <a:t> </a:t>
            </a: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40</a:t>
            </a:fld>
            <a:endParaRPr lang="en-US" dirty="0">
              <a:solidFill>
                <a:srgbClr val="4C4546"/>
              </a:solidFill>
            </a:endParaRPr>
          </a:p>
        </p:txBody>
      </p:sp>
    </p:spTree>
    <p:extLst>
      <p:ext uri="{BB962C8B-B14F-4D97-AF65-F5344CB8AC3E}">
        <p14:creationId xmlns:p14="http://schemas.microsoft.com/office/powerpoint/2010/main" val="359887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HIPAA </a:t>
            </a:r>
            <a:r>
              <a:rPr lang="en-US" dirty="0" smtClean="0"/>
              <a:t>BASICS</a:t>
            </a:r>
            <a:endParaRPr lang="en-US" dirty="0"/>
          </a:p>
        </p:txBody>
      </p:sp>
      <p:sp>
        <p:nvSpPr>
          <p:cNvPr id="3" name="Content Placeholder 2"/>
          <p:cNvSpPr>
            <a:spLocks noGrp="1"/>
          </p:cNvSpPr>
          <p:nvPr>
            <p:ph idx="1"/>
          </p:nvPr>
        </p:nvSpPr>
        <p:spPr>
          <a:xfrm>
            <a:off x="609600" y="1828800"/>
            <a:ext cx="10972800" cy="4414058"/>
          </a:xfrm>
        </p:spPr>
        <p:txBody>
          <a:bodyPr/>
          <a:lstStyle/>
          <a:p>
            <a:pPr marL="0" indent="0">
              <a:buNone/>
            </a:pPr>
            <a:r>
              <a:rPr lang="en-US" b="1" dirty="0"/>
              <a:t>Important Terms:</a:t>
            </a:r>
          </a:p>
          <a:p>
            <a:pPr lvl="0"/>
            <a:r>
              <a:rPr lang="en-US" b="1" dirty="0">
                <a:solidFill>
                  <a:srgbClr val="FF0000"/>
                </a:solidFill>
              </a:rPr>
              <a:t>Covered </a:t>
            </a:r>
            <a:r>
              <a:rPr lang="en-US" b="1" dirty="0" smtClean="0">
                <a:solidFill>
                  <a:srgbClr val="FF0000"/>
                </a:solidFill>
              </a:rPr>
              <a:t>Entity</a:t>
            </a:r>
            <a:r>
              <a:rPr lang="en-US" dirty="0" smtClean="0"/>
              <a:t>: Health </a:t>
            </a:r>
            <a:r>
              <a:rPr lang="en-US" dirty="0"/>
              <a:t>care provider, health plan or health care clearinghouse</a:t>
            </a:r>
          </a:p>
          <a:p>
            <a:pPr lvl="0"/>
            <a:r>
              <a:rPr lang="en-US" b="1" dirty="0">
                <a:solidFill>
                  <a:srgbClr val="FF0000"/>
                </a:solidFill>
              </a:rPr>
              <a:t>Protected Health </a:t>
            </a:r>
            <a:r>
              <a:rPr lang="en-US" b="1" dirty="0" smtClean="0">
                <a:solidFill>
                  <a:srgbClr val="FF0000"/>
                </a:solidFill>
              </a:rPr>
              <a:t>Information </a:t>
            </a:r>
            <a:r>
              <a:rPr lang="en-US" dirty="0" smtClean="0"/>
              <a:t>(PHI): Information </a:t>
            </a:r>
            <a:r>
              <a:rPr lang="en-US" dirty="0"/>
              <a:t>created/held by covered entity relating to a past, present or future physical or mental health condition, the provision/receipt of health care for that condition or payment for the provision of health care which </a:t>
            </a:r>
            <a:r>
              <a:rPr lang="en-US" b="1" dirty="0"/>
              <a:t>identifies the individual</a:t>
            </a:r>
            <a:endParaRPr lang="en-US" dirty="0"/>
          </a:p>
          <a:p>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5</a:t>
            </a:fld>
            <a:endParaRPr lang="en-US" dirty="0">
              <a:solidFill>
                <a:srgbClr val="4C4546"/>
              </a:solidFill>
            </a:endParaRPr>
          </a:p>
        </p:txBody>
      </p:sp>
    </p:spTree>
    <p:extLst>
      <p:ext uri="{BB962C8B-B14F-4D97-AF65-F5344CB8AC3E}">
        <p14:creationId xmlns:p14="http://schemas.microsoft.com/office/powerpoint/2010/main" val="2516720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HIPAA </a:t>
            </a:r>
            <a:r>
              <a:rPr lang="en-US" dirty="0" smtClean="0"/>
              <a:t>BASICS</a:t>
            </a:r>
            <a:endParaRPr lang="en-US" dirty="0"/>
          </a:p>
        </p:txBody>
      </p:sp>
      <p:sp>
        <p:nvSpPr>
          <p:cNvPr id="3" name="Content Placeholder 2"/>
          <p:cNvSpPr>
            <a:spLocks noGrp="1"/>
          </p:cNvSpPr>
          <p:nvPr>
            <p:ph idx="1"/>
          </p:nvPr>
        </p:nvSpPr>
        <p:spPr/>
        <p:txBody>
          <a:bodyPr/>
          <a:lstStyle/>
          <a:p>
            <a:pPr marL="0" lvl="0" indent="0">
              <a:buNone/>
            </a:pPr>
            <a:r>
              <a:rPr lang="en-US" b="1" dirty="0" smtClean="0"/>
              <a:t>Important terms:</a:t>
            </a:r>
          </a:p>
          <a:p>
            <a:r>
              <a:rPr lang="en-US" b="1" dirty="0" smtClean="0">
                <a:solidFill>
                  <a:srgbClr val="FF0000"/>
                </a:solidFill>
              </a:rPr>
              <a:t>Privacy Rule</a:t>
            </a:r>
            <a:r>
              <a:rPr lang="en-US" dirty="0" smtClean="0"/>
              <a:t>: The </a:t>
            </a:r>
            <a:r>
              <a:rPr lang="en-US" dirty="0"/>
              <a:t>HIPAA regulations that govern the use and disclosure of PHI</a:t>
            </a:r>
          </a:p>
          <a:p>
            <a:pPr lvl="0"/>
            <a:r>
              <a:rPr lang="en-US" b="1" dirty="0" smtClean="0">
                <a:solidFill>
                  <a:srgbClr val="FF0000"/>
                </a:solidFill>
              </a:rPr>
              <a:t>Breach</a:t>
            </a:r>
            <a:r>
              <a:rPr lang="en-US" dirty="0" smtClean="0"/>
              <a:t>: Acquisition</a:t>
            </a:r>
            <a:r>
              <a:rPr lang="en-US" dirty="0"/>
              <a:t>, access, use or disclosure of PHI in violation of the Privacy Rule which compromises the security or privacy of the </a:t>
            </a:r>
            <a:r>
              <a:rPr lang="en-US" dirty="0" smtClean="0"/>
              <a:t>PHI</a:t>
            </a:r>
          </a:p>
          <a:p>
            <a:pPr lvl="1"/>
            <a:r>
              <a:rPr lang="en-US" dirty="0" smtClean="0"/>
              <a:t>A health care provider is subject to fines for violating HIPAA</a:t>
            </a:r>
            <a:endParaRPr lang="en-US" dirty="0"/>
          </a:p>
          <a:p>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6</a:t>
            </a:fld>
            <a:endParaRPr lang="en-US" dirty="0">
              <a:solidFill>
                <a:srgbClr val="4C4546"/>
              </a:solidFill>
            </a:endParaRPr>
          </a:p>
        </p:txBody>
      </p:sp>
    </p:spTree>
    <p:extLst>
      <p:ext uri="{BB962C8B-B14F-4D97-AF65-F5344CB8AC3E}">
        <p14:creationId xmlns:p14="http://schemas.microsoft.com/office/powerpoint/2010/main" val="2634825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HIPAA BASICS</a:t>
            </a:r>
          </a:p>
        </p:txBody>
      </p:sp>
      <p:sp>
        <p:nvSpPr>
          <p:cNvPr id="3" name="Content Placeholder 2"/>
          <p:cNvSpPr>
            <a:spLocks noGrp="1"/>
          </p:cNvSpPr>
          <p:nvPr>
            <p:ph idx="1"/>
          </p:nvPr>
        </p:nvSpPr>
        <p:spPr/>
        <p:txBody>
          <a:bodyPr/>
          <a:lstStyle/>
          <a:p>
            <a:pPr marL="0" indent="0">
              <a:buNone/>
            </a:pPr>
            <a:r>
              <a:rPr lang="en-US" dirty="0"/>
              <a:t>The Privacy Rule generally prohibits the release of PHI by a health care provider unless</a:t>
            </a:r>
          </a:p>
          <a:p>
            <a:pPr lvl="0"/>
            <a:r>
              <a:rPr lang="en-US" dirty="0"/>
              <a:t>the disclosure is for treatment, payment or health care operations</a:t>
            </a:r>
          </a:p>
          <a:p>
            <a:pPr lvl="0"/>
            <a:r>
              <a:rPr lang="en-US" dirty="0"/>
              <a:t>the patient specifically authorizes the disclosure</a:t>
            </a:r>
          </a:p>
          <a:p>
            <a:pPr lvl="0"/>
            <a:r>
              <a:rPr lang="en-US" dirty="0"/>
              <a:t>the disclosure is subject to an exception described in the rule for which an authorization is not required</a:t>
            </a:r>
          </a:p>
          <a:p>
            <a:pPr lvl="1"/>
            <a:r>
              <a:rPr lang="en-US" dirty="0" smtClean="0"/>
              <a:t>Some of the exceptions still require that certain conditions be met before PHI can be disclosed </a:t>
            </a:r>
            <a:r>
              <a:rPr lang="en-US" dirty="0"/>
              <a:t> </a:t>
            </a:r>
          </a:p>
          <a:p>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7</a:t>
            </a:fld>
            <a:endParaRPr lang="en-US" dirty="0">
              <a:solidFill>
                <a:srgbClr val="4C4546"/>
              </a:solidFill>
            </a:endParaRPr>
          </a:p>
        </p:txBody>
      </p:sp>
    </p:spTree>
    <p:extLst>
      <p:ext uri="{BB962C8B-B14F-4D97-AF65-F5344CB8AC3E}">
        <p14:creationId xmlns:p14="http://schemas.microsoft.com/office/powerpoint/2010/main" val="4059704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3173"/>
            <a:ext cx="8229600" cy="990600"/>
          </a:xfrm>
        </p:spPr>
        <p:txBody>
          <a:bodyPr/>
          <a:lstStyle/>
          <a:p>
            <a:r>
              <a:rPr lang="en-US" dirty="0"/>
              <a:t>WHAT </a:t>
            </a:r>
            <a:r>
              <a:rPr lang="en-US" dirty="0" smtClean="0"/>
              <a:t>HAPPENED IN SALT LAKE CITY?</a:t>
            </a:r>
            <a:endParaRPr lang="en-US" dirty="0"/>
          </a:p>
        </p:txBody>
      </p:sp>
      <p:sp>
        <p:nvSpPr>
          <p:cNvPr id="3" name="Slide Number Placeholder 2"/>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8</a:t>
            </a:fld>
            <a:endParaRPr lang="en-US" dirty="0">
              <a:solidFill>
                <a:srgbClr val="4C4546"/>
              </a:solidFill>
            </a:endParaRPr>
          </a:p>
        </p:txBody>
      </p:sp>
      <p:sp>
        <p:nvSpPr>
          <p:cNvPr id="5" name="Content Placeholder 4"/>
          <p:cNvSpPr>
            <a:spLocks noGrp="1"/>
          </p:cNvSpPr>
          <p:nvPr>
            <p:ph idx="1"/>
          </p:nvPr>
        </p:nvSpPr>
        <p:spPr>
          <a:xfrm>
            <a:off x="609600" y="1926076"/>
            <a:ext cx="10972800" cy="4225341"/>
          </a:xfrm>
        </p:spPr>
        <p:txBody>
          <a:bodyPr/>
          <a:lstStyle/>
          <a:p>
            <a:pPr marL="0" indent="0">
              <a:buNone/>
            </a:pPr>
            <a:r>
              <a:rPr lang="en-US" sz="2600" dirty="0"/>
              <a:t>Blood draw results are protected health information under HIPAA.  Certain conditions must exist before a health care provider can release PHI to law enforcement </a:t>
            </a:r>
            <a:r>
              <a:rPr lang="en-US" sz="2600" dirty="0" smtClean="0"/>
              <a:t>personnel (none of which were present):</a:t>
            </a:r>
            <a:endParaRPr lang="en-US" sz="2600" dirty="0"/>
          </a:p>
          <a:p>
            <a:pPr lvl="0"/>
            <a:r>
              <a:rPr lang="en-US" sz="2400" dirty="0"/>
              <a:t>As required by law</a:t>
            </a:r>
          </a:p>
          <a:p>
            <a:pPr lvl="0"/>
            <a:r>
              <a:rPr lang="en-US" sz="2400" dirty="0" smtClean="0"/>
              <a:t>To </a:t>
            </a:r>
            <a:r>
              <a:rPr lang="en-US" sz="2400" dirty="0"/>
              <a:t>identify/locate a suspect, fugitive, material witness or missing </a:t>
            </a:r>
            <a:r>
              <a:rPr lang="en-US" sz="2400" dirty="0" smtClean="0"/>
              <a:t>person</a:t>
            </a:r>
          </a:p>
          <a:p>
            <a:r>
              <a:rPr lang="en-US" sz="2400" dirty="0"/>
              <a:t>In response to law enforcement request about a crime victim</a:t>
            </a:r>
          </a:p>
          <a:p>
            <a:pPr lvl="0"/>
            <a:r>
              <a:rPr lang="en-US" sz="2400" dirty="0"/>
              <a:t>To alert law enforcement of a suspicious death</a:t>
            </a:r>
          </a:p>
          <a:p>
            <a:pPr lvl="0"/>
            <a:r>
              <a:rPr lang="en-US" sz="2400" dirty="0"/>
              <a:t>When reporting a crime occurring on the provider’s premises</a:t>
            </a:r>
          </a:p>
          <a:p>
            <a:pPr lvl="0"/>
            <a:r>
              <a:rPr lang="en-US" sz="2400" dirty="0"/>
              <a:t>To provide certain information about an off-premises crime </a:t>
            </a:r>
          </a:p>
          <a:p>
            <a:pPr marL="0" lvl="0" indent="0">
              <a:buNone/>
            </a:pPr>
            <a:endParaRPr lang="en-US" dirty="0"/>
          </a:p>
        </p:txBody>
      </p:sp>
    </p:spTree>
    <p:extLst>
      <p:ext uri="{BB962C8B-B14F-4D97-AF65-F5344CB8AC3E}">
        <p14:creationId xmlns:p14="http://schemas.microsoft.com/office/powerpoint/2010/main" val="1506393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ENFORCEMENT EXCEPTIONS</a:t>
            </a:r>
          </a:p>
        </p:txBody>
      </p:sp>
      <p:sp>
        <p:nvSpPr>
          <p:cNvPr id="3" name="Content Placeholder 2"/>
          <p:cNvSpPr>
            <a:spLocks noGrp="1"/>
          </p:cNvSpPr>
          <p:nvPr>
            <p:ph idx="1"/>
          </p:nvPr>
        </p:nvSpPr>
        <p:spPr/>
        <p:txBody>
          <a:bodyPr/>
          <a:lstStyle/>
          <a:p>
            <a:pPr marL="0" indent="0">
              <a:buNone/>
            </a:pPr>
            <a:r>
              <a:rPr lang="en-US" dirty="0"/>
              <a:t>HIPAA </a:t>
            </a:r>
            <a:r>
              <a:rPr lang="en-US" dirty="0" smtClean="0"/>
              <a:t>permits </a:t>
            </a:r>
            <a:r>
              <a:rPr lang="en-US" dirty="0"/>
              <a:t>the release of PHI </a:t>
            </a:r>
            <a:r>
              <a:rPr lang="en-US" dirty="0" smtClean="0"/>
              <a:t>under these law enforcement exceptions. However, there are conditions that must be met in most instances, which </a:t>
            </a:r>
            <a:r>
              <a:rPr lang="en-US" dirty="0"/>
              <a:t>may include:</a:t>
            </a:r>
          </a:p>
          <a:p>
            <a:pPr lvl="0"/>
            <a:r>
              <a:rPr lang="en-US" dirty="0"/>
              <a:t>Patient consent</a:t>
            </a:r>
          </a:p>
          <a:p>
            <a:pPr lvl="0"/>
            <a:r>
              <a:rPr lang="en-US" dirty="0"/>
              <a:t>Notice to the patient</a:t>
            </a:r>
          </a:p>
          <a:p>
            <a:pPr lvl="0"/>
            <a:r>
              <a:rPr lang="en-US" dirty="0"/>
              <a:t>Court order/subpoena</a:t>
            </a:r>
          </a:p>
          <a:p>
            <a:pPr lvl="0"/>
            <a:r>
              <a:rPr lang="en-US" dirty="0"/>
              <a:t>Agreement of the health care provider</a:t>
            </a:r>
          </a:p>
          <a:p>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9</a:t>
            </a:fld>
            <a:endParaRPr lang="en-US" dirty="0">
              <a:solidFill>
                <a:srgbClr val="4C4546"/>
              </a:solidFill>
            </a:endParaRPr>
          </a:p>
        </p:txBody>
      </p:sp>
    </p:spTree>
    <p:extLst>
      <p:ext uri="{BB962C8B-B14F-4D97-AF65-F5344CB8AC3E}">
        <p14:creationId xmlns:p14="http://schemas.microsoft.com/office/powerpoint/2010/main" val="209851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3.xml><?xml version="1.0" encoding="utf-8"?>
<a:theme xmlns:a="http://schemas.openxmlformats.org/drawingml/2006/main" name="2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4.xml><?xml version="1.0" encoding="utf-8"?>
<a:theme xmlns:a="http://schemas.openxmlformats.org/drawingml/2006/main" name="3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5.xml><?xml version="1.0" encoding="utf-8"?>
<a:theme xmlns:a="http://schemas.openxmlformats.org/drawingml/2006/main" name="5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6.xml><?xml version="1.0" encoding="utf-8"?>
<a:theme xmlns:a="http://schemas.openxmlformats.org/drawingml/2006/main" name="6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7.xml><?xml version="1.0" encoding="utf-8"?>
<a:theme xmlns:a="http://schemas.openxmlformats.org/drawingml/2006/main" name="7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8.xml><?xml version="1.0" encoding="utf-8"?>
<a:theme xmlns:a="http://schemas.openxmlformats.org/drawingml/2006/main" name="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TotalTime>
  <Words>2643</Words>
  <Application>Microsoft Office PowerPoint</Application>
  <PresentationFormat>Widescreen</PresentationFormat>
  <Paragraphs>244</Paragraphs>
  <Slides>40</Slides>
  <Notes>6</Notes>
  <HiddenSlides>0</HiddenSlides>
  <MMClips>0</MMClips>
  <ScaleCrop>false</ScaleCrop>
  <HeadingPairs>
    <vt:vector size="6" baseType="variant">
      <vt:variant>
        <vt:lpstr>Fonts Used</vt:lpstr>
      </vt:variant>
      <vt:variant>
        <vt:i4>7</vt:i4>
      </vt:variant>
      <vt:variant>
        <vt:lpstr>Theme</vt:lpstr>
      </vt:variant>
      <vt:variant>
        <vt:i4>8</vt:i4>
      </vt:variant>
      <vt:variant>
        <vt:lpstr>Slide Titles</vt:lpstr>
      </vt:variant>
      <vt:variant>
        <vt:i4>40</vt:i4>
      </vt:variant>
    </vt:vector>
  </HeadingPairs>
  <TitlesOfParts>
    <vt:vector size="55" baseType="lpstr">
      <vt:lpstr>Arial</vt:lpstr>
      <vt:lpstr>Calibri</vt:lpstr>
      <vt:lpstr>Tahoma</vt:lpstr>
      <vt:lpstr>Times New Roman</vt:lpstr>
      <vt:lpstr>Verdana</vt:lpstr>
      <vt:lpstr>Wingdings</vt:lpstr>
      <vt:lpstr>Wingdings 3</vt:lpstr>
      <vt:lpstr>1_MHA Presentation</vt:lpstr>
      <vt:lpstr>4_MHA Presentation</vt:lpstr>
      <vt:lpstr>2_MHA Presentation</vt:lpstr>
      <vt:lpstr>3_MHA Presentation</vt:lpstr>
      <vt:lpstr>5_MHA Presentation</vt:lpstr>
      <vt:lpstr>6_MHA Presentation</vt:lpstr>
      <vt:lpstr>7_MHA Presentation</vt:lpstr>
      <vt:lpstr>MHA Presentation</vt:lpstr>
      <vt:lpstr>HIPAA for Law Enforcement Officers </vt:lpstr>
      <vt:lpstr>POP QUIZ</vt:lpstr>
      <vt:lpstr>MISUNDERSTANDINGS MAKE BAD PUBLICITY</vt:lpstr>
      <vt:lpstr>MISUNDERSTANDINGS MAKE BAD PUBLICITY</vt:lpstr>
      <vt:lpstr>HIPAA BASICS</vt:lpstr>
      <vt:lpstr>HIPAA BASICS</vt:lpstr>
      <vt:lpstr>HIPAA BASICS</vt:lpstr>
      <vt:lpstr>WHAT HAPPENED IN SALT LAKE CITY?</vt:lpstr>
      <vt:lpstr>LAW ENFORCEMENT EXCEPTIONS</vt:lpstr>
      <vt:lpstr>LAW ENFORCEMENT EXCEPTIONS</vt:lpstr>
      <vt:lpstr>REPORTS OF ABUSE, NEGLECT OR DOMESTIC VIOLENCE</vt:lpstr>
      <vt:lpstr>STATUTORILY MANDATED REPORTS – ELIGIBLE ADULTS</vt:lpstr>
      <vt:lpstr>STATUTORILY MANDATED REPORTS – ELIGIBLE ADULTS</vt:lpstr>
      <vt:lpstr>STATUTORILY MANDATED REPORTS – ELIGIBLE ADULTS</vt:lpstr>
      <vt:lpstr>STATUTORILY MANDATED REPORTS – ELIGIBLE ADULTS</vt:lpstr>
      <vt:lpstr>STATUTORILY MANDATED REPORTS – ELIGIBLE ADULTS</vt:lpstr>
      <vt:lpstr>STATUTORILY MANDATED REPORTS – CHILD ABUSE</vt:lpstr>
      <vt:lpstr>STATUTORILY MANDATED REPORTS – CHILD ABUSE</vt:lpstr>
      <vt:lpstr>STATUTORILY MANDATED REPORTS – CHILD ABUSE</vt:lpstr>
      <vt:lpstr>CASE STUDY #1</vt:lpstr>
      <vt:lpstr>OBTAINING PHI ABOUT A CRIME VICTIM</vt:lpstr>
      <vt:lpstr>OBTAINING PHI ABOUT A CRIME VICTIM</vt:lpstr>
      <vt:lpstr>CASE STUDY #1 (CONT.)</vt:lpstr>
      <vt:lpstr>OBTAINING PHI ABOUT A CRIMINAL SUSPECT</vt:lpstr>
      <vt:lpstr>CASE STUDY #1 (CONT.)</vt:lpstr>
      <vt:lpstr>CASE STUDY #2</vt:lpstr>
      <vt:lpstr>CRIMES OCCURRING ON A HEALTH CARE PROVIDER’S PREMISES</vt:lpstr>
      <vt:lpstr>REPORTING CRIMES IN EMERGENCIES</vt:lpstr>
      <vt:lpstr>CASE STUDY #3</vt:lpstr>
      <vt:lpstr>COURT ORDERS AND SUBPOENAS</vt:lpstr>
      <vt:lpstr>COURT ORDERS AND SUBPOENAS</vt:lpstr>
      <vt:lpstr>RELEASING PHI PURSUANT TO A SUBPOENA</vt:lpstr>
      <vt:lpstr>RELEASING PHI PURSUANT TO A SUBPOENA</vt:lpstr>
      <vt:lpstr>RELEASING PHI PURSUANT TO A SUBPOENA</vt:lpstr>
      <vt:lpstr>RELEASING PHI PURSUANT TO A SUBPOENA</vt:lpstr>
      <vt:lpstr>RELEASING PHI PURSUANT TO A SUBPOENA</vt:lpstr>
      <vt:lpstr>RELEASING PHI PURSUANT TO A SUBPOENA</vt:lpstr>
      <vt:lpstr>DOCUMENTATION OF A QUALIFIED PROTECTIVE ORDER</vt:lpstr>
      <vt:lpstr>ANY QUESTIONS?</vt:lpstr>
      <vt:lpstr>CONTACT INFORMATION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Affairs</dc:title>
  <dc:creator>Tammy Siebert</dc:creator>
  <cp:lastModifiedBy>Jane Drummond</cp:lastModifiedBy>
  <cp:revision>48</cp:revision>
  <cp:lastPrinted>2019-01-07T17:16:21Z</cp:lastPrinted>
  <dcterms:created xsi:type="dcterms:W3CDTF">2019-01-07T14:47:08Z</dcterms:created>
  <dcterms:modified xsi:type="dcterms:W3CDTF">2019-03-11T20:24:56Z</dcterms:modified>
</cp:coreProperties>
</file>