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5"/>
  </p:notesMasterIdLst>
  <p:sldIdLst>
    <p:sldId id="256" r:id="rId2"/>
    <p:sldId id="286" r:id="rId3"/>
    <p:sldId id="258" r:id="rId4"/>
    <p:sldId id="259" r:id="rId5"/>
    <p:sldId id="261" r:id="rId6"/>
    <p:sldId id="257" r:id="rId7"/>
    <p:sldId id="287" r:id="rId8"/>
    <p:sldId id="262" r:id="rId9"/>
    <p:sldId id="303" r:id="rId10"/>
    <p:sldId id="289" r:id="rId11"/>
    <p:sldId id="263" r:id="rId12"/>
    <p:sldId id="266" r:id="rId13"/>
    <p:sldId id="273" r:id="rId14"/>
    <p:sldId id="265" r:id="rId15"/>
    <p:sldId id="267" r:id="rId16"/>
    <p:sldId id="268" r:id="rId17"/>
    <p:sldId id="270" r:id="rId18"/>
    <p:sldId id="272" r:id="rId19"/>
    <p:sldId id="269" r:id="rId20"/>
    <p:sldId id="274" r:id="rId21"/>
    <p:sldId id="275" r:id="rId22"/>
    <p:sldId id="278" r:id="rId23"/>
    <p:sldId id="279" r:id="rId24"/>
    <p:sldId id="277" r:id="rId25"/>
    <p:sldId id="271" r:id="rId26"/>
    <p:sldId id="280" r:id="rId27"/>
    <p:sldId id="282" r:id="rId28"/>
    <p:sldId id="281" r:id="rId29"/>
    <p:sldId id="283" r:id="rId30"/>
    <p:sldId id="290" r:id="rId31"/>
    <p:sldId id="291" r:id="rId32"/>
    <p:sldId id="293" r:id="rId33"/>
    <p:sldId id="294" r:id="rId34"/>
    <p:sldId id="295" r:id="rId35"/>
    <p:sldId id="292" r:id="rId36"/>
    <p:sldId id="296" r:id="rId37"/>
    <p:sldId id="297" r:id="rId38"/>
    <p:sldId id="298" r:id="rId39"/>
    <p:sldId id="299" r:id="rId40"/>
    <p:sldId id="300" r:id="rId41"/>
    <p:sldId id="301" r:id="rId42"/>
    <p:sldId id="302" r:id="rId43"/>
    <p:sldId id="27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86400" autoAdjust="0"/>
  </p:normalViewPr>
  <p:slideViewPr>
    <p:cSldViewPr>
      <p:cViewPr varScale="1">
        <p:scale>
          <a:sx n="58" d="100"/>
          <a:sy n="58" d="100"/>
        </p:scale>
        <p:origin x="66" y="372"/>
      </p:cViewPr>
      <p:guideLst>
        <p:guide orient="horz" pos="2160"/>
        <p:guide pos="2880"/>
      </p:guideLst>
    </p:cSldViewPr>
  </p:slideViewPr>
  <p:outlineViewPr>
    <p:cViewPr>
      <p:scale>
        <a:sx n="33" d="100"/>
        <a:sy n="33" d="100"/>
      </p:scale>
      <p:origin x="258" y="2645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9FE52F-42B2-4CED-A030-EF0623FB5740}" type="datetimeFigureOut">
              <a:rPr lang="en-US" smtClean="0"/>
              <a:t>4/13/2018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99B067-1A38-4125-AB93-3A3542A1D083}" type="slidenum">
              <a:rPr lang="en-US" smtClean="0"/>
              <a:t>‹#›</a:t>
            </a:fld>
            <a:endParaRPr lang="en-US"/>
          </a:p>
        </p:txBody>
      </p:sp>
    </p:spTree>
    <p:extLst>
      <p:ext uri="{BB962C8B-B14F-4D97-AF65-F5344CB8AC3E}">
        <p14:creationId xmlns:p14="http://schemas.microsoft.com/office/powerpoint/2010/main" val="78517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99B067-1A38-4125-AB93-3A3542A1D083}" type="slidenum">
              <a:rPr lang="en-US" smtClean="0"/>
              <a:t>8</a:t>
            </a:fld>
            <a:endParaRPr lang="en-US"/>
          </a:p>
        </p:txBody>
      </p:sp>
    </p:spTree>
    <p:extLst>
      <p:ext uri="{BB962C8B-B14F-4D97-AF65-F5344CB8AC3E}">
        <p14:creationId xmlns:p14="http://schemas.microsoft.com/office/powerpoint/2010/main" val="3261034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Fear of contamination, fear of disease (frequent hand washing),</a:t>
            </a:r>
            <a:r>
              <a:rPr lang="en-US" baseline="0" dirty="0" smtClean="0"/>
              <a:t> fear of physical safety (locking doors), having things orderly and symmetrical</a:t>
            </a:r>
            <a:endParaRPr lang="en-US" dirty="0"/>
          </a:p>
        </p:txBody>
      </p:sp>
      <p:sp>
        <p:nvSpPr>
          <p:cNvPr id="4" name="Slide Number Placeholder 3"/>
          <p:cNvSpPr>
            <a:spLocks noGrp="1"/>
          </p:cNvSpPr>
          <p:nvPr>
            <p:ph type="sldNum" sz="quarter" idx="10"/>
          </p:nvPr>
        </p:nvSpPr>
        <p:spPr/>
        <p:txBody>
          <a:bodyPr/>
          <a:lstStyle/>
          <a:p>
            <a:fld id="{EE99B067-1A38-4125-AB93-3A3542A1D083}" type="slidenum">
              <a:rPr lang="en-US" smtClean="0"/>
              <a:t>31</a:t>
            </a:fld>
            <a:endParaRPr lang="en-US"/>
          </a:p>
        </p:txBody>
      </p:sp>
    </p:spTree>
    <p:extLst>
      <p:ext uri="{BB962C8B-B14F-4D97-AF65-F5344CB8AC3E}">
        <p14:creationId xmlns:p14="http://schemas.microsoft.com/office/powerpoint/2010/main" val="2672066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 5-9 may want to consider</a:t>
            </a:r>
            <a:r>
              <a:rPr lang="en-US" baseline="0" dirty="0" smtClean="0"/>
              <a:t> a call to DHSS</a:t>
            </a:r>
            <a:endParaRPr lang="en-US" dirty="0"/>
          </a:p>
        </p:txBody>
      </p:sp>
      <p:sp>
        <p:nvSpPr>
          <p:cNvPr id="4" name="Slide Number Placeholder 3"/>
          <p:cNvSpPr>
            <a:spLocks noGrp="1"/>
          </p:cNvSpPr>
          <p:nvPr>
            <p:ph type="sldNum" sz="quarter" idx="10"/>
          </p:nvPr>
        </p:nvSpPr>
        <p:spPr/>
        <p:txBody>
          <a:bodyPr/>
          <a:lstStyle/>
          <a:p>
            <a:fld id="{EE99B067-1A38-4125-AB93-3A3542A1D083}" type="slidenum">
              <a:rPr lang="en-US" smtClean="0"/>
              <a:t>37</a:t>
            </a:fld>
            <a:endParaRPr lang="en-US"/>
          </a:p>
        </p:txBody>
      </p:sp>
    </p:spTree>
    <p:extLst>
      <p:ext uri="{BB962C8B-B14F-4D97-AF65-F5344CB8AC3E}">
        <p14:creationId xmlns:p14="http://schemas.microsoft.com/office/powerpoint/2010/main" val="3671005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9271556-6257-4B74-BBF0-7B2B8245D7F8}" type="datetimeFigureOut">
              <a:rPr lang="en-US" smtClean="0"/>
              <a:t>4/13/2018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DCA7A9B-8BF5-4967-82C5-2B387069C40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271556-6257-4B74-BBF0-7B2B8245D7F8}"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A9B-8BF5-4967-82C5-2B387069C4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271556-6257-4B74-BBF0-7B2B8245D7F8}"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A9B-8BF5-4967-82C5-2B387069C4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271556-6257-4B74-BBF0-7B2B8245D7F8}"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A9B-8BF5-4967-82C5-2B387069C40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9271556-6257-4B74-BBF0-7B2B8245D7F8}"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A9B-8BF5-4967-82C5-2B387069C40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9271556-6257-4B74-BBF0-7B2B8245D7F8}"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A7A9B-8BF5-4967-82C5-2B387069C40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9271556-6257-4B74-BBF0-7B2B8245D7F8}" type="datetimeFigureOut">
              <a:rPr lang="en-US" smtClean="0"/>
              <a:t>4/13/2018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CA7A9B-8BF5-4967-82C5-2B387069C40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9271556-6257-4B74-BBF0-7B2B8245D7F8}" type="datetimeFigureOut">
              <a:rPr lang="en-US" smtClean="0"/>
              <a:t>4/13/2018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CA7A9B-8BF5-4967-82C5-2B387069C40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71556-6257-4B74-BBF0-7B2B8245D7F8}" type="datetimeFigureOut">
              <a:rPr lang="en-US" smtClean="0"/>
              <a:t>4/13/2018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CA7A9B-8BF5-4967-82C5-2B387069C4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9271556-6257-4B74-BBF0-7B2B8245D7F8}"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A7A9B-8BF5-4967-82C5-2B387069C40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9271556-6257-4B74-BBF0-7B2B8245D7F8}"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DCA7A9B-8BF5-4967-82C5-2B387069C401}"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9271556-6257-4B74-BBF0-7B2B8245D7F8}" type="datetimeFigureOut">
              <a:rPr lang="en-US" smtClean="0"/>
              <a:t>4/13/2018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DCA7A9B-8BF5-4967-82C5-2B387069C401}"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7PuJKw4SHl0" TargetMode="External"/><Relationship Id="rId2" Type="http://schemas.openxmlformats.org/officeDocument/2006/relationships/hyperlink" Target="https://www.youtube.com/watch?v=DrzvsRqlgdc"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webmd.com/anxiety-panic/tc/social-anxiety-disorder-topic-overview" TargetMode="External"/><Relationship Id="rId2" Type="http://schemas.openxmlformats.org/officeDocument/2006/relationships/hyperlink" Target="https://www.webmd.com/anxiety-panic/guide/generalized-anxiety-disorder" TargetMode="External"/><Relationship Id="rId1" Type="http://schemas.openxmlformats.org/officeDocument/2006/relationships/slideLayout" Target="../slideLayouts/slideLayout2.xml"/><Relationship Id="rId5" Type="http://schemas.openxmlformats.org/officeDocument/2006/relationships/hyperlink" Target="https://www.webmd.com/balance/stress-management/rm-quiz-stress-anxiety" TargetMode="External"/><Relationship Id="rId4" Type="http://schemas.openxmlformats.org/officeDocument/2006/relationships/hyperlink" Target="https://www.webmd.com/anxiety-panic/specific-phobias"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mh.mo.gov/" TargetMode="External"/><Relationship Id="rId2" Type="http://schemas.openxmlformats.org/officeDocument/2006/relationships/hyperlink" Target="https://www.nimh.nih.gov/" TargetMode="External"/><Relationship Id="rId1" Type="http://schemas.openxmlformats.org/officeDocument/2006/relationships/slideLayout" Target="../slideLayouts/slideLayout2.xml"/><Relationship Id="rId5" Type="http://schemas.openxmlformats.org/officeDocument/2006/relationships/hyperlink" Target="https://www.samhsa.gov/" TargetMode="External"/><Relationship Id="rId4" Type="http://schemas.openxmlformats.org/officeDocument/2006/relationships/hyperlink" Target="https://www.nami.org/"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s://www.youtube.com/watch?v=SN1GCoVzxG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Overview of Mental Health Disorders</a:t>
            </a:r>
            <a:endParaRPr lang="en-US" dirty="0"/>
          </a:p>
        </p:txBody>
      </p:sp>
      <p:sp>
        <p:nvSpPr>
          <p:cNvPr id="3" name="Subtitle 2"/>
          <p:cNvSpPr>
            <a:spLocks noGrp="1"/>
          </p:cNvSpPr>
          <p:nvPr>
            <p:ph type="subTitle" idx="1"/>
          </p:nvPr>
        </p:nvSpPr>
        <p:spPr/>
        <p:txBody>
          <a:bodyPr/>
          <a:lstStyle/>
          <a:p>
            <a:r>
              <a:rPr lang="en-US" dirty="0" smtClean="0"/>
              <a:t>Savannah Martin MSW, LCSW </a:t>
            </a:r>
          </a:p>
          <a:p>
            <a:r>
              <a:rPr lang="en-US" dirty="0" smtClean="0"/>
              <a:t>Elizabeth Gibbar, BS</a:t>
            </a:r>
          </a:p>
        </p:txBody>
      </p:sp>
    </p:spTree>
    <p:extLst>
      <p:ext uri="{BB962C8B-B14F-4D97-AF65-F5344CB8AC3E}">
        <p14:creationId xmlns:p14="http://schemas.microsoft.com/office/powerpoint/2010/main" val="2816369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Activity</a:t>
            </a:r>
            <a:endParaRPr lang="en-US" dirty="0"/>
          </a:p>
        </p:txBody>
      </p:sp>
      <p:sp>
        <p:nvSpPr>
          <p:cNvPr id="3" name="Content Placeholder 2"/>
          <p:cNvSpPr>
            <a:spLocks noGrp="1"/>
          </p:cNvSpPr>
          <p:nvPr>
            <p:ph idx="1"/>
          </p:nvPr>
        </p:nvSpPr>
        <p:spPr/>
        <p:txBody>
          <a:bodyPr/>
          <a:lstStyle/>
          <a:p>
            <a:r>
              <a:rPr lang="en-US" dirty="0" smtClean="0"/>
              <a:t>Provide a brief definition of disorder</a:t>
            </a:r>
          </a:p>
          <a:p>
            <a:r>
              <a:rPr lang="en-US" dirty="0" smtClean="0"/>
              <a:t>List at 3-5 common symptoms</a:t>
            </a:r>
          </a:p>
          <a:p>
            <a:r>
              <a:rPr lang="en-US" dirty="0" smtClean="0"/>
              <a:t>List possible treatment options</a:t>
            </a:r>
          </a:p>
          <a:p>
            <a:r>
              <a:rPr lang="en-US" dirty="0" smtClean="0"/>
              <a:t>List age of onset (some disorder this may not apply)</a:t>
            </a:r>
          </a:p>
          <a:p>
            <a:r>
              <a:rPr lang="en-US" dirty="0" smtClean="0"/>
              <a:t>List possible causes of disorder (Environmental? Genetic?)</a:t>
            </a:r>
          </a:p>
          <a:p>
            <a:r>
              <a:rPr lang="en-US" dirty="0"/>
              <a:t>If possible do you have a real life scenario to share of a time you responded to a call for someone with this diagnosis? </a:t>
            </a:r>
          </a:p>
          <a:p>
            <a:endParaRPr lang="en-US" dirty="0"/>
          </a:p>
        </p:txBody>
      </p:sp>
    </p:spTree>
    <p:extLst>
      <p:ext uri="{BB962C8B-B14F-4D97-AF65-F5344CB8AC3E}">
        <p14:creationId xmlns:p14="http://schemas.microsoft.com/office/powerpoint/2010/main" val="3307665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306012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Symptoms of Depression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t>Persistent sad, anxious, or “empty” mood</a:t>
            </a:r>
          </a:p>
          <a:p>
            <a:r>
              <a:rPr lang="en-US" dirty="0"/>
              <a:t>Feelings of hopelessness or pessimism</a:t>
            </a:r>
          </a:p>
          <a:p>
            <a:r>
              <a:rPr lang="en-US" dirty="0"/>
              <a:t>Feelings of guilt, worthlessness, or helplessness</a:t>
            </a:r>
          </a:p>
          <a:p>
            <a:r>
              <a:rPr lang="en-US" dirty="0"/>
              <a:t>Loss of interest or pleasure in hobbies or activities</a:t>
            </a:r>
          </a:p>
          <a:p>
            <a:r>
              <a:rPr lang="en-US" dirty="0"/>
              <a:t>Decreased energy, fatigue, or being “slowed down”</a:t>
            </a:r>
          </a:p>
          <a:p>
            <a:r>
              <a:rPr lang="en-US" dirty="0"/>
              <a:t>Difficulty concentrating, remembering, or making decisions</a:t>
            </a:r>
          </a:p>
          <a:p>
            <a:r>
              <a:rPr lang="en-US" dirty="0"/>
              <a:t>Difficulty sleeping, early-morning awakening, or oversleeping</a:t>
            </a:r>
          </a:p>
          <a:p>
            <a:r>
              <a:rPr lang="en-US" dirty="0"/>
              <a:t>Appetite and/or weight changes</a:t>
            </a:r>
          </a:p>
          <a:p>
            <a:r>
              <a:rPr lang="en-US" dirty="0"/>
              <a:t>Thoughts of death or suicide or suicide attempts</a:t>
            </a:r>
          </a:p>
          <a:p>
            <a:r>
              <a:rPr lang="en-US" dirty="0"/>
              <a:t>Restlessness or irritability</a:t>
            </a:r>
          </a:p>
          <a:p>
            <a:r>
              <a:rPr lang="en-US" dirty="0"/>
              <a:t>Aches or pains, headaches, cramps, or digestive problems without a clear physical cause and/or that do not ease even with treatment</a:t>
            </a:r>
          </a:p>
        </p:txBody>
      </p:sp>
    </p:spTree>
    <p:extLst>
      <p:ext uri="{BB962C8B-B14F-4D97-AF65-F5344CB8AC3E}">
        <p14:creationId xmlns:p14="http://schemas.microsoft.com/office/powerpoint/2010/main" val="2206198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Depression Continued</a:t>
            </a:r>
            <a:endParaRPr lang="en-US" dirty="0"/>
          </a:p>
        </p:txBody>
      </p:sp>
      <p:sp>
        <p:nvSpPr>
          <p:cNvPr id="3" name="Content Placeholder 2"/>
          <p:cNvSpPr>
            <a:spLocks noGrp="1"/>
          </p:cNvSpPr>
          <p:nvPr>
            <p:ph idx="1"/>
          </p:nvPr>
        </p:nvSpPr>
        <p:spPr/>
        <p:txBody>
          <a:bodyPr/>
          <a:lstStyle/>
          <a:p>
            <a:r>
              <a:rPr lang="en-US" dirty="0"/>
              <a:t>To be diagnosed with depression, symptoms must be present most of the day, nearly every day for at least 2 weeks</a:t>
            </a:r>
            <a:r>
              <a:rPr lang="en-US" dirty="0" smtClean="0"/>
              <a:t>.</a:t>
            </a:r>
          </a:p>
          <a:p>
            <a:r>
              <a:rPr lang="en-US" dirty="0" smtClean="0"/>
              <a:t>An episode can occur once in someone's life or they may experience recurrent episodes. </a:t>
            </a:r>
          </a:p>
          <a:p>
            <a:r>
              <a:rPr lang="en-US" dirty="0" smtClean="0"/>
              <a:t>Causes of Depression: may be a combination </a:t>
            </a:r>
            <a:r>
              <a:rPr lang="en-US" dirty="0"/>
              <a:t>of </a:t>
            </a:r>
            <a:r>
              <a:rPr lang="en-US" dirty="0" smtClean="0"/>
              <a:t>genetic</a:t>
            </a:r>
            <a:r>
              <a:rPr lang="en-US" dirty="0"/>
              <a:t> </a:t>
            </a:r>
            <a:r>
              <a:rPr lang="en-US" dirty="0" smtClean="0"/>
              <a:t>and environmental factors</a:t>
            </a:r>
          </a:p>
          <a:p>
            <a:r>
              <a:rPr lang="en-US" dirty="0" smtClean="0"/>
              <a:t>Depression can look different in different people</a:t>
            </a:r>
          </a:p>
          <a:p>
            <a:r>
              <a:rPr lang="en-US" dirty="0" smtClean="0"/>
              <a:t>Depression is treatable, many different treatment options!</a:t>
            </a:r>
          </a:p>
          <a:p>
            <a:pPr marL="0" indent="0">
              <a:buNone/>
            </a:pPr>
            <a:endParaRPr lang="en-US" dirty="0"/>
          </a:p>
        </p:txBody>
      </p:sp>
    </p:spTree>
    <p:extLst>
      <p:ext uri="{BB962C8B-B14F-4D97-AF65-F5344CB8AC3E}">
        <p14:creationId xmlns:p14="http://schemas.microsoft.com/office/powerpoint/2010/main" val="2269966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Sadness Vs. Depression</a:t>
            </a:r>
          </a:p>
        </p:txBody>
      </p:sp>
      <p:sp>
        <p:nvSpPr>
          <p:cNvPr id="3" name="Text Placeholder 2"/>
          <p:cNvSpPr>
            <a:spLocks noGrp="1"/>
          </p:cNvSpPr>
          <p:nvPr>
            <p:ph type="body" idx="1"/>
          </p:nvPr>
        </p:nvSpPr>
        <p:spPr/>
        <p:txBody>
          <a:bodyPr/>
          <a:lstStyle/>
          <a:p>
            <a:r>
              <a:rPr lang="en-US" dirty="0" smtClean="0"/>
              <a:t>Sadness</a:t>
            </a:r>
            <a:endParaRPr lang="en-US" dirty="0"/>
          </a:p>
        </p:txBody>
      </p:sp>
      <p:sp>
        <p:nvSpPr>
          <p:cNvPr id="4" name="Text Placeholder 3"/>
          <p:cNvSpPr>
            <a:spLocks noGrp="1"/>
          </p:cNvSpPr>
          <p:nvPr>
            <p:ph type="body" sz="half" idx="3"/>
          </p:nvPr>
        </p:nvSpPr>
        <p:spPr/>
        <p:txBody>
          <a:bodyPr/>
          <a:lstStyle/>
          <a:p>
            <a:r>
              <a:rPr lang="en-US" dirty="0" smtClean="0"/>
              <a:t>Depression</a:t>
            </a:r>
            <a:endParaRPr lang="en-US" dirty="0"/>
          </a:p>
        </p:txBody>
      </p:sp>
      <p:sp>
        <p:nvSpPr>
          <p:cNvPr id="5" name="Content Placeholder 4"/>
          <p:cNvSpPr>
            <a:spLocks noGrp="1"/>
          </p:cNvSpPr>
          <p:nvPr>
            <p:ph sz="quarter" idx="2"/>
          </p:nvPr>
        </p:nvSpPr>
        <p:spPr/>
        <p:txBody>
          <a:bodyPr/>
          <a:lstStyle/>
          <a:p>
            <a:pPr>
              <a:buClr>
                <a:srgbClr val="FFC000"/>
              </a:buClr>
            </a:pPr>
            <a:r>
              <a:rPr lang="en-US" sz="2000" dirty="0"/>
              <a:t>Normal and appropriate emotional response</a:t>
            </a:r>
            <a:r>
              <a:rPr lang="en-US" sz="2000" dirty="0" smtClean="0"/>
              <a:t>.</a:t>
            </a:r>
            <a:endParaRPr lang="en-US" sz="2000" dirty="0"/>
          </a:p>
          <a:p>
            <a:pPr>
              <a:buClr>
                <a:srgbClr val="FFC000"/>
              </a:buClr>
            </a:pPr>
            <a:r>
              <a:rPr lang="en-US" sz="2000" dirty="0"/>
              <a:t>In response to minor losses or disappointments</a:t>
            </a:r>
            <a:r>
              <a:rPr lang="en-US" sz="2000" dirty="0" smtClean="0"/>
              <a:t>.</a:t>
            </a:r>
            <a:endParaRPr lang="en-US" sz="2000" dirty="0"/>
          </a:p>
          <a:p>
            <a:pPr>
              <a:buClr>
                <a:srgbClr val="FFC000"/>
              </a:buClr>
            </a:pPr>
            <a:r>
              <a:rPr lang="en-US" sz="2000" dirty="0"/>
              <a:t>Transient - emotion does not last</a:t>
            </a:r>
            <a:r>
              <a:rPr lang="en-US" sz="2000" dirty="0" smtClean="0"/>
              <a:t>.</a:t>
            </a:r>
            <a:endParaRPr lang="en-US" sz="2000" dirty="0"/>
          </a:p>
          <a:p>
            <a:pPr>
              <a:buClr>
                <a:srgbClr val="FFC000"/>
              </a:buClr>
            </a:pPr>
            <a:r>
              <a:rPr lang="en-US" sz="2000" dirty="0"/>
              <a:t>Typically emotion does not interfere with functioning.</a:t>
            </a:r>
          </a:p>
          <a:p>
            <a:pPr marL="0" indent="0">
              <a:buNone/>
            </a:pPr>
            <a:endParaRPr lang="en-US" dirty="0"/>
          </a:p>
        </p:txBody>
      </p:sp>
      <p:sp>
        <p:nvSpPr>
          <p:cNvPr id="6" name="Content Placeholder 5"/>
          <p:cNvSpPr>
            <a:spLocks noGrp="1"/>
          </p:cNvSpPr>
          <p:nvPr>
            <p:ph sz="quarter" idx="4"/>
          </p:nvPr>
        </p:nvSpPr>
        <p:spPr/>
        <p:txBody>
          <a:bodyPr/>
          <a:lstStyle/>
          <a:p>
            <a:pPr>
              <a:buClr>
                <a:srgbClr val="FFC000"/>
              </a:buClr>
            </a:pPr>
            <a:r>
              <a:rPr lang="en-US" sz="2000" dirty="0"/>
              <a:t>Persistent depressed mood (at least 2 weeks</a:t>
            </a:r>
            <a:r>
              <a:rPr lang="en-US" sz="2000" dirty="0" smtClean="0"/>
              <a:t>).</a:t>
            </a:r>
            <a:endParaRPr lang="en-US" sz="2000" dirty="0"/>
          </a:p>
          <a:p>
            <a:pPr>
              <a:buClr>
                <a:srgbClr val="FFC000"/>
              </a:buClr>
            </a:pPr>
            <a:r>
              <a:rPr lang="en-US" sz="2000" dirty="0"/>
              <a:t>Can last for years if untreated.</a:t>
            </a:r>
          </a:p>
          <a:p>
            <a:pPr>
              <a:buClr>
                <a:srgbClr val="FFC000"/>
              </a:buClr>
            </a:pPr>
            <a:r>
              <a:rPr lang="en-US" sz="2000" dirty="0"/>
              <a:t>Inability to experience happiness/ pleasure.</a:t>
            </a:r>
          </a:p>
          <a:p>
            <a:pPr>
              <a:buClr>
                <a:srgbClr val="FFC000"/>
              </a:buClr>
            </a:pPr>
            <a:r>
              <a:rPr lang="en-US" sz="2000" dirty="0"/>
              <a:t>Interferes with daily functioning.</a:t>
            </a:r>
          </a:p>
          <a:p>
            <a:pPr>
              <a:buClr>
                <a:srgbClr val="FFC000"/>
              </a:buClr>
            </a:pPr>
            <a:r>
              <a:rPr lang="en-US" sz="2000" dirty="0"/>
              <a:t>Can be triggered by an event or develop gradually.</a:t>
            </a:r>
          </a:p>
        </p:txBody>
      </p:sp>
    </p:spTree>
    <p:extLst>
      <p:ext uri="{BB962C8B-B14F-4D97-AF65-F5344CB8AC3E}">
        <p14:creationId xmlns:p14="http://schemas.microsoft.com/office/powerpoint/2010/main" val="2015873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2190"/>
            <a:ext cx="9144000" cy="6093619"/>
          </a:xfrm>
          <a:prstGeom prst="rect">
            <a:avLst/>
          </a:prstGeom>
        </p:spPr>
      </p:pic>
      <p:sp>
        <p:nvSpPr>
          <p:cNvPr id="4" name="TextBox 3"/>
          <p:cNvSpPr txBox="1"/>
          <p:nvPr/>
        </p:nvSpPr>
        <p:spPr>
          <a:xfrm>
            <a:off x="1524000" y="1143000"/>
            <a:ext cx="6248400" cy="584775"/>
          </a:xfrm>
          <a:prstGeom prst="rect">
            <a:avLst/>
          </a:prstGeom>
          <a:noFill/>
        </p:spPr>
        <p:txBody>
          <a:bodyPr wrap="square" rtlCol="0">
            <a:spAutoFit/>
          </a:bodyPr>
          <a:lstStyle/>
          <a:p>
            <a:r>
              <a:rPr lang="en-US" sz="3200" b="1" dirty="0" smtClean="0">
                <a:solidFill>
                  <a:schemeClr val="bg1"/>
                </a:solidFill>
              </a:rPr>
              <a:t>Depression is like a dark tunnel</a:t>
            </a:r>
            <a:endParaRPr lang="en-US" sz="3200" b="1" dirty="0">
              <a:solidFill>
                <a:schemeClr val="bg1"/>
              </a:solidFill>
            </a:endParaRPr>
          </a:p>
        </p:txBody>
      </p:sp>
    </p:spTree>
    <p:extLst>
      <p:ext uri="{BB962C8B-B14F-4D97-AF65-F5344CB8AC3E}">
        <p14:creationId xmlns:p14="http://schemas.microsoft.com/office/powerpoint/2010/main" val="449835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308242"/>
            <a:ext cx="8391525" cy="4718999"/>
          </a:xfrm>
          <a:prstGeom prst="rect">
            <a:avLst/>
          </a:prstGeom>
        </p:spPr>
      </p:pic>
      <p:sp>
        <p:nvSpPr>
          <p:cNvPr id="5" name="TextBox 4"/>
          <p:cNvSpPr txBox="1"/>
          <p:nvPr/>
        </p:nvSpPr>
        <p:spPr>
          <a:xfrm>
            <a:off x="2481262" y="4828373"/>
            <a:ext cx="4038600" cy="769441"/>
          </a:xfrm>
          <a:prstGeom prst="rect">
            <a:avLst/>
          </a:prstGeom>
          <a:noFill/>
        </p:spPr>
        <p:txBody>
          <a:bodyPr wrap="square" rtlCol="0">
            <a:spAutoFit/>
          </a:bodyPr>
          <a:lstStyle/>
          <a:p>
            <a:r>
              <a:rPr lang="en-US" sz="4400" b="1" dirty="0" smtClean="0">
                <a:latin typeface="+mj-lt"/>
              </a:rPr>
              <a:t>Bipolar Disorder</a:t>
            </a:r>
            <a:endParaRPr lang="en-US" sz="4400" b="1" dirty="0">
              <a:latin typeface="+mj-lt"/>
            </a:endParaRPr>
          </a:p>
        </p:txBody>
      </p:sp>
    </p:spTree>
    <p:extLst>
      <p:ext uri="{BB962C8B-B14F-4D97-AF65-F5344CB8AC3E}">
        <p14:creationId xmlns:p14="http://schemas.microsoft.com/office/powerpoint/2010/main" val="4221306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Manic Episodes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Mania: </a:t>
            </a:r>
            <a:r>
              <a:rPr lang="en-US" altLang="en-US" dirty="0"/>
              <a:t>Period of abnormally and persistently elevated or irritable mood, lasting at least 1 week (or any duration if hospitalization is necessary</a:t>
            </a:r>
            <a:r>
              <a:rPr lang="en-US" altLang="en-US" dirty="0" smtClean="0"/>
              <a:t>).</a:t>
            </a:r>
          </a:p>
          <a:p>
            <a:pPr marL="0" indent="0">
              <a:buNone/>
            </a:pPr>
            <a:endParaRPr lang="en-US" altLang="en-US" dirty="0"/>
          </a:p>
          <a:p>
            <a:pPr marL="0" indent="0">
              <a:buNone/>
            </a:pPr>
            <a:r>
              <a:rPr lang="en-US" altLang="en-US" dirty="0" smtClean="0"/>
              <a:t>Symptoms </a:t>
            </a:r>
            <a:r>
              <a:rPr lang="en-US" altLang="en-US" dirty="0"/>
              <a:t>of mania include</a:t>
            </a:r>
            <a:r>
              <a:rPr lang="en-US" altLang="en-US" dirty="0" smtClean="0"/>
              <a:t>:</a:t>
            </a:r>
          </a:p>
          <a:p>
            <a:r>
              <a:rPr lang="en-US" dirty="0"/>
              <a:t>Abnormally upbeat, jumpy or wired.</a:t>
            </a:r>
          </a:p>
          <a:p>
            <a:r>
              <a:rPr lang="en-US" dirty="0"/>
              <a:t>Increased activity, energy or </a:t>
            </a:r>
            <a:r>
              <a:rPr lang="en-US" dirty="0" smtClean="0"/>
              <a:t>increases irritability</a:t>
            </a:r>
            <a:endParaRPr lang="en-US" dirty="0"/>
          </a:p>
          <a:p>
            <a:r>
              <a:rPr lang="en-US" dirty="0"/>
              <a:t>Exaggerated sense of well-being and self-confidence (euphoria)</a:t>
            </a:r>
          </a:p>
          <a:p>
            <a:r>
              <a:rPr lang="en-US" dirty="0"/>
              <a:t>Decreased need for sleep.</a:t>
            </a:r>
          </a:p>
          <a:p>
            <a:r>
              <a:rPr lang="en-US" dirty="0" smtClean="0"/>
              <a:t>Unrealistic</a:t>
            </a:r>
            <a:r>
              <a:rPr lang="en-US" dirty="0"/>
              <a:t>, grandiose beliefs about one’s abilities or powers</a:t>
            </a:r>
          </a:p>
          <a:p>
            <a:r>
              <a:rPr lang="en-US" dirty="0" smtClean="0"/>
              <a:t>Talking </a:t>
            </a:r>
            <a:r>
              <a:rPr lang="en-US" dirty="0"/>
              <a:t>so rapidly that others can’t keep up</a:t>
            </a:r>
          </a:p>
          <a:p>
            <a:r>
              <a:rPr lang="en-US" dirty="0"/>
              <a:t>Racing thoughts; jumping </a:t>
            </a:r>
            <a:r>
              <a:rPr lang="en-US" dirty="0" smtClean="0"/>
              <a:t>from </a:t>
            </a:r>
            <a:r>
              <a:rPr lang="en-US" dirty="0"/>
              <a:t>one idea to the next</a:t>
            </a:r>
          </a:p>
          <a:p>
            <a:r>
              <a:rPr lang="en-US" dirty="0" smtClean="0"/>
              <a:t>Unable </a:t>
            </a:r>
            <a:r>
              <a:rPr lang="en-US" dirty="0"/>
              <a:t>to concentrate</a:t>
            </a:r>
          </a:p>
          <a:p>
            <a:r>
              <a:rPr lang="en-US" dirty="0"/>
              <a:t>Impaired judgment and impulsiveness</a:t>
            </a:r>
          </a:p>
          <a:p>
            <a:r>
              <a:rPr lang="en-US" dirty="0"/>
              <a:t>Acting recklessly without thinking about the </a:t>
            </a:r>
            <a:r>
              <a:rPr lang="en-US" dirty="0" smtClean="0"/>
              <a:t>consequences</a:t>
            </a:r>
          </a:p>
          <a:p>
            <a:r>
              <a:rPr lang="en-US" dirty="0" smtClean="0"/>
              <a:t>Increased focus on religion or religious activity</a:t>
            </a:r>
            <a:endParaRPr lang="en-US" dirty="0"/>
          </a:p>
          <a:p>
            <a:r>
              <a:rPr lang="en-US" dirty="0"/>
              <a:t>Delusions and hallucinations (in severe cases)</a:t>
            </a:r>
          </a:p>
          <a:p>
            <a:endParaRPr lang="en-US" dirty="0"/>
          </a:p>
        </p:txBody>
      </p:sp>
    </p:spTree>
    <p:extLst>
      <p:ext uri="{BB962C8B-B14F-4D97-AF65-F5344CB8AC3E}">
        <p14:creationId xmlns:p14="http://schemas.microsoft.com/office/powerpoint/2010/main" val="3751401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Bipolar Disorder Continued</a:t>
            </a:r>
            <a:endParaRPr lang="en-US" dirty="0"/>
          </a:p>
        </p:txBody>
      </p:sp>
      <p:sp>
        <p:nvSpPr>
          <p:cNvPr id="3" name="Content Placeholder 2"/>
          <p:cNvSpPr>
            <a:spLocks noGrp="1"/>
          </p:cNvSpPr>
          <p:nvPr>
            <p:ph idx="1"/>
          </p:nvPr>
        </p:nvSpPr>
        <p:spPr>
          <a:xfrm>
            <a:off x="457200" y="1905000"/>
            <a:ext cx="8229600" cy="4389120"/>
          </a:xfrm>
        </p:spPr>
        <p:txBody>
          <a:bodyPr>
            <a:normAutofit fontScale="92500"/>
          </a:bodyPr>
          <a:lstStyle/>
          <a:p>
            <a:r>
              <a:rPr lang="en-US" sz="2400" dirty="0" smtClean="0"/>
              <a:t>The length of episodes vary, on average a manic episode many last 3-6 months (if untreated) and a depressive episode may last 6-12 months (if untreated)</a:t>
            </a:r>
          </a:p>
          <a:p>
            <a:r>
              <a:rPr lang="en-US" sz="2400" dirty="0" smtClean="0"/>
              <a:t>There is a higher risk of suicide during a manic episode</a:t>
            </a:r>
            <a:endParaRPr lang="en-US" sz="2400" dirty="0"/>
          </a:p>
          <a:p>
            <a:r>
              <a:rPr lang="en-US" sz="2400" dirty="0" smtClean="0"/>
              <a:t>Some people cycles with season changes</a:t>
            </a:r>
          </a:p>
          <a:p>
            <a:r>
              <a:rPr lang="en-US" sz="2400" dirty="0" smtClean="0"/>
              <a:t>Genetic predisposition, however not all will develop the disorder</a:t>
            </a:r>
          </a:p>
          <a:p>
            <a:r>
              <a:rPr lang="en-US" sz="2400" dirty="0" smtClean="0"/>
              <a:t>May be triggered by stress, medications, substance use, loss of sleep</a:t>
            </a:r>
          </a:p>
          <a:p>
            <a:r>
              <a:rPr lang="en-US" sz="2400" dirty="0" smtClean="0"/>
              <a:t>On average first episode may occur in teenage or early adulthood</a:t>
            </a:r>
          </a:p>
          <a:p>
            <a:r>
              <a:rPr lang="en-US" sz="2400" dirty="0" smtClean="0"/>
              <a:t>Different variations, rapid cycling, mixed episode, hypomania</a:t>
            </a:r>
          </a:p>
        </p:txBody>
      </p:sp>
    </p:spTree>
    <p:extLst>
      <p:ext uri="{BB962C8B-B14F-4D97-AF65-F5344CB8AC3E}">
        <p14:creationId xmlns:p14="http://schemas.microsoft.com/office/powerpoint/2010/main" val="49372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9217"/>
            <a:ext cx="9144000" cy="4799566"/>
          </a:xfrm>
          <a:prstGeom prst="rect">
            <a:avLst/>
          </a:prstGeom>
        </p:spPr>
      </p:pic>
    </p:spTree>
    <p:extLst>
      <p:ext uri="{BB962C8B-B14F-4D97-AF65-F5344CB8AC3E}">
        <p14:creationId xmlns:p14="http://schemas.microsoft.com/office/powerpoint/2010/main" val="243401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me get to know you!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7110080"/>
              </p:ext>
            </p:extLst>
          </p:nvPr>
        </p:nvGraphicFramePr>
        <p:xfrm>
          <a:off x="381000" y="2590799"/>
          <a:ext cx="8305800" cy="1463040"/>
        </p:xfrm>
        <a:graphic>
          <a:graphicData uri="http://schemas.openxmlformats.org/drawingml/2006/table">
            <a:tbl>
              <a:tblPr firstRow="1" bandRow="1">
                <a:tableStyleId>{5C22544A-7EE6-4342-B048-85BDC9FD1C3A}</a:tableStyleId>
              </a:tblPr>
              <a:tblGrid>
                <a:gridCol w="1384300"/>
                <a:gridCol w="1384300"/>
                <a:gridCol w="1384300"/>
                <a:gridCol w="1384300"/>
                <a:gridCol w="1384300"/>
                <a:gridCol w="1384300"/>
              </a:tblGrid>
              <a:tr h="807402">
                <a:tc>
                  <a:txBody>
                    <a:bodyPr/>
                    <a:lstStyle/>
                    <a:p>
                      <a:endParaRPr lang="en-US" dirty="0" smtClean="0"/>
                    </a:p>
                    <a:p>
                      <a:endParaRPr lang="en-US" dirty="0" smtClean="0"/>
                    </a:p>
                    <a:p>
                      <a:endParaRPr lang="en-US" dirty="0" smtClean="0"/>
                    </a:p>
                    <a:p>
                      <a:endParaRPr lang="en-US" dirty="0" smtClean="0"/>
                    </a:p>
                    <a:p>
                      <a:endParaRPr lang="en-US" dirty="0"/>
                    </a:p>
                  </a:txBody>
                  <a:tcPr>
                    <a:solidFill>
                      <a:srgbClr val="C00000"/>
                    </a:solidFill>
                  </a:tcPr>
                </a:tc>
                <a:tc>
                  <a:txBody>
                    <a:bodyPr/>
                    <a:lstStyle/>
                    <a:p>
                      <a:endParaRPr lang="en-US" dirty="0"/>
                    </a:p>
                  </a:txBody>
                  <a:tcPr>
                    <a:solidFill>
                      <a:schemeClr val="bg1"/>
                    </a:solidFill>
                  </a:tcPr>
                </a:tc>
                <a:tc>
                  <a:txBody>
                    <a:bodyPr/>
                    <a:lstStyle/>
                    <a:p>
                      <a:endParaRPr lang="en-US" dirty="0"/>
                    </a:p>
                  </a:txBody>
                  <a:tcPr>
                    <a:solidFill>
                      <a:srgbClr val="0070C0"/>
                    </a:solidFill>
                  </a:tcPr>
                </a:tc>
                <a:tc>
                  <a:txBody>
                    <a:bodyPr/>
                    <a:lstStyle/>
                    <a:p>
                      <a:endParaRPr lang="en-US" dirty="0"/>
                    </a:p>
                  </a:txBody>
                  <a:tcPr>
                    <a:solidFill>
                      <a:srgbClr val="00B050"/>
                    </a:solidFill>
                  </a:tcPr>
                </a:tc>
                <a:tc>
                  <a:txBody>
                    <a:bodyPr/>
                    <a:lstStyle/>
                    <a:p>
                      <a:endParaRPr lang="en-US" dirty="0"/>
                    </a:p>
                  </a:txBody>
                  <a:tcPr>
                    <a:solidFill>
                      <a:srgbClr val="FFFF00"/>
                    </a:solidFill>
                  </a:tcPr>
                </a:tc>
                <a:tc>
                  <a:txBody>
                    <a:bodyPr/>
                    <a:lstStyle/>
                    <a:p>
                      <a:endParaRPr lang="en-US" dirty="0"/>
                    </a:p>
                  </a:txBody>
                  <a:tcPr>
                    <a:solidFill>
                      <a:srgbClr val="7030A0"/>
                    </a:solidFill>
                  </a:tcPr>
                </a:tc>
              </a:tr>
            </a:tbl>
          </a:graphicData>
        </a:graphic>
      </p:graphicFrame>
    </p:spTree>
    <p:extLst>
      <p:ext uri="{BB962C8B-B14F-4D97-AF65-F5344CB8AC3E}">
        <p14:creationId xmlns:p14="http://schemas.microsoft.com/office/powerpoint/2010/main" val="2032996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6029325" cy="423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567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Schizophrenia</a:t>
            </a:r>
            <a:endParaRPr lang="en-US" dirty="0"/>
          </a:p>
        </p:txBody>
      </p:sp>
      <p:sp>
        <p:nvSpPr>
          <p:cNvPr id="3" name="Content Placeholder 2"/>
          <p:cNvSpPr>
            <a:spLocks noGrp="1"/>
          </p:cNvSpPr>
          <p:nvPr>
            <p:ph idx="1"/>
          </p:nvPr>
        </p:nvSpPr>
        <p:spPr/>
        <p:txBody>
          <a:bodyPr/>
          <a:lstStyle/>
          <a:p>
            <a:r>
              <a:rPr lang="en-US" dirty="0"/>
              <a:t>Schizophrenia </a:t>
            </a:r>
            <a:r>
              <a:rPr lang="en-US" dirty="0" smtClean="0"/>
              <a:t>affects </a:t>
            </a:r>
            <a:r>
              <a:rPr lang="en-US" dirty="0"/>
              <a:t>how a person thinks, feels, and behaves. People with schizophrenia may seem like they have lost touch with </a:t>
            </a:r>
            <a:r>
              <a:rPr lang="en-US" dirty="0" smtClean="0"/>
              <a:t>reality</a:t>
            </a:r>
          </a:p>
          <a:p>
            <a:endParaRPr lang="en-US" dirty="0"/>
          </a:p>
          <a:p>
            <a:r>
              <a:rPr lang="en-US" dirty="0" smtClean="0"/>
              <a:t>Symptoms of Schizophrenia</a:t>
            </a:r>
          </a:p>
          <a:p>
            <a:pPr lvl="1"/>
            <a:r>
              <a:rPr lang="en-US" dirty="0" smtClean="0"/>
              <a:t>Hallucinations – auditory or visual</a:t>
            </a:r>
          </a:p>
          <a:p>
            <a:pPr lvl="1"/>
            <a:r>
              <a:rPr lang="en-US" dirty="0" smtClean="0"/>
              <a:t>Delusions</a:t>
            </a:r>
          </a:p>
          <a:p>
            <a:pPr lvl="1"/>
            <a:r>
              <a:rPr lang="en-US" dirty="0" smtClean="0"/>
              <a:t>Negative Symptoms- flat affect</a:t>
            </a:r>
          </a:p>
          <a:p>
            <a:pPr lvl="1"/>
            <a:r>
              <a:rPr lang="en-US" dirty="0" smtClean="0"/>
              <a:t>Cognitive Issues/Disorganized Thinking- lack of insight</a:t>
            </a:r>
          </a:p>
          <a:p>
            <a:pPr marL="393192" lvl="1" indent="0">
              <a:buNone/>
            </a:pPr>
            <a:endParaRPr lang="en-US" dirty="0"/>
          </a:p>
        </p:txBody>
      </p:sp>
    </p:spTree>
    <p:extLst>
      <p:ext uri="{BB962C8B-B14F-4D97-AF65-F5344CB8AC3E}">
        <p14:creationId xmlns:p14="http://schemas.microsoft.com/office/powerpoint/2010/main" val="386019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Symptoms of Schizophrenia Continued </a:t>
            </a:r>
            <a:endParaRPr lang="en-US" sz="4000" dirty="0"/>
          </a:p>
        </p:txBody>
      </p:sp>
      <p:sp>
        <p:nvSpPr>
          <p:cNvPr id="3" name="Content Placeholder 2"/>
          <p:cNvSpPr>
            <a:spLocks noGrp="1"/>
          </p:cNvSpPr>
          <p:nvPr>
            <p:ph idx="1"/>
          </p:nvPr>
        </p:nvSpPr>
        <p:spPr/>
        <p:txBody>
          <a:bodyPr>
            <a:normAutofit lnSpcReduction="10000"/>
          </a:bodyPr>
          <a:lstStyle/>
          <a:p>
            <a:r>
              <a:rPr lang="en-US" dirty="0" smtClean="0"/>
              <a:t>Hallucinations: </a:t>
            </a:r>
          </a:p>
          <a:p>
            <a:pPr lvl="1"/>
            <a:r>
              <a:rPr lang="en-US" dirty="0" smtClean="0"/>
              <a:t>These may include a </a:t>
            </a:r>
            <a:r>
              <a:rPr lang="en-US" dirty="0"/>
              <a:t>person hearing voices, seeing things, or smelling things others can’t perceive. </a:t>
            </a:r>
            <a:endParaRPr lang="en-US" dirty="0" smtClean="0"/>
          </a:p>
          <a:p>
            <a:pPr lvl="1"/>
            <a:r>
              <a:rPr lang="en-US" dirty="0" smtClean="0"/>
              <a:t>These hallucinations are </a:t>
            </a:r>
            <a:r>
              <a:rPr lang="en-US" dirty="0"/>
              <a:t>very real to the person experiencing </a:t>
            </a:r>
            <a:r>
              <a:rPr lang="en-US" dirty="0" smtClean="0"/>
              <a:t>it. </a:t>
            </a:r>
          </a:p>
          <a:p>
            <a:pPr lvl="1"/>
            <a:r>
              <a:rPr lang="en-US" dirty="0" smtClean="0"/>
              <a:t>Auditory hallucination can </a:t>
            </a:r>
            <a:r>
              <a:rPr lang="en-US" dirty="0"/>
              <a:t>be </a:t>
            </a:r>
            <a:r>
              <a:rPr lang="en-US" dirty="0" smtClean="0"/>
              <a:t>commanding </a:t>
            </a:r>
            <a:r>
              <a:rPr lang="en-US" dirty="0"/>
              <a:t>or threatening. </a:t>
            </a:r>
            <a:endParaRPr lang="en-US" dirty="0" smtClean="0"/>
          </a:p>
          <a:p>
            <a:pPr lvl="1"/>
            <a:r>
              <a:rPr lang="en-US" dirty="0" smtClean="0"/>
              <a:t>Voices </a:t>
            </a:r>
            <a:r>
              <a:rPr lang="en-US" dirty="0"/>
              <a:t>may involve people that are known or unknown to the person hearing them</a:t>
            </a:r>
            <a:r>
              <a:rPr lang="en-US" dirty="0" smtClean="0"/>
              <a:t>.</a:t>
            </a:r>
          </a:p>
          <a:p>
            <a:pPr lvl="1"/>
            <a:r>
              <a:rPr lang="en-US" dirty="0" smtClean="0"/>
              <a:t>Generally it is best not to challenge the hallucinations unless there is a risk of harm to self or others. </a:t>
            </a:r>
            <a:endParaRPr lang="en-US" dirty="0"/>
          </a:p>
        </p:txBody>
      </p:sp>
    </p:spTree>
    <p:extLst>
      <p:ext uri="{BB962C8B-B14F-4D97-AF65-F5344CB8AC3E}">
        <p14:creationId xmlns:p14="http://schemas.microsoft.com/office/powerpoint/2010/main" val="3712571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Delusions</a:t>
            </a:r>
            <a:endParaRPr lang="en-US" dirty="0"/>
          </a:p>
        </p:txBody>
      </p:sp>
      <p:sp>
        <p:nvSpPr>
          <p:cNvPr id="3" name="Content Placeholder 2"/>
          <p:cNvSpPr>
            <a:spLocks noGrp="1"/>
          </p:cNvSpPr>
          <p:nvPr>
            <p:ph idx="1"/>
          </p:nvPr>
        </p:nvSpPr>
        <p:spPr/>
        <p:txBody>
          <a:bodyPr>
            <a:normAutofit fontScale="62500" lnSpcReduction="20000"/>
          </a:bodyPr>
          <a:lstStyle/>
          <a:p>
            <a:r>
              <a:rPr lang="en-US" sz="3100" dirty="0"/>
              <a:t>These are false beliefs that don’t change even when the person who holds them is presented with new ideas or facts. </a:t>
            </a:r>
            <a:endParaRPr lang="en-US" sz="3100" dirty="0" smtClean="0"/>
          </a:p>
          <a:p>
            <a:r>
              <a:rPr lang="en-US" sz="3100" dirty="0" smtClean="0"/>
              <a:t>People </a:t>
            </a:r>
            <a:r>
              <a:rPr lang="en-US" sz="3100" dirty="0"/>
              <a:t>who have delusions often also have problems concentrating, confused thinking, or the sense that their thoughts are blocked</a:t>
            </a:r>
            <a:r>
              <a:rPr lang="en-US" sz="3100" dirty="0" smtClean="0"/>
              <a:t>.</a:t>
            </a:r>
          </a:p>
          <a:p>
            <a:r>
              <a:rPr lang="en-US" sz="3100" dirty="0" smtClean="0"/>
              <a:t>Common Themes may include paranoia, grandiose, religious or control</a:t>
            </a:r>
          </a:p>
          <a:p>
            <a:r>
              <a:rPr lang="en-US" sz="3100" dirty="0" smtClean="0"/>
              <a:t>Common Types of delusions</a:t>
            </a:r>
          </a:p>
          <a:p>
            <a:pPr lvl="1"/>
            <a:r>
              <a:rPr lang="en-US" sz="3100" dirty="0"/>
              <a:t>Bizarre delusions: These types of delusions are considered extremely odd, </a:t>
            </a:r>
            <a:r>
              <a:rPr lang="en-US" sz="3100" dirty="0" smtClean="0"/>
              <a:t>and highly unlikely or impossible. Example: belief </a:t>
            </a:r>
            <a:r>
              <a:rPr lang="en-US" sz="3100" dirty="0"/>
              <a:t>that an alien performed surgery and replaced all of their blood with Kool-Aid without leaving a scar</a:t>
            </a:r>
            <a:r>
              <a:rPr lang="en-US" sz="3100" dirty="0" smtClean="0"/>
              <a:t>.</a:t>
            </a:r>
          </a:p>
          <a:p>
            <a:pPr lvl="1"/>
            <a:r>
              <a:rPr lang="en-US" sz="3100" dirty="0"/>
              <a:t>Non-bizarre delusions: These </a:t>
            </a:r>
            <a:r>
              <a:rPr lang="en-US" sz="3100" dirty="0" smtClean="0"/>
              <a:t>types of delusions are possible however unlikely. An </a:t>
            </a:r>
            <a:r>
              <a:rPr lang="en-US" sz="3100" dirty="0"/>
              <a:t>example of a non-bizarre delusion would be that an individual believes they are being secretly video-taped and phone-tapped by the F.B.I. as part of an investigation</a:t>
            </a:r>
            <a:r>
              <a:rPr lang="en-US" sz="3100" dirty="0" smtClean="0"/>
              <a:t>.</a:t>
            </a:r>
          </a:p>
          <a:p>
            <a:pPr marL="393192" lvl="1" indent="0">
              <a:buNone/>
            </a:pPr>
            <a:endParaRPr lang="en-US" dirty="0" smtClean="0"/>
          </a:p>
          <a:p>
            <a:pPr lvl="1"/>
            <a:endParaRPr lang="en-US" dirty="0"/>
          </a:p>
          <a:p>
            <a:pPr lvl="1"/>
            <a:endParaRPr lang="en-US" dirty="0"/>
          </a:p>
          <a:p>
            <a:pPr lvl="1"/>
            <a:endParaRPr lang="en-US" dirty="0"/>
          </a:p>
        </p:txBody>
      </p:sp>
    </p:spTree>
    <p:extLst>
      <p:ext uri="{BB962C8B-B14F-4D97-AF65-F5344CB8AC3E}">
        <p14:creationId xmlns:p14="http://schemas.microsoft.com/office/powerpoint/2010/main" val="2659319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Schizophrenia –Continued</a:t>
            </a:r>
            <a:endParaRPr lang="en-US" dirty="0"/>
          </a:p>
        </p:txBody>
      </p:sp>
      <p:sp>
        <p:nvSpPr>
          <p:cNvPr id="3" name="Content Placeholder 2"/>
          <p:cNvSpPr>
            <a:spLocks noGrp="1"/>
          </p:cNvSpPr>
          <p:nvPr>
            <p:ph idx="1"/>
          </p:nvPr>
        </p:nvSpPr>
        <p:spPr/>
        <p:txBody>
          <a:bodyPr>
            <a:normAutofit/>
          </a:bodyPr>
          <a:lstStyle/>
          <a:p>
            <a:r>
              <a:rPr lang="en-US" sz="2400" dirty="0" smtClean="0"/>
              <a:t>Onset can </a:t>
            </a:r>
            <a:r>
              <a:rPr lang="en-US" sz="2400" dirty="0"/>
              <a:t>occur at any age, the average age </a:t>
            </a:r>
            <a:r>
              <a:rPr lang="en-US" sz="2400" dirty="0" smtClean="0"/>
              <a:t>tends </a:t>
            </a:r>
            <a:r>
              <a:rPr lang="en-US" sz="2400" dirty="0"/>
              <a:t>to be in the late teens to the early 20s for men, and the late 20s to early 30s for women</a:t>
            </a:r>
            <a:r>
              <a:rPr lang="en-US" sz="2400" dirty="0" smtClean="0"/>
              <a:t>.</a:t>
            </a:r>
          </a:p>
          <a:p>
            <a:r>
              <a:rPr lang="en-US" sz="2400" dirty="0" smtClean="0"/>
              <a:t>Schizophrenia is a chronic and serious mental illness, however relatively rare, affecting approximately 1% of Americans. </a:t>
            </a:r>
          </a:p>
          <a:p>
            <a:r>
              <a:rPr lang="en-US" sz="2400" dirty="0" smtClean="0"/>
              <a:t>Causes may include genetics, environment, brain chemistry,  and substance use</a:t>
            </a:r>
          </a:p>
          <a:p>
            <a:r>
              <a:rPr lang="en-US" sz="2400" dirty="0"/>
              <a:t>Diagnosing </a:t>
            </a:r>
            <a:r>
              <a:rPr lang="en-US" sz="2400" dirty="0" smtClean="0"/>
              <a:t>can be challenging as some drugs, </a:t>
            </a:r>
            <a:r>
              <a:rPr lang="en-US" sz="2400" dirty="0"/>
              <a:t>such as methamphetamines or LSD, can cause a person to have schizophrenia-like symptoms. </a:t>
            </a:r>
            <a:endParaRPr lang="en-US" sz="2400" dirty="0" smtClean="0"/>
          </a:p>
          <a:p>
            <a:endParaRPr lang="en-US" dirty="0" smtClean="0"/>
          </a:p>
          <a:p>
            <a:endParaRPr lang="en-US" dirty="0"/>
          </a:p>
        </p:txBody>
      </p:sp>
    </p:spTree>
    <p:extLst>
      <p:ext uri="{BB962C8B-B14F-4D97-AF65-F5344CB8AC3E}">
        <p14:creationId xmlns:p14="http://schemas.microsoft.com/office/powerpoint/2010/main" val="922565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Mary</a:t>
            </a:r>
            <a:endParaRPr lang="en-US" dirty="0"/>
          </a:p>
        </p:txBody>
      </p:sp>
      <p:sp>
        <p:nvSpPr>
          <p:cNvPr id="3" name="Content Placeholder 2"/>
          <p:cNvSpPr>
            <a:spLocks noGrp="1"/>
          </p:cNvSpPr>
          <p:nvPr>
            <p:ph idx="1"/>
          </p:nvPr>
        </p:nvSpPr>
        <p:spPr/>
        <p:txBody>
          <a:bodyPr/>
          <a:lstStyle/>
          <a:p>
            <a:r>
              <a:rPr lang="en-US" dirty="0" smtClean="0"/>
              <a:t>Manic Episode</a:t>
            </a:r>
          </a:p>
          <a:p>
            <a:r>
              <a:rPr lang="en-US" dirty="0">
                <a:hlinkClick r:id="rId2"/>
              </a:rPr>
              <a:t>https://www.youtube.com/watch?v=DrzvsRqlgdc</a:t>
            </a:r>
            <a:endParaRPr lang="en-US" dirty="0"/>
          </a:p>
          <a:p>
            <a:endParaRPr lang="en-US" dirty="0" smtClean="0"/>
          </a:p>
          <a:p>
            <a:endParaRPr lang="en-US" dirty="0"/>
          </a:p>
          <a:p>
            <a:r>
              <a:rPr lang="en-US" dirty="0" smtClean="0"/>
              <a:t>Depressive Episode</a:t>
            </a:r>
          </a:p>
          <a:p>
            <a:r>
              <a:rPr lang="en-US" dirty="0">
                <a:hlinkClick r:id="rId3"/>
              </a:rPr>
              <a:t>https://</a:t>
            </a:r>
            <a:r>
              <a:rPr lang="en-US" dirty="0" smtClean="0">
                <a:hlinkClick r:id="rId3"/>
              </a:rPr>
              <a:t>www.youtube.com/watch?v=7PuJKw4SHl0</a:t>
            </a:r>
            <a:r>
              <a:rPr lang="en-US" dirty="0" smtClean="0"/>
              <a:t> </a:t>
            </a:r>
            <a:endParaRPr lang="en-US" dirty="0"/>
          </a:p>
          <a:p>
            <a:endParaRPr lang="en-US" dirty="0" smtClean="0"/>
          </a:p>
          <a:p>
            <a:pPr marL="0" indent="0">
              <a:buNone/>
            </a:pPr>
            <a:endParaRPr lang="en-US" dirty="0" smtClean="0"/>
          </a:p>
        </p:txBody>
      </p:sp>
    </p:spTree>
    <p:extLst>
      <p:ext uri="{BB962C8B-B14F-4D97-AF65-F5344CB8AC3E}">
        <p14:creationId xmlns:p14="http://schemas.microsoft.com/office/powerpoint/2010/main" val="2408223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295400"/>
            <a:ext cx="5881687" cy="4405588"/>
          </a:xfrm>
          <a:prstGeom prst="rect">
            <a:avLst/>
          </a:prstGeom>
        </p:spPr>
      </p:pic>
    </p:spTree>
    <p:extLst>
      <p:ext uri="{BB962C8B-B14F-4D97-AF65-F5344CB8AC3E}">
        <p14:creationId xmlns:p14="http://schemas.microsoft.com/office/powerpoint/2010/main" val="1942746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Anxiety Symptoms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All Anxiety Disorders share some common symptoms:</a:t>
            </a:r>
          </a:p>
          <a:p>
            <a:pPr lvl="1"/>
            <a:r>
              <a:rPr lang="en-US" dirty="0"/>
              <a:t>Panic, fear, and uneasiness</a:t>
            </a:r>
          </a:p>
          <a:p>
            <a:pPr lvl="1"/>
            <a:r>
              <a:rPr lang="en-US" dirty="0" smtClean="0"/>
              <a:t>Sleep</a:t>
            </a:r>
            <a:r>
              <a:rPr lang="en-US" dirty="0"/>
              <a:t> problems</a:t>
            </a:r>
          </a:p>
          <a:p>
            <a:pPr lvl="1"/>
            <a:r>
              <a:rPr lang="en-US" dirty="0"/>
              <a:t>Not being able to stay calm and still</a:t>
            </a:r>
          </a:p>
          <a:p>
            <a:pPr lvl="1"/>
            <a:r>
              <a:rPr lang="en-US" dirty="0"/>
              <a:t>Cold, sweaty, numb or tingling hands or </a:t>
            </a:r>
            <a:r>
              <a:rPr lang="en-US" dirty="0" smtClean="0"/>
              <a:t>feet</a:t>
            </a:r>
            <a:endParaRPr lang="en-US" dirty="0"/>
          </a:p>
          <a:p>
            <a:pPr lvl="1"/>
            <a:r>
              <a:rPr lang="en-US" dirty="0"/>
              <a:t>Shortness of breath</a:t>
            </a:r>
          </a:p>
          <a:p>
            <a:pPr lvl="1"/>
            <a:r>
              <a:rPr lang="en-US" dirty="0"/>
              <a:t>Heart palpitations</a:t>
            </a:r>
          </a:p>
          <a:p>
            <a:pPr lvl="1"/>
            <a:r>
              <a:rPr lang="en-US" dirty="0" smtClean="0"/>
              <a:t>Dry mouth</a:t>
            </a:r>
            <a:endParaRPr lang="en-US" dirty="0"/>
          </a:p>
          <a:p>
            <a:pPr lvl="1"/>
            <a:r>
              <a:rPr lang="en-US" dirty="0" smtClean="0"/>
              <a:t>Nausea</a:t>
            </a:r>
            <a:endParaRPr lang="en-US" dirty="0"/>
          </a:p>
          <a:p>
            <a:pPr lvl="1"/>
            <a:r>
              <a:rPr lang="en-US" dirty="0"/>
              <a:t>Tense muscles</a:t>
            </a:r>
          </a:p>
          <a:p>
            <a:pPr lvl="1"/>
            <a:r>
              <a:rPr lang="en-US" dirty="0" smtClean="0"/>
              <a:t>Dizziness</a:t>
            </a:r>
            <a:endParaRPr lang="en-US" dirty="0"/>
          </a:p>
          <a:p>
            <a:pPr lvl="1"/>
            <a:endParaRPr lang="en-US" dirty="0"/>
          </a:p>
        </p:txBody>
      </p:sp>
    </p:spTree>
    <p:extLst>
      <p:ext uri="{BB962C8B-B14F-4D97-AF65-F5344CB8AC3E}">
        <p14:creationId xmlns:p14="http://schemas.microsoft.com/office/powerpoint/2010/main" val="875267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Anxiety Disorders</a:t>
            </a:r>
            <a:endParaRPr lang="en-US" dirty="0"/>
          </a:p>
        </p:txBody>
      </p:sp>
      <p:sp>
        <p:nvSpPr>
          <p:cNvPr id="3" name="Content Placeholder 2"/>
          <p:cNvSpPr>
            <a:spLocks noGrp="1"/>
          </p:cNvSpPr>
          <p:nvPr>
            <p:ph idx="1"/>
          </p:nvPr>
        </p:nvSpPr>
        <p:spPr/>
        <p:txBody>
          <a:bodyPr>
            <a:normAutofit fontScale="62500" lnSpcReduction="20000"/>
          </a:bodyPr>
          <a:lstStyle/>
          <a:p>
            <a:r>
              <a:rPr lang="en-US" dirty="0"/>
              <a:t>Occasional anxiety is a normal part of life. </a:t>
            </a:r>
            <a:endParaRPr lang="en-US" dirty="0" smtClean="0"/>
          </a:p>
          <a:p>
            <a:r>
              <a:rPr lang="en-US" dirty="0" smtClean="0"/>
              <a:t>Anxiety </a:t>
            </a:r>
            <a:r>
              <a:rPr lang="en-US" dirty="0"/>
              <a:t>disorders </a:t>
            </a:r>
            <a:r>
              <a:rPr lang="en-US" dirty="0" smtClean="0"/>
              <a:t>are </a:t>
            </a:r>
            <a:r>
              <a:rPr lang="en-US" dirty="0"/>
              <a:t>more than temporary worry or </a:t>
            </a:r>
            <a:r>
              <a:rPr lang="en-US" dirty="0" smtClean="0"/>
              <a:t>fear, these symptoms can be disabling, making normal daily activities,  extremely, overwhelming or impossible. </a:t>
            </a:r>
          </a:p>
          <a:p>
            <a:r>
              <a:rPr lang="en-US" dirty="0"/>
              <a:t>Anxiety disorders may develop from </a:t>
            </a:r>
            <a:r>
              <a:rPr lang="en-US" dirty="0" smtClean="0"/>
              <a:t>a combination </a:t>
            </a:r>
            <a:r>
              <a:rPr lang="en-US" dirty="0"/>
              <a:t>of risk factors, including genetics, brain chemistry, personality, and life events</a:t>
            </a:r>
            <a:r>
              <a:rPr lang="en-US" dirty="0" smtClean="0"/>
              <a:t>.</a:t>
            </a:r>
          </a:p>
          <a:p>
            <a:pPr marL="0" indent="0">
              <a:buNone/>
            </a:pPr>
            <a:endParaRPr lang="en-US" dirty="0" smtClean="0"/>
          </a:p>
          <a:p>
            <a:r>
              <a:rPr lang="en-US" dirty="0" smtClean="0"/>
              <a:t>Types of Common Anxiety Disorders:</a:t>
            </a:r>
          </a:p>
          <a:p>
            <a:pPr lvl="1"/>
            <a:r>
              <a:rPr lang="en-US" dirty="0">
                <a:hlinkClick r:id="rId2"/>
              </a:rPr>
              <a:t>Generalized anxiety </a:t>
            </a:r>
            <a:r>
              <a:rPr lang="en-US" dirty="0" smtClean="0">
                <a:hlinkClick r:id="rId2"/>
              </a:rPr>
              <a:t>disorder</a:t>
            </a:r>
            <a:r>
              <a:rPr lang="en-US" dirty="0" smtClean="0"/>
              <a:t>- You </a:t>
            </a:r>
            <a:r>
              <a:rPr lang="en-US" dirty="0"/>
              <a:t>feel excessive, unrealistic worry and tension with little or no reason</a:t>
            </a:r>
            <a:r>
              <a:rPr lang="en-US" dirty="0" smtClean="0"/>
              <a:t>.</a:t>
            </a:r>
          </a:p>
          <a:p>
            <a:pPr lvl="1"/>
            <a:r>
              <a:rPr lang="en-US" dirty="0">
                <a:hlinkClick r:id="rId3"/>
              </a:rPr>
              <a:t>Social anxiety </a:t>
            </a:r>
            <a:r>
              <a:rPr lang="en-US" dirty="0" smtClean="0">
                <a:hlinkClick r:id="rId3"/>
              </a:rPr>
              <a:t>disorder</a:t>
            </a:r>
            <a:r>
              <a:rPr lang="en-US" dirty="0" smtClean="0"/>
              <a:t>- Feeling </a:t>
            </a:r>
            <a:r>
              <a:rPr lang="en-US" dirty="0"/>
              <a:t>overwhelming worry and </a:t>
            </a:r>
            <a:r>
              <a:rPr lang="en-US" dirty="0" smtClean="0"/>
              <a:t>fear about </a:t>
            </a:r>
            <a:r>
              <a:rPr lang="en-US" dirty="0"/>
              <a:t>everyday social </a:t>
            </a:r>
            <a:r>
              <a:rPr lang="en-US" dirty="0" smtClean="0"/>
              <a:t>situations</a:t>
            </a:r>
            <a:r>
              <a:rPr lang="en-US" dirty="0"/>
              <a:t> </a:t>
            </a:r>
            <a:r>
              <a:rPr lang="en-US" dirty="0" smtClean="0"/>
              <a:t>such as feeling others are </a:t>
            </a:r>
            <a:r>
              <a:rPr lang="en-US" dirty="0"/>
              <a:t>judging you or </a:t>
            </a:r>
            <a:r>
              <a:rPr lang="en-US" dirty="0" smtClean="0"/>
              <a:t>feeling embarrassed </a:t>
            </a:r>
            <a:r>
              <a:rPr lang="en-US" dirty="0"/>
              <a:t>or ridiculed.</a:t>
            </a:r>
          </a:p>
          <a:p>
            <a:pPr lvl="1"/>
            <a:r>
              <a:rPr lang="en-US" dirty="0" smtClean="0">
                <a:hlinkClick r:id="rId4"/>
              </a:rPr>
              <a:t>Phobias</a:t>
            </a:r>
            <a:r>
              <a:rPr lang="en-US" dirty="0" smtClean="0"/>
              <a:t>- </a:t>
            </a:r>
            <a:r>
              <a:rPr lang="en-US" dirty="0"/>
              <a:t>You feel intense fear of a specific object or situation, such as heights or flying. The fear goes beyond what’s appropriate and may cause you to avoid ordinary situations.</a:t>
            </a:r>
          </a:p>
          <a:p>
            <a:pPr lvl="1"/>
            <a:r>
              <a:rPr lang="en-US" dirty="0">
                <a:hlinkClick r:id="rId5"/>
              </a:rPr>
              <a:t>Panic disorder</a:t>
            </a:r>
            <a:r>
              <a:rPr lang="en-US" dirty="0"/>
              <a:t>. You feel terror that strikes </a:t>
            </a:r>
            <a:r>
              <a:rPr lang="en-US" dirty="0" smtClean="0"/>
              <a:t>randomly. </a:t>
            </a:r>
            <a:r>
              <a:rPr lang="en-US" dirty="0"/>
              <a:t>During a </a:t>
            </a:r>
            <a:r>
              <a:rPr lang="en-US" dirty="0" smtClean="0"/>
              <a:t>panic attack, </a:t>
            </a:r>
            <a:r>
              <a:rPr lang="en-US" dirty="0"/>
              <a:t>you may also sweat, have </a:t>
            </a:r>
            <a:r>
              <a:rPr lang="en-US" dirty="0" smtClean="0"/>
              <a:t>chest pain, </a:t>
            </a:r>
            <a:r>
              <a:rPr lang="en-US" dirty="0"/>
              <a:t>and feel </a:t>
            </a:r>
            <a:r>
              <a:rPr lang="en-US" dirty="0" smtClean="0"/>
              <a:t>palpitations (unusually </a:t>
            </a:r>
            <a:r>
              <a:rPr lang="en-US" dirty="0"/>
              <a:t>strong or irregular heartbeats). Sometimes you may feel like you’re choking or having a </a:t>
            </a:r>
            <a:r>
              <a:rPr lang="en-US" dirty="0" smtClean="0"/>
              <a:t>heart attack.</a:t>
            </a:r>
            <a:endParaRPr lang="en-US" dirty="0"/>
          </a:p>
          <a:p>
            <a:pPr marL="0" indent="0">
              <a:buNone/>
            </a:pPr>
            <a:endParaRPr lang="en-US" dirty="0"/>
          </a:p>
        </p:txBody>
      </p:sp>
    </p:spTree>
    <p:extLst>
      <p:ext uri="{BB962C8B-B14F-4D97-AF65-F5344CB8AC3E}">
        <p14:creationId xmlns:p14="http://schemas.microsoft.com/office/powerpoint/2010/main" val="2951879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9574" y="95148"/>
            <a:ext cx="3028950" cy="6734366"/>
          </a:xfrm>
          <a:prstGeom prst="rect">
            <a:avLst/>
          </a:prstGeom>
        </p:spPr>
      </p:pic>
    </p:spTree>
    <p:extLst>
      <p:ext uri="{BB962C8B-B14F-4D97-AF65-F5344CB8AC3E}">
        <p14:creationId xmlns:p14="http://schemas.microsoft.com/office/powerpoint/2010/main" val="1574039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752600"/>
            <a:ext cx="6939711" cy="3227282"/>
          </a:xfrm>
          <a:prstGeom prst="rect">
            <a:avLst/>
          </a:prstGeom>
        </p:spPr>
      </p:pic>
    </p:spTree>
    <p:extLst>
      <p:ext uri="{BB962C8B-B14F-4D97-AF65-F5344CB8AC3E}">
        <p14:creationId xmlns:p14="http://schemas.microsoft.com/office/powerpoint/2010/main" val="1208878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416"/>
            <a:ext cx="9144000" cy="5141167"/>
          </a:xfrm>
          <a:prstGeom prst="rect">
            <a:avLst/>
          </a:prstGeom>
        </p:spPr>
      </p:pic>
    </p:spTree>
    <p:extLst>
      <p:ext uri="{BB962C8B-B14F-4D97-AF65-F5344CB8AC3E}">
        <p14:creationId xmlns:p14="http://schemas.microsoft.com/office/powerpoint/2010/main" val="2550723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Obsessive Compulsive Disorder (OCD)</a:t>
            </a:r>
            <a:endParaRPr lang="en-US" sz="4000" dirty="0"/>
          </a:p>
        </p:txBody>
      </p:sp>
      <p:sp>
        <p:nvSpPr>
          <p:cNvPr id="3" name="Content Placeholder 2"/>
          <p:cNvSpPr>
            <a:spLocks noGrp="1"/>
          </p:cNvSpPr>
          <p:nvPr>
            <p:ph idx="1"/>
          </p:nvPr>
        </p:nvSpPr>
        <p:spPr/>
        <p:txBody>
          <a:bodyPr>
            <a:normAutofit fontScale="92500" lnSpcReduction="20000"/>
          </a:bodyPr>
          <a:lstStyle/>
          <a:p>
            <a:r>
              <a:rPr lang="en-US" dirty="0" smtClean="0"/>
              <a:t>OCD is a type of anxiety disorder where a person focuses on unreasonable thoughts (obsessions) </a:t>
            </a:r>
          </a:p>
          <a:p>
            <a:r>
              <a:rPr lang="en-US" dirty="0" smtClean="0"/>
              <a:t>These obsessions lead to irrational and repetitive behaviors (compulsions) </a:t>
            </a:r>
          </a:p>
          <a:p>
            <a:r>
              <a:rPr lang="en-US" dirty="0" smtClean="0"/>
              <a:t>The compulsion or repetitive behavior may help the fear temporarily however they are will come back which triggers the cycle to re-occur</a:t>
            </a:r>
          </a:p>
          <a:p>
            <a:r>
              <a:rPr lang="en-US" dirty="0" smtClean="0"/>
              <a:t>People with OCD may attempt to resist the urge to react to the obsession however this can cause increased anxiety</a:t>
            </a:r>
          </a:p>
          <a:p>
            <a:r>
              <a:rPr lang="en-US" dirty="0" smtClean="0"/>
              <a:t>The person may realize their fear is unreasonable however their brain tells them their fear is urgent  </a:t>
            </a:r>
          </a:p>
          <a:p>
            <a:r>
              <a:rPr lang="en-US" dirty="0" smtClean="0"/>
              <a:t>Obsessions commonly have themes. Examples?</a:t>
            </a:r>
            <a:endParaRPr lang="en-US" dirty="0"/>
          </a:p>
        </p:txBody>
      </p:sp>
    </p:spTree>
    <p:extLst>
      <p:ext uri="{BB962C8B-B14F-4D97-AF65-F5344CB8AC3E}">
        <p14:creationId xmlns:p14="http://schemas.microsoft.com/office/powerpoint/2010/main" val="2084604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46175"/>
            <a:ext cx="8458200" cy="5616245"/>
          </a:xfrm>
          <a:prstGeom prst="rect">
            <a:avLst/>
          </a:prstGeom>
        </p:spPr>
      </p:pic>
    </p:spTree>
    <p:extLst>
      <p:ext uri="{BB962C8B-B14F-4D97-AF65-F5344CB8AC3E}">
        <p14:creationId xmlns:p14="http://schemas.microsoft.com/office/powerpoint/2010/main" val="3880604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OCD continued	</a:t>
            </a:r>
            <a:endParaRPr lang="en-US" dirty="0"/>
          </a:p>
        </p:txBody>
      </p:sp>
      <p:sp>
        <p:nvSpPr>
          <p:cNvPr id="3" name="Content Placeholder 2"/>
          <p:cNvSpPr>
            <a:spLocks noGrp="1"/>
          </p:cNvSpPr>
          <p:nvPr>
            <p:ph idx="1"/>
          </p:nvPr>
        </p:nvSpPr>
        <p:spPr/>
        <p:txBody>
          <a:bodyPr/>
          <a:lstStyle/>
          <a:p>
            <a:r>
              <a:rPr lang="en-US" dirty="0" smtClean="0"/>
              <a:t>Cause of OCD is hard to determine however may be learned behavior from environmental factors, genetic/ bran chemistry </a:t>
            </a:r>
          </a:p>
          <a:p>
            <a:r>
              <a:rPr lang="en-US" dirty="0" smtClean="0"/>
              <a:t>Treatment may include, therapy (systematic desensitization or cognitive therapy), medication or self help</a:t>
            </a:r>
            <a:endParaRPr lang="en-US" dirty="0"/>
          </a:p>
        </p:txBody>
      </p:sp>
    </p:spTree>
    <p:extLst>
      <p:ext uri="{BB962C8B-B14F-4D97-AF65-F5344CB8AC3E}">
        <p14:creationId xmlns:p14="http://schemas.microsoft.com/office/powerpoint/2010/main" val="608876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9511"/>
            <a:ext cx="9144000" cy="6098977"/>
          </a:xfrm>
          <a:prstGeom prst="rect">
            <a:avLst/>
          </a:prstGeom>
        </p:spPr>
      </p:pic>
    </p:spTree>
    <p:extLst>
      <p:ext uri="{BB962C8B-B14F-4D97-AF65-F5344CB8AC3E}">
        <p14:creationId xmlns:p14="http://schemas.microsoft.com/office/powerpoint/2010/main" val="889350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Hoarding Disorder</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a:t>Individuals with hoarding disorder have difficulty discarding items because of strong perceived need to save items and/or distress associated with discarding. The symptoms result in the accumulation of a large number of possessions that congest and clutter living areas of the home or workplace and make them unusable</a:t>
            </a:r>
            <a:r>
              <a:rPr lang="en-US" sz="2400" dirty="0" smtClean="0"/>
              <a:t>.</a:t>
            </a:r>
          </a:p>
          <a:p>
            <a:r>
              <a:rPr lang="en-US" sz="2400" dirty="0" smtClean="0"/>
              <a:t>Symptoms may include:</a:t>
            </a:r>
          </a:p>
          <a:p>
            <a:pPr lvl="1"/>
            <a:r>
              <a:rPr lang="en-US" sz="2200" dirty="0" smtClean="0"/>
              <a:t>Problems </a:t>
            </a:r>
            <a:r>
              <a:rPr lang="en-US" sz="2200" dirty="0"/>
              <a:t>with throwing out or giving away possessions, regardless of their actual value.</a:t>
            </a:r>
          </a:p>
          <a:p>
            <a:pPr lvl="1"/>
            <a:r>
              <a:rPr lang="en-US" sz="2200" dirty="0"/>
              <a:t>The problems are due to a perceived need to save the items and to distress linked to parting with them.</a:t>
            </a:r>
          </a:p>
          <a:p>
            <a:pPr lvl="1"/>
            <a:r>
              <a:rPr lang="en-US" sz="2200" dirty="0"/>
              <a:t>Items fill, block and clutter active living spaces so they cannot be used, or use is hampered by the large amount of items (if living spaces are clear it is due to help from others).</a:t>
            </a:r>
          </a:p>
          <a:p>
            <a:endParaRPr lang="en-US" dirty="0"/>
          </a:p>
        </p:txBody>
      </p:sp>
    </p:spTree>
    <p:extLst>
      <p:ext uri="{BB962C8B-B14F-4D97-AF65-F5344CB8AC3E}">
        <p14:creationId xmlns:p14="http://schemas.microsoft.com/office/powerpoint/2010/main" val="36898711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t>
            </a:r>
            <a:r>
              <a:rPr lang="en-US" dirty="0" smtClean="0"/>
              <a:t>oarding Disorder Continued</a:t>
            </a:r>
            <a:endParaRPr lang="en-US" dirty="0"/>
          </a:p>
        </p:txBody>
      </p:sp>
      <p:sp>
        <p:nvSpPr>
          <p:cNvPr id="3" name="Content Placeholder 2"/>
          <p:cNvSpPr>
            <a:spLocks noGrp="1"/>
          </p:cNvSpPr>
          <p:nvPr>
            <p:ph idx="1"/>
          </p:nvPr>
        </p:nvSpPr>
        <p:spPr/>
        <p:txBody>
          <a:bodyPr/>
          <a:lstStyle/>
          <a:p>
            <a:r>
              <a:rPr lang="en-US" dirty="0" smtClean="0"/>
              <a:t>Types of Hoarding: Animal, Information, Trash/Garbage, Food, Collectors, Recyclers, Shopping </a:t>
            </a:r>
          </a:p>
          <a:p>
            <a:r>
              <a:rPr lang="en-US" dirty="0" smtClean="0"/>
              <a:t>Treatment may include therapy (CBT) and/or medications</a:t>
            </a:r>
            <a:endParaRPr lang="en-US" dirty="0"/>
          </a:p>
        </p:txBody>
      </p:sp>
    </p:spTree>
    <p:extLst>
      <p:ext uri="{BB962C8B-B14F-4D97-AF65-F5344CB8AC3E}">
        <p14:creationId xmlns:p14="http://schemas.microsoft.com/office/powerpoint/2010/main" val="4186257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50" y="234950"/>
            <a:ext cx="8293100" cy="6388100"/>
          </a:xfrm>
          <a:prstGeom prst="rect">
            <a:avLst/>
          </a:prstGeom>
        </p:spPr>
      </p:pic>
    </p:spTree>
    <p:extLst>
      <p:ext uri="{BB962C8B-B14F-4D97-AF65-F5344CB8AC3E}">
        <p14:creationId xmlns:p14="http://schemas.microsoft.com/office/powerpoint/2010/main" val="563919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071562"/>
            <a:ext cx="6096000" cy="4714875"/>
          </a:xfrm>
          <a:prstGeom prst="rect">
            <a:avLst/>
          </a:prstGeom>
        </p:spPr>
      </p:pic>
    </p:spTree>
    <p:extLst>
      <p:ext uri="{BB962C8B-B14F-4D97-AF65-F5344CB8AC3E}">
        <p14:creationId xmlns:p14="http://schemas.microsoft.com/office/powerpoint/2010/main" val="1970548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Borderline Personality Disorder</a:t>
            </a:r>
            <a:endParaRPr lang="en-US" dirty="0"/>
          </a:p>
        </p:txBody>
      </p:sp>
      <p:sp>
        <p:nvSpPr>
          <p:cNvPr id="3" name="Content Placeholder 2"/>
          <p:cNvSpPr>
            <a:spLocks noGrp="1"/>
          </p:cNvSpPr>
          <p:nvPr>
            <p:ph idx="1"/>
          </p:nvPr>
        </p:nvSpPr>
        <p:spPr/>
        <p:txBody>
          <a:bodyPr/>
          <a:lstStyle/>
          <a:p>
            <a:r>
              <a:rPr lang="en-US" dirty="0"/>
              <a:t>Borderline personality disorder </a:t>
            </a:r>
            <a:r>
              <a:rPr lang="en-US" dirty="0" smtClean="0"/>
              <a:t>may display an </a:t>
            </a:r>
            <a:r>
              <a:rPr lang="en-US" dirty="0"/>
              <a:t>ongoing pattern of varying moods, self-image, and behavior. These symptoms often result in impulsive actions and problems in relationships. </a:t>
            </a:r>
            <a:r>
              <a:rPr lang="en-US" dirty="0" smtClean="0"/>
              <a:t>Persons may </a:t>
            </a:r>
            <a:r>
              <a:rPr lang="en-US" dirty="0"/>
              <a:t>experience intense episodes of anger, depression, and anxiety that can last from a few hours to days.</a:t>
            </a:r>
          </a:p>
        </p:txBody>
      </p:sp>
    </p:spTree>
    <p:extLst>
      <p:ext uri="{BB962C8B-B14F-4D97-AF65-F5344CB8AC3E}">
        <p14:creationId xmlns:p14="http://schemas.microsoft.com/office/powerpoint/2010/main" val="3107758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Storytelling</a:t>
            </a:r>
            <a:endParaRPr lang="en-US" dirty="0"/>
          </a:p>
        </p:txBody>
      </p:sp>
      <p:sp>
        <p:nvSpPr>
          <p:cNvPr id="3" name="Content Placeholder 2"/>
          <p:cNvSpPr>
            <a:spLocks noGrp="1"/>
          </p:cNvSpPr>
          <p:nvPr>
            <p:ph idx="1"/>
          </p:nvPr>
        </p:nvSpPr>
        <p:spPr/>
        <p:txBody>
          <a:bodyPr/>
          <a:lstStyle/>
          <a:p>
            <a:r>
              <a:rPr lang="en-US" dirty="0" smtClean="0"/>
              <a:t>Stories allow us to connect  with each other</a:t>
            </a:r>
          </a:p>
          <a:p>
            <a:r>
              <a:rPr lang="en-US" dirty="0" smtClean="0"/>
              <a:t>Stories may facilitate personal memories</a:t>
            </a:r>
          </a:p>
          <a:p>
            <a:r>
              <a:rPr lang="en-US" dirty="0" smtClean="0"/>
              <a:t>Stories may provide emotions to relate with</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599" y="3810000"/>
            <a:ext cx="3734069" cy="2489966"/>
          </a:xfrm>
          <a:prstGeom prst="rect">
            <a:avLst/>
          </a:prstGeom>
        </p:spPr>
      </p:pic>
    </p:spTree>
    <p:extLst>
      <p:ext uri="{BB962C8B-B14F-4D97-AF65-F5344CB8AC3E}">
        <p14:creationId xmlns:p14="http://schemas.microsoft.com/office/powerpoint/2010/main" val="12787983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Borderline Personality Disorder Symptoms </a:t>
            </a:r>
            <a:endParaRPr lang="en-US" sz="3600" dirty="0"/>
          </a:p>
        </p:txBody>
      </p:sp>
      <p:sp>
        <p:nvSpPr>
          <p:cNvPr id="3" name="Content Placeholder 2"/>
          <p:cNvSpPr>
            <a:spLocks noGrp="1"/>
          </p:cNvSpPr>
          <p:nvPr>
            <p:ph idx="1"/>
          </p:nvPr>
        </p:nvSpPr>
        <p:spPr/>
        <p:txBody>
          <a:bodyPr>
            <a:normAutofit fontScale="77500" lnSpcReduction="20000"/>
          </a:bodyPr>
          <a:lstStyle/>
          <a:p>
            <a:r>
              <a:rPr lang="en-US" dirty="0"/>
              <a:t>Intense and highly changeable moods, with each episode lasting from a few hours to a few </a:t>
            </a:r>
            <a:r>
              <a:rPr lang="en-US" dirty="0" smtClean="0"/>
              <a:t>days</a:t>
            </a:r>
          </a:p>
          <a:p>
            <a:r>
              <a:rPr lang="en-US" dirty="0"/>
              <a:t>T</a:t>
            </a:r>
            <a:r>
              <a:rPr lang="en-US" dirty="0" smtClean="0"/>
              <a:t>end </a:t>
            </a:r>
            <a:r>
              <a:rPr lang="en-US" dirty="0"/>
              <a:t>to view things in extremes, such as all good or all bad. </a:t>
            </a:r>
            <a:endParaRPr lang="en-US" dirty="0" smtClean="0"/>
          </a:p>
          <a:p>
            <a:r>
              <a:rPr lang="en-US" dirty="0" smtClean="0"/>
              <a:t>Opinions </a:t>
            </a:r>
            <a:r>
              <a:rPr lang="en-US" dirty="0"/>
              <a:t>of other people can also change quickly such as a friend one day and an enemy or traitor the next. These shifting feelings can lead to intense and unstable relationships</a:t>
            </a:r>
            <a:r>
              <a:rPr lang="en-US" dirty="0" smtClean="0"/>
              <a:t>.</a:t>
            </a:r>
          </a:p>
          <a:p>
            <a:r>
              <a:rPr lang="en-US" dirty="0"/>
              <a:t>Inappropriate, intense anger or problems controlling anger</a:t>
            </a:r>
          </a:p>
          <a:p>
            <a:r>
              <a:rPr lang="en-US" dirty="0"/>
              <a:t>Chronic feelings of emptiness</a:t>
            </a:r>
          </a:p>
          <a:p>
            <a:r>
              <a:rPr lang="en-US" dirty="0"/>
              <a:t>Difficulty trusting, which is sometimes accompanied by irrational fear of other people’s </a:t>
            </a:r>
            <a:r>
              <a:rPr lang="en-US" dirty="0" smtClean="0"/>
              <a:t>intentions</a:t>
            </a:r>
          </a:p>
          <a:p>
            <a:r>
              <a:rPr lang="en-US" dirty="0" smtClean="0"/>
              <a:t>Impulsive </a:t>
            </a:r>
            <a:r>
              <a:rPr lang="en-US" dirty="0"/>
              <a:t>and often dangerous behaviors, such as spending sprees, unsafe sex, substance </a:t>
            </a:r>
            <a:r>
              <a:rPr lang="en-US" dirty="0" smtClean="0"/>
              <a:t>use</a:t>
            </a:r>
            <a:r>
              <a:rPr lang="en-US" dirty="0"/>
              <a:t>, reckless driving, and binge </a:t>
            </a:r>
            <a:r>
              <a:rPr lang="en-US" dirty="0" smtClean="0"/>
              <a:t>eating</a:t>
            </a:r>
          </a:p>
          <a:p>
            <a:r>
              <a:rPr lang="en-US" dirty="0"/>
              <a:t>Self-harming behavior, such as cutting</a:t>
            </a:r>
          </a:p>
          <a:p>
            <a:r>
              <a:rPr lang="en-US" dirty="0"/>
              <a:t>Recurring thoughts of suicidal behaviors or threat</a:t>
            </a:r>
          </a:p>
          <a:p>
            <a:endParaRPr lang="en-US" dirty="0" smtClean="0"/>
          </a:p>
          <a:p>
            <a:endParaRPr lang="en-US" dirty="0"/>
          </a:p>
        </p:txBody>
      </p:sp>
    </p:spTree>
    <p:extLst>
      <p:ext uri="{BB962C8B-B14F-4D97-AF65-F5344CB8AC3E}">
        <p14:creationId xmlns:p14="http://schemas.microsoft.com/office/powerpoint/2010/main" val="2467777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Borderline Personality Disorder Continued </a:t>
            </a:r>
            <a:endParaRPr lang="en-US" sz="3600" dirty="0"/>
          </a:p>
        </p:txBody>
      </p:sp>
      <p:sp>
        <p:nvSpPr>
          <p:cNvPr id="3" name="Content Placeholder 2"/>
          <p:cNvSpPr>
            <a:spLocks noGrp="1"/>
          </p:cNvSpPr>
          <p:nvPr>
            <p:ph idx="1"/>
          </p:nvPr>
        </p:nvSpPr>
        <p:spPr/>
        <p:txBody>
          <a:bodyPr>
            <a:normAutofit fontScale="92500" lnSpcReduction="20000"/>
          </a:bodyPr>
          <a:lstStyle/>
          <a:p>
            <a:r>
              <a:rPr lang="en-US" b="1" dirty="0" smtClean="0"/>
              <a:t>Causes is still unclear however may be related to:</a:t>
            </a:r>
          </a:p>
          <a:p>
            <a:pPr lvl="1"/>
            <a:r>
              <a:rPr lang="en-US" b="1" dirty="0" smtClean="0"/>
              <a:t>Family History</a:t>
            </a:r>
            <a:r>
              <a:rPr lang="en-US" dirty="0"/>
              <a:t> </a:t>
            </a:r>
            <a:endParaRPr lang="en-US" dirty="0" smtClean="0"/>
          </a:p>
          <a:p>
            <a:pPr lvl="1"/>
            <a:r>
              <a:rPr lang="en-US" b="1" dirty="0" smtClean="0"/>
              <a:t>Brain Chemistry- </a:t>
            </a:r>
            <a:r>
              <a:rPr lang="en-US" dirty="0" smtClean="0"/>
              <a:t>the area of the brain that controls impulses </a:t>
            </a:r>
            <a:r>
              <a:rPr lang="en-US" dirty="0"/>
              <a:t>and emotional </a:t>
            </a:r>
            <a:r>
              <a:rPr lang="en-US" dirty="0" smtClean="0"/>
              <a:t>regulation </a:t>
            </a:r>
          </a:p>
          <a:p>
            <a:pPr lvl="1"/>
            <a:r>
              <a:rPr lang="en-US" b="1" dirty="0" smtClean="0"/>
              <a:t>Environmental</a:t>
            </a:r>
            <a:r>
              <a:rPr lang="en-US" b="1" dirty="0"/>
              <a:t>, Cultural, and Social Factors.</a:t>
            </a:r>
            <a:r>
              <a:rPr lang="en-US" dirty="0"/>
              <a:t> Many people with </a:t>
            </a:r>
            <a:r>
              <a:rPr lang="en-US" dirty="0" smtClean="0"/>
              <a:t>this disorder </a:t>
            </a:r>
            <a:r>
              <a:rPr lang="en-US" dirty="0"/>
              <a:t>report experiencing traumatic life events, such as abuse, abandonment, or adversity during childhood. Others may have been exposed to </a:t>
            </a:r>
            <a:r>
              <a:rPr lang="en-US" dirty="0" smtClean="0"/>
              <a:t>unstable, invalidating and hostile relationships or conflicts</a:t>
            </a:r>
          </a:p>
          <a:p>
            <a:r>
              <a:rPr lang="en-US" dirty="0" smtClean="0"/>
              <a:t>Treatment may involve an evidenced based treatment such as DBT or CBT and/or medications</a:t>
            </a:r>
          </a:p>
          <a:p>
            <a:r>
              <a:rPr lang="en-US" dirty="0" smtClean="0"/>
              <a:t>Often diagnosed in early adulthood, however symptoms may be present earlier in life. </a:t>
            </a:r>
          </a:p>
        </p:txBody>
      </p:sp>
    </p:spTree>
    <p:extLst>
      <p:ext uri="{BB962C8B-B14F-4D97-AF65-F5344CB8AC3E}">
        <p14:creationId xmlns:p14="http://schemas.microsoft.com/office/powerpoint/2010/main" val="9736227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www.nimh.nih.gov</a:t>
            </a:r>
            <a:endParaRPr lang="en-US" dirty="0" smtClean="0"/>
          </a:p>
          <a:p>
            <a:r>
              <a:rPr lang="en-US" dirty="0">
                <a:hlinkClick r:id="rId3"/>
              </a:rPr>
              <a:t>https://dmh.mo.gov</a:t>
            </a:r>
            <a:r>
              <a:rPr lang="en-US" dirty="0" smtClean="0">
                <a:hlinkClick r:id="rId3"/>
              </a:rPr>
              <a:t>/</a:t>
            </a:r>
            <a:r>
              <a:rPr lang="en-US" dirty="0" smtClean="0"/>
              <a:t> </a:t>
            </a:r>
          </a:p>
          <a:p>
            <a:r>
              <a:rPr lang="en-US" dirty="0">
                <a:hlinkClick r:id="rId4"/>
              </a:rPr>
              <a:t>https://www.nami.org</a:t>
            </a:r>
            <a:r>
              <a:rPr lang="en-US" dirty="0" smtClean="0">
                <a:hlinkClick r:id="rId4"/>
              </a:rPr>
              <a:t>/</a:t>
            </a:r>
            <a:r>
              <a:rPr lang="en-US" dirty="0" smtClean="0"/>
              <a:t> </a:t>
            </a:r>
          </a:p>
          <a:p>
            <a:r>
              <a:rPr lang="en-US" dirty="0">
                <a:hlinkClick r:id="rId5"/>
              </a:rPr>
              <a:t>https://</a:t>
            </a:r>
            <a:r>
              <a:rPr lang="en-US" dirty="0" smtClean="0">
                <a:hlinkClick r:id="rId5"/>
              </a:rPr>
              <a:t>www.samhsa.gov/</a:t>
            </a:r>
            <a:r>
              <a:rPr lang="en-US" dirty="0" smtClean="0"/>
              <a:t> </a:t>
            </a:r>
            <a:endParaRPr lang="en-US" dirty="0"/>
          </a:p>
        </p:txBody>
      </p:sp>
    </p:spTree>
    <p:extLst>
      <p:ext uri="{BB962C8B-B14F-4D97-AF65-F5344CB8AC3E}">
        <p14:creationId xmlns:p14="http://schemas.microsoft.com/office/powerpoint/2010/main" val="22418089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Psychosis Simulation</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www.youtube.com/watch?v=SN1GCoVzxGg</a:t>
            </a:r>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290497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981200"/>
            <a:ext cx="5029200" cy="2514600"/>
          </a:xfrm>
          <a:prstGeom prst="rect">
            <a:avLst/>
          </a:prstGeom>
        </p:spPr>
      </p:pic>
    </p:spTree>
    <p:extLst>
      <p:ext uri="{BB962C8B-B14F-4D97-AF65-F5344CB8AC3E}">
        <p14:creationId xmlns:p14="http://schemas.microsoft.com/office/powerpoint/2010/main" val="2988251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Objectives</a:t>
            </a:r>
            <a:endParaRPr lang="en-US" dirty="0"/>
          </a:p>
        </p:txBody>
      </p:sp>
      <p:sp>
        <p:nvSpPr>
          <p:cNvPr id="3" name="Content Placeholder 2"/>
          <p:cNvSpPr>
            <a:spLocks noGrp="1"/>
          </p:cNvSpPr>
          <p:nvPr>
            <p:ph idx="1"/>
          </p:nvPr>
        </p:nvSpPr>
        <p:spPr/>
        <p:txBody>
          <a:bodyPr/>
          <a:lstStyle/>
          <a:p>
            <a:r>
              <a:rPr lang="en-US" dirty="0" smtClean="0"/>
              <a:t>Describe the definition of mental health disorders and mental health crisis</a:t>
            </a:r>
          </a:p>
          <a:p>
            <a:r>
              <a:rPr lang="en-US" dirty="0" smtClean="0"/>
              <a:t>List the major types of mental illness</a:t>
            </a:r>
          </a:p>
          <a:p>
            <a:r>
              <a:rPr lang="en-US" dirty="0" smtClean="0"/>
              <a:t>Explain the symptoms and characteristics of mental health disorders</a:t>
            </a:r>
          </a:p>
        </p:txBody>
      </p:sp>
    </p:spTree>
    <p:extLst>
      <p:ext uri="{BB962C8B-B14F-4D97-AF65-F5344CB8AC3E}">
        <p14:creationId xmlns:p14="http://schemas.microsoft.com/office/powerpoint/2010/main" val="1803078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Hotline</a:t>
            </a:r>
            <a:endParaRPr lang="en-US" dirty="0"/>
          </a:p>
        </p:txBody>
      </p:sp>
      <p:sp>
        <p:nvSpPr>
          <p:cNvPr id="3" name="Content Placeholder 2"/>
          <p:cNvSpPr>
            <a:spLocks noGrp="1"/>
          </p:cNvSpPr>
          <p:nvPr>
            <p:ph idx="1"/>
          </p:nvPr>
        </p:nvSpPr>
        <p:spPr/>
        <p:txBody>
          <a:bodyPr/>
          <a:lstStyle/>
          <a:p>
            <a:r>
              <a:rPr lang="en-US" dirty="0"/>
              <a:t>https://</a:t>
            </a:r>
            <a:r>
              <a:rPr lang="en-US" dirty="0" smtClean="0"/>
              <a:t>www.youtube.com/watch?v=d0O0Z-F0k2o</a:t>
            </a:r>
            <a:endParaRPr lang="en-US" dirty="0"/>
          </a:p>
        </p:txBody>
      </p:sp>
    </p:spTree>
    <p:extLst>
      <p:ext uri="{BB962C8B-B14F-4D97-AF65-F5344CB8AC3E}">
        <p14:creationId xmlns:p14="http://schemas.microsoft.com/office/powerpoint/2010/main" val="3070774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90600"/>
            <a:ext cx="3733800" cy="639762"/>
          </a:xfrm>
          <a:ln>
            <a:solidFill>
              <a:schemeClr val="tx2"/>
            </a:solidFill>
          </a:ln>
        </p:spPr>
        <p:txBody>
          <a:bodyPr/>
          <a:lstStyle/>
          <a:p>
            <a:pPr algn="ctr"/>
            <a:r>
              <a:rPr lang="en-US" dirty="0" smtClean="0"/>
              <a:t>Mental Health Disorder</a:t>
            </a:r>
            <a:endParaRPr lang="en-US" dirty="0"/>
          </a:p>
        </p:txBody>
      </p:sp>
      <p:sp>
        <p:nvSpPr>
          <p:cNvPr id="5" name="Text Placeholder 4"/>
          <p:cNvSpPr>
            <a:spLocks noGrp="1"/>
          </p:cNvSpPr>
          <p:nvPr>
            <p:ph type="body" sz="half" idx="3"/>
          </p:nvPr>
        </p:nvSpPr>
        <p:spPr>
          <a:xfrm>
            <a:off x="4876800" y="990600"/>
            <a:ext cx="3813175" cy="609600"/>
          </a:xfrm>
          <a:ln>
            <a:solidFill>
              <a:schemeClr val="tx2"/>
            </a:solidFill>
          </a:ln>
        </p:spPr>
        <p:txBody>
          <a:bodyPr/>
          <a:lstStyle/>
          <a:p>
            <a:pPr algn="ctr"/>
            <a:r>
              <a:rPr lang="en-US" dirty="0" smtClean="0"/>
              <a:t>Mental Health Crisis</a:t>
            </a:r>
            <a:endParaRPr lang="en-US" dirty="0"/>
          </a:p>
        </p:txBody>
      </p:sp>
      <p:sp>
        <p:nvSpPr>
          <p:cNvPr id="4" name="Content Placeholder 3"/>
          <p:cNvSpPr>
            <a:spLocks noGrp="1"/>
          </p:cNvSpPr>
          <p:nvPr>
            <p:ph sz="quarter" idx="2"/>
          </p:nvPr>
        </p:nvSpPr>
        <p:spPr>
          <a:xfrm>
            <a:off x="457200" y="1981200"/>
            <a:ext cx="3733800" cy="3951288"/>
          </a:xfrm>
          <a:ln>
            <a:solidFill>
              <a:schemeClr val="tx2"/>
            </a:solidFill>
          </a:ln>
        </p:spPr>
        <p:txBody>
          <a:bodyPr>
            <a:normAutofit/>
          </a:bodyPr>
          <a:lstStyle/>
          <a:p>
            <a:pPr marL="0" indent="0">
              <a:buNone/>
            </a:pPr>
            <a:r>
              <a:rPr lang="en-US" dirty="0" smtClean="0"/>
              <a:t>-</a:t>
            </a:r>
            <a:r>
              <a:rPr lang="en-US" dirty="0"/>
              <a:t>A</a:t>
            </a:r>
            <a:r>
              <a:rPr lang="en-US" dirty="0" smtClean="0"/>
              <a:t>ffects </a:t>
            </a:r>
            <a:r>
              <a:rPr lang="en-US" dirty="0"/>
              <a:t>a person's thinking, </a:t>
            </a:r>
            <a:r>
              <a:rPr lang="en-US" dirty="0" smtClean="0"/>
              <a:t>feelings </a:t>
            </a:r>
            <a:r>
              <a:rPr lang="en-US" dirty="0"/>
              <a:t>or </a:t>
            </a:r>
            <a:r>
              <a:rPr lang="en-US" dirty="0" smtClean="0"/>
              <a:t>mood</a:t>
            </a:r>
          </a:p>
          <a:p>
            <a:pPr marL="0" indent="0">
              <a:buNone/>
            </a:pPr>
            <a:r>
              <a:rPr lang="en-US" dirty="0" smtClean="0"/>
              <a:t>-</a:t>
            </a:r>
            <a:r>
              <a:rPr lang="en-US" dirty="0"/>
              <a:t>M</a:t>
            </a:r>
            <a:r>
              <a:rPr lang="en-US" dirty="0" smtClean="0"/>
              <a:t>ay </a:t>
            </a:r>
            <a:r>
              <a:rPr lang="en-US" dirty="0"/>
              <a:t>affect someone's ability to relate to others and function each day. </a:t>
            </a:r>
          </a:p>
          <a:p>
            <a:pPr marL="0" indent="0">
              <a:buNone/>
            </a:pPr>
            <a:r>
              <a:rPr lang="en-US" dirty="0" smtClean="0"/>
              <a:t>-Each </a:t>
            </a:r>
            <a:r>
              <a:rPr lang="en-US" dirty="0"/>
              <a:t>person will have different experiences, even people with the same diagnosis</a:t>
            </a:r>
            <a:r>
              <a:rPr lang="en-US" dirty="0" smtClean="0"/>
              <a:t>. </a:t>
            </a:r>
            <a:endParaRPr lang="en-US" dirty="0"/>
          </a:p>
        </p:txBody>
      </p:sp>
      <p:sp>
        <p:nvSpPr>
          <p:cNvPr id="6" name="Content Placeholder 5"/>
          <p:cNvSpPr>
            <a:spLocks noGrp="1"/>
          </p:cNvSpPr>
          <p:nvPr>
            <p:ph sz="quarter" idx="4"/>
          </p:nvPr>
        </p:nvSpPr>
        <p:spPr>
          <a:xfrm>
            <a:off x="4876800" y="1981200"/>
            <a:ext cx="3813175" cy="3951288"/>
          </a:xfrm>
          <a:ln>
            <a:solidFill>
              <a:schemeClr val="tx2"/>
            </a:solidFill>
          </a:ln>
        </p:spPr>
        <p:txBody>
          <a:bodyPr/>
          <a:lstStyle/>
          <a:p>
            <a:pPr marL="0" indent="0">
              <a:buNone/>
            </a:pPr>
            <a:r>
              <a:rPr lang="en-US" dirty="0"/>
              <a:t>A </a:t>
            </a:r>
            <a:r>
              <a:rPr lang="en-US" dirty="0" smtClean="0"/>
              <a:t>mental</a:t>
            </a:r>
            <a:r>
              <a:rPr lang="en-US" dirty="0"/>
              <a:t> health </a:t>
            </a:r>
            <a:r>
              <a:rPr lang="en-US" dirty="0" smtClean="0"/>
              <a:t>crisis</a:t>
            </a:r>
            <a:r>
              <a:rPr lang="en-US" dirty="0"/>
              <a:t> is when you feel your </a:t>
            </a:r>
            <a:r>
              <a:rPr lang="en-US" dirty="0" smtClean="0"/>
              <a:t>mental</a:t>
            </a:r>
            <a:r>
              <a:rPr lang="en-US" dirty="0"/>
              <a:t> health is at breaking point. For example, you might be experiencing: suicidal feelings or self-harming </a:t>
            </a:r>
            <a:r>
              <a:rPr lang="en-US" dirty="0" smtClean="0"/>
              <a:t>behavior, </a:t>
            </a:r>
            <a:r>
              <a:rPr lang="en-US" dirty="0"/>
              <a:t>extreme anxiety or panic </a:t>
            </a:r>
            <a:r>
              <a:rPr lang="en-US" dirty="0" smtClean="0"/>
              <a:t>attacks, psychotic </a:t>
            </a:r>
            <a:r>
              <a:rPr lang="en-US" dirty="0"/>
              <a:t>episodes</a:t>
            </a:r>
          </a:p>
        </p:txBody>
      </p:sp>
    </p:spTree>
    <p:extLst>
      <p:ext uri="{BB962C8B-B14F-4D97-AF65-F5344CB8AC3E}">
        <p14:creationId xmlns:p14="http://schemas.microsoft.com/office/powerpoint/2010/main" val="1742181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762000"/>
            <a:ext cx="4100512" cy="5862910"/>
          </a:xfrm>
          <a:prstGeom prst="rect">
            <a:avLst/>
          </a:prstGeom>
        </p:spPr>
      </p:pic>
    </p:spTree>
    <p:extLst>
      <p:ext uri="{BB962C8B-B14F-4D97-AF65-F5344CB8AC3E}">
        <p14:creationId xmlns:p14="http://schemas.microsoft.com/office/powerpoint/2010/main" val="31230479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4520</TotalTime>
  <Words>1722</Words>
  <Application>Microsoft Office PowerPoint</Application>
  <PresentationFormat>On-screen Show (4:3)</PresentationFormat>
  <Paragraphs>195</Paragraphs>
  <Slides>43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Calibri</vt:lpstr>
      <vt:lpstr>Constantia</vt:lpstr>
      <vt:lpstr>Wingdings 2</vt:lpstr>
      <vt:lpstr>Flow</vt:lpstr>
      <vt:lpstr>Overview of Mental Health Disorders</vt:lpstr>
      <vt:lpstr>Help me get to know you! </vt:lpstr>
      <vt:lpstr>PowerPoint Presentation</vt:lpstr>
      <vt:lpstr>The Power of Storytelling</vt:lpstr>
      <vt:lpstr>PowerPoint Presentation</vt:lpstr>
      <vt:lpstr>Course Objectives</vt:lpstr>
      <vt:lpstr>Mental Health Hotline</vt:lpstr>
      <vt:lpstr>PowerPoint Presentation</vt:lpstr>
      <vt:lpstr>PowerPoint Presentation</vt:lpstr>
      <vt:lpstr>Group Activity</vt:lpstr>
      <vt:lpstr>PowerPoint Presentation</vt:lpstr>
      <vt:lpstr>Common Symptoms of Depression</vt:lpstr>
      <vt:lpstr>Depression Continued</vt:lpstr>
      <vt:lpstr>Sadness Vs. Depression</vt:lpstr>
      <vt:lpstr>PowerPoint Presentation</vt:lpstr>
      <vt:lpstr>PowerPoint Presentation</vt:lpstr>
      <vt:lpstr>Symptoms of Manic Episodes</vt:lpstr>
      <vt:lpstr>Bipolar Disorder Continued</vt:lpstr>
      <vt:lpstr>PowerPoint Presentation</vt:lpstr>
      <vt:lpstr>PowerPoint Presentation</vt:lpstr>
      <vt:lpstr>Symptoms of Schizophrenia</vt:lpstr>
      <vt:lpstr>Symptoms of Schizophrenia Continued </vt:lpstr>
      <vt:lpstr>Delusions</vt:lpstr>
      <vt:lpstr>Schizophrenia –Continued</vt:lpstr>
      <vt:lpstr>Meet Mary</vt:lpstr>
      <vt:lpstr>PowerPoint Presentation</vt:lpstr>
      <vt:lpstr>Anxiety Symptoms </vt:lpstr>
      <vt:lpstr>Anxiety Disorders</vt:lpstr>
      <vt:lpstr>PowerPoint Presentation</vt:lpstr>
      <vt:lpstr>PowerPoint Presentation</vt:lpstr>
      <vt:lpstr>Obsessive Compulsive Disorder (OCD)</vt:lpstr>
      <vt:lpstr>PowerPoint Presentation</vt:lpstr>
      <vt:lpstr>OCD continued </vt:lpstr>
      <vt:lpstr>PowerPoint Presentation</vt:lpstr>
      <vt:lpstr>Hoarding Disorder</vt:lpstr>
      <vt:lpstr>Hoarding Disorder Continued</vt:lpstr>
      <vt:lpstr>PowerPoint Presentation</vt:lpstr>
      <vt:lpstr>PowerPoint Presentation</vt:lpstr>
      <vt:lpstr>Borderline Personality Disorder</vt:lpstr>
      <vt:lpstr>Borderline Personality Disorder Symptoms </vt:lpstr>
      <vt:lpstr>Borderline Personality Disorder Continued </vt:lpstr>
      <vt:lpstr>Resources</vt:lpstr>
      <vt:lpstr>Psychosis Simulation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Mental Health Disorders</dc:title>
  <dc:creator>Savannah Martin</dc:creator>
  <cp:lastModifiedBy>Bollinger, Bobby J</cp:lastModifiedBy>
  <cp:revision>44</cp:revision>
  <dcterms:created xsi:type="dcterms:W3CDTF">2017-11-21T17:36:41Z</dcterms:created>
  <dcterms:modified xsi:type="dcterms:W3CDTF">2018-04-13T17:45:25Z</dcterms:modified>
</cp:coreProperties>
</file>