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5" r:id="rId1"/>
  </p:sldMasterIdLst>
  <p:notesMasterIdLst>
    <p:notesMasterId r:id="rId56"/>
  </p:notesMasterIdLst>
  <p:handoutMasterIdLst>
    <p:handoutMasterId r:id="rId57"/>
  </p:handoutMasterIdLst>
  <p:sldIdLst>
    <p:sldId id="433" r:id="rId2"/>
    <p:sldId id="434" r:id="rId3"/>
    <p:sldId id="437" r:id="rId4"/>
    <p:sldId id="490" r:id="rId5"/>
    <p:sldId id="491" r:id="rId6"/>
    <p:sldId id="492" r:id="rId7"/>
    <p:sldId id="493" r:id="rId8"/>
    <p:sldId id="494" r:id="rId9"/>
    <p:sldId id="504" r:id="rId10"/>
    <p:sldId id="496" r:id="rId11"/>
    <p:sldId id="497" r:id="rId12"/>
    <p:sldId id="498" r:id="rId13"/>
    <p:sldId id="499" r:id="rId14"/>
    <p:sldId id="500" r:id="rId15"/>
    <p:sldId id="501" r:id="rId16"/>
    <p:sldId id="478" r:id="rId17"/>
    <p:sldId id="477" r:id="rId18"/>
    <p:sldId id="479" r:id="rId19"/>
    <p:sldId id="480" r:id="rId20"/>
    <p:sldId id="481" r:id="rId21"/>
    <p:sldId id="482" r:id="rId22"/>
    <p:sldId id="485" r:id="rId23"/>
    <p:sldId id="444" r:id="rId24"/>
    <p:sldId id="502" r:id="rId25"/>
    <p:sldId id="486" r:id="rId26"/>
    <p:sldId id="446" r:id="rId27"/>
    <p:sldId id="503" r:id="rId28"/>
    <p:sldId id="449" r:id="rId29"/>
    <p:sldId id="451" r:id="rId30"/>
    <p:sldId id="452" r:id="rId31"/>
    <p:sldId id="458" r:id="rId32"/>
    <p:sldId id="453" r:id="rId33"/>
    <p:sldId id="455" r:id="rId34"/>
    <p:sldId id="456" r:id="rId35"/>
    <p:sldId id="524" r:id="rId36"/>
    <p:sldId id="525" r:id="rId37"/>
    <p:sldId id="527" r:id="rId38"/>
    <p:sldId id="526" r:id="rId39"/>
    <p:sldId id="459" r:id="rId40"/>
    <p:sldId id="528" r:id="rId41"/>
    <p:sldId id="531" r:id="rId42"/>
    <p:sldId id="529" r:id="rId43"/>
    <p:sldId id="530" r:id="rId44"/>
    <p:sldId id="506" r:id="rId45"/>
    <p:sldId id="466" r:id="rId46"/>
    <p:sldId id="467" r:id="rId47"/>
    <p:sldId id="468" r:id="rId48"/>
    <p:sldId id="469" r:id="rId49"/>
    <p:sldId id="470" r:id="rId50"/>
    <p:sldId id="471" r:id="rId51"/>
    <p:sldId id="473" r:id="rId52"/>
    <p:sldId id="474" r:id="rId53"/>
    <p:sldId id="475" r:id="rId54"/>
    <p:sldId id="51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6" autoAdjust="0"/>
    <p:restoredTop sz="91816" autoAdjust="0"/>
  </p:normalViewPr>
  <p:slideViewPr>
    <p:cSldViewPr>
      <p:cViewPr varScale="1">
        <p:scale>
          <a:sx n="68" d="100"/>
          <a:sy n="68" d="100"/>
        </p:scale>
        <p:origin x="1392" y="72"/>
      </p:cViewPr>
      <p:guideLst>
        <p:guide orient="horz" pos="2160"/>
        <p:guide pos="2880"/>
      </p:guideLst>
    </p:cSldViewPr>
  </p:slideViewPr>
  <p:outlineViewPr>
    <p:cViewPr>
      <p:scale>
        <a:sx n="33" d="100"/>
        <a:sy n="33" d="100"/>
      </p:scale>
      <p:origin x="48" y="324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5FD1989-4465-4E98-89F3-8A0659B9DF64}" type="datetimeFigureOut">
              <a:rPr lang="en-US" smtClean="0"/>
              <a:t>8/18/2016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36DE123-1FD6-4B49-8E4E-325867D3B71A}" type="slidenum">
              <a:rPr lang="en-US" smtClean="0"/>
              <a:t>‹#›</a:t>
            </a:fld>
            <a:endParaRPr lang="en-US"/>
          </a:p>
        </p:txBody>
      </p:sp>
    </p:spTree>
    <p:extLst>
      <p:ext uri="{BB962C8B-B14F-4D97-AF65-F5344CB8AC3E}">
        <p14:creationId xmlns:p14="http://schemas.microsoft.com/office/powerpoint/2010/main" val="1993514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C8E104-2F4F-429F-9740-309B34248C25}" type="datetimeFigureOut">
              <a:rPr lang="en-US" smtClean="0"/>
              <a:pPr/>
              <a:t>8/18/2016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3E76A5-C762-4117-AC1B-9D80F4E1411F}" type="slidenum">
              <a:rPr lang="en-US" smtClean="0"/>
              <a:pPr/>
              <a:t>‹#›</a:t>
            </a:fld>
            <a:endParaRPr lang="en-US"/>
          </a:p>
        </p:txBody>
      </p:sp>
    </p:spTree>
    <p:extLst>
      <p:ext uri="{BB962C8B-B14F-4D97-AF65-F5344CB8AC3E}">
        <p14:creationId xmlns:p14="http://schemas.microsoft.com/office/powerpoint/2010/main" val="76608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3E76A5-C762-4117-AC1B-9D80F4E1411F}" type="slidenum">
              <a:rPr lang="en-US" smtClean="0"/>
              <a:pPr/>
              <a:t>1</a:t>
            </a:fld>
            <a:endParaRPr lang="en-US"/>
          </a:p>
        </p:txBody>
      </p:sp>
    </p:spTree>
    <p:extLst>
      <p:ext uri="{BB962C8B-B14F-4D97-AF65-F5344CB8AC3E}">
        <p14:creationId xmlns:p14="http://schemas.microsoft.com/office/powerpoint/2010/main" val="68645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http://www.edconsult.org/special-education-schools/ (picture)</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19</a:t>
            </a:fld>
            <a:endParaRPr lang="en-US"/>
          </a:p>
        </p:txBody>
      </p:sp>
    </p:spTree>
    <p:extLst>
      <p:ext uri="{BB962C8B-B14F-4D97-AF65-F5344CB8AC3E}">
        <p14:creationId xmlns:p14="http://schemas.microsoft.com/office/powerpoint/2010/main" val="237214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http://health.howstuffworks.com/pregnancy-and-parenting/your-childs-headaches-may-be-migraines.htm (child</a:t>
            </a:r>
            <a:r>
              <a:rPr lang="en-US" baseline="0" dirty="0" smtClean="0"/>
              <a:t> headache picture)</a:t>
            </a:r>
          </a:p>
          <a:p>
            <a:r>
              <a:rPr lang="en-US" dirty="0" smtClean="0"/>
              <a:t>http://hopespringsbc.com/stomachaches-in-children-is-anxiety-to-blame/ (stomach ache picture)</a:t>
            </a:r>
          </a:p>
          <a:p>
            <a:r>
              <a:rPr lang="en-US" dirty="0" smtClean="0"/>
              <a:t>http://fit.webmd.com/kids/recharge/article/kids-sleep-problems (child with blanket on face)</a:t>
            </a:r>
          </a:p>
        </p:txBody>
      </p:sp>
      <p:sp>
        <p:nvSpPr>
          <p:cNvPr id="4" name="Slide Number Placeholder 3"/>
          <p:cNvSpPr>
            <a:spLocks noGrp="1"/>
          </p:cNvSpPr>
          <p:nvPr>
            <p:ph type="sldNum" sz="quarter" idx="10"/>
          </p:nvPr>
        </p:nvSpPr>
        <p:spPr/>
        <p:txBody>
          <a:bodyPr/>
          <a:lstStyle/>
          <a:p>
            <a:fld id="{3B3E76A5-C762-4117-AC1B-9D80F4E1411F}" type="slidenum">
              <a:rPr lang="en-US" smtClean="0"/>
              <a:pPr/>
              <a:t>20</a:t>
            </a:fld>
            <a:endParaRPr lang="en-US"/>
          </a:p>
        </p:txBody>
      </p:sp>
    </p:spTree>
    <p:extLst>
      <p:ext uri="{BB962C8B-B14F-4D97-AF65-F5344CB8AC3E}">
        <p14:creationId xmlns:p14="http://schemas.microsoft.com/office/powerpoint/2010/main" val="79842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http://cdn2-b.examiner.com/sites/default/files/styles/image_content_width/hash/e2/d5/e2d591cbc69c246645aa8debbda57c3d.JPG?itok=Y4ETEGbz (picture)</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21</a:t>
            </a:fld>
            <a:endParaRPr lang="en-US"/>
          </a:p>
        </p:txBody>
      </p:sp>
    </p:spTree>
    <p:extLst>
      <p:ext uri="{BB962C8B-B14F-4D97-AF65-F5344CB8AC3E}">
        <p14:creationId xmlns:p14="http://schemas.microsoft.com/office/powerpoint/2010/main" val="287124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23</a:t>
            </a:fld>
            <a:endParaRPr lang="en-US"/>
          </a:p>
        </p:txBody>
      </p:sp>
    </p:spTree>
    <p:extLst>
      <p:ext uri="{BB962C8B-B14F-4D97-AF65-F5344CB8AC3E}">
        <p14:creationId xmlns:p14="http://schemas.microsoft.com/office/powerpoint/2010/main" val="87689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26</a:t>
            </a:fld>
            <a:endParaRPr lang="en-US"/>
          </a:p>
        </p:txBody>
      </p:sp>
    </p:spTree>
    <p:extLst>
      <p:ext uri="{BB962C8B-B14F-4D97-AF65-F5344CB8AC3E}">
        <p14:creationId xmlns:p14="http://schemas.microsoft.com/office/powerpoint/2010/main" val="293992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29</a:t>
            </a:fld>
            <a:endParaRPr lang="en-US"/>
          </a:p>
        </p:txBody>
      </p:sp>
    </p:spTree>
    <p:extLst>
      <p:ext uri="{BB962C8B-B14F-4D97-AF65-F5344CB8AC3E}">
        <p14:creationId xmlns:p14="http://schemas.microsoft.com/office/powerpoint/2010/main" val="377311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30</a:t>
            </a:fld>
            <a:endParaRPr lang="en-US"/>
          </a:p>
        </p:txBody>
      </p:sp>
    </p:spTree>
    <p:extLst>
      <p:ext uri="{BB962C8B-B14F-4D97-AF65-F5344CB8AC3E}">
        <p14:creationId xmlns:p14="http://schemas.microsoft.com/office/powerpoint/2010/main" val="101742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Women are more likely to develop PTSD than men.</a:t>
            </a:r>
            <a:r>
              <a:rPr lang="en-US" baseline="0" dirty="0" smtClean="0"/>
              <a:t>  </a:t>
            </a:r>
          </a:p>
          <a:p>
            <a:r>
              <a:rPr lang="en-US" baseline="0" dirty="0" smtClean="0"/>
              <a:t>PTSD affects about 7.7 million American adults—no specific age, can occur at anytime</a:t>
            </a:r>
          </a:p>
          <a:p>
            <a:r>
              <a:rPr lang="en-US" baseline="0" dirty="0" smtClean="0"/>
              <a:t>An individual does not have to experience a dangerous event to have PTSD—can be impacted by trauma that affects family and friends.</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31</a:t>
            </a:fld>
            <a:endParaRPr lang="en-US"/>
          </a:p>
        </p:txBody>
      </p:sp>
    </p:spTree>
    <p:extLst>
      <p:ext uri="{BB962C8B-B14F-4D97-AF65-F5344CB8AC3E}">
        <p14:creationId xmlns:p14="http://schemas.microsoft.com/office/powerpoint/2010/main" val="392786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Re-experiencing symptoms-may</a:t>
            </a:r>
            <a:r>
              <a:rPr lang="en-US" baseline="0" dirty="0" smtClean="0">
                <a:effectLst/>
              </a:rPr>
              <a:t> cause problems with a person’s daily routine.  It stems from the person’s own thoughts and feelings. Words, objects, or situations that are reminders of the traumatic event can also trigger re-experiencing symptoms.</a:t>
            </a:r>
            <a:endParaRPr lang="en-US" dirty="0" smtClean="0">
              <a:effectLst/>
            </a:endParaRPr>
          </a:p>
          <a:p>
            <a:endParaRPr lang="en-US" dirty="0" smtClean="0">
              <a:effectLst/>
            </a:endParaRPr>
          </a:p>
          <a:p>
            <a:r>
              <a:rPr lang="en-US" dirty="0" smtClean="0">
                <a:effectLst/>
              </a:rPr>
              <a:t>Avoidance symptoms-feeling emotionally</a:t>
            </a:r>
            <a:r>
              <a:rPr lang="en-US" baseline="0" dirty="0" smtClean="0">
                <a:effectLst/>
              </a:rPr>
              <a:t> numb, feeling strong depression, guilt or worry, losing interest in activities that were previously enjoyable, having trouble remembering the traumatic event.  Can cause a person to change his or her routine.  </a:t>
            </a:r>
            <a:endParaRPr lang="en-US" dirty="0" smtClean="0">
              <a:effectLst/>
            </a:endParaRPr>
          </a:p>
          <a:p>
            <a:endParaRPr lang="en-US" dirty="0" smtClean="0">
              <a:effectLst/>
            </a:endParaRPr>
          </a:p>
          <a:p>
            <a:r>
              <a:rPr lang="en-US" dirty="0" err="1" smtClean="0">
                <a:effectLst/>
              </a:rPr>
              <a:t>Hyperarousal</a:t>
            </a:r>
            <a:r>
              <a:rPr lang="en-US" dirty="0" smtClean="0">
                <a:effectLst/>
              </a:rPr>
              <a:t> is “a state of increased psychological and physiological tension marked by such effects as reduced pain tolerance, anxiety, exaggeration of startle responses, insomnia, fatigue and accentuation of personality traits.” </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32</a:t>
            </a:fld>
            <a:endParaRPr lang="en-US"/>
          </a:p>
        </p:txBody>
      </p:sp>
    </p:spTree>
    <p:extLst>
      <p:ext uri="{BB962C8B-B14F-4D97-AF65-F5344CB8AC3E}">
        <p14:creationId xmlns:p14="http://schemas.microsoft.com/office/powerpoint/2010/main" val="153185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33</a:t>
            </a:fld>
            <a:endParaRPr lang="en-US"/>
          </a:p>
        </p:txBody>
      </p:sp>
    </p:spTree>
    <p:extLst>
      <p:ext uri="{BB962C8B-B14F-4D97-AF65-F5344CB8AC3E}">
        <p14:creationId xmlns:p14="http://schemas.microsoft.com/office/powerpoint/2010/main" val="21982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6</a:t>
            </a:fld>
            <a:endParaRPr lang="en-US"/>
          </a:p>
        </p:txBody>
      </p:sp>
    </p:spTree>
    <p:extLst>
      <p:ext uri="{BB962C8B-B14F-4D97-AF65-F5344CB8AC3E}">
        <p14:creationId xmlns:p14="http://schemas.microsoft.com/office/powerpoint/2010/main" val="2714887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52</a:t>
            </a:fld>
            <a:endParaRPr lang="en-US"/>
          </a:p>
        </p:txBody>
      </p:sp>
    </p:spTree>
    <p:extLst>
      <p:ext uri="{BB962C8B-B14F-4D97-AF65-F5344CB8AC3E}">
        <p14:creationId xmlns:p14="http://schemas.microsoft.com/office/powerpoint/2010/main" val="89121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8</a:t>
            </a:fld>
            <a:endParaRPr lang="en-US"/>
          </a:p>
        </p:txBody>
      </p:sp>
    </p:spTree>
    <p:extLst>
      <p:ext uri="{BB962C8B-B14F-4D97-AF65-F5344CB8AC3E}">
        <p14:creationId xmlns:p14="http://schemas.microsoft.com/office/powerpoint/2010/main" val="266754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come to realize that unless we recognize the role that trauma and abuse has played in our consumers lives we will not be able to understand their symptoms and behaviors and what has caused these behaviors.  Unfortunately we have for too long attributed certain symptoms and behaviors either to their mental illness or to their substance use, without considering how the trauma and abuse has affected them. </a:t>
            </a:r>
          </a:p>
        </p:txBody>
      </p:sp>
      <p:sp>
        <p:nvSpPr>
          <p:cNvPr id="4" name="Slide Number Placeholder 3"/>
          <p:cNvSpPr>
            <a:spLocks noGrp="1"/>
          </p:cNvSpPr>
          <p:nvPr>
            <p:ph type="sldNum" sz="quarter" idx="10"/>
          </p:nvPr>
        </p:nvSpPr>
        <p:spPr/>
        <p:txBody>
          <a:bodyPr/>
          <a:lstStyle/>
          <a:p>
            <a:fld id="{3B3E76A5-C762-4117-AC1B-9D80F4E1411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4724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http://psychiatryonline.org/doi/full/10.1176/jnp.23.1.jnp16</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12</a:t>
            </a:fld>
            <a:endParaRPr lang="en-US"/>
          </a:p>
        </p:txBody>
      </p:sp>
    </p:spTree>
    <p:extLst>
      <p:ext uri="{BB962C8B-B14F-4D97-AF65-F5344CB8AC3E}">
        <p14:creationId xmlns:p14="http://schemas.microsoft.com/office/powerpoint/2010/main" val="152449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a few statistics that help us see how trauma has affected the majority of the population.</a:t>
            </a:r>
            <a:r>
              <a:rPr lang="en-US" baseline="0" dirty="0" smtClean="0"/>
              <a:t> </a:t>
            </a:r>
            <a:r>
              <a:rPr lang="en-US" dirty="0"/>
              <a:t> Statistics tell us that about 95% to100% of individuals are trauma survivors.  However, some of those that have dealt with trauma and are diagnosed with a mental disorder are somehow involved in the criminal system as well.  </a:t>
            </a:r>
          </a:p>
          <a:p>
            <a:endParaRPr lang="en-US" dirty="0"/>
          </a:p>
          <a:p>
            <a:pPr defTabSz="931774">
              <a:defRPr/>
            </a:pPr>
            <a:r>
              <a:rPr lang="en-US" dirty="0"/>
              <a:t>Trauma is often the central issue for people with mental health problems, substance use problems, or co-occurring disorders, and there are huge personal, social and economic costs to ignoring trauma.</a:t>
            </a:r>
          </a:p>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371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http://www.newportacademy.com/teen-adolescent-trauma/ (Picture)</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16</a:t>
            </a:fld>
            <a:endParaRPr lang="en-US"/>
          </a:p>
        </p:txBody>
      </p:sp>
    </p:spTree>
    <p:extLst>
      <p:ext uri="{BB962C8B-B14F-4D97-AF65-F5344CB8AC3E}">
        <p14:creationId xmlns:p14="http://schemas.microsoft.com/office/powerpoint/2010/main" val="366018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17</a:t>
            </a:fld>
            <a:endParaRPr lang="en-US"/>
          </a:p>
        </p:txBody>
      </p:sp>
    </p:spTree>
    <p:extLst>
      <p:ext uri="{BB962C8B-B14F-4D97-AF65-F5344CB8AC3E}">
        <p14:creationId xmlns:p14="http://schemas.microsoft.com/office/powerpoint/2010/main" val="164322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http://temiville.files.wordpress.com/2011/01/child-crying.jpg (boy</a:t>
            </a:r>
            <a:r>
              <a:rPr lang="en-US" baseline="0" dirty="0" smtClean="0"/>
              <a:t> crying)</a:t>
            </a:r>
          </a:p>
          <a:p>
            <a:r>
              <a:rPr lang="en-US" dirty="0" smtClean="0"/>
              <a:t>http://www.sterlingchiropractic.com/images/bedwetting.jpg (girl</a:t>
            </a:r>
            <a:r>
              <a:rPr lang="en-US" baseline="0" dirty="0" smtClean="0"/>
              <a:t> on bed)</a:t>
            </a:r>
            <a:endParaRPr lang="en-US" dirty="0"/>
          </a:p>
        </p:txBody>
      </p:sp>
      <p:sp>
        <p:nvSpPr>
          <p:cNvPr id="4" name="Slide Number Placeholder 3"/>
          <p:cNvSpPr>
            <a:spLocks noGrp="1"/>
          </p:cNvSpPr>
          <p:nvPr>
            <p:ph type="sldNum" sz="quarter" idx="10"/>
          </p:nvPr>
        </p:nvSpPr>
        <p:spPr/>
        <p:txBody>
          <a:bodyPr/>
          <a:lstStyle/>
          <a:p>
            <a:fld id="{3B3E76A5-C762-4117-AC1B-9D80F4E1411F}" type="slidenum">
              <a:rPr lang="en-US" smtClean="0"/>
              <a:pPr/>
              <a:t>18</a:t>
            </a:fld>
            <a:endParaRPr lang="en-US"/>
          </a:p>
        </p:txBody>
      </p:sp>
    </p:spTree>
    <p:extLst>
      <p:ext uri="{BB962C8B-B14F-4D97-AF65-F5344CB8AC3E}">
        <p14:creationId xmlns:p14="http://schemas.microsoft.com/office/powerpoint/2010/main" val="13873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1D6FF-BAD3-4222-8F19-14CB067D52F8}"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84297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16192-73D4-4301-917F-824812D733F6}"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8161866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16192-73D4-4301-917F-824812D733F6}"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16507851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16192-73D4-4301-917F-824812D733F6}"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61983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16192-73D4-4301-917F-824812D733F6}"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3982446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E516192-73D4-4301-917F-824812D733F6}" type="datetime1">
              <a:rPr lang="en-US" smtClean="0"/>
              <a:pPr/>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475714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E516192-73D4-4301-917F-824812D733F6}" type="datetime1">
              <a:rPr lang="en-US" smtClean="0"/>
              <a:pPr/>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15840417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0766FF-6D3A-4C17-8933-A32A92040A60}"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406436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C9CBD3-C75A-49BE-ADF6-39ACE1496559}"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92422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8D12C8-1CC9-4466-B11C-52D71D401B05}"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48629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7AAC1-2E1B-45DB-A9D1-EFEEC1FB9A87}" type="datetime1">
              <a:rPr lang="en-US" smtClean="0"/>
              <a:pPr/>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15314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5961B8-B818-4E56-99C8-FCA5AC67EF5A}"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363708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1F0596-102E-43CE-897D-6EDE525AA241}" type="datetime1">
              <a:rPr lang="en-US" smtClean="0"/>
              <a:pPr/>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31182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94B86-9728-48C7-BC3B-A73ADE5A82D7}" type="datetime1">
              <a:rPr lang="en-US" smtClean="0"/>
              <a:pPr/>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60365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67FD9-2CF4-4978-8E19-CFA3CC070C56}" type="datetime1">
              <a:rPr lang="en-US" smtClean="0"/>
              <a:pPr/>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8328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E8C67-3F91-4899-94AB-F2EE37BC0970}"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168816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E2E6E-B93B-4D92-B4B5-1064FC3A04A0}" type="datetime1">
              <a:rPr lang="en-US" smtClean="0"/>
              <a:pPr/>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a:t>
            </a:fld>
            <a:endParaRPr lang="en-US"/>
          </a:p>
        </p:txBody>
      </p:sp>
    </p:spTree>
    <p:extLst>
      <p:ext uri="{BB962C8B-B14F-4D97-AF65-F5344CB8AC3E}">
        <p14:creationId xmlns:p14="http://schemas.microsoft.com/office/powerpoint/2010/main" val="23296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E516192-73D4-4301-917F-824812D733F6}" type="datetime1">
              <a:rPr lang="en-US" smtClean="0"/>
              <a:pPr/>
              <a:t>8/18/2016</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621B3CB-E8FA-41E0-A920-BE1847F3F784}" type="slidenum">
              <a:rPr lang="en-US" smtClean="0"/>
              <a:pPr/>
              <a:t>‹#›</a:t>
            </a:fld>
            <a:endParaRPr lang="en-US"/>
          </a:p>
        </p:txBody>
      </p:sp>
    </p:spTree>
    <p:extLst>
      <p:ext uri="{BB962C8B-B14F-4D97-AF65-F5344CB8AC3E}">
        <p14:creationId xmlns:p14="http://schemas.microsoft.com/office/powerpoint/2010/main" val="799281811"/>
      </p:ext>
    </p:extLst>
  </p:cSld>
  <p:clrMap bg1="dk1" tx1="lt1" bg2="dk2" tx2="lt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 id="2147484431" r:id="rId16"/>
    <p:sldLayoutId id="2147484432"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mh.mo.gov/docs/mentalillness/TraumaFactSheet2004.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tsd.va.gov/" TargetMode="External"/><Relationship Id="rId2" Type="http://schemas.openxmlformats.org/officeDocument/2006/relationships/hyperlink" Target="http://veteranscrisisline.ne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ebhands.nebraska.edu/files/SPMI%20&amp;%20Disaster%20Health.pdf" TargetMode="External"/><Relationship Id="rId2" Type="http://schemas.openxmlformats.org/officeDocument/2006/relationships/hyperlink" Target="http://www.ncptsd.va.gov/" TargetMode="External"/><Relationship Id="rId1" Type="http://schemas.openxmlformats.org/officeDocument/2006/relationships/slideLayout" Target="../slideLayouts/slideLayout2.xml"/><Relationship Id="rId4" Type="http://schemas.openxmlformats.org/officeDocument/2006/relationships/hyperlink" Target="http://www.power2u.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adgeoflife.com/" TargetMode="External"/><Relationship Id="rId2" Type="http://schemas.openxmlformats.org/officeDocument/2006/relationships/hyperlink" Target="http://www.moodjuice.scot.nhs.uk/posttrauma.asp" TargetMode="External"/><Relationship Id="rId1" Type="http://schemas.openxmlformats.org/officeDocument/2006/relationships/slideLayout" Target="../slideLayouts/slideLayout2.xml"/><Relationship Id="rId5" Type="http://schemas.openxmlformats.org/officeDocument/2006/relationships/hyperlink" Target="http://vimeo.com/26689571" TargetMode="External"/><Relationship Id="rId4" Type="http://schemas.openxmlformats.org/officeDocument/2006/relationships/hyperlink" Target="http://www.nationalcops.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sychguides.com/guides/trauma-symptoms-causes-and-effe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6E2431-194E-4982-9F5C-E26E76D57484}" type="slidenum">
              <a:rPr lang="en-US" smtClean="0"/>
              <a:pPr/>
              <a:t>1</a:t>
            </a:fld>
            <a:endParaRPr lang="en-US"/>
          </a:p>
        </p:txBody>
      </p:sp>
      <p:sp>
        <p:nvSpPr>
          <p:cNvPr id="7" name="Rectangle 6"/>
          <p:cNvSpPr/>
          <p:nvPr/>
        </p:nvSpPr>
        <p:spPr>
          <a:xfrm>
            <a:off x="304800" y="228600"/>
            <a:ext cx="8686800" cy="3785652"/>
          </a:xfrm>
          <a:prstGeom prst="rect">
            <a:avLst/>
          </a:prstGeom>
        </p:spPr>
        <p:txBody>
          <a:bodyPr wrap="square">
            <a:spAutoFit/>
          </a:bodyPr>
          <a:lstStyle/>
          <a:p>
            <a:pPr algn="ctr"/>
            <a:endPar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Understanding Trauma, it’s Impact, and Trauma Informed Care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857625"/>
            <a:ext cx="4800600" cy="3000375"/>
          </a:xfrm>
          <a:prstGeom prst="rect">
            <a:avLst/>
          </a:prstGeom>
        </p:spPr>
      </p:pic>
    </p:spTree>
    <p:extLst>
      <p:ext uri="{BB962C8B-B14F-4D97-AF65-F5344CB8AC3E}">
        <p14:creationId xmlns:p14="http://schemas.microsoft.com/office/powerpoint/2010/main" val="248196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76717"/>
            <a:ext cx="9144000" cy="4504566"/>
          </a:xfrm>
          <a:prstGeom prst="rect">
            <a:avLst/>
          </a:prstGeom>
          <a:noFill/>
        </p:spPr>
      </p:pic>
      <p:sp>
        <p:nvSpPr>
          <p:cNvPr id="2" name="Title 1"/>
          <p:cNvSpPr>
            <a:spLocks noGrp="1"/>
          </p:cNvSpPr>
          <p:nvPr>
            <p:ph type="title"/>
          </p:nvPr>
        </p:nvSpPr>
        <p:spPr>
          <a:xfrm>
            <a:off x="304800" y="274638"/>
            <a:ext cx="8839200" cy="1325562"/>
          </a:xfrm>
        </p:spPr>
        <p:txBody>
          <a:bodyPr>
            <a:noAutofit/>
          </a:bodyPr>
          <a:lstStyle/>
          <a:p>
            <a:pPr algn="ctr"/>
            <a:r>
              <a:rPr lang="en-US" b="1" dirty="0" smtClean="0">
                <a:effectLst>
                  <a:outerShdw blurRad="38100" dist="38100" dir="2700000" algn="tl">
                    <a:srgbClr val="000000">
                      <a:alpha val="43137"/>
                    </a:srgbClr>
                  </a:outerShdw>
                </a:effectLst>
              </a:rPr>
              <a:t>Trauma in Adults: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Signs &amp; Symptoms</a:t>
            </a:r>
            <a:endParaRPr lang="en-US"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990600" y="1600200"/>
            <a:ext cx="7467600" cy="4571999"/>
          </a:xfrm>
        </p:spPr>
        <p:txBody>
          <a:bodyPr>
            <a:normAutofit/>
          </a:bodyPr>
          <a:lstStyle/>
          <a:p>
            <a:pPr marL="0" indent="0">
              <a:buNone/>
            </a:pPr>
            <a:r>
              <a:rPr lang="en-US" sz="3600" b="1" dirty="0">
                <a:solidFill>
                  <a:schemeClr val="accent5"/>
                </a:solidFill>
              </a:rPr>
              <a:t>Emotional:  </a:t>
            </a:r>
          </a:p>
          <a:p>
            <a:pPr marL="800100" lvl="1"/>
            <a:r>
              <a:rPr lang="en-US" sz="3200" dirty="0"/>
              <a:t>Denial 	</a:t>
            </a:r>
          </a:p>
          <a:p>
            <a:pPr marL="800100" lvl="1"/>
            <a:r>
              <a:rPr lang="en-US" sz="3200" dirty="0"/>
              <a:t>Anger</a:t>
            </a:r>
          </a:p>
          <a:p>
            <a:pPr marL="800100" lvl="1"/>
            <a:r>
              <a:rPr lang="en-US" sz="3200" dirty="0"/>
              <a:t>Sadness 	</a:t>
            </a:r>
          </a:p>
          <a:p>
            <a:pPr marL="800100" lvl="1"/>
            <a:r>
              <a:rPr lang="en-US" sz="3200" dirty="0"/>
              <a:t>Emotional </a:t>
            </a:r>
            <a:r>
              <a:rPr lang="en-US" sz="3200" dirty="0" smtClean="0"/>
              <a:t>outbursts</a:t>
            </a:r>
          </a:p>
          <a:p>
            <a:pPr marL="800100" lvl="1"/>
            <a:r>
              <a:rPr lang="en-US" sz="3200" dirty="0" smtClean="0"/>
              <a:t>Self-blame, guilt and shame</a:t>
            </a:r>
          </a:p>
          <a:p>
            <a:endParaRPr lang="en-US" dirty="0"/>
          </a:p>
        </p:txBody>
      </p:sp>
      <p:sp>
        <p:nvSpPr>
          <p:cNvPr id="3" name="Footer Placeholder 2"/>
          <p:cNvSpPr>
            <a:spLocks noGrp="1"/>
          </p:cNvSpPr>
          <p:nvPr>
            <p:ph type="ftr" sz="quarter" idx="11"/>
          </p:nvPr>
        </p:nvSpPr>
        <p:spPr/>
        <p:txBody>
          <a:bodyPr/>
          <a:lstStyle/>
          <a:p>
            <a:r>
              <a:rPr lang="en-US" dirty="0" smtClean="0">
                <a:solidFill>
                  <a:schemeClr val="tx1"/>
                </a:solidFill>
              </a:rPr>
              <a:t>Federal Occupational Health, 2001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621B3CB-E8FA-41E0-A920-BE1847F3F784}" type="slidenum">
              <a:rPr lang="en-US" smtClean="0"/>
              <a:pPr/>
              <a:t>10</a:t>
            </a:fld>
            <a:endParaRPr lang="en-US"/>
          </a:p>
        </p:txBody>
      </p:sp>
      <p:pic>
        <p:nvPicPr>
          <p:cNvPr id="25604" name="Picture 4" descr="http://ts3.explicit.bing.net/th?id=H.5009268845055662&amp;w=179&amp;h=173&amp;c=7&amp;rs=1&amp;pid=1.7"/>
          <p:cNvPicPr>
            <a:picLocks noChangeAspect="1" noChangeArrowheads="1"/>
          </p:cNvPicPr>
          <p:nvPr/>
        </p:nvPicPr>
        <p:blipFill>
          <a:blip r:embed="rId4"/>
          <a:srcRect/>
          <a:stretch>
            <a:fillRect/>
          </a:stretch>
        </p:blipFill>
        <p:spPr bwMode="auto">
          <a:xfrm>
            <a:off x="-3048226" y="193215"/>
            <a:ext cx="2133600" cy="1981200"/>
          </a:xfrm>
          <a:prstGeom prst="rect">
            <a:avLst/>
          </a:prstGeom>
          <a:noFill/>
        </p:spPr>
      </p:pic>
      <p:pic>
        <p:nvPicPr>
          <p:cNvPr id="25606" name="Picture 6" descr="http://ts4.explicit.bing.net/th?id=HN.608037566646322795&amp;w=237&amp;h=165&amp;c=7&amp;rs=1&amp;pid=1.7"/>
          <p:cNvPicPr>
            <a:picLocks noChangeAspect="1" noChangeArrowheads="1"/>
          </p:cNvPicPr>
          <p:nvPr/>
        </p:nvPicPr>
        <p:blipFill>
          <a:blip r:embed="rId5"/>
          <a:srcRect/>
          <a:stretch>
            <a:fillRect/>
          </a:stretch>
        </p:blipFill>
        <p:spPr bwMode="auto">
          <a:xfrm>
            <a:off x="-3657600" y="2163864"/>
            <a:ext cx="2286000" cy="1571626"/>
          </a:xfrm>
          <a:prstGeom prst="rect">
            <a:avLst/>
          </a:prstGeom>
          <a:noFill/>
        </p:spPr>
      </p:pic>
      <p:pic>
        <p:nvPicPr>
          <p:cNvPr id="5" name="Picture 4"/>
          <p:cNvPicPr>
            <a:picLocks noChangeAspect="1"/>
          </p:cNvPicPr>
          <p:nvPr/>
        </p:nvPicPr>
        <p:blipFill rotWithShape="1">
          <a:blip r:embed="rId6"/>
          <a:srcRect l="8908" r="9637" b="8743"/>
          <a:stretch/>
        </p:blipFill>
        <p:spPr>
          <a:xfrm>
            <a:off x="-3124200" y="4375380"/>
            <a:ext cx="2133600" cy="1590675"/>
          </a:xfrm>
          <a:prstGeom prst="rect">
            <a:avLst/>
          </a:prstGeom>
        </p:spPr>
      </p:pic>
    </p:spTree>
    <p:extLst>
      <p:ext uri="{BB962C8B-B14F-4D97-AF65-F5344CB8AC3E}">
        <p14:creationId xmlns:p14="http://schemas.microsoft.com/office/powerpoint/2010/main" val="328061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Trauma in Adults: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Signs </a:t>
            </a:r>
            <a:r>
              <a:rPr lang="en-US" b="1" dirty="0">
                <a:effectLst>
                  <a:outerShdw blurRad="38100" dist="38100" dir="2700000" algn="tl">
                    <a:srgbClr val="000000">
                      <a:alpha val="43137"/>
                    </a:srgbClr>
                  </a:outerShdw>
                </a:effectLst>
              </a:rPr>
              <a:t>&amp; Symptoms</a:t>
            </a:r>
          </a:p>
        </p:txBody>
      </p:sp>
      <p:sp>
        <p:nvSpPr>
          <p:cNvPr id="3" name="Content Placeholder 2"/>
          <p:cNvSpPr>
            <a:spLocks noGrp="1"/>
          </p:cNvSpPr>
          <p:nvPr>
            <p:ph idx="1"/>
          </p:nvPr>
        </p:nvSpPr>
        <p:spPr>
          <a:xfrm>
            <a:off x="685800" y="1600200"/>
            <a:ext cx="7772400" cy="5105400"/>
          </a:xfrm>
        </p:spPr>
        <p:txBody>
          <a:bodyPr>
            <a:normAutofit/>
          </a:bodyPr>
          <a:lstStyle/>
          <a:p>
            <a:pPr marL="68580" indent="0">
              <a:buNone/>
            </a:pPr>
            <a:r>
              <a:rPr lang="en-US" sz="3600" b="1" dirty="0" smtClean="0">
                <a:solidFill>
                  <a:schemeClr val="accent5"/>
                </a:solidFill>
              </a:rPr>
              <a:t>Physical:  </a:t>
            </a:r>
            <a:endParaRPr lang="en-US" sz="3600" b="1" dirty="0">
              <a:solidFill>
                <a:schemeClr val="accent5"/>
              </a:solidFill>
            </a:endParaRPr>
          </a:p>
          <a:p>
            <a:r>
              <a:rPr lang="en-US" sz="2400" dirty="0"/>
              <a:t>Insomnia or nightmares</a:t>
            </a:r>
          </a:p>
          <a:p>
            <a:r>
              <a:rPr lang="en-US" sz="2400" dirty="0"/>
              <a:t>Being startled easily</a:t>
            </a:r>
          </a:p>
          <a:p>
            <a:r>
              <a:rPr lang="en-US" sz="2400" dirty="0"/>
              <a:t>Racing </a:t>
            </a:r>
            <a:r>
              <a:rPr lang="en-US" sz="2400" dirty="0" smtClean="0"/>
              <a:t>heartbeat or having trouble breathing</a:t>
            </a:r>
            <a:endParaRPr lang="en-US" sz="2400" dirty="0"/>
          </a:p>
          <a:p>
            <a:r>
              <a:rPr lang="en-US" sz="2400" dirty="0"/>
              <a:t>Aches and pains</a:t>
            </a:r>
          </a:p>
          <a:p>
            <a:r>
              <a:rPr lang="en-US" sz="2400" dirty="0"/>
              <a:t>Fatigue</a:t>
            </a:r>
          </a:p>
          <a:p>
            <a:r>
              <a:rPr lang="en-US" sz="2400" dirty="0" smtClean="0"/>
              <a:t>Edginess </a:t>
            </a:r>
            <a:r>
              <a:rPr lang="en-US" sz="2400" dirty="0"/>
              <a:t>and agitation</a:t>
            </a:r>
          </a:p>
          <a:p>
            <a:r>
              <a:rPr lang="en-US" sz="2400" dirty="0"/>
              <a:t>Muscle </a:t>
            </a:r>
            <a:r>
              <a:rPr lang="en-US" sz="2400" dirty="0" smtClean="0"/>
              <a:t>tension</a:t>
            </a:r>
            <a:endParaRPr lang="en-US" sz="2400" dirty="0"/>
          </a:p>
        </p:txBody>
      </p:sp>
      <p:sp>
        <p:nvSpPr>
          <p:cNvPr id="5" name="Footer Placeholder 4"/>
          <p:cNvSpPr>
            <a:spLocks noGrp="1"/>
          </p:cNvSpPr>
          <p:nvPr>
            <p:ph type="ftr" sz="quarter" idx="11"/>
          </p:nvPr>
        </p:nvSpPr>
        <p:spPr>
          <a:xfrm>
            <a:off x="228600" y="6416675"/>
            <a:ext cx="4343400" cy="365125"/>
          </a:xfrm>
        </p:spPr>
        <p:txBody>
          <a:bodyPr/>
          <a:lstStyle/>
          <a:p>
            <a:r>
              <a:rPr lang="en-US" dirty="0" err="1" smtClean="0">
                <a:solidFill>
                  <a:schemeClr val="tx1"/>
                </a:solidFill>
              </a:rPr>
              <a:t>Saisan</a:t>
            </a:r>
            <a:r>
              <a:rPr lang="en-US" dirty="0" smtClean="0">
                <a:solidFill>
                  <a:schemeClr val="tx1"/>
                </a:solidFill>
              </a:rPr>
              <a:t>, De </a:t>
            </a:r>
            <a:r>
              <a:rPr lang="en-US" dirty="0" err="1" smtClean="0">
                <a:solidFill>
                  <a:schemeClr val="tx1"/>
                </a:solidFill>
              </a:rPr>
              <a:t>Benedictis</a:t>
            </a:r>
            <a:r>
              <a:rPr lang="en-US" dirty="0" smtClean="0">
                <a:solidFill>
                  <a:schemeClr val="tx1"/>
                </a:solidFill>
              </a:rPr>
              <a:t>, </a:t>
            </a:r>
            <a:r>
              <a:rPr lang="en-US" dirty="0" err="1" smtClean="0">
                <a:solidFill>
                  <a:schemeClr val="tx1"/>
                </a:solidFill>
              </a:rPr>
              <a:t>Barston</a:t>
            </a:r>
            <a:r>
              <a:rPr lang="en-US" dirty="0" smtClean="0">
                <a:solidFill>
                  <a:schemeClr val="tx1"/>
                </a:solidFill>
              </a:rPr>
              <a:t> &amp; Segal, 2008</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3621B3CB-E8FA-41E0-A920-BE1847F3F784}" type="slidenum">
              <a:rPr lang="en-US" smtClean="0"/>
              <a:pPr/>
              <a:t>11</a:t>
            </a:fld>
            <a:endParaRPr lang="en-US"/>
          </a:p>
        </p:txBody>
      </p:sp>
    </p:spTree>
    <p:extLst>
      <p:ext uri="{BB962C8B-B14F-4D97-AF65-F5344CB8AC3E}">
        <p14:creationId xmlns:p14="http://schemas.microsoft.com/office/powerpoint/2010/main" val="2817978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algn="ctr"/>
            <a:r>
              <a:rPr lang="en-US" sz="4000" b="1" dirty="0">
                <a:effectLst>
                  <a:outerShdw blurRad="38100" dist="38100" dir="2700000" algn="tl">
                    <a:srgbClr val="000000">
                      <a:alpha val="43137"/>
                    </a:srgbClr>
                  </a:outerShdw>
                </a:effectLst>
              </a:rPr>
              <a:t>Trauma in Adults: </a:t>
            </a: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Signs </a:t>
            </a:r>
            <a:r>
              <a:rPr lang="en-US" sz="4000" b="1" dirty="0">
                <a:effectLst>
                  <a:outerShdw blurRad="38100" dist="38100" dir="2700000" algn="tl">
                    <a:srgbClr val="000000">
                      <a:alpha val="43137"/>
                    </a:srgbClr>
                  </a:outerShdw>
                </a:effectLst>
              </a:rPr>
              <a:t>&amp; Symptoms</a:t>
            </a:r>
          </a:p>
        </p:txBody>
      </p:sp>
      <p:sp>
        <p:nvSpPr>
          <p:cNvPr id="3" name="Content Placeholder 2"/>
          <p:cNvSpPr>
            <a:spLocks noGrp="1"/>
          </p:cNvSpPr>
          <p:nvPr>
            <p:ph idx="1"/>
          </p:nvPr>
        </p:nvSpPr>
        <p:spPr>
          <a:xfrm>
            <a:off x="4546002" y="2057401"/>
            <a:ext cx="4628478" cy="3810000"/>
          </a:xfrm>
        </p:spPr>
        <p:txBody>
          <a:bodyPr>
            <a:normAutofit fontScale="92500" lnSpcReduction="20000"/>
          </a:bodyPr>
          <a:lstStyle/>
          <a:p>
            <a:pPr marL="68580" indent="0">
              <a:buNone/>
            </a:pPr>
            <a:r>
              <a:rPr lang="en-US" sz="3600" b="1" dirty="0" smtClean="0">
                <a:solidFill>
                  <a:schemeClr val="bg1"/>
                </a:solidFill>
                <a:effectLst>
                  <a:outerShdw blurRad="38100" dist="38100" dir="2700000" algn="tl">
                    <a:srgbClr val="000000">
                      <a:alpha val="43137"/>
                    </a:srgbClr>
                  </a:outerShdw>
                </a:effectLst>
              </a:rPr>
              <a:t>	</a:t>
            </a:r>
            <a:r>
              <a:rPr lang="en-US" sz="4000" b="1" dirty="0" smtClean="0">
                <a:solidFill>
                  <a:schemeClr val="accent5"/>
                </a:solidFill>
                <a:effectLst>
                  <a:outerShdw blurRad="38100" dist="38100" dir="2700000" algn="tl">
                    <a:srgbClr val="000000">
                      <a:alpha val="43137"/>
                    </a:srgbClr>
                  </a:outerShdw>
                </a:effectLst>
              </a:rPr>
              <a:t>Cognitive:</a:t>
            </a:r>
            <a:endParaRPr lang="en-US" sz="3600" b="1" dirty="0">
              <a:solidFill>
                <a:schemeClr val="accent5"/>
              </a:solidFill>
              <a:effectLst>
                <a:outerShdw blurRad="38100" dist="38100" dir="2700000" algn="tl">
                  <a:srgbClr val="000000">
                    <a:alpha val="43137"/>
                  </a:srgbClr>
                </a:outerShdw>
              </a:effectLst>
            </a:endParaRPr>
          </a:p>
          <a:p>
            <a:pPr lvl="1"/>
            <a:r>
              <a:rPr lang="en-US" sz="2800" b="1" dirty="0">
                <a:effectLst>
                  <a:outerShdw blurRad="38100" dist="38100" dir="2700000" algn="tl">
                    <a:srgbClr val="000000">
                      <a:alpha val="43137"/>
                    </a:srgbClr>
                  </a:outerShdw>
                </a:effectLst>
              </a:rPr>
              <a:t>Lack of concentration</a:t>
            </a:r>
          </a:p>
          <a:p>
            <a:pPr lvl="1"/>
            <a:r>
              <a:rPr lang="en-US" sz="2800" b="1" dirty="0">
                <a:effectLst>
                  <a:outerShdw blurRad="38100" dist="38100" dir="2700000" algn="tl">
                    <a:srgbClr val="000000">
                      <a:alpha val="43137"/>
                    </a:srgbClr>
                  </a:outerShdw>
                </a:effectLst>
              </a:rPr>
              <a:t>Difficulty remembering</a:t>
            </a:r>
          </a:p>
          <a:p>
            <a:pPr lvl="1"/>
            <a:r>
              <a:rPr lang="en-US" sz="2800" b="1" dirty="0">
                <a:effectLst>
                  <a:outerShdw blurRad="38100" dist="38100" dir="2700000" algn="tl">
                    <a:srgbClr val="000000">
                      <a:alpha val="43137"/>
                    </a:srgbClr>
                  </a:outerShdw>
                </a:effectLst>
              </a:rPr>
              <a:t>Difficulty making healthy decisions</a:t>
            </a:r>
          </a:p>
          <a:p>
            <a:pPr lvl="1"/>
            <a:r>
              <a:rPr lang="en-US" sz="2800" b="1" dirty="0">
                <a:effectLst>
                  <a:outerShdw blurRad="38100" dist="38100" dir="2700000" algn="tl">
                    <a:srgbClr val="000000">
                      <a:alpha val="43137"/>
                    </a:srgbClr>
                  </a:outerShdw>
                </a:effectLst>
              </a:rPr>
              <a:t>Easily </a:t>
            </a:r>
            <a:r>
              <a:rPr lang="en-US" sz="2800" b="1" dirty="0" smtClean="0">
                <a:effectLst>
                  <a:outerShdw blurRad="38100" dist="38100" dir="2700000" algn="tl">
                    <a:srgbClr val="000000">
                      <a:alpha val="43137"/>
                    </a:srgbClr>
                  </a:outerShdw>
                </a:effectLst>
              </a:rPr>
              <a:t>distracted</a:t>
            </a:r>
          </a:p>
          <a:p>
            <a:pPr lvl="1"/>
            <a:r>
              <a:rPr lang="en-US" sz="2800" b="1" dirty="0" smtClean="0">
                <a:effectLst>
                  <a:outerShdw blurRad="38100" dist="38100" dir="2700000" algn="tl">
                    <a:srgbClr val="000000">
                      <a:alpha val="43137"/>
                    </a:srgbClr>
                  </a:outerShdw>
                </a:effectLst>
              </a:rPr>
              <a:t>Feeling paranoid or on edge</a:t>
            </a:r>
            <a:endParaRPr lang="en-US" sz="2800" b="1" dirty="0">
              <a:effectLst>
                <a:outerShdw blurRad="38100" dist="38100" dir="2700000" algn="tl">
                  <a:srgbClr val="000000">
                    <a:alpha val="43137"/>
                  </a:srgbClr>
                </a:outerShdw>
              </a:effectLst>
            </a:endParaRPr>
          </a:p>
          <a:p>
            <a:endParaRPr lang="en-US" dirty="0"/>
          </a:p>
        </p:txBody>
      </p:sp>
      <p:sp>
        <p:nvSpPr>
          <p:cNvPr id="6" name="Footer Placeholder 5"/>
          <p:cNvSpPr>
            <a:spLocks noGrp="1"/>
          </p:cNvSpPr>
          <p:nvPr>
            <p:ph type="ftr" sz="quarter" idx="11"/>
          </p:nvPr>
        </p:nvSpPr>
        <p:spPr>
          <a:xfrm>
            <a:off x="4648200" y="5867400"/>
            <a:ext cx="4343400" cy="381000"/>
          </a:xfrm>
        </p:spPr>
        <p:txBody>
          <a:bodyPr/>
          <a:lstStyle/>
          <a:p>
            <a:r>
              <a:rPr lang="en-US" dirty="0">
                <a:solidFill>
                  <a:schemeClr val="tx1"/>
                </a:solidFill>
              </a:rPr>
              <a:t>http://psychiatryonline.org/doi/full/10.1176/jnp.23.1.jnp16</a:t>
            </a:r>
          </a:p>
        </p:txBody>
      </p:sp>
      <p:sp>
        <p:nvSpPr>
          <p:cNvPr id="7" name="Slide Number Placeholder 6"/>
          <p:cNvSpPr>
            <a:spLocks noGrp="1"/>
          </p:cNvSpPr>
          <p:nvPr>
            <p:ph type="sldNum" sz="quarter" idx="12"/>
          </p:nvPr>
        </p:nvSpPr>
        <p:spPr/>
        <p:txBody>
          <a:bodyPr/>
          <a:lstStyle/>
          <a:p>
            <a:fld id="{3621B3CB-E8FA-41E0-A920-BE1847F3F784}" type="slidenum">
              <a:rPr lang="en-US" smtClean="0"/>
              <a:pPr/>
              <a:t>12</a:t>
            </a:fld>
            <a:endParaRPr lang="en-US"/>
          </a:p>
        </p:txBody>
      </p:sp>
    </p:spTree>
    <p:extLst>
      <p:ext uri="{BB962C8B-B14F-4D97-AF65-F5344CB8AC3E}">
        <p14:creationId xmlns:p14="http://schemas.microsoft.com/office/powerpoint/2010/main" val="236728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Trauma in Adults: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Signs </a:t>
            </a:r>
            <a:r>
              <a:rPr lang="en-US" b="1" dirty="0">
                <a:effectLst>
                  <a:outerShdw blurRad="38100" dist="38100" dir="2700000" algn="tl">
                    <a:srgbClr val="000000">
                      <a:alpha val="43137"/>
                    </a:srgbClr>
                  </a:outerShdw>
                </a:effectLst>
              </a:rPr>
              <a:t>&amp; Symptoms</a:t>
            </a:r>
          </a:p>
        </p:txBody>
      </p:sp>
      <p:sp>
        <p:nvSpPr>
          <p:cNvPr id="3" name="Content Placeholder 2"/>
          <p:cNvSpPr>
            <a:spLocks noGrp="1"/>
          </p:cNvSpPr>
          <p:nvPr>
            <p:ph idx="1"/>
          </p:nvPr>
        </p:nvSpPr>
        <p:spPr/>
        <p:txBody>
          <a:bodyPr>
            <a:normAutofit fontScale="92500"/>
          </a:bodyPr>
          <a:lstStyle/>
          <a:p>
            <a:pPr marL="68580" indent="0">
              <a:buNone/>
            </a:pPr>
            <a:r>
              <a:rPr lang="en-US" sz="3600" b="1" dirty="0">
                <a:solidFill>
                  <a:schemeClr val="accent5"/>
                </a:solidFill>
              </a:rPr>
              <a:t>Behavioral</a:t>
            </a:r>
            <a:r>
              <a:rPr lang="en-US" sz="3600" dirty="0">
                <a:solidFill>
                  <a:schemeClr val="accent5"/>
                </a:solidFill>
              </a:rPr>
              <a:t> </a:t>
            </a:r>
          </a:p>
          <a:p>
            <a:pPr lvl="1"/>
            <a:r>
              <a:rPr lang="en-US" sz="3200" dirty="0"/>
              <a:t>Addictive and compulsive behaviors with</a:t>
            </a:r>
          </a:p>
          <a:p>
            <a:pPr lvl="2">
              <a:buFont typeface="Wingdings" panose="05000000000000000000" pitchFamily="2" charset="2"/>
              <a:buChar char="§"/>
            </a:pPr>
            <a:r>
              <a:rPr lang="en-US" sz="2800" dirty="0"/>
              <a:t>Alcohol</a:t>
            </a:r>
          </a:p>
          <a:p>
            <a:pPr lvl="2">
              <a:buFont typeface="Wingdings" panose="05000000000000000000" pitchFamily="2" charset="2"/>
              <a:buChar char="§"/>
            </a:pPr>
            <a:r>
              <a:rPr lang="en-US" sz="2800" dirty="0"/>
              <a:t>Drugs</a:t>
            </a:r>
          </a:p>
          <a:p>
            <a:pPr lvl="2">
              <a:buFont typeface="Wingdings" panose="05000000000000000000" pitchFamily="2" charset="2"/>
              <a:buChar char="§"/>
            </a:pPr>
            <a:r>
              <a:rPr lang="en-US" sz="2800" dirty="0"/>
              <a:t>Food </a:t>
            </a:r>
          </a:p>
          <a:p>
            <a:pPr lvl="2">
              <a:buFont typeface="Wingdings" panose="05000000000000000000" pitchFamily="2" charset="2"/>
              <a:buChar char="§"/>
            </a:pPr>
            <a:r>
              <a:rPr lang="en-US" sz="2800" dirty="0"/>
              <a:t>Sex </a:t>
            </a:r>
          </a:p>
          <a:p>
            <a:pPr lvl="2">
              <a:buFont typeface="Wingdings" panose="05000000000000000000" pitchFamily="2" charset="2"/>
              <a:buChar char="§"/>
            </a:pPr>
            <a:r>
              <a:rPr lang="en-US" sz="2800" dirty="0"/>
              <a:t>Gambling</a:t>
            </a:r>
          </a:p>
          <a:p>
            <a:endParaRPr lang="en-US" sz="1800" dirty="0"/>
          </a:p>
        </p:txBody>
      </p:sp>
      <p:sp>
        <p:nvSpPr>
          <p:cNvPr id="4" name="Footer Placeholder 3"/>
          <p:cNvSpPr>
            <a:spLocks noGrp="1"/>
          </p:cNvSpPr>
          <p:nvPr>
            <p:ph type="ftr" sz="quarter" idx="11"/>
          </p:nvPr>
        </p:nvSpPr>
        <p:spPr>
          <a:xfrm>
            <a:off x="152400" y="6324600"/>
            <a:ext cx="3810000" cy="381000"/>
          </a:xfrm>
        </p:spPr>
        <p:txBody>
          <a:bodyPr/>
          <a:lstStyle/>
          <a:p>
            <a:r>
              <a:rPr lang="en-US" dirty="0">
                <a:solidFill>
                  <a:schemeClr val="tx1"/>
                </a:solidFill>
              </a:rPr>
              <a:t>https://www.psychologytoday.com/blog/the-anatomy-addiction/201207/trauma-survivors-and-addiction </a:t>
            </a:r>
          </a:p>
          <a:p>
            <a:r>
              <a:rPr lang="en-US" dirty="0">
                <a:solidFill>
                  <a:schemeClr val="tx1"/>
                </a:solidFill>
              </a:rPr>
              <a:t>http://</a:t>
            </a:r>
            <a:r>
              <a:rPr lang="en-US" dirty="0" smtClean="0">
                <a:solidFill>
                  <a:schemeClr val="tx1"/>
                </a:solidFill>
              </a:rPr>
              <a:t>www.dualdiagnosis.org/post-traumatic-stress-disorder-and-addiction</a:t>
            </a:r>
            <a:r>
              <a:rPr lang="en-US" dirty="0">
                <a:solidFill>
                  <a:schemeClr val="tx1"/>
                </a:solidFill>
              </a:rPr>
              <a:t>/</a:t>
            </a:r>
          </a:p>
          <a:p>
            <a:endParaRPr lang="en-US" dirty="0">
              <a:solidFill>
                <a:schemeClr val="tx1"/>
              </a:solidFill>
            </a:endParaRPr>
          </a:p>
        </p:txBody>
      </p:sp>
      <p:sp>
        <p:nvSpPr>
          <p:cNvPr id="9" name="Slide Number Placeholder 8"/>
          <p:cNvSpPr>
            <a:spLocks noGrp="1"/>
          </p:cNvSpPr>
          <p:nvPr>
            <p:ph type="sldNum" sz="quarter" idx="12"/>
          </p:nvPr>
        </p:nvSpPr>
        <p:spPr/>
        <p:txBody>
          <a:bodyPr/>
          <a:lstStyle/>
          <a:p>
            <a:fld id="{3621B3CB-E8FA-41E0-A920-BE1847F3F784}" type="slidenum">
              <a:rPr lang="en-US" smtClean="0"/>
              <a:pPr/>
              <a:t>13</a:t>
            </a:fld>
            <a:endParaRPr lang="en-US"/>
          </a:p>
        </p:txBody>
      </p:sp>
      <p:pic>
        <p:nvPicPr>
          <p:cNvPr id="6" name="Picture 5"/>
          <p:cNvPicPr>
            <a:picLocks noChangeAspect="1"/>
          </p:cNvPicPr>
          <p:nvPr/>
        </p:nvPicPr>
        <p:blipFill>
          <a:blip r:embed="rId2"/>
          <a:stretch>
            <a:fillRect/>
          </a:stretch>
        </p:blipFill>
        <p:spPr>
          <a:xfrm>
            <a:off x="-2819400" y="533400"/>
            <a:ext cx="2628900" cy="1743075"/>
          </a:xfrm>
          <a:prstGeom prst="rect">
            <a:avLst/>
          </a:prstGeom>
        </p:spPr>
      </p:pic>
      <p:pic>
        <p:nvPicPr>
          <p:cNvPr id="5" name="Picture 4"/>
          <p:cNvPicPr>
            <a:picLocks noChangeAspect="1"/>
          </p:cNvPicPr>
          <p:nvPr/>
        </p:nvPicPr>
        <p:blipFill>
          <a:blip r:embed="rId3"/>
          <a:stretch>
            <a:fillRect/>
          </a:stretch>
        </p:blipFill>
        <p:spPr>
          <a:xfrm>
            <a:off x="-3124200" y="2514600"/>
            <a:ext cx="2609850" cy="1752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701" y="3429000"/>
            <a:ext cx="5137397" cy="3506274"/>
          </a:xfrm>
          <a:prstGeom prst="rect">
            <a:avLst/>
          </a:prstGeom>
          <a:ln>
            <a:noFill/>
          </a:ln>
          <a:effectLst>
            <a:softEdge rad="112500"/>
          </a:effectLst>
        </p:spPr>
      </p:pic>
    </p:spTree>
    <p:extLst>
      <p:ext uri="{BB962C8B-B14F-4D97-AF65-F5344CB8AC3E}">
        <p14:creationId xmlns:p14="http://schemas.microsoft.com/office/powerpoint/2010/main" val="376873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992999"/>
          </a:xfrm>
          <a:prstGeom prst="rect">
            <a:avLst/>
          </a:prstGeom>
        </p:spPr>
      </p:pic>
      <p:sp>
        <p:nvSpPr>
          <p:cNvPr id="5" name="Title 4"/>
          <p:cNvSpPr>
            <a:spLocks noGrp="1"/>
          </p:cNvSpPr>
          <p:nvPr>
            <p:ph type="title"/>
          </p:nvPr>
        </p:nvSpPr>
        <p:spPr>
          <a:xfrm>
            <a:off x="609600" y="304800"/>
            <a:ext cx="7772400" cy="1143000"/>
          </a:xfrm>
        </p:spPr>
        <p:txBody>
          <a:bodyPr>
            <a:normAutofit fontScale="90000"/>
          </a:bodyPr>
          <a:lstStyle/>
          <a:p>
            <a:pPr algn="ctr"/>
            <a:r>
              <a:rPr lang="en-US" b="1" dirty="0">
                <a:effectLst>
                  <a:outerShdw blurRad="38100" dist="38100" dir="2700000" algn="tl">
                    <a:srgbClr val="000000">
                      <a:alpha val="43137"/>
                    </a:srgbClr>
                  </a:outerShdw>
                </a:effectLst>
              </a:rPr>
              <a:t>Trauma in Adults: Signs &amp; Symptoms</a:t>
            </a:r>
          </a:p>
        </p:txBody>
      </p:sp>
      <p:sp>
        <p:nvSpPr>
          <p:cNvPr id="3" name="Content Placeholder 2"/>
          <p:cNvSpPr>
            <a:spLocks noGrp="1"/>
          </p:cNvSpPr>
          <p:nvPr>
            <p:ph idx="1"/>
          </p:nvPr>
        </p:nvSpPr>
        <p:spPr/>
        <p:txBody>
          <a:bodyPr>
            <a:normAutofit fontScale="92500" lnSpcReduction="20000"/>
          </a:bodyPr>
          <a:lstStyle/>
          <a:p>
            <a:pPr marL="468630" lvl="1" indent="0">
              <a:buNone/>
            </a:pPr>
            <a:r>
              <a:rPr lang="en-US" sz="3600" b="1" dirty="0">
                <a:solidFill>
                  <a:schemeClr val="bg1"/>
                </a:solidFill>
              </a:rPr>
              <a:t>Relationship difficulties</a:t>
            </a:r>
          </a:p>
          <a:p>
            <a:pPr lvl="2"/>
            <a:r>
              <a:rPr lang="en-US" sz="3200" dirty="0">
                <a:solidFill>
                  <a:schemeClr val="bg1"/>
                </a:solidFill>
                <a:effectLst>
                  <a:outerShdw blurRad="38100" dist="38100" dir="2700000" algn="tl">
                    <a:srgbClr val="000000">
                      <a:alpha val="43137"/>
                    </a:srgbClr>
                  </a:outerShdw>
                </a:effectLst>
              </a:rPr>
              <a:t>Arguments</a:t>
            </a:r>
          </a:p>
          <a:p>
            <a:pPr lvl="2"/>
            <a:r>
              <a:rPr lang="en-US" sz="3200" dirty="0">
                <a:solidFill>
                  <a:schemeClr val="bg1"/>
                </a:solidFill>
                <a:effectLst>
                  <a:outerShdw blurRad="38100" dist="38100" dir="2700000" algn="tl">
                    <a:srgbClr val="000000">
                      <a:alpha val="43137"/>
                    </a:srgbClr>
                  </a:outerShdw>
                </a:effectLst>
              </a:rPr>
              <a:t>Conflict</a:t>
            </a:r>
          </a:p>
          <a:p>
            <a:pPr lvl="2"/>
            <a:r>
              <a:rPr lang="en-US" sz="3200" dirty="0">
                <a:solidFill>
                  <a:schemeClr val="bg1"/>
                </a:solidFill>
                <a:effectLst>
                  <a:outerShdw blurRad="38100" dist="38100" dir="2700000" algn="tl">
                    <a:srgbClr val="000000">
                      <a:alpha val="43137"/>
                    </a:srgbClr>
                  </a:outerShdw>
                </a:effectLst>
              </a:rPr>
              <a:t>Hostility</a:t>
            </a:r>
          </a:p>
          <a:p>
            <a:pPr lvl="2"/>
            <a:r>
              <a:rPr lang="en-US" sz="3200" dirty="0">
                <a:solidFill>
                  <a:schemeClr val="bg1"/>
                </a:solidFill>
                <a:effectLst>
                  <a:outerShdw blurRad="38100" dist="38100" dir="2700000" algn="tl">
                    <a:srgbClr val="000000">
                      <a:alpha val="43137"/>
                    </a:srgbClr>
                  </a:outerShdw>
                </a:effectLst>
              </a:rPr>
              <a:t>Isolation</a:t>
            </a:r>
          </a:p>
          <a:p>
            <a:pPr lvl="2"/>
            <a:r>
              <a:rPr lang="en-US" sz="3200" dirty="0">
                <a:solidFill>
                  <a:schemeClr val="bg1"/>
                </a:solidFill>
                <a:effectLst>
                  <a:outerShdw blurRad="38100" dist="38100" dir="2700000" algn="tl">
                    <a:srgbClr val="000000">
                      <a:alpha val="43137"/>
                    </a:srgbClr>
                  </a:outerShdw>
                </a:effectLst>
              </a:rPr>
              <a:t>Sexual problems</a:t>
            </a:r>
          </a:p>
          <a:p>
            <a:pPr lvl="2"/>
            <a:r>
              <a:rPr lang="en-US" sz="3200" dirty="0">
                <a:solidFill>
                  <a:schemeClr val="bg1"/>
                </a:solidFill>
                <a:effectLst>
                  <a:outerShdw blurRad="38100" dist="38100" dir="2700000" algn="tl">
                    <a:srgbClr val="000000">
                      <a:alpha val="43137"/>
                    </a:srgbClr>
                  </a:outerShdw>
                </a:effectLst>
              </a:rPr>
              <a:t>Attempting to control others</a:t>
            </a:r>
          </a:p>
          <a:p>
            <a:endParaRPr lang="en-US" dirty="0"/>
          </a:p>
        </p:txBody>
      </p:sp>
      <p:sp>
        <p:nvSpPr>
          <p:cNvPr id="2" name="Footer Placeholder 1"/>
          <p:cNvSpPr>
            <a:spLocks noGrp="1"/>
          </p:cNvSpPr>
          <p:nvPr>
            <p:ph type="ftr" sz="quarter" idx="11"/>
          </p:nvPr>
        </p:nvSpPr>
        <p:spPr>
          <a:xfrm>
            <a:off x="228599" y="6416675"/>
            <a:ext cx="4343399" cy="365125"/>
          </a:xfrm>
        </p:spPr>
        <p:txBody>
          <a:bodyPr/>
          <a:lstStyle/>
          <a:p>
            <a:r>
              <a:rPr lang="en-US" dirty="0">
                <a:solidFill>
                  <a:schemeClr val="tx1"/>
                </a:solidFill>
              </a:rPr>
              <a:t>http://www.ptsd.va.gov/professional/newsletters/research-quarterly/V16N4.pdf</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3621B3CB-E8FA-41E0-A920-BE1847F3F784}" type="slidenum">
              <a:rPr lang="en-US" smtClean="0"/>
              <a:pPr/>
              <a:t>14</a:t>
            </a:fld>
            <a:endParaRPr lang="en-US"/>
          </a:p>
        </p:txBody>
      </p:sp>
    </p:spTree>
    <p:extLst>
      <p:ext uri="{BB962C8B-B14F-4D97-AF65-F5344CB8AC3E}">
        <p14:creationId xmlns:p14="http://schemas.microsoft.com/office/powerpoint/2010/main" val="2383835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 y="7212"/>
            <a:ext cx="9159663" cy="6843576"/>
          </a:xfrm>
          <a:prstGeom prst="rect">
            <a:avLst/>
          </a:prstGeom>
        </p:spPr>
      </p:pic>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Trauma And Adults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600201"/>
            <a:ext cx="7772400" cy="4242136"/>
          </a:xfrm>
          <a:effectLst>
            <a:softEdge rad="114300"/>
          </a:effectLst>
        </p:spPr>
        <p:txBody>
          <a:bodyPr>
            <a:normAutofit fontScale="55000" lnSpcReduction="20000"/>
          </a:bodyPr>
          <a:lstStyle/>
          <a:p>
            <a:r>
              <a:rPr lang="en-US" sz="4400" b="1" dirty="0" smtClean="0">
                <a:solidFill>
                  <a:srgbClr val="FFFF00"/>
                </a:solidFill>
                <a:effectLst>
                  <a:outerShdw blurRad="38100" dist="38100" dir="2700000" algn="tl">
                    <a:srgbClr val="000000">
                      <a:alpha val="43137"/>
                    </a:srgbClr>
                  </a:outerShdw>
                </a:effectLst>
              </a:rPr>
              <a:t>A study conducted in an urban mental health center found that 94% of individuals had a history of trauma. </a:t>
            </a:r>
          </a:p>
          <a:p>
            <a:pPr marL="68580" indent="0">
              <a:buNone/>
            </a:pPr>
            <a:endParaRPr lang="en-US" sz="4400" b="1" dirty="0" smtClean="0">
              <a:solidFill>
                <a:srgbClr val="FFFF00"/>
              </a:solidFill>
              <a:effectLst>
                <a:outerShdw blurRad="38100" dist="38100" dir="2700000" algn="tl">
                  <a:srgbClr val="000000">
                    <a:alpha val="43137"/>
                  </a:srgbClr>
                </a:outerShdw>
              </a:effectLst>
            </a:endParaRPr>
          </a:p>
          <a:p>
            <a:r>
              <a:rPr lang="en-US" sz="4400" b="1" dirty="0" smtClean="0">
                <a:solidFill>
                  <a:srgbClr val="FFFF00"/>
                </a:solidFill>
                <a:effectLst>
                  <a:outerShdw blurRad="38100" dist="38100" dir="2700000" algn="tl">
                    <a:srgbClr val="000000">
                      <a:alpha val="43137"/>
                    </a:srgbClr>
                  </a:outerShdw>
                </a:effectLst>
              </a:rPr>
              <a:t>Between 34% and 53% of people with a severe mental illness report childhood physical/sexual abuse.</a:t>
            </a:r>
          </a:p>
          <a:p>
            <a:pPr marL="68580" indent="0">
              <a:buNone/>
            </a:pPr>
            <a:endParaRPr lang="en-US" sz="4400" b="1" dirty="0" smtClean="0">
              <a:solidFill>
                <a:srgbClr val="FFFF00"/>
              </a:solidFill>
              <a:effectLst>
                <a:outerShdw blurRad="38100" dist="38100" dir="2700000" algn="tl">
                  <a:srgbClr val="000000">
                    <a:alpha val="43137"/>
                  </a:srgbClr>
                </a:outerShdw>
              </a:effectLst>
            </a:endParaRPr>
          </a:p>
          <a:p>
            <a:r>
              <a:rPr lang="en-US" sz="4400" b="1" dirty="0" smtClean="0">
                <a:solidFill>
                  <a:srgbClr val="FFFF00"/>
                </a:solidFill>
                <a:effectLst>
                  <a:outerShdw blurRad="38100" dist="38100" dir="2700000" algn="tl">
                    <a:srgbClr val="000000">
                      <a:alpha val="43137"/>
                    </a:srgbClr>
                  </a:outerShdw>
                </a:effectLst>
              </a:rPr>
              <a:t>The National Co-Morbidity Study tells us that 55% to 90% of us in this room have experienced some type of traumatic event. </a:t>
            </a:r>
          </a:p>
          <a:p>
            <a:pPr marL="36900" indent="0">
              <a:buNone/>
            </a:pPr>
            <a:endParaRPr lang="en-US" sz="2200" b="1" u="sng" dirty="0" smtClean="0">
              <a:solidFill>
                <a:srgbClr val="FFFF00"/>
              </a:solidFill>
              <a:effectLst>
                <a:outerShdw blurRad="38100" dist="38100" dir="2700000" algn="tl">
                  <a:srgbClr val="000000">
                    <a:alpha val="43137"/>
                  </a:srgbClr>
                </a:outerShdw>
              </a:effectLst>
              <a:hlinkClick r:id="rId4"/>
            </a:endParaRPr>
          </a:p>
          <a:p>
            <a:pPr>
              <a:buNone/>
            </a:pPr>
            <a:endParaRPr lang="en-US" dirty="0">
              <a:solidFill>
                <a:srgbClr val="FFFF00"/>
              </a:solidFill>
            </a:endParaRPr>
          </a:p>
        </p:txBody>
      </p:sp>
      <p:sp>
        <p:nvSpPr>
          <p:cNvPr id="6" name="Footer Placeholder 5"/>
          <p:cNvSpPr>
            <a:spLocks noGrp="1"/>
          </p:cNvSpPr>
          <p:nvPr>
            <p:ph type="ftr" sz="quarter" idx="11"/>
          </p:nvPr>
        </p:nvSpPr>
        <p:spPr>
          <a:xfrm>
            <a:off x="228599" y="6416675"/>
            <a:ext cx="4353689" cy="365125"/>
          </a:xfrm>
        </p:spPr>
        <p:txBody>
          <a:bodyPr/>
          <a:lstStyle/>
          <a:p>
            <a:r>
              <a:rPr lang="en-US" dirty="0" smtClean="0">
                <a:solidFill>
                  <a:schemeClr val="tx1"/>
                </a:solidFill>
              </a:rPr>
              <a:t>Missouri Institute of Mental Health, 2004</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3621B3CB-E8FA-41E0-A920-BE1847F3F784}" type="slidenum">
              <a:rPr lang="en-US" smtClean="0"/>
              <a:pPr/>
              <a:t>15</a:t>
            </a:fld>
            <a:endParaRPr lang="en-US"/>
          </a:p>
        </p:txBody>
      </p:sp>
    </p:spTree>
    <p:extLst>
      <p:ext uri="{BB962C8B-B14F-4D97-AF65-F5344CB8AC3E}">
        <p14:creationId xmlns:p14="http://schemas.microsoft.com/office/powerpoint/2010/main" val="1270943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50" t="2265" r="1294" b="5117"/>
          <a:stretch/>
        </p:blipFill>
        <p:spPr bwMode="auto">
          <a:xfrm>
            <a:off x="0" y="-2"/>
            <a:ext cx="9156764" cy="685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3117" y="7883"/>
            <a:ext cx="8458200" cy="1189038"/>
          </a:xfrm>
        </p:spPr>
        <p:txBody>
          <a:bodyPr>
            <a:normAutofit/>
          </a:bodyPr>
          <a:lstStyle/>
          <a:p>
            <a:r>
              <a:rPr lang="en-US" dirty="0" smtClean="0"/>
              <a:t>Statistics on Trauma</a:t>
            </a:r>
            <a:endParaRPr lang="en-US" dirty="0"/>
          </a:p>
        </p:txBody>
      </p:sp>
      <p:sp>
        <p:nvSpPr>
          <p:cNvPr id="3" name="Content Placeholder 2"/>
          <p:cNvSpPr>
            <a:spLocks noGrp="1"/>
          </p:cNvSpPr>
          <p:nvPr>
            <p:ph sz="half" idx="1"/>
          </p:nvPr>
        </p:nvSpPr>
        <p:spPr>
          <a:xfrm>
            <a:off x="4800600" y="1066800"/>
            <a:ext cx="3962400" cy="5181600"/>
          </a:xfrm>
        </p:spPr>
        <p:txBody>
          <a:bodyPr>
            <a:normAutofit/>
          </a:bodyPr>
          <a:lstStyle/>
          <a:p>
            <a:r>
              <a:rPr lang="en-US" sz="2400" dirty="0" smtClean="0"/>
              <a:t>People who have experienced trauma are: </a:t>
            </a:r>
          </a:p>
          <a:p>
            <a:pPr lvl="1"/>
            <a:r>
              <a:rPr lang="en-US" sz="1800" b="1" dirty="0" smtClean="0">
                <a:solidFill>
                  <a:schemeClr val="accent5"/>
                </a:solidFill>
              </a:rPr>
              <a:t>15 times </a:t>
            </a:r>
            <a:r>
              <a:rPr lang="en-US" sz="1800" dirty="0" smtClean="0"/>
              <a:t>more likely to attempt suicide.</a:t>
            </a:r>
          </a:p>
          <a:p>
            <a:pPr lvl="1"/>
            <a:r>
              <a:rPr lang="en-US" sz="1800" b="1" dirty="0" smtClean="0">
                <a:solidFill>
                  <a:schemeClr val="accent5"/>
                </a:solidFill>
              </a:rPr>
              <a:t>4 times </a:t>
            </a:r>
            <a:r>
              <a:rPr lang="en-US" sz="1800" dirty="0" smtClean="0"/>
              <a:t>more likely to suffer from alcoholism.</a:t>
            </a:r>
          </a:p>
          <a:p>
            <a:pPr lvl="1"/>
            <a:r>
              <a:rPr lang="en-US" sz="1800" b="1" dirty="0" smtClean="0">
                <a:solidFill>
                  <a:schemeClr val="accent5"/>
                </a:solidFill>
              </a:rPr>
              <a:t>4 times </a:t>
            </a:r>
            <a:r>
              <a:rPr lang="en-US" sz="1800" dirty="0" smtClean="0"/>
              <a:t>more likely to contract a sexually transmitted disease.</a:t>
            </a:r>
          </a:p>
          <a:p>
            <a:pPr lvl="1"/>
            <a:r>
              <a:rPr lang="en-US" sz="1800" b="1" dirty="0" smtClean="0">
                <a:solidFill>
                  <a:schemeClr val="accent5"/>
                </a:solidFill>
              </a:rPr>
              <a:t>4 times </a:t>
            </a:r>
            <a:r>
              <a:rPr lang="en-US" sz="1800" dirty="0" smtClean="0"/>
              <a:t>more likely to become a IV drug user.</a:t>
            </a:r>
          </a:p>
          <a:p>
            <a:pPr lvl="1"/>
            <a:r>
              <a:rPr lang="en-US" sz="1800" b="1" dirty="0" smtClean="0">
                <a:solidFill>
                  <a:schemeClr val="accent5"/>
                </a:solidFill>
              </a:rPr>
              <a:t>3 times </a:t>
            </a:r>
            <a:r>
              <a:rPr lang="en-US" sz="1800" dirty="0" smtClean="0"/>
              <a:t>more likely to experience depression.</a:t>
            </a:r>
          </a:p>
          <a:p>
            <a:pPr lvl="1"/>
            <a:r>
              <a:rPr lang="en-US" sz="1800" b="1" dirty="0" smtClean="0">
                <a:solidFill>
                  <a:schemeClr val="accent5"/>
                </a:solidFill>
              </a:rPr>
              <a:t>2.5 times </a:t>
            </a:r>
            <a:r>
              <a:rPr lang="en-US" sz="1800" dirty="0" smtClean="0"/>
              <a:t>more likely to smoke.</a:t>
            </a:r>
          </a:p>
        </p:txBody>
      </p:sp>
      <p:sp>
        <p:nvSpPr>
          <p:cNvPr id="6" name="Footer Placeholder 5"/>
          <p:cNvSpPr>
            <a:spLocks noGrp="1"/>
          </p:cNvSpPr>
          <p:nvPr>
            <p:ph type="ftr" sz="quarter" idx="11"/>
          </p:nvPr>
        </p:nvSpPr>
        <p:spPr>
          <a:xfrm>
            <a:off x="228600" y="6416675"/>
            <a:ext cx="5105400" cy="365125"/>
          </a:xfrm>
        </p:spPr>
        <p:txBody>
          <a:bodyPr/>
          <a:lstStyle/>
          <a:p>
            <a:r>
              <a:rPr lang="en-US" dirty="0" err="1" smtClean="0">
                <a:solidFill>
                  <a:schemeClr val="tx1"/>
                </a:solidFill>
              </a:rPr>
              <a:t>Stolbach</a:t>
            </a:r>
            <a:r>
              <a:rPr lang="en-US" dirty="0" smtClean="0">
                <a:solidFill>
                  <a:schemeClr val="tx1"/>
                </a:solidFill>
              </a:rPr>
              <a:t>, 2012</a:t>
            </a:r>
            <a:endParaRPr lang="en-US" dirty="0">
              <a:solidFill>
                <a:schemeClr val="tx1"/>
              </a:solidFill>
            </a:endParaRPr>
          </a:p>
        </p:txBody>
      </p:sp>
      <p:sp>
        <p:nvSpPr>
          <p:cNvPr id="4" name="Slide Number Placeholder 3"/>
          <p:cNvSpPr>
            <a:spLocks noGrp="1"/>
          </p:cNvSpPr>
          <p:nvPr>
            <p:ph type="sldNum" sz="quarter" idx="12"/>
          </p:nvPr>
        </p:nvSpPr>
        <p:spPr>
          <a:xfrm>
            <a:off x="8458200" y="6130985"/>
            <a:ext cx="457200" cy="365125"/>
          </a:xfrm>
        </p:spPr>
        <p:txBody>
          <a:bodyPr/>
          <a:lstStyle/>
          <a:p>
            <a:fld id="{3621B3CB-E8FA-41E0-A920-BE1847F3F784}" type="slidenum">
              <a:rPr lang="en-US" smtClean="0">
                <a:solidFill>
                  <a:schemeClr val="tx1"/>
                </a:solidFill>
              </a:rPr>
              <a:pPr/>
              <a:t>16</a:t>
            </a:fld>
            <a:endParaRPr lang="en-US" dirty="0">
              <a:solidFill>
                <a:schemeClr val="tx1"/>
              </a:solidFill>
            </a:endParaRPr>
          </a:p>
        </p:txBody>
      </p:sp>
    </p:spTree>
    <p:extLst>
      <p:ext uri="{BB962C8B-B14F-4D97-AF65-F5344CB8AC3E}">
        <p14:creationId xmlns:p14="http://schemas.microsoft.com/office/powerpoint/2010/main" val="23192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78940"/>
            <a:ext cx="4572000" cy="6936940"/>
          </a:xfrm>
          <a:prstGeom prst="rect">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 y="37514"/>
            <a:ext cx="9265920" cy="6179210"/>
          </a:xfrm>
          <a:prstGeom prst="rect">
            <a:avLst/>
          </a:prstGeom>
          <a:noFill/>
        </p:spPr>
      </p:pic>
      <p:sp>
        <p:nvSpPr>
          <p:cNvPr id="2" name="Title 1"/>
          <p:cNvSpPr>
            <a:spLocks noGrp="1"/>
          </p:cNvSpPr>
          <p:nvPr>
            <p:ph type="title"/>
          </p:nvPr>
        </p:nvSpPr>
        <p:spPr>
          <a:xfrm>
            <a:off x="1143000" y="255050"/>
            <a:ext cx="7765322" cy="970450"/>
          </a:xfrm>
        </p:spPr>
        <p:txBody>
          <a:bodyPr>
            <a:normAutofit/>
          </a:bodyPr>
          <a:lstStyle/>
          <a:p>
            <a:r>
              <a:rPr lang="en-US" dirty="0" smtClean="0">
                <a:solidFill>
                  <a:schemeClr val="tx1"/>
                </a:solidFill>
                <a:effectLst>
                  <a:outerShdw blurRad="38100" dist="38100" dir="2700000" algn="tl">
                    <a:srgbClr val="000000">
                      <a:alpha val="43137"/>
                    </a:srgbClr>
                  </a:outerShdw>
                </a:effectLst>
              </a:rPr>
              <a:t>	Trauma and children</a:t>
            </a:r>
            <a:endParaRPr lang="en-US"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51228" y="960438"/>
            <a:ext cx="4191000" cy="5105400"/>
          </a:xfrm>
        </p:spPr>
        <p:txBody>
          <a:bodyPr>
            <a:normAutofit fontScale="85000" lnSpcReduction="10000"/>
          </a:bodyPr>
          <a:lstStyle/>
          <a:p>
            <a:pPr lvl="0"/>
            <a:endParaRPr lang="en-US" sz="2400" b="1" dirty="0" smtClean="0">
              <a:solidFill>
                <a:schemeClr val="accent5"/>
              </a:solidFill>
              <a:effectLst>
                <a:outerShdw blurRad="38100" dist="38100" dir="2700000" algn="tl">
                  <a:srgbClr val="000000">
                    <a:alpha val="43137"/>
                  </a:srgbClr>
                </a:outerShdw>
              </a:effectLst>
            </a:endParaRPr>
          </a:p>
          <a:p>
            <a:pPr lvl="0"/>
            <a:r>
              <a:rPr lang="en-US" sz="2400" b="1" dirty="0" smtClean="0">
                <a:solidFill>
                  <a:schemeClr val="accent5"/>
                </a:solidFill>
                <a:effectLst>
                  <a:outerShdw blurRad="38100" dist="38100" dir="2700000" algn="tl">
                    <a:srgbClr val="000000">
                      <a:alpha val="43137"/>
                    </a:srgbClr>
                  </a:outerShdw>
                </a:effectLst>
              </a:rPr>
              <a:t>26% of children</a:t>
            </a:r>
            <a:r>
              <a:rPr lang="en-US" sz="2400" dirty="0" smtClean="0">
                <a:solidFill>
                  <a:schemeClr val="accent5"/>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in the United States will witness or experience a traumatic event before they turn four.</a:t>
            </a:r>
          </a:p>
          <a:p>
            <a:pPr lvl="0"/>
            <a:r>
              <a:rPr lang="en-US" sz="2400" dirty="0" smtClean="0">
                <a:effectLst>
                  <a:outerShdw blurRad="38100" dist="38100" dir="2700000" algn="tl">
                    <a:srgbClr val="000000">
                      <a:alpha val="43137"/>
                    </a:srgbClr>
                  </a:outerShdw>
                </a:effectLst>
              </a:rPr>
              <a:t>In one year, </a:t>
            </a:r>
            <a:r>
              <a:rPr lang="en-US" sz="2400" b="1" dirty="0" smtClean="0">
                <a:solidFill>
                  <a:schemeClr val="accent5"/>
                </a:solidFill>
                <a:effectLst>
                  <a:outerShdw blurRad="38100" dist="38100" dir="2700000" algn="tl">
                    <a:srgbClr val="000000">
                      <a:alpha val="43137"/>
                    </a:srgbClr>
                  </a:outerShdw>
                </a:effectLst>
              </a:rPr>
              <a:t>39% </a:t>
            </a:r>
            <a:r>
              <a:rPr lang="en-US" sz="2400" dirty="0" smtClean="0">
                <a:effectLst>
                  <a:outerShdw blurRad="38100" dist="38100" dir="2700000" algn="tl">
                    <a:srgbClr val="000000">
                      <a:alpha val="43137"/>
                    </a:srgbClr>
                  </a:outerShdw>
                </a:effectLst>
              </a:rPr>
              <a:t>of children ages 12-17 reported </a:t>
            </a:r>
            <a:r>
              <a:rPr lang="en-US" sz="2400" b="1" dirty="0" smtClean="0">
                <a:solidFill>
                  <a:schemeClr val="accent5"/>
                </a:solidFill>
                <a:effectLst>
                  <a:outerShdw blurRad="38100" dist="38100" dir="2700000" algn="tl">
                    <a:srgbClr val="000000">
                      <a:alpha val="43137"/>
                    </a:srgbClr>
                  </a:outerShdw>
                </a:effectLst>
              </a:rPr>
              <a:t>witnessing violence</a:t>
            </a:r>
            <a:r>
              <a:rPr lang="en-US" sz="2400" dirty="0" smtClean="0">
                <a:effectLst>
                  <a:outerShdw blurRad="38100" dist="38100" dir="2700000" algn="tl">
                    <a:srgbClr val="000000">
                      <a:alpha val="43137"/>
                    </a:srgbClr>
                  </a:outerShdw>
                </a:effectLst>
              </a:rPr>
              <a:t>, </a:t>
            </a:r>
            <a:r>
              <a:rPr lang="en-US" sz="2400" b="1" dirty="0" smtClean="0">
                <a:solidFill>
                  <a:schemeClr val="accent5"/>
                </a:solidFill>
                <a:effectLst>
                  <a:outerShdw blurRad="38100" dist="38100" dir="2700000" algn="tl">
                    <a:srgbClr val="000000">
                      <a:alpha val="43137"/>
                    </a:srgbClr>
                  </a:outerShdw>
                </a:effectLst>
              </a:rPr>
              <a:t>17%</a:t>
            </a:r>
            <a:r>
              <a:rPr lang="en-US" sz="2400" b="1" dirty="0" smtClean="0">
                <a:solidFill>
                  <a:srgbClr val="00B0F0"/>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reported being a </a:t>
            </a:r>
            <a:r>
              <a:rPr lang="en-US" sz="2400" b="1" dirty="0" smtClean="0">
                <a:solidFill>
                  <a:schemeClr val="accent5"/>
                </a:solidFill>
                <a:effectLst>
                  <a:outerShdw blurRad="38100" dist="38100" dir="2700000" algn="tl">
                    <a:srgbClr val="000000">
                      <a:alpha val="43137"/>
                    </a:srgbClr>
                  </a:outerShdw>
                </a:effectLst>
              </a:rPr>
              <a:t>victim of physical assault</a:t>
            </a:r>
            <a:r>
              <a:rPr lang="en-US" sz="2400" b="1" dirty="0" smtClean="0">
                <a:solidFill>
                  <a:srgbClr val="00B0F0"/>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and </a:t>
            </a:r>
            <a:r>
              <a:rPr lang="en-US" sz="2400" b="1" dirty="0" smtClean="0">
                <a:solidFill>
                  <a:schemeClr val="accent5"/>
                </a:solidFill>
                <a:effectLst>
                  <a:outerShdw blurRad="38100" dist="38100" dir="2700000" algn="tl">
                    <a:srgbClr val="000000">
                      <a:alpha val="43137"/>
                    </a:srgbClr>
                  </a:outerShdw>
                </a:effectLst>
              </a:rPr>
              <a:t>8%</a:t>
            </a:r>
            <a:r>
              <a:rPr lang="en-US" sz="2400" b="1" dirty="0" smtClean="0">
                <a:solidFill>
                  <a:srgbClr val="00B0F0"/>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reported being a </a:t>
            </a:r>
            <a:r>
              <a:rPr lang="en-US" sz="2400" b="1" dirty="0" smtClean="0">
                <a:solidFill>
                  <a:schemeClr val="accent5"/>
                </a:solidFill>
                <a:effectLst>
                  <a:outerShdw blurRad="38100" dist="38100" dir="2700000" algn="tl">
                    <a:srgbClr val="000000">
                      <a:alpha val="43137"/>
                    </a:srgbClr>
                  </a:outerShdw>
                </a:effectLst>
              </a:rPr>
              <a:t>victim of sexual assault.</a:t>
            </a:r>
          </a:p>
          <a:p>
            <a:pPr lvl="0"/>
            <a:r>
              <a:rPr lang="en-US" sz="2400" dirty="0" smtClean="0">
                <a:effectLst>
                  <a:outerShdw blurRad="38100" dist="38100" dir="2700000" algn="tl">
                    <a:srgbClr val="000000">
                      <a:alpha val="43137"/>
                    </a:srgbClr>
                  </a:outerShdw>
                </a:effectLst>
              </a:rPr>
              <a:t>As the number of traumatic events experienced increases, they also experience an </a:t>
            </a:r>
            <a:r>
              <a:rPr lang="en-US" sz="2400" b="1" dirty="0" smtClean="0">
                <a:solidFill>
                  <a:schemeClr val="accent5"/>
                </a:solidFill>
                <a:effectLst>
                  <a:outerShdw blurRad="38100" dist="38100" dir="2700000" algn="tl">
                    <a:srgbClr val="000000">
                      <a:alpha val="43137"/>
                    </a:srgbClr>
                  </a:outerShdw>
                </a:effectLst>
              </a:rPr>
              <a:t>increased risk of health problems</a:t>
            </a:r>
            <a:r>
              <a:rPr lang="en-US" sz="2400" dirty="0" smtClean="0">
                <a:effectLst>
                  <a:outerShdw blurRad="38100" dist="38100" dir="2700000" algn="tl">
                    <a:srgbClr val="000000">
                      <a:alpha val="43137"/>
                    </a:srgbClr>
                  </a:outerShdw>
                </a:effectLst>
              </a:rPr>
              <a:t> in adulthood</a:t>
            </a:r>
            <a:r>
              <a:rPr lang="en-US" sz="2400" dirty="0">
                <a:effectLst>
                  <a:outerShdw blurRad="38100" dist="38100" dir="2700000" algn="tl">
                    <a:srgbClr val="000000">
                      <a:alpha val="43137"/>
                    </a:srgbClr>
                  </a:outerShdw>
                </a:effectLst>
              </a:rPr>
              <a:t>.</a:t>
            </a:r>
            <a:endParaRPr lang="en-US" sz="2400" dirty="0" smtClean="0">
              <a:effectLst>
                <a:outerShdw blurRad="38100" dist="38100" dir="2700000" algn="tl">
                  <a:srgbClr val="000000">
                    <a:alpha val="43137"/>
                  </a:srgbClr>
                </a:outerShdw>
              </a:effectLst>
            </a:endParaRPr>
          </a:p>
          <a:p>
            <a:pPr>
              <a:buNone/>
            </a:pPr>
            <a:endParaRPr lang="en-US" sz="1200" dirty="0" smtClean="0"/>
          </a:p>
          <a:p>
            <a:pPr lvl="0">
              <a:buNone/>
            </a:pPr>
            <a:endParaRPr lang="en-US" dirty="0" smtClean="0"/>
          </a:p>
        </p:txBody>
      </p:sp>
      <p:sp>
        <p:nvSpPr>
          <p:cNvPr id="6" name="Footer Placeholder 5"/>
          <p:cNvSpPr>
            <a:spLocks noGrp="1"/>
          </p:cNvSpPr>
          <p:nvPr>
            <p:ph type="ftr" sz="quarter" idx="11"/>
          </p:nvPr>
        </p:nvSpPr>
        <p:spPr>
          <a:xfrm>
            <a:off x="228600" y="6416675"/>
            <a:ext cx="4343400" cy="365125"/>
          </a:xfrm>
        </p:spPr>
        <p:txBody>
          <a:bodyPr/>
          <a:lstStyle/>
          <a:p>
            <a:r>
              <a:rPr lang="en-US" dirty="0" smtClean="0">
                <a:solidFill>
                  <a:schemeClr val="tx1"/>
                </a:solidFill>
              </a:rPr>
              <a:t>National Child Traumatic Stress Network, </a:t>
            </a:r>
            <a:r>
              <a:rPr lang="en-US" dirty="0" err="1" smtClean="0">
                <a:solidFill>
                  <a:schemeClr val="tx1"/>
                </a:solidFill>
              </a:rPr>
              <a:t>n.d.</a:t>
            </a:r>
            <a:endParaRPr lang="en-US" dirty="0" smtClean="0">
              <a:solidFill>
                <a:schemeClr val="tx1"/>
              </a:solidFill>
            </a:endParaRPr>
          </a:p>
          <a:p>
            <a:r>
              <a:rPr lang="en-US" dirty="0" smtClean="0">
                <a:solidFill>
                  <a:schemeClr val="tx1"/>
                </a:solidFill>
              </a:rPr>
              <a:t>Mental Health Connection of Tarrant </a:t>
            </a:r>
            <a:r>
              <a:rPr lang="en-US" dirty="0" err="1" smtClean="0">
                <a:solidFill>
                  <a:schemeClr val="tx1"/>
                </a:solidFill>
              </a:rPr>
              <a:t>Coutny</a:t>
            </a:r>
            <a:r>
              <a:rPr lang="en-US" dirty="0" smtClean="0">
                <a:solidFill>
                  <a:schemeClr val="tx1"/>
                </a:solidFill>
              </a:rPr>
              <a:t>, </a:t>
            </a:r>
            <a:r>
              <a:rPr lang="en-US" dirty="0" err="1" smtClean="0">
                <a:solidFill>
                  <a:schemeClr val="tx1"/>
                </a:solidFill>
              </a:rPr>
              <a:t>N.d.</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621B3CB-E8FA-41E0-A920-BE1847F3F784}"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269405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 For youth</a:t>
            </a:r>
            <a:endParaRPr lang="en-US" dirty="0"/>
          </a:p>
        </p:txBody>
      </p:sp>
      <p:sp>
        <p:nvSpPr>
          <p:cNvPr id="3" name="Content Placeholder 2"/>
          <p:cNvSpPr>
            <a:spLocks noGrp="1"/>
          </p:cNvSpPr>
          <p:nvPr>
            <p:ph idx="1"/>
          </p:nvPr>
        </p:nvSpPr>
        <p:spPr>
          <a:xfrm>
            <a:off x="685800" y="1290208"/>
            <a:ext cx="7772400" cy="3733800"/>
          </a:xfrm>
        </p:spPr>
        <p:txBody>
          <a:bodyPr/>
          <a:lstStyle/>
          <a:p>
            <a:r>
              <a:rPr lang="en-US" dirty="0" smtClean="0"/>
              <a:t>Occurs from exposure </a:t>
            </a:r>
            <a:r>
              <a:rPr lang="en-US" dirty="0" smtClean="0">
                <a:solidFill>
                  <a:srgbClr val="FFC000"/>
                </a:solidFill>
              </a:rPr>
              <a:t>to one or more trauma experiences. </a:t>
            </a:r>
          </a:p>
          <a:p>
            <a:r>
              <a:rPr lang="en-US" dirty="0" smtClean="0"/>
              <a:t>Reactions include a variety of</a:t>
            </a:r>
            <a:r>
              <a:rPr lang="en-US" dirty="0" smtClean="0">
                <a:solidFill>
                  <a:srgbClr val="FFC000"/>
                </a:solidFill>
              </a:rPr>
              <a:t> emotional, behavioral, physiological and cognitive responses.</a:t>
            </a:r>
          </a:p>
          <a:p>
            <a:r>
              <a:rPr lang="en-US" dirty="0" smtClean="0"/>
              <a:t>These reactions </a:t>
            </a:r>
            <a:r>
              <a:rPr lang="en-US" dirty="0" smtClean="0">
                <a:solidFill>
                  <a:srgbClr val="FFC000"/>
                </a:solidFill>
              </a:rPr>
              <a:t>interfere with the child’s daily life </a:t>
            </a:r>
            <a:r>
              <a:rPr lang="en-US" dirty="0" smtClean="0"/>
              <a:t>and ability to function and interact with others.</a:t>
            </a:r>
            <a:endParaRPr lang="en-US" dirty="0"/>
          </a:p>
        </p:txBody>
      </p:sp>
      <p:sp>
        <p:nvSpPr>
          <p:cNvPr id="6" name="Footer Placeholder 5"/>
          <p:cNvSpPr>
            <a:spLocks noGrp="1"/>
          </p:cNvSpPr>
          <p:nvPr>
            <p:ph type="ftr" sz="quarter" idx="11"/>
          </p:nvPr>
        </p:nvSpPr>
        <p:spPr>
          <a:xfrm>
            <a:off x="228600" y="6416675"/>
            <a:ext cx="4572000" cy="365125"/>
          </a:xfrm>
        </p:spPr>
        <p:txBody>
          <a:bodyPr/>
          <a:lstStyle/>
          <a:p>
            <a:r>
              <a:rPr lang="en-US" dirty="0" smtClean="0">
                <a:solidFill>
                  <a:schemeClr val="bg1"/>
                </a:solidFill>
              </a:rPr>
              <a:t>National Child Traumatic Stress Network, 2014</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3621B3CB-E8FA-41E0-A920-BE1847F3F784}" type="slidenum">
              <a:rPr lang="en-US" smtClean="0"/>
              <a:pPr/>
              <a:t>18</a:t>
            </a:fld>
            <a:endParaRPr lang="en-US"/>
          </a:p>
        </p:txBody>
      </p:sp>
      <p:pic>
        <p:nvPicPr>
          <p:cNvPr id="2052" name="Picture 4" descr="http://www.sterlingchiropractic.com/images/bedwe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8215">
            <a:off x="4382999" y="3481906"/>
            <a:ext cx="4559146" cy="29733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5232">
            <a:off x="421596" y="3598302"/>
            <a:ext cx="3697170" cy="280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27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557" y="0"/>
            <a:ext cx="4403443"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274638"/>
            <a:ext cx="4724400" cy="1143000"/>
          </a:xfrm>
        </p:spPr>
        <p:txBody>
          <a:bodyPr>
            <a:normAutofit/>
          </a:bodyPr>
          <a:lstStyle/>
          <a:p>
            <a:r>
              <a:rPr lang="en-US" sz="2800" dirty="0" smtClean="0"/>
              <a:t>Cognitive Difficulties</a:t>
            </a:r>
            <a:endParaRPr lang="en-US" sz="2800" dirty="0"/>
          </a:p>
        </p:txBody>
      </p:sp>
      <p:sp>
        <p:nvSpPr>
          <p:cNvPr id="3" name="Content Placeholder 2"/>
          <p:cNvSpPr>
            <a:spLocks noGrp="1"/>
          </p:cNvSpPr>
          <p:nvPr>
            <p:ph sz="half" idx="1"/>
          </p:nvPr>
        </p:nvSpPr>
        <p:spPr>
          <a:xfrm>
            <a:off x="1" y="1536192"/>
            <a:ext cx="4572000" cy="5306568"/>
          </a:xfrm>
        </p:spPr>
        <p:txBody>
          <a:bodyPr>
            <a:normAutofit/>
          </a:bodyPr>
          <a:lstStyle/>
          <a:p>
            <a:pPr lvl="1"/>
            <a:r>
              <a:rPr lang="en-US" sz="2400" dirty="0" smtClean="0"/>
              <a:t>Demonstrate </a:t>
            </a:r>
            <a:r>
              <a:rPr lang="en-US" sz="2400" dirty="0" smtClean="0">
                <a:solidFill>
                  <a:srgbClr val="FFC000"/>
                </a:solidFill>
              </a:rPr>
              <a:t>poor verbal skills.</a:t>
            </a:r>
          </a:p>
          <a:p>
            <a:pPr lvl="1"/>
            <a:r>
              <a:rPr lang="en-US" sz="2400" dirty="0" smtClean="0"/>
              <a:t>Exhibit </a:t>
            </a:r>
            <a:r>
              <a:rPr lang="en-US" sz="2400" dirty="0" smtClean="0">
                <a:solidFill>
                  <a:srgbClr val="FFC000"/>
                </a:solidFill>
              </a:rPr>
              <a:t>memory problems.</a:t>
            </a:r>
          </a:p>
          <a:p>
            <a:pPr lvl="1"/>
            <a:r>
              <a:rPr lang="en-US" sz="2400" dirty="0" smtClean="0">
                <a:solidFill>
                  <a:srgbClr val="FFC000"/>
                </a:solidFill>
              </a:rPr>
              <a:t>Difficulty focusing </a:t>
            </a:r>
            <a:r>
              <a:rPr lang="en-US" sz="2400" dirty="0" smtClean="0"/>
              <a:t>or learning in school.</a:t>
            </a:r>
          </a:p>
          <a:p>
            <a:pPr lvl="1"/>
            <a:r>
              <a:rPr lang="en-US" sz="2400" dirty="0" smtClean="0"/>
              <a:t>Develop </a:t>
            </a:r>
            <a:r>
              <a:rPr lang="en-US" sz="2400" dirty="0">
                <a:solidFill>
                  <a:srgbClr val="FFC000"/>
                </a:solidFill>
              </a:rPr>
              <a:t>learning </a:t>
            </a:r>
            <a:r>
              <a:rPr lang="en-US" sz="2400" dirty="0" smtClean="0">
                <a:solidFill>
                  <a:srgbClr val="FFC000"/>
                </a:solidFill>
              </a:rPr>
              <a:t>disabilities.</a:t>
            </a:r>
            <a:endParaRPr lang="en-US" sz="2400" dirty="0">
              <a:solidFill>
                <a:srgbClr val="FFC000"/>
              </a:solidFill>
            </a:endParaRPr>
          </a:p>
          <a:p>
            <a:pPr lvl="1"/>
            <a:r>
              <a:rPr lang="en-US" sz="2400" dirty="0"/>
              <a:t>Show </a:t>
            </a:r>
            <a:r>
              <a:rPr lang="en-US" sz="2400" dirty="0">
                <a:solidFill>
                  <a:srgbClr val="FFC000"/>
                </a:solidFill>
              </a:rPr>
              <a:t>poor skill </a:t>
            </a:r>
            <a:r>
              <a:rPr lang="en-US" sz="2400" dirty="0" smtClean="0">
                <a:solidFill>
                  <a:srgbClr val="FFC000"/>
                </a:solidFill>
              </a:rPr>
              <a:t>development.</a:t>
            </a:r>
            <a:endParaRPr lang="en-US" sz="2400" dirty="0">
              <a:solidFill>
                <a:srgbClr val="FFC000"/>
              </a:solidFill>
            </a:endParaRPr>
          </a:p>
          <a:p>
            <a:endParaRPr lang="en-US" dirty="0"/>
          </a:p>
          <a:p>
            <a:endParaRPr lang="en-US" dirty="0"/>
          </a:p>
        </p:txBody>
      </p:sp>
      <p:sp>
        <p:nvSpPr>
          <p:cNvPr id="5" name="Footer Placeholder 4"/>
          <p:cNvSpPr>
            <a:spLocks noGrp="1"/>
          </p:cNvSpPr>
          <p:nvPr>
            <p:ph type="ftr" sz="quarter" idx="11"/>
          </p:nvPr>
        </p:nvSpPr>
        <p:spPr>
          <a:xfrm>
            <a:off x="228600" y="6416675"/>
            <a:ext cx="4648200" cy="365125"/>
          </a:xfrm>
        </p:spPr>
        <p:txBody>
          <a:bodyPr/>
          <a:lstStyle/>
          <a:p>
            <a:r>
              <a:rPr lang="en-US" dirty="0" smtClean="0">
                <a:solidFill>
                  <a:schemeClr val="bg1"/>
                </a:solidFill>
              </a:rPr>
              <a:t>National Child Traumatic Stress Network, 2014</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3621B3CB-E8FA-41E0-A920-BE1847F3F784}" type="slidenum">
              <a:rPr lang="en-US" smtClean="0"/>
              <a:pPr/>
              <a:t>19</a:t>
            </a:fld>
            <a:endParaRPr lang="en-US"/>
          </a:p>
        </p:txBody>
      </p:sp>
    </p:spTree>
    <p:extLst>
      <p:ext uri="{BB962C8B-B14F-4D97-AF65-F5344CB8AC3E}">
        <p14:creationId xmlns:p14="http://schemas.microsoft.com/office/powerpoint/2010/main" val="22070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21B3CB-E8FA-41E0-A920-BE1847F3F784}" type="slidenum">
              <a:rPr lang="en-US" smtClean="0">
                <a:solidFill>
                  <a:schemeClr val="tx1"/>
                </a:solidFill>
              </a:rPr>
              <a:pPr/>
              <a:t>2</a:t>
            </a:fld>
            <a:endParaRPr lang="en-US" dirty="0">
              <a:solidFill>
                <a:schemeClr val="tx1"/>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634612" cy="7707690"/>
          </a:xfrm>
        </p:spPr>
      </p:pic>
      <p:sp>
        <p:nvSpPr>
          <p:cNvPr id="2" name="Title 1"/>
          <p:cNvSpPr>
            <a:spLocks noGrp="1"/>
          </p:cNvSpPr>
          <p:nvPr>
            <p:ph type="title" idx="4294967295"/>
          </p:nvPr>
        </p:nvSpPr>
        <p:spPr>
          <a:xfrm>
            <a:off x="0" y="609600"/>
            <a:ext cx="8839200" cy="1447800"/>
          </a:xfrm>
        </p:spPr>
        <p:txBody>
          <a:bodyPr>
            <a:noAutofit/>
          </a:bodyPr>
          <a:lstStyle/>
          <a:p>
            <a:pPr algn="ctr"/>
            <a:r>
              <a:rPr lang="en-US" sz="9600" dirty="0" smtClean="0"/>
              <a:t/>
            </a:r>
            <a:br>
              <a:rPr lang="en-US" sz="9600" dirty="0" smtClean="0"/>
            </a:br>
            <a:r>
              <a:rPr lang="en-US" sz="9600" dirty="0" smtClean="0"/>
              <a:t>		WELCOME</a:t>
            </a:r>
            <a:endParaRPr lang="en-US" sz="9600" dirty="0"/>
          </a:p>
        </p:txBody>
      </p:sp>
    </p:spTree>
    <p:extLst>
      <p:ext uri="{BB962C8B-B14F-4D97-AF65-F5344CB8AC3E}">
        <p14:creationId xmlns:p14="http://schemas.microsoft.com/office/powerpoint/2010/main" val="4211226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Difficulties</a:t>
            </a:r>
            <a:endParaRPr lang="en-US" dirty="0"/>
          </a:p>
        </p:txBody>
      </p:sp>
      <p:sp>
        <p:nvSpPr>
          <p:cNvPr id="4" name="Content Placeholder 3"/>
          <p:cNvSpPr>
            <a:spLocks noGrp="1"/>
          </p:cNvSpPr>
          <p:nvPr>
            <p:ph sz="half" idx="1"/>
          </p:nvPr>
        </p:nvSpPr>
        <p:spPr>
          <a:xfrm>
            <a:off x="4495800" y="1536192"/>
            <a:ext cx="3962400" cy="4636008"/>
          </a:xfrm>
        </p:spPr>
        <p:txBody>
          <a:bodyPr>
            <a:normAutofit fontScale="92500" lnSpcReduction="20000"/>
          </a:bodyPr>
          <a:lstStyle/>
          <a:p>
            <a:pPr lvl="1"/>
            <a:r>
              <a:rPr lang="en-US" sz="2600" dirty="0" smtClean="0"/>
              <a:t>Have </a:t>
            </a:r>
            <a:r>
              <a:rPr lang="en-US" sz="2600" dirty="0"/>
              <a:t>a </a:t>
            </a:r>
            <a:r>
              <a:rPr lang="en-US" sz="2600" dirty="0">
                <a:solidFill>
                  <a:srgbClr val="FFC000"/>
                </a:solidFill>
              </a:rPr>
              <a:t>poor appetite</a:t>
            </a:r>
            <a:r>
              <a:rPr lang="en-US" sz="2600" dirty="0"/>
              <a:t>, </a:t>
            </a:r>
            <a:r>
              <a:rPr lang="en-US" sz="2600" dirty="0">
                <a:solidFill>
                  <a:srgbClr val="FFC000"/>
                </a:solidFill>
              </a:rPr>
              <a:t>low weight </a:t>
            </a:r>
            <a:r>
              <a:rPr lang="en-US" sz="2600" dirty="0"/>
              <a:t>and/or </a:t>
            </a:r>
            <a:r>
              <a:rPr lang="en-US" sz="2600" dirty="0">
                <a:solidFill>
                  <a:srgbClr val="FFC000"/>
                </a:solidFill>
              </a:rPr>
              <a:t>digestive </a:t>
            </a:r>
            <a:r>
              <a:rPr lang="en-US" sz="2600" dirty="0" smtClean="0">
                <a:solidFill>
                  <a:srgbClr val="FFC000"/>
                </a:solidFill>
              </a:rPr>
              <a:t>problems.</a:t>
            </a:r>
            <a:endParaRPr lang="en-US" sz="2600" dirty="0">
              <a:solidFill>
                <a:srgbClr val="FFC000"/>
              </a:solidFill>
            </a:endParaRPr>
          </a:p>
          <a:p>
            <a:pPr lvl="1"/>
            <a:r>
              <a:rPr lang="en-US" sz="2600" dirty="0"/>
              <a:t>Experience </a:t>
            </a:r>
            <a:r>
              <a:rPr lang="en-US" sz="2600" dirty="0">
                <a:solidFill>
                  <a:srgbClr val="FFC000"/>
                </a:solidFill>
              </a:rPr>
              <a:t>stomachaches</a:t>
            </a:r>
            <a:r>
              <a:rPr lang="en-US" sz="2600" dirty="0"/>
              <a:t> and </a:t>
            </a:r>
            <a:r>
              <a:rPr lang="en-US" sz="2600" dirty="0" smtClean="0">
                <a:solidFill>
                  <a:srgbClr val="FFC000"/>
                </a:solidFill>
              </a:rPr>
              <a:t>headaches.</a:t>
            </a:r>
            <a:endParaRPr lang="en-US" sz="2600" dirty="0">
              <a:solidFill>
                <a:srgbClr val="FFC000"/>
              </a:solidFill>
            </a:endParaRPr>
          </a:p>
          <a:p>
            <a:pPr lvl="1"/>
            <a:r>
              <a:rPr lang="en-US" sz="2600" dirty="0"/>
              <a:t>Have </a:t>
            </a:r>
            <a:r>
              <a:rPr lang="en-US" sz="2600" dirty="0">
                <a:solidFill>
                  <a:srgbClr val="FFC000"/>
                </a:solidFill>
              </a:rPr>
              <a:t>poor sleep </a:t>
            </a:r>
            <a:r>
              <a:rPr lang="en-US" sz="2600" dirty="0" smtClean="0"/>
              <a:t>habits.</a:t>
            </a:r>
            <a:endParaRPr lang="en-US" sz="2600" dirty="0"/>
          </a:p>
          <a:p>
            <a:pPr lvl="1"/>
            <a:r>
              <a:rPr lang="en-US" sz="2600" dirty="0"/>
              <a:t>Experience </a:t>
            </a:r>
            <a:r>
              <a:rPr lang="en-US" sz="2600" dirty="0">
                <a:solidFill>
                  <a:srgbClr val="FFC000"/>
                </a:solidFill>
              </a:rPr>
              <a:t>nightmares</a:t>
            </a:r>
            <a:r>
              <a:rPr lang="en-US" sz="2600" dirty="0"/>
              <a:t> or </a:t>
            </a:r>
            <a:r>
              <a:rPr lang="en-US" sz="2600" dirty="0">
                <a:solidFill>
                  <a:srgbClr val="FFC000"/>
                </a:solidFill>
              </a:rPr>
              <a:t>sleep </a:t>
            </a:r>
            <a:r>
              <a:rPr lang="en-US" sz="2600" dirty="0" smtClean="0">
                <a:solidFill>
                  <a:srgbClr val="FFC000"/>
                </a:solidFill>
              </a:rPr>
              <a:t>difficulties.</a:t>
            </a:r>
            <a:endParaRPr lang="en-US" sz="2600" dirty="0">
              <a:solidFill>
                <a:srgbClr val="FFC000"/>
              </a:solidFill>
            </a:endParaRPr>
          </a:p>
          <a:p>
            <a:pPr lvl="1"/>
            <a:r>
              <a:rPr lang="en-US" sz="2600" dirty="0">
                <a:solidFill>
                  <a:srgbClr val="FFC000"/>
                </a:solidFill>
              </a:rPr>
              <a:t>Wet the bed or self </a:t>
            </a:r>
            <a:r>
              <a:rPr lang="en-US" sz="2600" dirty="0"/>
              <a:t>after being toilet trained or exhibit other </a:t>
            </a:r>
            <a:r>
              <a:rPr lang="en-US" sz="2600" dirty="0">
                <a:solidFill>
                  <a:srgbClr val="FFC000"/>
                </a:solidFill>
              </a:rPr>
              <a:t>regressive </a:t>
            </a:r>
            <a:r>
              <a:rPr lang="en-US" sz="2600" dirty="0" smtClean="0">
                <a:solidFill>
                  <a:srgbClr val="FFC000"/>
                </a:solidFill>
              </a:rPr>
              <a:t>behaviors.</a:t>
            </a:r>
            <a:endParaRPr lang="en-US" sz="2600" dirty="0">
              <a:solidFill>
                <a:srgbClr val="FFC000"/>
              </a:solidFill>
            </a:endParaRPr>
          </a:p>
          <a:p>
            <a:endParaRPr lang="en-US" dirty="0"/>
          </a:p>
        </p:txBody>
      </p:sp>
      <p:sp>
        <p:nvSpPr>
          <p:cNvPr id="6" name="Footer Placeholder 5"/>
          <p:cNvSpPr>
            <a:spLocks noGrp="1"/>
          </p:cNvSpPr>
          <p:nvPr>
            <p:ph type="ftr" sz="quarter" idx="11"/>
          </p:nvPr>
        </p:nvSpPr>
        <p:spPr>
          <a:xfrm>
            <a:off x="228600" y="6416675"/>
            <a:ext cx="4419600" cy="365125"/>
          </a:xfrm>
        </p:spPr>
        <p:txBody>
          <a:bodyPr/>
          <a:lstStyle/>
          <a:p>
            <a:r>
              <a:rPr lang="en-US" dirty="0" smtClean="0">
                <a:solidFill>
                  <a:schemeClr val="bg1"/>
                </a:solidFill>
              </a:rPr>
              <a:t>National Child Traumatic Stress Network, 2014</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3621B3CB-E8FA-41E0-A920-BE1847F3F784}" type="slidenum">
              <a:rPr lang="en-US" smtClean="0"/>
              <a:pPr/>
              <a:t>20</a:t>
            </a:fld>
            <a:endParaRPr lang="en-US"/>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99" r="23166" b="8115"/>
          <a:stretch/>
        </p:blipFill>
        <p:spPr bwMode="auto">
          <a:xfrm rot="581443">
            <a:off x="250467" y="1467544"/>
            <a:ext cx="2236903" cy="226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6000"/>
          <a:stretch/>
        </p:blipFill>
        <p:spPr bwMode="auto">
          <a:xfrm>
            <a:off x="2350547" y="2209800"/>
            <a:ext cx="2579664" cy="283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51146">
            <a:off x="402998" y="3656387"/>
            <a:ext cx="2160913" cy="29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965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7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7772400" cy="1143000"/>
          </a:xfrm>
        </p:spPr>
        <p:txBody>
          <a:bodyPr/>
          <a:lstStyle/>
          <a:p>
            <a:r>
              <a:rPr lang="en-US" dirty="0" smtClean="0">
                <a:effectLst>
                  <a:outerShdw blurRad="38100" dist="38100" dir="2700000" algn="tl">
                    <a:srgbClr val="000000">
                      <a:alpha val="43137"/>
                    </a:srgbClr>
                  </a:outerShdw>
                </a:effectLst>
              </a:rPr>
              <a:t>Behavioral Difficulties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209800"/>
            <a:ext cx="4038600" cy="4572000"/>
          </a:xfrm>
        </p:spPr>
        <p:txBody>
          <a:bodyPr>
            <a:normAutofit fontScale="47500" lnSpcReduction="20000"/>
          </a:bodyPr>
          <a:lstStyle/>
          <a:p>
            <a:r>
              <a:rPr lang="en-US" sz="4500" dirty="0" smtClean="0">
                <a:effectLst>
                  <a:outerShdw blurRad="38100" dist="38100" dir="2700000" algn="tl">
                    <a:srgbClr val="000000">
                      <a:alpha val="43137"/>
                    </a:srgbClr>
                  </a:outerShdw>
                </a:effectLst>
              </a:rPr>
              <a:t>Display </a:t>
            </a:r>
            <a:r>
              <a:rPr lang="en-US" sz="4500" dirty="0">
                <a:solidFill>
                  <a:srgbClr val="FFC000"/>
                </a:solidFill>
                <a:effectLst>
                  <a:outerShdw blurRad="38100" dist="38100" dir="2700000" algn="tl">
                    <a:srgbClr val="000000">
                      <a:alpha val="43137"/>
                    </a:srgbClr>
                  </a:outerShdw>
                </a:effectLst>
              </a:rPr>
              <a:t>excessive </a:t>
            </a:r>
            <a:r>
              <a:rPr lang="en-US" sz="4500" dirty="0" smtClean="0">
                <a:solidFill>
                  <a:srgbClr val="FFC000"/>
                </a:solidFill>
                <a:effectLst>
                  <a:outerShdw blurRad="38100" dist="38100" dir="2700000" algn="tl">
                    <a:srgbClr val="000000">
                      <a:alpha val="43137"/>
                    </a:srgbClr>
                  </a:outerShdw>
                </a:effectLst>
              </a:rPr>
              <a:t>temper.</a:t>
            </a:r>
            <a:endParaRPr lang="en-US" sz="4500" dirty="0">
              <a:solidFill>
                <a:srgbClr val="FFC000"/>
              </a:solidFill>
              <a:effectLst>
                <a:outerShdw blurRad="38100" dist="38100" dir="2700000" algn="tl">
                  <a:srgbClr val="000000">
                    <a:alpha val="43137"/>
                  </a:srgbClr>
                </a:outerShdw>
              </a:effectLst>
            </a:endParaRPr>
          </a:p>
          <a:p>
            <a:r>
              <a:rPr lang="en-US" sz="4500" dirty="0">
                <a:solidFill>
                  <a:srgbClr val="FFC000"/>
                </a:solidFill>
                <a:effectLst>
                  <a:outerShdw blurRad="38100" dist="38100" dir="2700000" algn="tl">
                    <a:srgbClr val="000000">
                      <a:alpha val="43137"/>
                    </a:srgbClr>
                  </a:outerShdw>
                </a:effectLst>
              </a:rPr>
              <a:t>Demand attention</a:t>
            </a:r>
            <a:r>
              <a:rPr lang="en-US" sz="4500" dirty="0">
                <a:effectLst>
                  <a:outerShdw blurRad="38100" dist="38100" dir="2700000" algn="tl">
                    <a:srgbClr val="000000">
                      <a:alpha val="43137"/>
                    </a:srgbClr>
                  </a:outerShdw>
                </a:effectLst>
              </a:rPr>
              <a:t> through both positive and negative </a:t>
            </a:r>
            <a:r>
              <a:rPr lang="en-US" sz="4500" dirty="0" smtClean="0">
                <a:effectLst>
                  <a:outerShdw blurRad="38100" dist="38100" dir="2700000" algn="tl">
                    <a:srgbClr val="000000">
                      <a:alpha val="43137"/>
                    </a:srgbClr>
                  </a:outerShdw>
                </a:effectLst>
              </a:rPr>
              <a:t>behaviors.</a:t>
            </a:r>
            <a:endParaRPr lang="en-US" sz="4500" dirty="0">
              <a:effectLst>
                <a:outerShdw blurRad="38100" dist="38100" dir="2700000" algn="tl">
                  <a:srgbClr val="000000">
                    <a:alpha val="43137"/>
                  </a:srgbClr>
                </a:outerShdw>
              </a:effectLst>
            </a:endParaRPr>
          </a:p>
          <a:p>
            <a:r>
              <a:rPr lang="en-US" sz="4500" dirty="0">
                <a:effectLst>
                  <a:outerShdw blurRad="38100" dist="38100" dir="2700000" algn="tl">
                    <a:srgbClr val="000000">
                      <a:alpha val="43137"/>
                    </a:srgbClr>
                  </a:outerShdw>
                </a:effectLst>
              </a:rPr>
              <a:t>Exhibit </a:t>
            </a:r>
            <a:r>
              <a:rPr lang="en-US" sz="4500" dirty="0">
                <a:solidFill>
                  <a:srgbClr val="FFC000"/>
                </a:solidFill>
                <a:effectLst>
                  <a:outerShdw blurRad="38100" dist="38100" dir="2700000" algn="tl">
                    <a:srgbClr val="000000">
                      <a:alpha val="43137"/>
                    </a:srgbClr>
                  </a:outerShdw>
                </a:effectLst>
              </a:rPr>
              <a:t>aggressive </a:t>
            </a:r>
            <a:r>
              <a:rPr lang="en-US" sz="4500" dirty="0" smtClean="0">
                <a:solidFill>
                  <a:srgbClr val="FFC000"/>
                </a:solidFill>
                <a:effectLst>
                  <a:outerShdw blurRad="38100" dist="38100" dir="2700000" algn="tl">
                    <a:srgbClr val="000000">
                      <a:alpha val="43137"/>
                    </a:srgbClr>
                  </a:outerShdw>
                </a:effectLst>
              </a:rPr>
              <a:t>behaviors.</a:t>
            </a:r>
          </a:p>
          <a:p>
            <a:r>
              <a:rPr lang="en-US" sz="4500" dirty="0" smtClean="0">
                <a:solidFill>
                  <a:srgbClr val="FFC000"/>
                </a:solidFill>
                <a:effectLst>
                  <a:outerShdw blurRad="38100" dist="38100" dir="2700000" algn="tl">
                    <a:srgbClr val="000000">
                      <a:alpha val="43137"/>
                    </a:srgbClr>
                  </a:outerShdw>
                </a:effectLst>
              </a:rPr>
              <a:t>Act younger</a:t>
            </a:r>
            <a:r>
              <a:rPr lang="en-US" sz="4500" dirty="0" smtClean="0">
                <a:effectLst>
                  <a:outerShdw blurRad="38100" dist="38100" dir="2700000" algn="tl">
                    <a:srgbClr val="000000">
                      <a:alpha val="43137"/>
                    </a:srgbClr>
                  </a:outerShdw>
                </a:effectLst>
              </a:rPr>
              <a:t> than their age.</a:t>
            </a:r>
            <a:endParaRPr lang="en-US" sz="4500" dirty="0">
              <a:effectLst>
                <a:outerShdw blurRad="38100" dist="38100" dir="2700000" algn="tl">
                  <a:srgbClr val="000000">
                    <a:alpha val="43137"/>
                  </a:srgbClr>
                </a:outerShdw>
              </a:effectLst>
            </a:endParaRPr>
          </a:p>
          <a:p>
            <a:r>
              <a:rPr lang="en-US" sz="4500" dirty="0" smtClean="0">
                <a:solidFill>
                  <a:srgbClr val="FFC000"/>
                </a:solidFill>
                <a:effectLst>
                  <a:outerShdw blurRad="38100" dist="38100" dir="2700000" algn="tl">
                    <a:srgbClr val="000000">
                      <a:alpha val="43137"/>
                    </a:srgbClr>
                  </a:outerShdw>
                </a:effectLst>
              </a:rPr>
              <a:t>Act </a:t>
            </a:r>
            <a:r>
              <a:rPr lang="en-US" sz="4500" dirty="0">
                <a:solidFill>
                  <a:srgbClr val="FFC000"/>
                </a:solidFill>
                <a:effectLst>
                  <a:outerShdw blurRad="38100" dist="38100" dir="2700000" algn="tl">
                    <a:srgbClr val="000000">
                      <a:alpha val="43137"/>
                    </a:srgbClr>
                  </a:outerShdw>
                </a:effectLst>
              </a:rPr>
              <a:t>out </a:t>
            </a:r>
            <a:r>
              <a:rPr lang="en-US" sz="4500" dirty="0">
                <a:effectLst>
                  <a:outerShdw blurRad="38100" dist="38100" dir="2700000" algn="tl">
                    <a:srgbClr val="000000">
                      <a:alpha val="43137"/>
                    </a:srgbClr>
                  </a:outerShdw>
                </a:effectLst>
              </a:rPr>
              <a:t>in social </a:t>
            </a:r>
            <a:r>
              <a:rPr lang="en-US" sz="4500" dirty="0" smtClean="0">
                <a:effectLst>
                  <a:outerShdw blurRad="38100" dist="38100" dir="2700000" algn="tl">
                    <a:srgbClr val="000000">
                      <a:alpha val="43137"/>
                    </a:srgbClr>
                  </a:outerShdw>
                </a:effectLst>
              </a:rPr>
              <a:t>situations.</a:t>
            </a:r>
            <a:endParaRPr lang="en-US" sz="4500" dirty="0">
              <a:effectLst>
                <a:outerShdw blurRad="38100" dist="38100" dir="2700000" algn="tl">
                  <a:srgbClr val="000000">
                    <a:alpha val="43137"/>
                  </a:srgbClr>
                </a:outerShdw>
              </a:effectLst>
            </a:endParaRPr>
          </a:p>
          <a:p>
            <a:r>
              <a:rPr lang="en-US" sz="4500" dirty="0">
                <a:solidFill>
                  <a:srgbClr val="FFC000"/>
                </a:solidFill>
                <a:effectLst>
                  <a:outerShdw blurRad="38100" dist="38100" dir="2700000" algn="tl">
                    <a:srgbClr val="000000">
                      <a:alpha val="43137"/>
                    </a:srgbClr>
                  </a:outerShdw>
                </a:effectLst>
              </a:rPr>
              <a:t>Imitate</a:t>
            </a:r>
            <a:r>
              <a:rPr lang="en-US" sz="4500" dirty="0">
                <a:effectLst>
                  <a:outerShdw blurRad="38100" dist="38100" dir="2700000" algn="tl">
                    <a:srgbClr val="000000">
                      <a:alpha val="43137"/>
                    </a:srgbClr>
                  </a:outerShdw>
                </a:effectLst>
              </a:rPr>
              <a:t> the </a:t>
            </a:r>
            <a:r>
              <a:rPr lang="en-US" sz="4500" dirty="0" smtClean="0">
                <a:effectLst>
                  <a:outerShdw blurRad="38100" dist="38100" dir="2700000" algn="tl">
                    <a:srgbClr val="000000">
                      <a:alpha val="43137"/>
                    </a:srgbClr>
                  </a:outerShdw>
                </a:effectLst>
              </a:rPr>
              <a:t>traumatic event.</a:t>
            </a:r>
            <a:endParaRPr lang="en-US" sz="4500" dirty="0">
              <a:effectLst>
                <a:outerShdw blurRad="38100" dist="38100" dir="2700000" algn="tl">
                  <a:srgbClr val="000000">
                    <a:alpha val="43137"/>
                  </a:srgbClr>
                </a:outerShdw>
              </a:effectLst>
            </a:endParaRPr>
          </a:p>
          <a:p>
            <a:r>
              <a:rPr lang="en-US" sz="4500" dirty="0">
                <a:solidFill>
                  <a:srgbClr val="FFC000"/>
                </a:solidFill>
                <a:effectLst>
                  <a:outerShdw blurRad="38100" dist="38100" dir="2700000" algn="tl">
                    <a:srgbClr val="000000">
                      <a:alpha val="43137"/>
                    </a:srgbClr>
                  </a:outerShdw>
                </a:effectLst>
              </a:rPr>
              <a:t>Verbally </a:t>
            </a:r>
            <a:r>
              <a:rPr lang="en-US" sz="4500" dirty="0" smtClean="0">
                <a:solidFill>
                  <a:srgbClr val="FFC000"/>
                </a:solidFill>
                <a:effectLst>
                  <a:outerShdw blurRad="38100" dist="38100" dir="2700000" algn="tl">
                    <a:srgbClr val="000000">
                      <a:alpha val="43137"/>
                    </a:srgbClr>
                  </a:outerShdw>
                </a:effectLst>
              </a:rPr>
              <a:t>abusive.</a:t>
            </a:r>
            <a:endParaRPr lang="en-US" sz="4500" dirty="0">
              <a:solidFill>
                <a:srgbClr val="FFC000"/>
              </a:solidFill>
              <a:effectLst>
                <a:outerShdw blurRad="38100" dist="38100" dir="2700000" algn="tl">
                  <a:srgbClr val="000000">
                    <a:alpha val="43137"/>
                  </a:srgbClr>
                </a:outerShdw>
              </a:effectLst>
            </a:endParaRPr>
          </a:p>
          <a:p>
            <a:r>
              <a:rPr lang="en-US" sz="4500" dirty="0">
                <a:solidFill>
                  <a:srgbClr val="FFC000"/>
                </a:solidFill>
                <a:effectLst>
                  <a:outerShdw blurRad="38100" dist="38100" dir="2700000" algn="tl">
                    <a:srgbClr val="000000">
                      <a:alpha val="43137"/>
                    </a:srgbClr>
                  </a:outerShdw>
                </a:effectLst>
              </a:rPr>
              <a:t>Scream or cry </a:t>
            </a:r>
            <a:r>
              <a:rPr lang="en-US" sz="4500" dirty="0" smtClean="0">
                <a:effectLst>
                  <a:outerShdw blurRad="38100" dist="38100" dir="2700000" algn="tl">
                    <a:srgbClr val="000000">
                      <a:alpha val="43137"/>
                    </a:srgbClr>
                  </a:outerShdw>
                </a:effectLst>
              </a:rPr>
              <a:t>excessively.</a:t>
            </a:r>
            <a:endParaRPr lang="en-US" sz="4500" dirty="0">
              <a:effectLst>
                <a:outerShdw blurRad="38100" dist="38100" dir="2700000" algn="tl">
                  <a:srgbClr val="000000">
                    <a:alpha val="43137"/>
                  </a:srgbClr>
                </a:outerShdw>
              </a:effectLst>
            </a:endParaRPr>
          </a:p>
          <a:p>
            <a:r>
              <a:rPr lang="en-US" sz="4500" dirty="0" smtClean="0">
                <a:solidFill>
                  <a:srgbClr val="FFC000"/>
                </a:solidFill>
                <a:effectLst>
                  <a:outerShdw blurRad="38100" dist="38100" dir="2700000" algn="tl">
                    <a:srgbClr val="000000">
                      <a:alpha val="43137"/>
                    </a:srgbClr>
                  </a:outerShdw>
                </a:effectLst>
              </a:rPr>
              <a:t>Startles easily.</a:t>
            </a:r>
            <a:endParaRPr lang="en-US" sz="4500" dirty="0">
              <a:solidFill>
                <a:srgbClr val="FFC000"/>
              </a:solidFill>
              <a:effectLst>
                <a:outerShdw blurRad="38100" dist="38100" dir="2700000" algn="tl">
                  <a:srgbClr val="000000">
                    <a:alpha val="43137"/>
                  </a:srgbClr>
                </a:outerShdw>
              </a:effectLst>
            </a:endParaRPr>
          </a:p>
          <a:p>
            <a:pPr marL="68580" indent="0">
              <a:buNone/>
            </a:pPr>
            <a:endParaRPr lang="en-US" dirty="0"/>
          </a:p>
        </p:txBody>
      </p:sp>
      <p:sp>
        <p:nvSpPr>
          <p:cNvPr id="7" name="Footer Placeholder 6"/>
          <p:cNvSpPr>
            <a:spLocks noGrp="1"/>
          </p:cNvSpPr>
          <p:nvPr>
            <p:ph type="ftr" sz="quarter" idx="11"/>
          </p:nvPr>
        </p:nvSpPr>
        <p:spPr>
          <a:xfrm>
            <a:off x="228600" y="6416675"/>
            <a:ext cx="5029200" cy="365125"/>
          </a:xfrm>
        </p:spPr>
        <p:txBody>
          <a:bodyPr/>
          <a:lstStyle/>
          <a:p>
            <a:r>
              <a:rPr lang="en-US" dirty="0" smtClean="0">
                <a:solidFill>
                  <a:schemeClr val="tx1"/>
                </a:solidFill>
              </a:rPr>
              <a:t>National Child Traumatic Stress Network, 2014</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3621B3CB-E8FA-41E0-A920-BE1847F3F784}"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1233735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FFFF00"/>
                </a:solidFill>
                <a:effectLst>
                  <a:outerShdw blurRad="38100" dist="38100" dir="2700000" algn="tl">
                    <a:srgbClr val="000000">
                      <a:alpha val="43137"/>
                    </a:srgbClr>
                  </a:outerShdw>
                </a:effectLst>
              </a:rPr>
              <a:t>Discussion</a:t>
            </a:r>
            <a:endParaRPr lang="en-US" sz="4800" b="1" dirty="0">
              <a:solidFill>
                <a:srgbClr val="FFFF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3621B3CB-E8FA-41E0-A920-BE1847F3F784}" type="slidenum">
              <a:rPr lang="en-US" smtClean="0">
                <a:solidFill>
                  <a:prstClr val="white"/>
                </a:solidFill>
              </a:rPr>
              <a:pPr/>
              <a:t>22</a:t>
            </a:fld>
            <a:endParaRPr lang="en-US" dirty="0">
              <a:solidFill>
                <a:prstClr val="white"/>
              </a:solidFill>
            </a:endParaRPr>
          </a:p>
        </p:txBody>
      </p:sp>
      <p:sp>
        <p:nvSpPr>
          <p:cNvPr id="4" name="TextBox 3"/>
          <p:cNvSpPr txBox="1"/>
          <p:nvPr/>
        </p:nvSpPr>
        <p:spPr>
          <a:xfrm>
            <a:off x="609600" y="1905000"/>
            <a:ext cx="8077200" cy="707886"/>
          </a:xfrm>
          <a:prstGeom prst="rect">
            <a:avLst/>
          </a:prstGeom>
          <a:noFill/>
        </p:spPr>
        <p:txBody>
          <a:bodyPr wrap="square" rtlCol="0">
            <a:spAutoFit/>
          </a:bodyPr>
          <a:lstStyle/>
          <a:p>
            <a:pPr marL="68580">
              <a:spcBef>
                <a:spcPts val="700"/>
              </a:spcBef>
              <a:buClr>
                <a:srgbClr val="31B6FD"/>
              </a:buClr>
              <a:buSzPct val="85000"/>
            </a:pPr>
            <a:r>
              <a:rPr lang="en-US" sz="4000" dirty="0" smtClean="0">
                <a:solidFill>
                  <a:prstClr val="white"/>
                </a:solidFill>
              </a:rPr>
              <a:t>What are some healthy coping skills?</a:t>
            </a:r>
            <a:endParaRPr lang="en-US" sz="3200" dirty="0">
              <a:solidFill>
                <a:prstClr val="white"/>
              </a:solidFill>
            </a:endParaRPr>
          </a:p>
        </p:txBody>
      </p:sp>
    </p:spTree>
    <p:extLst>
      <p:ext uri="{BB962C8B-B14F-4D97-AF65-F5344CB8AC3E}">
        <p14:creationId xmlns:p14="http://schemas.microsoft.com/office/powerpoint/2010/main" val="3999308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9201"/>
            <a:ext cx="7772400" cy="1143000"/>
          </a:xfrm>
        </p:spPr>
        <p:txBody>
          <a:bodyPr>
            <a:normAutofit fontScale="90000"/>
          </a:bodyPr>
          <a:lstStyle/>
          <a:p>
            <a:r>
              <a:rPr lang="en-US" dirty="0" smtClean="0"/>
              <a:t>Healthy Emotional Responses to Trauma</a:t>
            </a:r>
            <a:endParaRPr lang="en-US" dirty="0"/>
          </a:p>
        </p:txBody>
      </p:sp>
      <p:sp>
        <p:nvSpPr>
          <p:cNvPr id="3" name="Content Placeholder 2"/>
          <p:cNvSpPr>
            <a:spLocks noGrp="1"/>
          </p:cNvSpPr>
          <p:nvPr>
            <p:ph idx="1"/>
          </p:nvPr>
        </p:nvSpPr>
        <p:spPr>
          <a:xfrm>
            <a:off x="3810000" y="1321315"/>
            <a:ext cx="4876800" cy="4622285"/>
          </a:xfrm>
        </p:spPr>
        <p:txBody>
          <a:bodyPr>
            <a:normAutofit/>
          </a:bodyPr>
          <a:lstStyle/>
          <a:p>
            <a:r>
              <a:rPr lang="en-US" sz="2400" dirty="0" smtClean="0">
                <a:solidFill>
                  <a:schemeClr val="accent5"/>
                </a:solidFill>
              </a:rPr>
              <a:t>Learn</a:t>
            </a:r>
            <a:r>
              <a:rPr lang="en-US" sz="2400" dirty="0" smtClean="0"/>
              <a:t> personal triggers</a:t>
            </a:r>
          </a:p>
          <a:p>
            <a:r>
              <a:rPr lang="en-US" sz="2400" dirty="0" smtClean="0">
                <a:solidFill>
                  <a:schemeClr val="accent5"/>
                </a:solidFill>
              </a:rPr>
              <a:t>Improve</a:t>
            </a:r>
            <a:r>
              <a:rPr lang="en-US" sz="2400" dirty="0" smtClean="0"/>
              <a:t> coping skills</a:t>
            </a:r>
          </a:p>
          <a:p>
            <a:r>
              <a:rPr lang="en-US" sz="2400" dirty="0" smtClean="0">
                <a:solidFill>
                  <a:schemeClr val="accent5"/>
                </a:solidFill>
              </a:rPr>
              <a:t>Use the experience </a:t>
            </a:r>
            <a:r>
              <a:rPr lang="en-US" sz="2400" dirty="0" smtClean="0"/>
              <a:t>to change your life in positive ways</a:t>
            </a:r>
          </a:p>
          <a:p>
            <a:pPr marL="68580" indent="0">
              <a:buNone/>
            </a:pPr>
            <a:endParaRPr lang="en-US" sz="2400" dirty="0" smtClean="0"/>
          </a:p>
          <a:p>
            <a:endParaRPr lang="en-US"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23</a:t>
            </a:fld>
            <a:endParaRPr lang="en-US"/>
          </a:p>
        </p:txBody>
      </p:sp>
      <p:pic>
        <p:nvPicPr>
          <p:cNvPr id="5" name="Picture 4"/>
          <p:cNvPicPr>
            <a:picLocks noChangeAspect="1"/>
          </p:cNvPicPr>
          <p:nvPr/>
        </p:nvPicPr>
        <p:blipFill>
          <a:blip r:embed="rId3"/>
          <a:stretch>
            <a:fillRect/>
          </a:stretch>
        </p:blipFill>
        <p:spPr>
          <a:xfrm>
            <a:off x="667019" y="1600714"/>
            <a:ext cx="2319935" cy="3581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0821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Healthy coping Skills</a:t>
            </a:r>
            <a:endParaRPr lang="en-US" dirty="0"/>
          </a:p>
        </p:txBody>
      </p:sp>
      <p:sp>
        <p:nvSpPr>
          <p:cNvPr id="6" name="Content Placeholder 5"/>
          <p:cNvSpPr>
            <a:spLocks noGrp="1"/>
          </p:cNvSpPr>
          <p:nvPr>
            <p:ph idx="1"/>
          </p:nvPr>
        </p:nvSpPr>
        <p:spPr>
          <a:xfrm>
            <a:off x="685800" y="1295400"/>
            <a:ext cx="7772400" cy="4343399"/>
          </a:xfrm>
        </p:spPr>
        <p:txBody>
          <a:bodyPr>
            <a:normAutofit lnSpcReduction="10000"/>
          </a:bodyPr>
          <a:lstStyle/>
          <a:p>
            <a:r>
              <a:rPr lang="en-US" sz="2200" dirty="0" smtClean="0">
                <a:solidFill>
                  <a:schemeClr val="accent5"/>
                </a:solidFill>
                <a:effectLst>
                  <a:outerShdw blurRad="38100" dist="38100" dir="2700000" algn="tl">
                    <a:srgbClr val="000000">
                      <a:alpha val="43137"/>
                    </a:srgbClr>
                  </a:outerShdw>
                </a:effectLst>
              </a:rPr>
              <a:t>Developing healthy coping skills </a:t>
            </a:r>
            <a:r>
              <a:rPr lang="en-US" sz="2200" dirty="0" smtClean="0"/>
              <a:t>for trauma allows the survivor to </a:t>
            </a:r>
            <a:r>
              <a:rPr lang="en-US" sz="2200" dirty="0" smtClean="0">
                <a:solidFill>
                  <a:schemeClr val="accent5"/>
                </a:solidFill>
                <a:effectLst>
                  <a:outerShdw blurRad="38100" dist="38100" dir="2700000" algn="tl">
                    <a:srgbClr val="000000">
                      <a:alpha val="43137"/>
                    </a:srgbClr>
                  </a:outerShdw>
                </a:effectLst>
              </a:rPr>
              <a:t>accept the traumatic incident and take action to improve things</a:t>
            </a:r>
            <a:r>
              <a:rPr lang="en-US" sz="2200" dirty="0" smtClean="0"/>
              <a:t>. </a:t>
            </a:r>
          </a:p>
          <a:p>
            <a:r>
              <a:rPr lang="en-US" sz="2200" dirty="0" smtClean="0"/>
              <a:t>Healthy coping skills include:</a:t>
            </a:r>
          </a:p>
          <a:p>
            <a:pPr lvl="1"/>
            <a:r>
              <a:rPr lang="en-US" sz="2000" dirty="0" smtClean="0"/>
              <a:t>Understanding that </a:t>
            </a:r>
            <a:r>
              <a:rPr lang="en-US" sz="2000" dirty="0" smtClean="0">
                <a:solidFill>
                  <a:schemeClr val="accent5"/>
                </a:solidFill>
                <a:effectLst>
                  <a:outerShdw blurRad="38100" dist="38100" dir="2700000" algn="tl">
                    <a:srgbClr val="000000">
                      <a:alpha val="43137"/>
                    </a:srgbClr>
                  </a:outerShdw>
                </a:effectLst>
              </a:rPr>
              <a:t>recovery is a process</a:t>
            </a:r>
          </a:p>
          <a:p>
            <a:pPr lvl="1"/>
            <a:r>
              <a:rPr lang="en-US" sz="2000" dirty="0" smtClean="0"/>
              <a:t>Developing </a:t>
            </a:r>
            <a:r>
              <a:rPr lang="en-US" sz="2000" dirty="0" smtClean="0">
                <a:solidFill>
                  <a:schemeClr val="accent5"/>
                </a:solidFill>
                <a:effectLst>
                  <a:outerShdw blurRad="38100" dist="38100" dir="2700000" algn="tl">
                    <a:srgbClr val="000000">
                      <a:alpha val="43137"/>
                    </a:srgbClr>
                  </a:outerShdw>
                </a:effectLst>
              </a:rPr>
              <a:t>positive coping actions</a:t>
            </a:r>
            <a:r>
              <a:rPr lang="en-US" sz="2000" dirty="0" smtClean="0"/>
              <a:t>:</a:t>
            </a:r>
          </a:p>
          <a:p>
            <a:pPr lvl="2">
              <a:buFont typeface="Wingdings" panose="05000000000000000000" pitchFamily="2" charset="2"/>
              <a:buChar char="§"/>
            </a:pPr>
            <a:r>
              <a:rPr lang="en-US" sz="1800" dirty="0" smtClean="0">
                <a:solidFill>
                  <a:schemeClr val="accent5"/>
                </a:solidFill>
                <a:effectLst>
                  <a:outerShdw blurRad="38100" dist="38100" dir="2700000" algn="tl">
                    <a:srgbClr val="000000">
                      <a:alpha val="43137"/>
                    </a:srgbClr>
                  </a:outerShdw>
                </a:effectLst>
              </a:rPr>
              <a:t>Education</a:t>
            </a:r>
            <a:r>
              <a:rPr lang="en-US" sz="1800" dirty="0" smtClean="0"/>
              <a:t>:  learn about trauma and PTSD</a:t>
            </a:r>
          </a:p>
          <a:p>
            <a:pPr lvl="2">
              <a:buFont typeface="Wingdings" panose="05000000000000000000" pitchFamily="2" charset="2"/>
              <a:buChar char="§"/>
            </a:pPr>
            <a:r>
              <a:rPr lang="en-US" sz="1800" dirty="0" smtClean="0">
                <a:solidFill>
                  <a:schemeClr val="accent5"/>
                </a:solidFill>
                <a:effectLst>
                  <a:outerShdw blurRad="38100" dist="38100" dir="2700000" algn="tl">
                    <a:srgbClr val="000000">
                      <a:alpha val="43137"/>
                    </a:srgbClr>
                  </a:outerShdw>
                </a:effectLst>
              </a:rPr>
              <a:t>Talk to others </a:t>
            </a:r>
            <a:r>
              <a:rPr lang="en-US" sz="1800" dirty="0" smtClean="0"/>
              <a:t>for support</a:t>
            </a:r>
          </a:p>
          <a:p>
            <a:pPr lvl="2">
              <a:buFont typeface="Wingdings" panose="05000000000000000000" pitchFamily="2" charset="2"/>
              <a:buChar char="§"/>
            </a:pPr>
            <a:r>
              <a:rPr lang="en-US" sz="1800" dirty="0" smtClean="0"/>
              <a:t>Practice </a:t>
            </a:r>
            <a:r>
              <a:rPr lang="en-US" sz="1800" dirty="0" smtClean="0">
                <a:solidFill>
                  <a:schemeClr val="accent5"/>
                </a:solidFill>
                <a:effectLst>
                  <a:outerShdw blurRad="38100" dist="38100" dir="2700000" algn="tl">
                    <a:srgbClr val="000000">
                      <a:alpha val="43137"/>
                    </a:srgbClr>
                  </a:outerShdw>
                </a:effectLst>
              </a:rPr>
              <a:t>relaxation</a:t>
            </a:r>
            <a:r>
              <a:rPr lang="en-US" sz="1800" dirty="0" smtClean="0"/>
              <a:t> methods</a:t>
            </a:r>
          </a:p>
          <a:p>
            <a:pPr lvl="2">
              <a:buFont typeface="Wingdings" panose="05000000000000000000" pitchFamily="2" charset="2"/>
              <a:buChar char="§"/>
            </a:pPr>
            <a:r>
              <a:rPr lang="en-US" sz="1800" dirty="0" smtClean="0">
                <a:solidFill>
                  <a:schemeClr val="accent5"/>
                </a:solidFill>
                <a:effectLst>
                  <a:outerShdw blurRad="38100" dist="38100" dir="2700000" algn="tl">
                    <a:srgbClr val="000000">
                      <a:alpha val="43137"/>
                    </a:srgbClr>
                  </a:outerShdw>
                </a:effectLst>
              </a:rPr>
              <a:t>Distract yourself </a:t>
            </a:r>
            <a:r>
              <a:rPr lang="en-US" sz="1800" dirty="0" smtClean="0"/>
              <a:t>with positive activities</a:t>
            </a:r>
          </a:p>
          <a:p>
            <a:pPr lvl="2">
              <a:buFont typeface="Wingdings" panose="05000000000000000000" pitchFamily="2" charset="2"/>
              <a:buChar char="§"/>
            </a:pPr>
            <a:r>
              <a:rPr lang="en-US" sz="1800" dirty="0" smtClean="0">
                <a:solidFill>
                  <a:schemeClr val="accent5"/>
                </a:solidFill>
                <a:effectLst>
                  <a:outerShdw blurRad="38100" dist="38100" dir="2700000" algn="tl">
                    <a:srgbClr val="000000">
                      <a:alpha val="43137"/>
                    </a:srgbClr>
                  </a:outerShdw>
                </a:effectLst>
              </a:rPr>
              <a:t>Talk to a doctor or counselor </a:t>
            </a:r>
            <a:r>
              <a:rPr lang="en-US" sz="1800" dirty="0" smtClean="0"/>
              <a:t>about trauma and PTSD</a:t>
            </a:r>
          </a:p>
        </p:txBody>
      </p:sp>
      <p:sp>
        <p:nvSpPr>
          <p:cNvPr id="3" name="Footer Placeholder 2"/>
          <p:cNvSpPr>
            <a:spLocks noGrp="1"/>
          </p:cNvSpPr>
          <p:nvPr>
            <p:ph type="ftr" sz="quarter" idx="11"/>
          </p:nvPr>
        </p:nvSpPr>
        <p:spPr/>
        <p:txBody>
          <a:bodyPr/>
          <a:lstStyle/>
          <a:p>
            <a:r>
              <a:rPr lang="en-US" smtClean="0"/>
              <a:t>National Center for PTSD, 2014</a:t>
            </a:r>
            <a:endParaRPr lang="en-US"/>
          </a:p>
        </p:txBody>
      </p:sp>
      <p:sp>
        <p:nvSpPr>
          <p:cNvPr id="4" name="Slide Number Placeholder 3"/>
          <p:cNvSpPr>
            <a:spLocks noGrp="1"/>
          </p:cNvSpPr>
          <p:nvPr>
            <p:ph type="sldNum" sz="quarter" idx="12"/>
          </p:nvPr>
        </p:nvSpPr>
        <p:spPr/>
        <p:txBody>
          <a:bodyPr/>
          <a:lstStyle/>
          <a:p>
            <a:fld id="{3621B3CB-E8FA-41E0-A920-BE1847F3F784}" type="slidenum">
              <a:rPr lang="en-US" smtClean="0"/>
              <a:pPr/>
              <a:t>24</a:t>
            </a:fld>
            <a:endParaRPr lang="en-US"/>
          </a:p>
        </p:txBody>
      </p:sp>
    </p:spTree>
    <p:extLst>
      <p:ext uri="{BB962C8B-B14F-4D97-AF65-F5344CB8AC3E}">
        <p14:creationId xmlns:p14="http://schemas.microsoft.com/office/powerpoint/2010/main" val="1413273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FFFF00"/>
                </a:solidFill>
                <a:effectLst>
                  <a:outerShdw blurRad="38100" dist="38100" dir="2700000" algn="tl">
                    <a:srgbClr val="000000">
                      <a:alpha val="43137"/>
                    </a:srgbClr>
                  </a:outerShdw>
                </a:effectLst>
              </a:rPr>
              <a:t>Discussion</a:t>
            </a:r>
            <a:endParaRPr lang="en-US" sz="4800" b="1" dirty="0">
              <a:solidFill>
                <a:srgbClr val="FFFF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3621B3CB-E8FA-41E0-A920-BE1847F3F784}" type="slidenum">
              <a:rPr lang="en-US" smtClean="0">
                <a:solidFill>
                  <a:prstClr val="white"/>
                </a:solidFill>
              </a:rPr>
              <a:pPr/>
              <a:t>25</a:t>
            </a:fld>
            <a:endParaRPr lang="en-US" dirty="0">
              <a:solidFill>
                <a:prstClr val="white"/>
              </a:solidFill>
            </a:endParaRPr>
          </a:p>
        </p:txBody>
      </p:sp>
      <p:sp>
        <p:nvSpPr>
          <p:cNvPr id="4" name="TextBox 3"/>
          <p:cNvSpPr txBox="1"/>
          <p:nvPr/>
        </p:nvSpPr>
        <p:spPr>
          <a:xfrm>
            <a:off x="609600" y="1905000"/>
            <a:ext cx="8077200" cy="707886"/>
          </a:xfrm>
          <a:prstGeom prst="rect">
            <a:avLst/>
          </a:prstGeom>
          <a:noFill/>
        </p:spPr>
        <p:txBody>
          <a:bodyPr wrap="square" rtlCol="0">
            <a:spAutoFit/>
          </a:bodyPr>
          <a:lstStyle/>
          <a:p>
            <a:pPr marL="68580">
              <a:spcBef>
                <a:spcPts val="700"/>
              </a:spcBef>
              <a:buClr>
                <a:srgbClr val="31B6FD"/>
              </a:buClr>
              <a:buSzPct val="85000"/>
            </a:pPr>
            <a:r>
              <a:rPr lang="en-US" sz="3600" dirty="0" smtClean="0">
                <a:solidFill>
                  <a:prstClr val="white"/>
                </a:solidFill>
              </a:rPr>
              <a:t>What are some unhealthy coping</a:t>
            </a:r>
            <a:r>
              <a:rPr lang="en-US" sz="4000" dirty="0" smtClean="0">
                <a:solidFill>
                  <a:prstClr val="white"/>
                </a:solidFill>
              </a:rPr>
              <a:t> </a:t>
            </a:r>
            <a:r>
              <a:rPr lang="en-US" sz="3600" dirty="0" smtClean="0">
                <a:solidFill>
                  <a:prstClr val="white"/>
                </a:solidFill>
              </a:rPr>
              <a:t>skills?</a:t>
            </a:r>
            <a:endParaRPr lang="en-US" sz="2800" dirty="0">
              <a:solidFill>
                <a:prstClr val="white"/>
              </a:solidFill>
            </a:endParaRPr>
          </a:p>
        </p:txBody>
      </p:sp>
    </p:spTree>
    <p:extLst>
      <p:ext uri="{BB962C8B-B14F-4D97-AF65-F5344CB8AC3E}">
        <p14:creationId xmlns:p14="http://schemas.microsoft.com/office/powerpoint/2010/main" val="3813017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266"/>
            <a:ext cx="9144000" cy="5953467"/>
          </a:xfrm>
          <a:prstGeom prst="rect">
            <a:avLst/>
          </a:prstGeom>
          <a:effectLst/>
        </p:spPr>
      </p:pic>
      <p:sp>
        <p:nvSpPr>
          <p:cNvPr id="2" name="Title 1"/>
          <p:cNvSpPr>
            <a:spLocks noGrp="1"/>
          </p:cNvSpPr>
          <p:nvPr>
            <p:ph type="title"/>
          </p:nvPr>
        </p:nvSpPr>
        <p:spPr/>
        <p:txBody>
          <a:bodyPr>
            <a:normAutofit fontScale="90000"/>
          </a:bodyPr>
          <a:lstStyle/>
          <a:p>
            <a:pPr algn="ctr"/>
            <a:r>
              <a:rPr lang="en-US" dirty="0" smtClean="0">
                <a:effectLst>
                  <a:outerShdw blurRad="38100" dist="38100" dir="2700000" algn="tl">
                    <a:srgbClr val="000000">
                      <a:alpha val="43137"/>
                    </a:srgbClr>
                  </a:outerShdw>
                </a:effectLst>
              </a:rPr>
              <a:t>Distressing Emotional Responses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to Trauma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534400" cy="4589917"/>
          </a:xfrm>
        </p:spPr>
        <p:txBody>
          <a:bodyPr>
            <a:normAutofit/>
          </a:bodyPr>
          <a:lstStyle/>
          <a:p>
            <a:pPr marL="68580" indent="0">
              <a:buNone/>
            </a:pPr>
            <a:endParaRPr lang="en-US" sz="2200" dirty="0" smtClean="0"/>
          </a:p>
          <a:p>
            <a:pPr lvl="1"/>
            <a:r>
              <a:rPr lang="en-US" sz="2400" dirty="0" smtClean="0">
                <a:effectLst>
                  <a:outerShdw blurRad="38100" dist="38100" dir="2700000" algn="tl">
                    <a:srgbClr val="000000">
                      <a:alpha val="43137"/>
                    </a:srgbClr>
                  </a:outerShdw>
                </a:effectLst>
              </a:rPr>
              <a:t>Feelings of intense </a:t>
            </a:r>
            <a:r>
              <a:rPr lang="en-US" sz="2400" dirty="0" smtClean="0">
                <a:solidFill>
                  <a:schemeClr val="accent5"/>
                </a:solidFill>
                <a:effectLst>
                  <a:outerShdw blurRad="38100" dist="38100" dir="2700000" algn="tl">
                    <a:srgbClr val="000000">
                      <a:alpha val="43137"/>
                    </a:srgbClr>
                  </a:outerShdw>
                </a:effectLst>
              </a:rPr>
              <a:t>fear, helplessness, or horror</a:t>
            </a:r>
            <a:endParaRPr lang="en-US" sz="2400" dirty="0">
              <a:solidFill>
                <a:schemeClr val="accent5"/>
              </a:solidFill>
              <a:effectLst>
                <a:outerShdw blurRad="38100" dist="38100" dir="2700000" algn="tl">
                  <a:srgbClr val="000000">
                    <a:alpha val="43137"/>
                  </a:srgbClr>
                </a:outerShdw>
              </a:effectLst>
            </a:endParaRPr>
          </a:p>
          <a:p>
            <a:pPr lvl="1"/>
            <a:r>
              <a:rPr lang="en-US" sz="2400" dirty="0">
                <a:solidFill>
                  <a:schemeClr val="accent5"/>
                </a:solidFill>
                <a:effectLst>
                  <a:outerShdw blurRad="38100" dist="38100" dir="2700000" algn="tl">
                    <a:srgbClr val="000000">
                      <a:alpha val="43137"/>
                    </a:srgbClr>
                  </a:outerShdw>
                </a:effectLst>
              </a:rPr>
              <a:t>R</a:t>
            </a:r>
            <a:r>
              <a:rPr lang="en-US" sz="2400" dirty="0" smtClean="0">
                <a:solidFill>
                  <a:schemeClr val="accent5"/>
                </a:solidFill>
                <a:effectLst>
                  <a:outerShdw blurRad="38100" dist="38100" dir="2700000" algn="tl">
                    <a:srgbClr val="000000">
                      <a:alpha val="43137"/>
                    </a:srgbClr>
                  </a:outerShdw>
                </a:effectLst>
              </a:rPr>
              <a:t>e-experiencing</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the event</a:t>
            </a:r>
          </a:p>
          <a:p>
            <a:pPr lvl="2">
              <a:buFont typeface="Wingdings" panose="05000000000000000000" pitchFamily="2" charset="2"/>
              <a:buChar char="§"/>
            </a:pPr>
            <a:r>
              <a:rPr lang="en-US" sz="2400" dirty="0">
                <a:effectLst>
                  <a:outerShdw blurRad="38100" dist="38100" dir="2700000" algn="tl">
                    <a:srgbClr val="000000">
                      <a:alpha val="43137"/>
                    </a:srgbClr>
                  </a:outerShdw>
                </a:effectLst>
              </a:rPr>
              <a:t>e.g., nightmares, intrusive thoughts of the event, feeling detached from others, dissociation, sleep disturbances, startle response, etc</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a:p>
            <a:pPr lvl="1"/>
            <a:r>
              <a:rPr lang="en-US" sz="2400" dirty="0">
                <a:solidFill>
                  <a:schemeClr val="accent5"/>
                </a:solidFill>
                <a:effectLst>
                  <a:outerShdw blurRad="38100" dist="38100" dir="2700000" algn="tl">
                    <a:srgbClr val="000000">
                      <a:alpha val="43137"/>
                    </a:srgbClr>
                  </a:outerShdw>
                </a:effectLst>
              </a:rPr>
              <a:t>Post-Traumatic Stress Disorder</a:t>
            </a:r>
          </a:p>
          <a:p>
            <a:pPr lvl="2"/>
            <a:endParaRPr lang="en-US" sz="2200" b="1" dirty="0"/>
          </a:p>
          <a:p>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Federal Occupational Health, 2001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621B3CB-E8FA-41E0-A920-BE1847F3F784}" type="slidenum">
              <a:rPr lang="en-US" smtClean="0">
                <a:solidFill>
                  <a:schemeClr val="tx1"/>
                </a:solidFill>
              </a:rPr>
              <a:pPr/>
              <a:t>26</a:t>
            </a:fld>
            <a:endParaRPr lang="en-US" dirty="0">
              <a:solidFill>
                <a:schemeClr val="tx1"/>
              </a:solidFill>
            </a:endParaRPr>
          </a:p>
        </p:txBody>
      </p:sp>
    </p:spTree>
    <p:extLst>
      <p:ext uri="{BB962C8B-B14F-4D97-AF65-F5344CB8AC3E}">
        <p14:creationId xmlns:p14="http://schemas.microsoft.com/office/powerpoint/2010/main" val="2869834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Unhealthy Coping Skills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Chaotic lifestyle</a:t>
            </a:r>
          </a:p>
          <a:p>
            <a:r>
              <a:rPr lang="en-US" dirty="0" smtClean="0"/>
              <a:t>Compulsive behaviors</a:t>
            </a:r>
          </a:p>
          <a:p>
            <a:r>
              <a:rPr lang="en-US" dirty="0" smtClean="0"/>
              <a:t>Smoking</a:t>
            </a:r>
          </a:p>
          <a:p>
            <a:r>
              <a:rPr lang="en-US" dirty="0" smtClean="0"/>
              <a:t>Refusing to get support/help</a:t>
            </a:r>
          </a:p>
          <a:p>
            <a:r>
              <a:rPr lang="en-US" dirty="0" smtClean="0"/>
              <a:t>Risky behaviors</a:t>
            </a:r>
          </a:p>
          <a:p>
            <a:r>
              <a:rPr lang="en-US" dirty="0" smtClean="0"/>
              <a:t>Beating self up</a:t>
            </a:r>
          </a:p>
          <a:p>
            <a:r>
              <a:rPr lang="en-US" dirty="0" smtClean="0"/>
              <a:t>Blaming others</a:t>
            </a:r>
          </a:p>
          <a:p>
            <a:r>
              <a:rPr lang="en-US" dirty="0" smtClean="0"/>
              <a:t>Negativity</a:t>
            </a:r>
          </a:p>
          <a:p>
            <a:r>
              <a:rPr lang="en-US" dirty="0" smtClean="0"/>
              <a:t>Social withdrawal</a:t>
            </a:r>
          </a:p>
          <a:p>
            <a:r>
              <a:rPr lang="en-US" dirty="0" smtClean="0"/>
              <a:t>Lowered expectations </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Hopelessness</a:t>
            </a:r>
          </a:p>
          <a:p>
            <a:r>
              <a:rPr lang="en-US" dirty="0" smtClean="0"/>
              <a:t>Pessimism</a:t>
            </a:r>
          </a:p>
          <a:p>
            <a:r>
              <a:rPr lang="en-US" dirty="0" smtClean="0"/>
              <a:t>Substance use</a:t>
            </a:r>
          </a:p>
          <a:p>
            <a:r>
              <a:rPr lang="en-US" dirty="0" smtClean="0"/>
              <a:t>Avoidance</a:t>
            </a:r>
          </a:p>
          <a:p>
            <a:r>
              <a:rPr lang="en-US" dirty="0" smtClean="0"/>
              <a:t>Self-injury</a:t>
            </a:r>
          </a:p>
          <a:p>
            <a:r>
              <a:rPr lang="en-US" dirty="0" smtClean="0"/>
              <a:t>Passivity</a:t>
            </a:r>
          </a:p>
          <a:p>
            <a:r>
              <a:rPr lang="en-US" dirty="0" smtClean="0"/>
              <a:t>Silence</a:t>
            </a:r>
          </a:p>
          <a:p>
            <a:r>
              <a:rPr lang="en-US" dirty="0" smtClean="0"/>
              <a:t>Promiscuity</a:t>
            </a:r>
          </a:p>
          <a:p>
            <a:pPr marL="68580" indent="0">
              <a:buNone/>
            </a:pPr>
            <a:endParaRPr lang="en-US" dirty="0"/>
          </a:p>
        </p:txBody>
      </p:sp>
      <p:sp>
        <p:nvSpPr>
          <p:cNvPr id="3" name="Footer Placeholder 2"/>
          <p:cNvSpPr>
            <a:spLocks noGrp="1"/>
          </p:cNvSpPr>
          <p:nvPr>
            <p:ph type="ftr" sz="quarter" idx="11"/>
          </p:nvPr>
        </p:nvSpPr>
        <p:spPr/>
        <p:txBody>
          <a:bodyPr/>
          <a:lstStyle/>
          <a:p>
            <a:r>
              <a:rPr lang="en-US" smtClean="0"/>
              <a:t>Koyama, 2012</a:t>
            </a:r>
            <a:endParaRPr lang="en-US"/>
          </a:p>
        </p:txBody>
      </p:sp>
      <p:sp>
        <p:nvSpPr>
          <p:cNvPr id="7" name="Slide Number Placeholder 6"/>
          <p:cNvSpPr>
            <a:spLocks noGrp="1"/>
          </p:cNvSpPr>
          <p:nvPr>
            <p:ph type="sldNum" sz="quarter" idx="12"/>
          </p:nvPr>
        </p:nvSpPr>
        <p:spPr/>
        <p:txBody>
          <a:bodyPr/>
          <a:lstStyle/>
          <a:p>
            <a:fld id="{3621B3CB-E8FA-41E0-A920-BE1847F3F784}" type="slidenum">
              <a:rPr lang="en-US" smtClean="0"/>
              <a:pPr/>
              <a:t>27</a:t>
            </a:fld>
            <a:endParaRPr lang="en-US"/>
          </a:p>
        </p:txBody>
      </p:sp>
    </p:spTree>
    <p:extLst>
      <p:ext uri="{BB962C8B-B14F-4D97-AF65-F5344CB8AC3E}">
        <p14:creationId xmlns:p14="http://schemas.microsoft.com/office/powerpoint/2010/main" val="305759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447800"/>
          </a:xfrm>
        </p:spPr>
        <p:txBody>
          <a:bodyPr>
            <a:normAutofit fontScale="90000"/>
          </a:bodyPr>
          <a:lstStyle/>
          <a:p>
            <a:pPr marL="68580" indent="0" algn="ctr"/>
            <a:r>
              <a:rPr lang="en-US" dirty="0"/>
              <a:t/>
            </a:r>
            <a:br>
              <a:rPr lang="en-US" dirty="0"/>
            </a:br>
            <a:r>
              <a:rPr lang="en-US" sz="4000" dirty="0"/>
              <a:t>Post-Traumatic Stress </a:t>
            </a:r>
            <a:r>
              <a:rPr lang="en-US" sz="4000" dirty="0" smtClean="0"/>
              <a:t>Disorder</a:t>
            </a:r>
            <a:br>
              <a:rPr lang="en-US" sz="4000" dirty="0" smtClean="0"/>
            </a:br>
            <a:r>
              <a:rPr lang="en-US" sz="4000" dirty="0" smtClean="0"/>
              <a:t>(PTSD)</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26005"/>
            <a:ext cx="8153400" cy="34651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Slide Number Placeholder 2"/>
          <p:cNvSpPr>
            <a:spLocks noGrp="1"/>
          </p:cNvSpPr>
          <p:nvPr>
            <p:ph type="sldNum" sz="quarter" idx="12"/>
          </p:nvPr>
        </p:nvSpPr>
        <p:spPr/>
        <p:txBody>
          <a:bodyPr/>
          <a:lstStyle/>
          <a:p>
            <a:fld id="{3621B3CB-E8FA-41E0-A920-BE1847F3F784}"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210705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r>
              <a:rPr lang="en-US" dirty="0" smtClean="0"/>
              <a:t>Trauma Versus PTSD</a:t>
            </a:r>
            <a:endParaRPr lang="en-US" dirty="0"/>
          </a:p>
        </p:txBody>
      </p:sp>
      <p:sp>
        <p:nvSpPr>
          <p:cNvPr id="3" name="Content Placeholder 2"/>
          <p:cNvSpPr>
            <a:spLocks noGrp="1"/>
          </p:cNvSpPr>
          <p:nvPr>
            <p:ph idx="1"/>
          </p:nvPr>
        </p:nvSpPr>
        <p:spPr>
          <a:xfrm>
            <a:off x="533400" y="1143000"/>
            <a:ext cx="7772400" cy="5410200"/>
          </a:xfrm>
        </p:spPr>
        <p:txBody>
          <a:bodyPr>
            <a:normAutofit/>
          </a:bodyPr>
          <a:lstStyle/>
          <a:p>
            <a:r>
              <a:rPr lang="en-US" sz="2400" dirty="0" smtClean="0">
                <a:solidFill>
                  <a:schemeClr val="accent5"/>
                </a:solidFill>
              </a:rPr>
              <a:t>Most people </a:t>
            </a:r>
            <a:r>
              <a:rPr lang="en-US" sz="2400" dirty="0" smtClean="0"/>
              <a:t>experience a traumatic event in their lifetime.</a:t>
            </a:r>
          </a:p>
          <a:p>
            <a:r>
              <a:rPr lang="en-US" sz="2400" dirty="0" smtClean="0"/>
              <a:t>May experience </a:t>
            </a:r>
            <a:r>
              <a:rPr lang="en-US" sz="2400" dirty="0" smtClean="0">
                <a:solidFill>
                  <a:schemeClr val="accent5"/>
                </a:solidFill>
              </a:rPr>
              <a:t>PTSD symptoms.</a:t>
            </a:r>
          </a:p>
          <a:p>
            <a:r>
              <a:rPr lang="en-US" sz="2400" dirty="0" smtClean="0"/>
              <a:t>PTSD develops when symptoms:</a:t>
            </a:r>
          </a:p>
          <a:p>
            <a:pPr lvl="1">
              <a:buFont typeface="Wingdings" panose="05000000000000000000" pitchFamily="2" charset="2"/>
              <a:buChar char="§"/>
            </a:pPr>
            <a:r>
              <a:rPr lang="en-US" sz="2000" dirty="0" smtClean="0">
                <a:solidFill>
                  <a:schemeClr val="accent5"/>
                </a:solidFill>
              </a:rPr>
              <a:t>Persist </a:t>
            </a:r>
            <a:r>
              <a:rPr lang="en-US" sz="2000" dirty="0" smtClean="0"/>
              <a:t>over time (over one month)</a:t>
            </a:r>
          </a:p>
          <a:p>
            <a:pPr lvl="1">
              <a:buFont typeface="Wingdings" panose="05000000000000000000" pitchFamily="2" charset="2"/>
              <a:buChar char="§"/>
            </a:pPr>
            <a:r>
              <a:rPr lang="en-US" sz="2000" dirty="0" smtClean="0">
                <a:solidFill>
                  <a:schemeClr val="accent5"/>
                </a:solidFill>
              </a:rPr>
              <a:t>Affects functioning</a:t>
            </a:r>
          </a:p>
          <a:p>
            <a:r>
              <a:rPr lang="en-US" sz="2400" dirty="0" smtClean="0"/>
              <a:t>Risk for developing PTSD </a:t>
            </a:r>
            <a:br>
              <a:rPr lang="en-US" sz="2400" dirty="0" smtClean="0"/>
            </a:br>
            <a:r>
              <a:rPr lang="en-US" sz="2400" dirty="0" smtClean="0"/>
              <a:t>increases with </a:t>
            </a:r>
            <a:r>
              <a:rPr lang="en-US" sz="2400" dirty="0" smtClean="0">
                <a:solidFill>
                  <a:schemeClr val="accent5"/>
                </a:solidFill>
              </a:rPr>
              <a:t>more extreme </a:t>
            </a:r>
            <a:br>
              <a:rPr lang="en-US" sz="2400" dirty="0" smtClean="0">
                <a:solidFill>
                  <a:schemeClr val="accent5"/>
                </a:solidFill>
              </a:rPr>
            </a:br>
            <a:r>
              <a:rPr lang="en-US" sz="2400" dirty="0" smtClean="0">
                <a:solidFill>
                  <a:schemeClr val="accent5"/>
                </a:solidFill>
              </a:rPr>
              <a:t>and prolonged trauma.</a:t>
            </a:r>
          </a:p>
          <a:p>
            <a:r>
              <a:rPr lang="en-US" sz="2400" dirty="0" smtClean="0">
                <a:solidFill>
                  <a:schemeClr val="accent5"/>
                </a:solidFill>
              </a:rPr>
              <a:t>Early identification and treatment </a:t>
            </a:r>
            <a:br>
              <a:rPr lang="en-US" sz="2400" dirty="0" smtClean="0">
                <a:solidFill>
                  <a:schemeClr val="accent5"/>
                </a:solidFill>
              </a:rPr>
            </a:br>
            <a:r>
              <a:rPr lang="en-US" sz="2400" dirty="0" smtClean="0">
                <a:solidFill>
                  <a:schemeClr val="accent5"/>
                </a:solidFill>
              </a:rPr>
              <a:t>of symptoms </a:t>
            </a:r>
            <a:r>
              <a:rPr lang="en-US" sz="2400" dirty="0" smtClean="0"/>
              <a:t>decreases risk for </a:t>
            </a:r>
            <a:br>
              <a:rPr lang="en-US" sz="2400" dirty="0" smtClean="0"/>
            </a:br>
            <a:r>
              <a:rPr lang="en-US" sz="2400" dirty="0" smtClean="0"/>
              <a:t>developing PTSD.</a:t>
            </a:r>
          </a:p>
        </p:txBody>
      </p:sp>
      <p:sp>
        <p:nvSpPr>
          <p:cNvPr id="5" name="Footer Placeholder 4"/>
          <p:cNvSpPr>
            <a:spLocks noGrp="1"/>
          </p:cNvSpPr>
          <p:nvPr>
            <p:ph type="ftr" sz="quarter" idx="11"/>
          </p:nvPr>
        </p:nvSpPr>
        <p:spPr>
          <a:xfrm>
            <a:off x="228600" y="6416675"/>
            <a:ext cx="5129132" cy="365125"/>
          </a:xfrm>
        </p:spPr>
        <p:txBody>
          <a:bodyPr/>
          <a:lstStyle/>
          <a:p>
            <a:r>
              <a:rPr lang="en-US" dirty="0" smtClean="0">
                <a:solidFill>
                  <a:schemeClr val="tx1"/>
                </a:solidFill>
              </a:rPr>
              <a:t>department of veterans affairs, 2014</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3621B3CB-E8FA-41E0-A920-BE1847F3F784}" type="slidenum">
              <a:rPr lang="en-US" smtClean="0">
                <a:solidFill>
                  <a:schemeClr val="tx1"/>
                </a:solidFill>
              </a:rPr>
              <a:pPr/>
              <a:t>29</a:t>
            </a:fld>
            <a:endParaRPr lang="en-US">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rot="480000">
            <a:off x="5749340" y="2540668"/>
            <a:ext cx="3155454" cy="36581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8508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Presentation OBJECTIVES</a:t>
            </a:r>
            <a:endParaRPr lang="en-US" dirty="0">
              <a:solidFill>
                <a:srgbClr val="FFC000"/>
              </a:solidFill>
            </a:endParaRPr>
          </a:p>
        </p:txBody>
      </p:sp>
      <p:sp>
        <p:nvSpPr>
          <p:cNvPr id="3" name="Content Placeholder 2"/>
          <p:cNvSpPr>
            <a:spLocks noGrp="1"/>
          </p:cNvSpPr>
          <p:nvPr>
            <p:ph idx="1"/>
          </p:nvPr>
        </p:nvSpPr>
        <p:spPr>
          <a:xfrm>
            <a:off x="914400" y="1066800"/>
            <a:ext cx="7772400" cy="4078720"/>
          </a:xfrm>
        </p:spPr>
        <p:txBody>
          <a:bodyPr>
            <a:noAutofit/>
          </a:bodyPr>
          <a:lstStyle/>
          <a:p>
            <a:pPr marL="525780" indent="-457200">
              <a:buFont typeface="+mj-lt"/>
              <a:buAutoNum type="arabicPeriod"/>
            </a:pPr>
            <a:endParaRPr lang="en-US" sz="2400" dirty="0" smtClean="0"/>
          </a:p>
          <a:p>
            <a:pPr marL="525780" indent="-457200">
              <a:buFont typeface="+mj-lt"/>
              <a:buAutoNum type="arabicPeriod"/>
            </a:pPr>
            <a:r>
              <a:rPr lang="en-US" sz="2400" dirty="0" smtClean="0"/>
              <a:t>Define trauma and list the signs and symptoms of trauma.</a:t>
            </a:r>
            <a:endParaRPr lang="en-US" sz="400" dirty="0" smtClean="0"/>
          </a:p>
          <a:p>
            <a:pPr marL="525780" indent="-457200">
              <a:buFont typeface="+mj-lt"/>
              <a:buAutoNum type="arabicPeriod"/>
            </a:pPr>
            <a:r>
              <a:rPr lang="en-US" sz="2400" dirty="0" smtClean="0"/>
              <a:t>Identify unhealthy and healthy coping skills for dealing with stressful situations.</a:t>
            </a:r>
          </a:p>
          <a:p>
            <a:pPr marL="525780" indent="-457200">
              <a:buFont typeface="+mj-lt"/>
              <a:buAutoNum type="arabicPeriod"/>
            </a:pPr>
            <a:r>
              <a:rPr lang="en-US" sz="2400" dirty="0" smtClean="0"/>
              <a:t>I</a:t>
            </a:r>
            <a:r>
              <a:rPr lang="en-US" sz="2400" dirty="0" smtClean="0">
                <a:solidFill>
                  <a:prstClr val="white"/>
                </a:solidFill>
              </a:rPr>
              <a:t>dentify </a:t>
            </a:r>
            <a:r>
              <a:rPr lang="en-US" sz="2400" dirty="0">
                <a:solidFill>
                  <a:prstClr val="white"/>
                </a:solidFill>
              </a:rPr>
              <a:t>the difference between trauma and </a:t>
            </a:r>
            <a:r>
              <a:rPr lang="en-US" sz="2400" dirty="0" smtClean="0">
                <a:solidFill>
                  <a:prstClr val="white"/>
                </a:solidFill>
              </a:rPr>
              <a:t>Post Traumatic Stress Disorder (PTSD).</a:t>
            </a:r>
            <a:endParaRPr lang="en-US" sz="2400" dirty="0" smtClean="0"/>
          </a:p>
          <a:p>
            <a:pPr marL="525780" indent="-457200">
              <a:buFont typeface="+mj-lt"/>
              <a:buAutoNum type="arabicPeriod"/>
            </a:pPr>
            <a:r>
              <a:rPr lang="en-US" sz="2400" dirty="0" smtClean="0"/>
              <a:t>List adverse effects of PTSD.</a:t>
            </a:r>
          </a:p>
          <a:p>
            <a:pPr marL="525780" indent="-457200">
              <a:buFont typeface="+mj-lt"/>
              <a:buAutoNum type="arabicPeriod"/>
            </a:pPr>
            <a:r>
              <a:rPr lang="en-US" sz="2400" dirty="0" smtClean="0"/>
              <a:t>What does trauma informed care mean?</a:t>
            </a:r>
          </a:p>
        </p:txBody>
      </p:sp>
      <p:sp>
        <p:nvSpPr>
          <p:cNvPr id="4" name="Slide Number Placeholder 3"/>
          <p:cNvSpPr>
            <a:spLocks noGrp="1"/>
          </p:cNvSpPr>
          <p:nvPr>
            <p:ph type="sldNum" sz="quarter" idx="12"/>
          </p:nvPr>
        </p:nvSpPr>
        <p:spPr/>
        <p:txBody>
          <a:bodyPr/>
          <a:lstStyle/>
          <a:p>
            <a:fld id="{3621B3CB-E8FA-41E0-A920-BE1847F3F784}" type="slidenum">
              <a:rPr lang="en-US" smtClean="0"/>
              <a:pPr/>
              <a:t>3</a:t>
            </a:fld>
            <a:endParaRPr lang="en-US"/>
          </a:p>
        </p:txBody>
      </p:sp>
    </p:spTree>
    <p:extLst>
      <p:ext uri="{BB962C8B-B14F-4D97-AF65-F5344CB8AC3E}">
        <p14:creationId xmlns:p14="http://schemas.microsoft.com/office/powerpoint/2010/main" val="2900312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112" b="7671"/>
          <a:stretch/>
        </p:blipFill>
        <p:spPr>
          <a:xfrm>
            <a:off x="4482" y="0"/>
            <a:ext cx="9172395" cy="6934200"/>
          </a:xfrm>
          <a:prstGeom prst="rect">
            <a:avLst/>
          </a:prstGeom>
        </p:spPr>
      </p:pic>
      <p:sp>
        <p:nvSpPr>
          <p:cNvPr id="8" name="Rectangle 7"/>
          <p:cNvSpPr/>
          <p:nvPr/>
        </p:nvSpPr>
        <p:spPr>
          <a:xfrm>
            <a:off x="4572000" y="0"/>
            <a:ext cx="4191000" cy="6858000"/>
          </a:xfrm>
          <a:prstGeom prst="rect">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200"/>
            <a:ext cx="7772400" cy="1143000"/>
          </a:xfrm>
        </p:spPr>
        <p:txBody>
          <a:bodyPr>
            <a:normAutofit/>
          </a:bodyPr>
          <a:lstStyle/>
          <a:p>
            <a:pPr algn="ctr"/>
            <a:r>
              <a:rPr lang="en-US" sz="2800" dirty="0">
                <a:effectLst>
                  <a:outerShdw blurRad="38100" dist="38100" dir="2700000" algn="tl">
                    <a:srgbClr val="000000">
                      <a:alpha val="43137"/>
                    </a:srgbClr>
                  </a:outerShdw>
                </a:effectLst>
              </a:rPr>
              <a:t>What is </a:t>
            </a:r>
            <a:r>
              <a:rPr lang="en-US" sz="2800" dirty="0" smtClean="0">
                <a:effectLst>
                  <a:outerShdw blurRad="38100" dist="38100" dir="2700000" algn="tl">
                    <a:srgbClr val="000000">
                      <a:alpha val="43137"/>
                    </a:srgbClr>
                  </a:outerShdw>
                </a:effectLst>
              </a:rPr>
              <a:t>Post </a:t>
            </a:r>
            <a:r>
              <a:rPr lang="en-US" sz="2800" dirty="0">
                <a:effectLst>
                  <a:outerShdw blurRad="38100" dist="38100" dir="2700000" algn="tl">
                    <a:srgbClr val="000000">
                      <a:alpha val="43137"/>
                    </a:srgbClr>
                  </a:outerShdw>
                </a:effectLst>
              </a:rPr>
              <a:t>T</a:t>
            </a:r>
            <a:r>
              <a:rPr lang="en-US" sz="2800" dirty="0" smtClean="0">
                <a:effectLst>
                  <a:outerShdw blurRad="38100" dist="38100" dir="2700000" algn="tl">
                    <a:srgbClr val="000000">
                      <a:alpha val="43137"/>
                    </a:srgbClr>
                  </a:outerShdw>
                </a:effectLst>
              </a:rPr>
              <a:t>raumatic Stress Disorder?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86196" y="1143000"/>
            <a:ext cx="3872003" cy="5334000"/>
          </a:xfrm>
        </p:spPr>
        <p:txBody>
          <a:bodyPr>
            <a:normAutofit lnSpcReduction="10000"/>
          </a:bodyPr>
          <a:lstStyle/>
          <a:p>
            <a:r>
              <a:rPr lang="en-US" sz="2400" dirty="0" smtClean="0">
                <a:effectLst>
                  <a:outerShdw blurRad="38100" dist="38100" dir="2700000" algn="tl">
                    <a:srgbClr val="000000">
                      <a:alpha val="43137"/>
                    </a:srgbClr>
                  </a:outerShdw>
                </a:effectLst>
                <a:cs typeface="Arial" pitchFamily="34" charset="0"/>
              </a:rPr>
              <a:t>Can develop after </a:t>
            </a:r>
            <a:r>
              <a:rPr lang="en-US" sz="2400" dirty="0" smtClean="0">
                <a:solidFill>
                  <a:schemeClr val="accent5"/>
                </a:solidFill>
                <a:effectLst>
                  <a:outerShdw blurRad="38100" dist="38100" dir="2700000" algn="tl">
                    <a:srgbClr val="000000">
                      <a:alpha val="43137"/>
                    </a:srgbClr>
                  </a:outerShdw>
                </a:effectLst>
                <a:cs typeface="Arial" pitchFamily="34" charset="0"/>
              </a:rPr>
              <a:t>experiencing or witnessing a traumatic event.</a:t>
            </a:r>
          </a:p>
          <a:p>
            <a:r>
              <a:rPr lang="en-US" sz="2400" dirty="0" smtClean="0">
                <a:effectLst>
                  <a:outerShdw blurRad="38100" dist="38100" dir="2700000" algn="tl">
                    <a:srgbClr val="000000">
                      <a:alpha val="43137"/>
                    </a:srgbClr>
                  </a:outerShdw>
                </a:effectLst>
                <a:cs typeface="Arial" pitchFamily="34" charset="0"/>
              </a:rPr>
              <a:t>Perceived as </a:t>
            </a:r>
            <a:r>
              <a:rPr lang="en-US" sz="2400" dirty="0" smtClean="0">
                <a:solidFill>
                  <a:schemeClr val="accent5"/>
                </a:solidFill>
                <a:effectLst>
                  <a:outerShdw blurRad="38100" dist="38100" dir="2700000" algn="tl">
                    <a:srgbClr val="000000">
                      <a:alpha val="43137"/>
                    </a:srgbClr>
                  </a:outerShdw>
                </a:effectLst>
                <a:cs typeface="Arial" pitchFamily="34" charset="0"/>
              </a:rPr>
              <a:t>life-threatening.</a:t>
            </a:r>
          </a:p>
          <a:p>
            <a:r>
              <a:rPr lang="en-US" sz="2400" dirty="0" smtClean="0">
                <a:solidFill>
                  <a:schemeClr val="accent5"/>
                </a:solidFill>
                <a:effectLst>
                  <a:outerShdw blurRad="38100" dist="38100" dir="2700000" algn="tl">
                    <a:srgbClr val="000000">
                      <a:alpha val="43137"/>
                    </a:srgbClr>
                  </a:outerShdw>
                </a:effectLst>
                <a:cs typeface="Arial" pitchFamily="34" charset="0"/>
              </a:rPr>
              <a:t>Single event or accumulation </a:t>
            </a:r>
            <a:r>
              <a:rPr lang="en-US" sz="2400" dirty="0" smtClean="0">
                <a:effectLst>
                  <a:outerShdw blurRad="38100" dist="38100" dir="2700000" algn="tl">
                    <a:srgbClr val="000000">
                      <a:alpha val="43137"/>
                    </a:srgbClr>
                  </a:outerShdw>
                </a:effectLst>
                <a:cs typeface="Arial" pitchFamily="34" charset="0"/>
              </a:rPr>
              <a:t>of events over time.</a:t>
            </a:r>
            <a:endParaRPr lang="en-US" sz="2400" dirty="0">
              <a:effectLst>
                <a:outerShdw blurRad="38100" dist="38100" dir="2700000" algn="tl">
                  <a:srgbClr val="000000">
                    <a:alpha val="43137"/>
                  </a:srgbClr>
                </a:outerShdw>
              </a:effectLst>
              <a:cs typeface="Arial" pitchFamily="34" charset="0"/>
            </a:endParaRPr>
          </a:p>
          <a:p>
            <a:r>
              <a:rPr lang="en-US" sz="2400" dirty="0" smtClean="0">
                <a:effectLst>
                  <a:outerShdw blurRad="38100" dist="38100" dir="2700000" algn="tl">
                    <a:srgbClr val="000000">
                      <a:alpha val="43137"/>
                    </a:srgbClr>
                  </a:outerShdw>
                </a:effectLst>
                <a:cs typeface="Arial" pitchFamily="34" charset="0"/>
              </a:rPr>
              <a:t>May </a:t>
            </a:r>
            <a:r>
              <a:rPr lang="en-US" sz="2400" dirty="0">
                <a:effectLst>
                  <a:outerShdw blurRad="38100" dist="38100" dir="2700000" algn="tl">
                    <a:srgbClr val="000000">
                      <a:alpha val="43137"/>
                    </a:srgbClr>
                  </a:outerShdw>
                </a:effectLst>
                <a:cs typeface="Arial" pitchFamily="34" charset="0"/>
              </a:rPr>
              <a:t>feel </a:t>
            </a:r>
            <a:r>
              <a:rPr lang="en-US" sz="2400" dirty="0">
                <a:solidFill>
                  <a:schemeClr val="accent5"/>
                </a:solidFill>
                <a:effectLst>
                  <a:outerShdw blurRad="38100" dist="38100" dir="2700000" algn="tl">
                    <a:srgbClr val="000000">
                      <a:alpha val="43137"/>
                    </a:srgbClr>
                  </a:outerShdw>
                </a:effectLst>
                <a:cs typeface="Arial" pitchFamily="34" charset="0"/>
              </a:rPr>
              <a:t>stressed or frightened </a:t>
            </a:r>
            <a:r>
              <a:rPr lang="en-US" sz="2400" dirty="0">
                <a:effectLst>
                  <a:outerShdw blurRad="38100" dist="38100" dir="2700000" algn="tl">
                    <a:srgbClr val="000000">
                      <a:alpha val="43137"/>
                    </a:srgbClr>
                  </a:outerShdw>
                </a:effectLst>
                <a:cs typeface="Arial" pitchFamily="34" charset="0"/>
              </a:rPr>
              <a:t>even when </a:t>
            </a:r>
            <a:r>
              <a:rPr lang="en-US" sz="2400" dirty="0" smtClean="0">
                <a:effectLst>
                  <a:outerShdw blurRad="38100" dist="38100" dir="2700000" algn="tl">
                    <a:srgbClr val="000000">
                      <a:alpha val="43137"/>
                    </a:srgbClr>
                  </a:outerShdw>
                </a:effectLst>
                <a:cs typeface="Arial" pitchFamily="34" charset="0"/>
              </a:rPr>
              <a:t>they are </a:t>
            </a:r>
            <a:r>
              <a:rPr lang="en-US" sz="2400" dirty="0">
                <a:solidFill>
                  <a:schemeClr val="accent5"/>
                </a:solidFill>
                <a:effectLst>
                  <a:outerShdw blurRad="38100" dist="38100" dir="2700000" algn="tl">
                    <a:srgbClr val="000000">
                      <a:alpha val="43137"/>
                    </a:srgbClr>
                  </a:outerShdw>
                </a:effectLst>
                <a:cs typeface="Arial" pitchFamily="34" charset="0"/>
              </a:rPr>
              <a:t>no longer in danger.</a:t>
            </a:r>
          </a:p>
          <a:p>
            <a:pPr marL="868680" lvl="2" indent="0">
              <a:buNone/>
            </a:pPr>
            <a:endParaRPr lang="en-US" sz="1800" dirty="0">
              <a:latin typeface="Arial" pitchFamily="34" charset="0"/>
              <a:cs typeface="Arial" pitchFamily="34" charset="0"/>
            </a:endParaRPr>
          </a:p>
        </p:txBody>
      </p:sp>
      <p:sp>
        <p:nvSpPr>
          <p:cNvPr id="9" name="Footer Placeholder 8"/>
          <p:cNvSpPr>
            <a:spLocks noGrp="1"/>
          </p:cNvSpPr>
          <p:nvPr>
            <p:ph type="ftr" sz="quarter" idx="11"/>
          </p:nvPr>
        </p:nvSpPr>
        <p:spPr>
          <a:xfrm>
            <a:off x="228600" y="6416675"/>
            <a:ext cx="4724400" cy="365125"/>
          </a:xfrm>
        </p:spPr>
        <p:txBody>
          <a:bodyPr/>
          <a:lstStyle/>
          <a:p>
            <a:r>
              <a:rPr lang="en-US" dirty="0" smtClean="0">
                <a:solidFill>
                  <a:schemeClr val="tx1"/>
                </a:solidFill>
              </a:rPr>
              <a:t>National Alliance on Mental Illness, </a:t>
            </a:r>
            <a:r>
              <a:rPr lang="en-US" dirty="0" err="1" smtClean="0">
                <a:solidFill>
                  <a:schemeClr val="tx1"/>
                </a:solidFill>
              </a:rPr>
              <a:t>n.d.</a:t>
            </a:r>
            <a:r>
              <a:rPr lang="en-US" dirty="0" smtClean="0">
                <a:solidFill>
                  <a:schemeClr val="tx1"/>
                </a:solidFill>
              </a:rPr>
              <a:t/>
            </a:r>
            <a:br>
              <a:rPr lang="en-US" dirty="0" smtClean="0">
                <a:solidFill>
                  <a:schemeClr val="tx1"/>
                </a:solidFill>
              </a:rPr>
            </a:br>
            <a:r>
              <a:rPr lang="en-US" dirty="0" smtClean="0">
                <a:solidFill>
                  <a:schemeClr val="tx1"/>
                </a:solidFill>
              </a:rPr>
              <a:t>Fields, </a:t>
            </a:r>
            <a:r>
              <a:rPr lang="en-US" dirty="0" err="1" smtClean="0">
                <a:solidFill>
                  <a:schemeClr val="tx1"/>
                </a:solidFill>
              </a:rPr>
              <a:t>n.d.</a:t>
            </a:r>
            <a:endParaRPr lang="en-US" dirty="0">
              <a:solidFill>
                <a:schemeClr val="tx1"/>
              </a:solidFill>
            </a:endParaRPr>
          </a:p>
        </p:txBody>
      </p:sp>
      <p:sp>
        <p:nvSpPr>
          <p:cNvPr id="10" name="Slide Number Placeholder 9"/>
          <p:cNvSpPr>
            <a:spLocks noGrp="1"/>
          </p:cNvSpPr>
          <p:nvPr>
            <p:ph type="sldNum" sz="quarter" idx="12"/>
          </p:nvPr>
        </p:nvSpPr>
        <p:spPr>
          <a:xfrm>
            <a:off x="7924800" y="6324600"/>
            <a:ext cx="457200" cy="365125"/>
          </a:xfrm>
        </p:spPr>
        <p:txBody>
          <a:bodyPr/>
          <a:lstStyle/>
          <a:p>
            <a:fld id="{3621B3CB-E8FA-41E0-A920-BE1847F3F784}" type="slidenum">
              <a:rPr lang="en-US"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3917952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U.S. Prevalence of PTSD</a:t>
            </a:r>
          </a:p>
        </p:txBody>
      </p:sp>
      <p:sp>
        <p:nvSpPr>
          <p:cNvPr id="3" name="Content Placeholder 2"/>
          <p:cNvSpPr>
            <a:spLocks noGrp="1"/>
          </p:cNvSpPr>
          <p:nvPr>
            <p:ph idx="1"/>
          </p:nvPr>
        </p:nvSpPr>
        <p:spPr>
          <a:xfrm>
            <a:off x="533400" y="914400"/>
            <a:ext cx="7924800" cy="5105400"/>
          </a:xfrm>
        </p:spPr>
        <p:txBody>
          <a:bodyPr>
            <a:normAutofit/>
          </a:bodyPr>
          <a:lstStyle/>
          <a:p>
            <a:pPr indent="-342900"/>
            <a:r>
              <a:rPr lang="en-US" sz="2400" dirty="0" smtClean="0">
                <a:solidFill>
                  <a:schemeClr val="accent5"/>
                </a:solidFill>
                <a:effectLst>
                  <a:outerShdw blurRad="38100" dist="38100" dir="2700000" algn="tl">
                    <a:srgbClr val="000000">
                      <a:alpha val="43137"/>
                    </a:srgbClr>
                  </a:outerShdw>
                </a:effectLst>
                <a:cs typeface="Arial" pitchFamily="34" charset="0"/>
              </a:rPr>
              <a:t>About 3% </a:t>
            </a:r>
            <a:r>
              <a:rPr lang="en-US" sz="2400" dirty="0">
                <a:effectLst>
                  <a:outerShdw blurRad="38100" dist="38100" dir="2700000" algn="tl">
                    <a:srgbClr val="000000">
                      <a:alpha val="43137"/>
                    </a:srgbClr>
                  </a:outerShdw>
                </a:effectLst>
                <a:cs typeface="Arial" pitchFamily="34" charset="0"/>
              </a:rPr>
              <a:t>of </a:t>
            </a:r>
            <a:r>
              <a:rPr lang="en-US" sz="2400" dirty="0" smtClean="0">
                <a:effectLst>
                  <a:outerShdw blurRad="38100" dist="38100" dir="2700000" algn="tl">
                    <a:srgbClr val="000000">
                      <a:alpha val="43137"/>
                    </a:srgbClr>
                  </a:outerShdw>
                </a:effectLst>
                <a:cs typeface="Arial" pitchFamily="34" charset="0"/>
              </a:rPr>
              <a:t>the U.S. population have PTSD. </a:t>
            </a:r>
          </a:p>
          <a:p>
            <a:pPr lvl="1" indent="-342900"/>
            <a:r>
              <a:rPr lang="en-US" sz="2400" dirty="0" smtClean="0">
                <a:effectLst>
                  <a:outerShdw blurRad="38100" dist="38100" dir="2700000" algn="tl">
                    <a:srgbClr val="000000">
                      <a:alpha val="43137"/>
                    </a:srgbClr>
                  </a:outerShdw>
                </a:effectLst>
                <a:cs typeface="Arial" pitchFamily="34" charset="0"/>
              </a:rPr>
              <a:t>Nearly </a:t>
            </a:r>
            <a:r>
              <a:rPr lang="en-US" sz="2400" dirty="0" smtClean="0">
                <a:solidFill>
                  <a:schemeClr val="accent5"/>
                </a:solidFill>
                <a:effectLst>
                  <a:outerShdw blurRad="38100" dist="38100" dir="2700000" algn="tl">
                    <a:srgbClr val="000000">
                      <a:alpha val="43137"/>
                    </a:srgbClr>
                  </a:outerShdw>
                </a:effectLst>
                <a:cs typeface="Arial" pitchFamily="34" charset="0"/>
              </a:rPr>
              <a:t>half do </a:t>
            </a:r>
            <a:r>
              <a:rPr lang="en-US" sz="2400" dirty="0">
                <a:solidFill>
                  <a:schemeClr val="accent5"/>
                </a:solidFill>
                <a:effectLst>
                  <a:outerShdw blurRad="38100" dist="38100" dir="2700000" algn="tl">
                    <a:srgbClr val="000000">
                      <a:alpha val="43137"/>
                    </a:srgbClr>
                  </a:outerShdw>
                </a:effectLst>
                <a:cs typeface="Arial" pitchFamily="34" charset="0"/>
              </a:rPr>
              <a:t>not receive </a:t>
            </a:r>
            <a:r>
              <a:rPr lang="en-US" sz="2400" dirty="0" smtClean="0">
                <a:solidFill>
                  <a:schemeClr val="accent5"/>
                </a:solidFill>
                <a:effectLst>
                  <a:outerShdw blurRad="38100" dist="38100" dir="2700000" algn="tl">
                    <a:srgbClr val="000000">
                      <a:alpha val="43137"/>
                    </a:srgbClr>
                  </a:outerShdw>
                </a:effectLst>
                <a:cs typeface="Arial" pitchFamily="34" charset="0"/>
              </a:rPr>
              <a:t>treatment </a:t>
            </a:r>
            <a:r>
              <a:rPr lang="en-US" sz="2400" dirty="0" smtClean="0">
                <a:effectLst>
                  <a:outerShdw blurRad="38100" dist="38100" dir="2700000" algn="tl">
                    <a:srgbClr val="000000">
                      <a:alpha val="43137"/>
                    </a:srgbClr>
                  </a:outerShdw>
                </a:effectLst>
                <a:cs typeface="Arial" pitchFamily="34" charset="0"/>
              </a:rPr>
              <a:t>for </a:t>
            </a:r>
            <a:r>
              <a:rPr lang="en-US" sz="2400" dirty="0">
                <a:effectLst>
                  <a:outerShdw blurRad="38100" dist="38100" dir="2700000" algn="tl">
                    <a:srgbClr val="000000">
                      <a:alpha val="43137"/>
                    </a:srgbClr>
                  </a:outerShdw>
                </a:effectLst>
                <a:cs typeface="Arial" pitchFamily="34" charset="0"/>
              </a:rPr>
              <a:t>their </a:t>
            </a:r>
            <a:r>
              <a:rPr lang="en-US" sz="2400" dirty="0" smtClean="0">
                <a:effectLst>
                  <a:outerShdw blurRad="38100" dist="38100" dir="2700000" algn="tl">
                    <a:srgbClr val="000000">
                      <a:alpha val="43137"/>
                    </a:srgbClr>
                  </a:outerShdw>
                </a:effectLst>
                <a:cs typeface="Arial" pitchFamily="34" charset="0"/>
              </a:rPr>
              <a:t>condition.</a:t>
            </a:r>
            <a:r>
              <a:rPr lang="en-US" sz="600" dirty="0">
                <a:solidFill>
                  <a:schemeClr val="bg1"/>
                </a:solidFill>
                <a:effectLst>
                  <a:outerShdw blurRad="38100" dist="38100" dir="2700000" algn="tl">
                    <a:srgbClr val="000000">
                      <a:alpha val="43137"/>
                    </a:srgbClr>
                  </a:outerShdw>
                </a:effectLst>
                <a:cs typeface="Arial" pitchFamily="34" charset="0"/>
              </a:rPr>
              <a:t/>
            </a:r>
            <a:br>
              <a:rPr lang="en-US" sz="600" dirty="0">
                <a:solidFill>
                  <a:schemeClr val="bg1"/>
                </a:solidFill>
                <a:effectLst>
                  <a:outerShdw blurRad="38100" dist="38100" dir="2700000" algn="tl">
                    <a:srgbClr val="000000">
                      <a:alpha val="43137"/>
                    </a:srgbClr>
                  </a:outerShdw>
                </a:effectLst>
                <a:cs typeface="Arial" pitchFamily="34" charset="0"/>
              </a:rPr>
            </a:br>
            <a:endParaRPr lang="en-US" dirty="0">
              <a:solidFill>
                <a:schemeClr val="bg1"/>
              </a:solidFill>
              <a:effectLst>
                <a:outerShdw blurRad="38100" dist="38100" dir="2700000" algn="tl">
                  <a:srgbClr val="000000">
                    <a:alpha val="43137"/>
                  </a:srgbClr>
                </a:outerShdw>
              </a:effectLst>
              <a:cs typeface="Arial" pitchFamily="34" charset="0"/>
            </a:endParaRPr>
          </a:p>
          <a:p>
            <a:pPr indent="-342900"/>
            <a:r>
              <a:rPr lang="en-US" sz="2400" dirty="0">
                <a:effectLst>
                  <a:outerShdw blurRad="38100" dist="38100" dir="2700000" algn="tl">
                    <a:srgbClr val="000000">
                      <a:alpha val="43137"/>
                    </a:srgbClr>
                  </a:outerShdw>
                </a:effectLst>
                <a:cs typeface="Arial" pitchFamily="34" charset="0"/>
              </a:rPr>
              <a:t>42% of those </a:t>
            </a:r>
            <a:r>
              <a:rPr lang="en-US" sz="2400" dirty="0" smtClean="0">
                <a:effectLst>
                  <a:outerShdw blurRad="38100" dist="38100" dir="2700000" algn="tl">
                    <a:srgbClr val="000000">
                      <a:alpha val="43137"/>
                    </a:srgbClr>
                  </a:outerShdw>
                </a:effectLst>
                <a:cs typeface="Arial" pitchFamily="34" charset="0"/>
              </a:rPr>
              <a:t>receiving treatment are </a:t>
            </a:r>
            <a:r>
              <a:rPr lang="en-US" sz="2400" dirty="0" smtClean="0">
                <a:solidFill>
                  <a:schemeClr val="accent5"/>
                </a:solidFill>
                <a:effectLst>
                  <a:outerShdw blurRad="38100" dist="38100" dir="2700000" algn="tl">
                    <a:srgbClr val="000000">
                      <a:alpha val="43137"/>
                    </a:srgbClr>
                  </a:outerShdw>
                </a:effectLst>
                <a:cs typeface="Arial" pitchFamily="34" charset="0"/>
              </a:rPr>
              <a:t>provided “minimally </a:t>
            </a:r>
            <a:r>
              <a:rPr lang="en-US" sz="2400" dirty="0">
                <a:solidFill>
                  <a:schemeClr val="accent5"/>
                </a:solidFill>
                <a:effectLst>
                  <a:outerShdw blurRad="38100" dist="38100" dir="2700000" algn="tl">
                    <a:srgbClr val="000000">
                      <a:alpha val="43137"/>
                    </a:srgbClr>
                  </a:outerShdw>
                </a:effectLst>
                <a:cs typeface="Arial" pitchFamily="34" charset="0"/>
              </a:rPr>
              <a:t>adequate” </a:t>
            </a:r>
            <a:r>
              <a:rPr lang="en-US" sz="2400" dirty="0" smtClean="0">
                <a:solidFill>
                  <a:schemeClr val="accent5"/>
                </a:solidFill>
                <a:effectLst>
                  <a:outerShdw blurRad="38100" dist="38100" dir="2700000" algn="tl">
                    <a:srgbClr val="000000">
                      <a:alpha val="43137"/>
                    </a:srgbClr>
                  </a:outerShdw>
                </a:effectLst>
                <a:cs typeface="Arial" pitchFamily="34" charset="0"/>
              </a:rPr>
              <a:t>therapy. </a:t>
            </a:r>
            <a:r>
              <a:rPr lang="en-US" sz="1000" dirty="0">
                <a:solidFill>
                  <a:schemeClr val="accent5"/>
                </a:solidFill>
                <a:effectLst>
                  <a:outerShdw blurRad="38100" dist="38100" dir="2700000" algn="tl">
                    <a:srgbClr val="000000">
                      <a:alpha val="43137"/>
                    </a:srgbClr>
                  </a:outerShdw>
                </a:effectLst>
                <a:cs typeface="Arial" pitchFamily="34" charset="0"/>
              </a:rPr>
              <a:t/>
            </a:r>
            <a:br>
              <a:rPr lang="en-US" sz="1000" dirty="0">
                <a:solidFill>
                  <a:schemeClr val="accent5"/>
                </a:solidFill>
                <a:effectLst>
                  <a:outerShdw blurRad="38100" dist="38100" dir="2700000" algn="tl">
                    <a:srgbClr val="000000">
                      <a:alpha val="43137"/>
                    </a:srgbClr>
                  </a:outerShdw>
                </a:effectLst>
                <a:cs typeface="Arial" pitchFamily="34" charset="0"/>
              </a:rPr>
            </a:br>
            <a:endParaRPr lang="en-US" sz="2400" dirty="0">
              <a:solidFill>
                <a:schemeClr val="bg1"/>
              </a:solidFill>
              <a:effectLst>
                <a:outerShdw blurRad="38100" dist="38100" dir="2700000" algn="tl">
                  <a:srgbClr val="000000">
                    <a:alpha val="43137"/>
                  </a:srgbClr>
                </a:outerShdw>
              </a:effectLst>
              <a:cs typeface="Arial" pitchFamily="34" charset="0"/>
            </a:endParaRPr>
          </a:p>
          <a:p>
            <a:pPr>
              <a:spcBef>
                <a:spcPts val="600"/>
              </a:spcBef>
              <a:spcAft>
                <a:spcPts val="600"/>
              </a:spcAft>
            </a:pPr>
            <a:r>
              <a:rPr lang="en-GB" sz="2400" dirty="0">
                <a:effectLst>
                  <a:outerShdw blurRad="38100" dist="38100" dir="2700000" algn="tl">
                    <a:srgbClr val="000000">
                      <a:alpha val="43137"/>
                    </a:srgbClr>
                  </a:outerShdw>
                </a:effectLst>
                <a:cs typeface="Arial" pitchFamily="34" charset="0"/>
              </a:rPr>
              <a:t>Probability of developing PTSD </a:t>
            </a:r>
            <a:r>
              <a:rPr lang="en-GB" sz="2400" dirty="0" smtClean="0">
                <a:effectLst>
                  <a:outerShdw blurRad="38100" dist="38100" dir="2700000" algn="tl">
                    <a:srgbClr val="000000">
                      <a:alpha val="43137"/>
                    </a:srgbClr>
                  </a:outerShdw>
                </a:effectLst>
                <a:cs typeface="Arial" pitchFamily="34" charset="0"/>
              </a:rPr>
              <a:t/>
            </a:r>
            <a:br>
              <a:rPr lang="en-GB" sz="2400" dirty="0" smtClean="0">
                <a:effectLst>
                  <a:outerShdw blurRad="38100" dist="38100" dir="2700000" algn="tl">
                    <a:srgbClr val="000000">
                      <a:alpha val="43137"/>
                    </a:srgbClr>
                  </a:outerShdw>
                </a:effectLst>
                <a:cs typeface="Arial" pitchFamily="34" charset="0"/>
              </a:rPr>
            </a:br>
            <a:r>
              <a:rPr lang="en-GB" sz="2400" dirty="0" smtClean="0">
                <a:effectLst>
                  <a:outerShdw blurRad="38100" dist="38100" dir="2700000" algn="tl">
                    <a:srgbClr val="000000">
                      <a:alpha val="43137"/>
                    </a:srgbClr>
                  </a:outerShdw>
                </a:effectLst>
                <a:cs typeface="Arial" pitchFamily="34" charset="0"/>
              </a:rPr>
              <a:t>after </a:t>
            </a:r>
            <a:r>
              <a:rPr lang="en-GB" sz="2400" dirty="0">
                <a:effectLst>
                  <a:outerShdw blurRad="38100" dist="38100" dir="2700000" algn="tl">
                    <a:srgbClr val="000000">
                      <a:alpha val="43137"/>
                    </a:srgbClr>
                  </a:outerShdw>
                </a:effectLst>
                <a:cs typeface="Arial" pitchFamily="34" charset="0"/>
              </a:rPr>
              <a:t>a traumatic event: </a:t>
            </a:r>
          </a:p>
          <a:p>
            <a:pPr lvl="1">
              <a:spcBef>
                <a:spcPts val="600"/>
              </a:spcBef>
              <a:spcAft>
                <a:spcPts val="600"/>
              </a:spcAft>
              <a:buFont typeface="Wingdings" panose="05000000000000000000" pitchFamily="2" charset="2"/>
              <a:buChar char="§"/>
            </a:pPr>
            <a:r>
              <a:rPr lang="en-GB" sz="2400" dirty="0">
                <a:solidFill>
                  <a:schemeClr val="accent5"/>
                </a:solidFill>
                <a:effectLst>
                  <a:outerShdw blurRad="38100" dist="38100" dir="2700000" algn="tl">
                    <a:srgbClr val="000000">
                      <a:alpha val="43137"/>
                    </a:srgbClr>
                  </a:outerShdw>
                </a:effectLst>
                <a:cs typeface="Arial" pitchFamily="34" charset="0"/>
              </a:rPr>
              <a:t>M</a:t>
            </a:r>
            <a:r>
              <a:rPr lang="en-GB" sz="2400" dirty="0" smtClean="0">
                <a:solidFill>
                  <a:schemeClr val="accent5"/>
                </a:solidFill>
                <a:effectLst>
                  <a:outerShdw blurRad="38100" dist="38100" dir="2700000" algn="tl">
                    <a:srgbClr val="000000">
                      <a:alpha val="43137"/>
                    </a:srgbClr>
                  </a:outerShdw>
                </a:effectLst>
                <a:cs typeface="Arial" pitchFamily="34" charset="0"/>
              </a:rPr>
              <a:t>en </a:t>
            </a:r>
            <a:r>
              <a:rPr lang="en-GB" sz="2400" dirty="0">
                <a:solidFill>
                  <a:schemeClr val="accent5"/>
                </a:solidFill>
                <a:effectLst>
                  <a:outerShdw blurRad="38100" dist="38100" dir="2700000" algn="tl">
                    <a:srgbClr val="000000">
                      <a:alpha val="43137"/>
                    </a:srgbClr>
                  </a:outerShdw>
                </a:effectLst>
                <a:cs typeface="Arial" pitchFamily="34" charset="0"/>
              </a:rPr>
              <a:t>8</a:t>
            </a:r>
            <a:r>
              <a:rPr lang="en-GB" sz="2400" dirty="0">
                <a:solidFill>
                  <a:schemeClr val="accent5"/>
                </a:solidFill>
                <a:effectLst>
                  <a:outerShdw blurRad="38100" dist="38100" dir="2700000" algn="tl">
                    <a:srgbClr val="000000">
                      <a:alpha val="43137"/>
                    </a:srgbClr>
                  </a:outerShdw>
                </a:effectLst>
                <a:cs typeface="Arial" pitchFamily="34" charset="0"/>
                <a:sym typeface="Symbol" pitchFamily="18" charset="2"/>
              </a:rPr>
              <a:t>–</a:t>
            </a:r>
            <a:r>
              <a:rPr lang="en-GB" sz="2400" dirty="0">
                <a:solidFill>
                  <a:schemeClr val="accent5"/>
                </a:solidFill>
                <a:effectLst>
                  <a:outerShdw blurRad="38100" dist="38100" dir="2700000" algn="tl">
                    <a:srgbClr val="000000">
                      <a:alpha val="43137"/>
                    </a:srgbClr>
                  </a:outerShdw>
                </a:effectLst>
                <a:cs typeface="Arial" pitchFamily="34" charset="0"/>
              </a:rPr>
              <a:t>13% </a:t>
            </a:r>
          </a:p>
          <a:p>
            <a:pPr lvl="1">
              <a:spcBef>
                <a:spcPts val="600"/>
              </a:spcBef>
              <a:spcAft>
                <a:spcPts val="600"/>
              </a:spcAft>
              <a:buFont typeface="Wingdings" panose="05000000000000000000" pitchFamily="2" charset="2"/>
              <a:buChar char="§"/>
            </a:pPr>
            <a:r>
              <a:rPr lang="en-GB" sz="2400" dirty="0">
                <a:solidFill>
                  <a:schemeClr val="accent5"/>
                </a:solidFill>
                <a:effectLst>
                  <a:outerShdw blurRad="38100" dist="38100" dir="2700000" algn="tl">
                    <a:srgbClr val="000000">
                      <a:alpha val="43137"/>
                    </a:srgbClr>
                  </a:outerShdw>
                </a:effectLst>
                <a:cs typeface="Arial" pitchFamily="34" charset="0"/>
              </a:rPr>
              <a:t>W</a:t>
            </a:r>
            <a:r>
              <a:rPr lang="en-GB" sz="2400" dirty="0" smtClean="0">
                <a:solidFill>
                  <a:schemeClr val="accent5"/>
                </a:solidFill>
                <a:effectLst>
                  <a:outerShdw blurRad="38100" dist="38100" dir="2700000" algn="tl">
                    <a:srgbClr val="000000">
                      <a:alpha val="43137"/>
                    </a:srgbClr>
                  </a:outerShdw>
                </a:effectLst>
                <a:cs typeface="Arial" pitchFamily="34" charset="0"/>
              </a:rPr>
              <a:t>omen </a:t>
            </a:r>
            <a:r>
              <a:rPr lang="en-GB" sz="2400" dirty="0">
                <a:solidFill>
                  <a:schemeClr val="accent5"/>
                </a:solidFill>
                <a:effectLst>
                  <a:outerShdw blurRad="38100" dist="38100" dir="2700000" algn="tl">
                    <a:srgbClr val="000000">
                      <a:alpha val="43137"/>
                    </a:srgbClr>
                  </a:outerShdw>
                </a:effectLst>
                <a:cs typeface="Arial" pitchFamily="34" charset="0"/>
              </a:rPr>
              <a:t>20</a:t>
            </a:r>
            <a:r>
              <a:rPr lang="en-GB" sz="2400" dirty="0">
                <a:solidFill>
                  <a:schemeClr val="accent5"/>
                </a:solidFill>
                <a:effectLst>
                  <a:outerShdw blurRad="38100" dist="38100" dir="2700000" algn="tl">
                    <a:srgbClr val="000000">
                      <a:alpha val="43137"/>
                    </a:srgbClr>
                  </a:outerShdw>
                </a:effectLst>
                <a:cs typeface="Arial" pitchFamily="34" charset="0"/>
                <a:sym typeface="Symbol" pitchFamily="18" charset="2"/>
              </a:rPr>
              <a:t>–</a:t>
            </a:r>
            <a:r>
              <a:rPr lang="en-GB" sz="2400" dirty="0">
                <a:solidFill>
                  <a:schemeClr val="accent5"/>
                </a:solidFill>
                <a:effectLst>
                  <a:outerShdw blurRad="38100" dist="38100" dir="2700000" algn="tl">
                    <a:srgbClr val="000000">
                      <a:alpha val="43137"/>
                    </a:srgbClr>
                  </a:outerShdw>
                </a:effectLst>
                <a:cs typeface="Arial" pitchFamily="34" charset="0"/>
              </a:rPr>
              <a:t>30</a:t>
            </a:r>
            <a:r>
              <a:rPr lang="en-GB" sz="2400" dirty="0" smtClean="0">
                <a:solidFill>
                  <a:schemeClr val="accent5"/>
                </a:solidFill>
                <a:effectLst>
                  <a:outerShdw blurRad="38100" dist="38100" dir="2700000" algn="tl">
                    <a:srgbClr val="000000">
                      <a:alpha val="43137"/>
                    </a:srgbClr>
                  </a:outerShdw>
                </a:effectLst>
                <a:cs typeface="Arial" pitchFamily="34" charset="0"/>
              </a:rPr>
              <a:t>%</a:t>
            </a:r>
            <a:endParaRPr lang="en-GB" sz="2400" dirty="0">
              <a:solidFill>
                <a:schemeClr val="accent5"/>
              </a:solidFill>
              <a:effectLst>
                <a:outerShdw blurRad="38100" dist="38100" dir="2700000" algn="tl">
                  <a:srgbClr val="000000">
                    <a:alpha val="43137"/>
                  </a:srgbClr>
                </a:outerShdw>
              </a:effectLst>
              <a:cs typeface="Arial" pitchFamily="34" charset="0"/>
            </a:endParaRPr>
          </a:p>
          <a:p>
            <a:endParaRPr lang="en-US" dirty="0"/>
          </a:p>
        </p:txBody>
      </p:sp>
      <p:sp>
        <p:nvSpPr>
          <p:cNvPr id="6" name="Footer Placeholder 5"/>
          <p:cNvSpPr>
            <a:spLocks noGrp="1"/>
          </p:cNvSpPr>
          <p:nvPr>
            <p:ph type="ftr" sz="quarter" idx="11"/>
          </p:nvPr>
        </p:nvSpPr>
        <p:spPr>
          <a:xfrm>
            <a:off x="228600" y="6416675"/>
            <a:ext cx="4267200" cy="365125"/>
          </a:xfrm>
        </p:spPr>
        <p:txBody>
          <a:bodyPr/>
          <a:lstStyle/>
          <a:p>
            <a:r>
              <a:rPr lang="en-US" dirty="0" smtClean="0"/>
              <a:t>National Institute on Mental Health, </a:t>
            </a:r>
            <a:r>
              <a:rPr lang="en-US" dirty="0" err="1" smtClean="0"/>
              <a:t>n.d.</a:t>
            </a:r>
            <a:r>
              <a:rPr lang="en-US" dirty="0" smtClean="0"/>
              <a:t/>
            </a:r>
            <a:br>
              <a:rPr lang="en-US" dirty="0" smtClean="0"/>
            </a:br>
            <a:r>
              <a:rPr lang="en-US" dirty="0" smtClean="0"/>
              <a:t>ford, </a:t>
            </a:r>
            <a:r>
              <a:rPr lang="en-US" dirty="0" err="1" smtClean="0"/>
              <a:t>huber</a:t>
            </a:r>
            <a:r>
              <a:rPr lang="en-US" dirty="0" smtClean="0"/>
              <a:t> &amp; </a:t>
            </a:r>
            <a:r>
              <a:rPr lang="en-US" dirty="0" err="1" smtClean="0"/>
              <a:t>meagher</a:t>
            </a:r>
            <a:r>
              <a:rPr lang="en-US" dirty="0" smtClean="0"/>
              <a:t>, 2011</a:t>
            </a:r>
            <a:br>
              <a:rPr lang="en-US" dirty="0" smtClean="0"/>
            </a:br>
            <a:r>
              <a:rPr lang="en-US" dirty="0" err="1" smtClean="0"/>
              <a:t>istock</a:t>
            </a:r>
            <a:r>
              <a:rPr lang="en-US" dirty="0" smtClean="0"/>
              <a:t>/savol67, 2010</a:t>
            </a:r>
            <a:endParaRPr lang="en-US" dirty="0"/>
          </a:p>
        </p:txBody>
      </p:sp>
      <p:sp>
        <p:nvSpPr>
          <p:cNvPr id="7" name="Slide Number Placeholder 6"/>
          <p:cNvSpPr>
            <a:spLocks noGrp="1"/>
          </p:cNvSpPr>
          <p:nvPr>
            <p:ph type="sldNum" sz="quarter" idx="12"/>
          </p:nvPr>
        </p:nvSpPr>
        <p:spPr/>
        <p:txBody>
          <a:bodyPr/>
          <a:lstStyle/>
          <a:p>
            <a:fld id="{3621B3CB-E8FA-41E0-A920-BE1847F3F784}" type="slidenum">
              <a:rPr lang="en-US" smtClean="0"/>
              <a:pPr/>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88" y="3695701"/>
            <a:ext cx="2438400" cy="243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80580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6059"/>
          <a:stretch/>
        </p:blipFill>
        <p:spPr>
          <a:xfrm>
            <a:off x="0" y="1141793"/>
            <a:ext cx="9143999" cy="5716207"/>
          </a:xfrm>
          <a:prstGeom prst="rect">
            <a:avLst/>
          </a:prstGeom>
        </p:spPr>
      </p:pic>
      <p:sp>
        <p:nvSpPr>
          <p:cNvPr id="2" name="Title 1"/>
          <p:cNvSpPr>
            <a:spLocks noGrp="1"/>
          </p:cNvSpPr>
          <p:nvPr>
            <p:ph type="title"/>
          </p:nvPr>
        </p:nvSpPr>
        <p:spPr>
          <a:xfrm>
            <a:off x="685800" y="152400"/>
            <a:ext cx="7772400" cy="1143000"/>
          </a:xfrm>
        </p:spPr>
        <p:txBody>
          <a:bodyPr/>
          <a:lstStyle/>
          <a:p>
            <a:pPr algn="ctr"/>
            <a:r>
              <a:rPr lang="en-US" dirty="0" smtClean="0"/>
              <a:t>Signs/symptoms of PTSD</a:t>
            </a:r>
            <a:endParaRPr lang="en-US" dirty="0"/>
          </a:p>
        </p:txBody>
      </p:sp>
      <p:sp>
        <p:nvSpPr>
          <p:cNvPr id="3" name="Content Placeholder 2"/>
          <p:cNvSpPr>
            <a:spLocks noGrp="1"/>
          </p:cNvSpPr>
          <p:nvPr>
            <p:ph sz="half" idx="1"/>
          </p:nvPr>
        </p:nvSpPr>
        <p:spPr>
          <a:xfrm>
            <a:off x="533400" y="1536192"/>
            <a:ext cx="3733800" cy="3877056"/>
          </a:xfrm>
        </p:spPr>
        <p:txBody>
          <a:bodyPr numCol="1">
            <a:noAutofit/>
          </a:bodyPr>
          <a:lstStyle/>
          <a:p>
            <a:r>
              <a:rPr lang="en-US" sz="2800" dirty="0" smtClean="0">
                <a:cs typeface="Arial" pitchFamily="34" charset="0"/>
              </a:rPr>
              <a:t>Intrusive memories</a:t>
            </a:r>
          </a:p>
          <a:p>
            <a:r>
              <a:rPr lang="en-US" sz="2800" dirty="0" smtClean="0">
                <a:cs typeface="Arial" pitchFamily="34" charset="0"/>
              </a:rPr>
              <a:t>Insomnia</a:t>
            </a:r>
          </a:p>
          <a:p>
            <a:r>
              <a:rPr lang="en-US" sz="2800" dirty="0" smtClean="0">
                <a:cs typeface="Arial" pitchFamily="34" charset="0"/>
              </a:rPr>
              <a:t>Dreams/Nightmares</a:t>
            </a:r>
            <a:endParaRPr lang="en-US" sz="2800" dirty="0">
              <a:cs typeface="Arial" pitchFamily="34" charset="0"/>
            </a:endParaRPr>
          </a:p>
          <a:p>
            <a:r>
              <a:rPr lang="en-US" sz="2800" dirty="0" smtClean="0">
                <a:cs typeface="Arial" pitchFamily="34" charset="0"/>
              </a:rPr>
              <a:t>Flashbacks</a:t>
            </a:r>
          </a:p>
          <a:p>
            <a:r>
              <a:rPr lang="en-US" sz="2800" dirty="0">
                <a:cs typeface="Arial" pitchFamily="34" charset="0"/>
              </a:rPr>
              <a:t>Increased </a:t>
            </a:r>
            <a:r>
              <a:rPr lang="en-US" sz="2800" dirty="0" smtClean="0">
                <a:cs typeface="Arial" pitchFamily="34" charset="0"/>
              </a:rPr>
              <a:t>anxiety</a:t>
            </a:r>
          </a:p>
          <a:p>
            <a:r>
              <a:rPr lang="en-US" sz="2800" dirty="0" smtClean="0">
                <a:cs typeface="Arial" pitchFamily="34" charset="0"/>
              </a:rPr>
              <a:t>Hyper-vigilance</a:t>
            </a:r>
          </a:p>
          <a:p>
            <a:r>
              <a:rPr lang="en-US" sz="2800" dirty="0" smtClean="0">
                <a:cs typeface="Arial" pitchFamily="34" charset="0"/>
              </a:rPr>
              <a:t>Avoidance</a:t>
            </a:r>
            <a:endParaRPr lang="en-US" sz="2800" dirty="0">
              <a:cs typeface="Arial" pitchFamily="34" charset="0"/>
            </a:endParaRPr>
          </a:p>
          <a:p>
            <a:endParaRPr lang="en-US" sz="2800" dirty="0">
              <a:latin typeface="Arial" pitchFamily="34" charset="0"/>
              <a:cs typeface="Arial" pitchFamily="34" charset="0"/>
            </a:endParaRPr>
          </a:p>
        </p:txBody>
      </p:sp>
      <p:sp>
        <p:nvSpPr>
          <p:cNvPr id="9" name="Content Placeholder 8"/>
          <p:cNvSpPr>
            <a:spLocks noGrp="1"/>
          </p:cNvSpPr>
          <p:nvPr>
            <p:ph sz="half" idx="2"/>
          </p:nvPr>
        </p:nvSpPr>
        <p:spPr>
          <a:xfrm>
            <a:off x="4876800" y="1524000"/>
            <a:ext cx="4038600" cy="3877056"/>
          </a:xfrm>
        </p:spPr>
        <p:txBody>
          <a:bodyPr>
            <a:normAutofit/>
          </a:bodyPr>
          <a:lstStyle/>
          <a:p>
            <a:r>
              <a:rPr lang="en-US" sz="2800" dirty="0" smtClean="0">
                <a:cs typeface="Arial" pitchFamily="34" charset="0"/>
              </a:rPr>
              <a:t>Emotionally numb</a:t>
            </a:r>
            <a:endParaRPr lang="en-US" sz="2800" dirty="0">
              <a:cs typeface="Arial" pitchFamily="34" charset="0"/>
            </a:endParaRPr>
          </a:p>
          <a:p>
            <a:r>
              <a:rPr lang="en-US" sz="2800" dirty="0" smtClean="0">
                <a:cs typeface="Arial" pitchFamily="34" charset="0"/>
              </a:rPr>
              <a:t>Irritability</a:t>
            </a:r>
          </a:p>
          <a:p>
            <a:r>
              <a:rPr lang="en-US" sz="2800" dirty="0" smtClean="0">
                <a:cs typeface="Arial" pitchFamily="34" charset="0"/>
              </a:rPr>
              <a:t>Angry outbursts</a:t>
            </a:r>
            <a:endParaRPr lang="en-US" sz="2800" dirty="0">
              <a:cs typeface="Arial" pitchFamily="34" charset="0"/>
            </a:endParaRPr>
          </a:p>
          <a:p>
            <a:r>
              <a:rPr lang="en-US" sz="2800" dirty="0" smtClean="0">
                <a:cs typeface="Arial" panose="020B0604020202020204" pitchFamily="34" charset="0"/>
              </a:rPr>
              <a:t>Difficulty remembering the traumatic event</a:t>
            </a:r>
          </a:p>
          <a:p>
            <a:r>
              <a:rPr lang="en-US" sz="2800" dirty="0" smtClean="0">
                <a:cs typeface="Arial" panose="020B0604020202020204" pitchFamily="34" charset="0"/>
              </a:rPr>
              <a:t>Strained relationships</a:t>
            </a:r>
          </a:p>
        </p:txBody>
      </p:sp>
      <p:sp>
        <p:nvSpPr>
          <p:cNvPr id="4" name="Footer Placeholder 3"/>
          <p:cNvSpPr>
            <a:spLocks noGrp="1"/>
          </p:cNvSpPr>
          <p:nvPr>
            <p:ph type="ftr" sz="quarter" idx="11"/>
          </p:nvPr>
        </p:nvSpPr>
        <p:spPr>
          <a:xfrm>
            <a:off x="228600" y="6416675"/>
            <a:ext cx="4572000" cy="365125"/>
          </a:xfrm>
        </p:spPr>
        <p:txBody>
          <a:bodyPr/>
          <a:lstStyle/>
          <a:p>
            <a:r>
              <a:rPr lang="en-US" dirty="0" smtClean="0">
                <a:solidFill>
                  <a:schemeClr val="tx1"/>
                </a:solidFill>
              </a:rPr>
              <a:t>National Institute of Mental Health, </a:t>
            </a:r>
            <a:r>
              <a:rPr lang="en-US" dirty="0" err="1" smtClean="0">
                <a:solidFill>
                  <a:schemeClr val="tx1"/>
                </a:solidFill>
              </a:rPr>
              <a:t>n.d.</a:t>
            </a:r>
            <a:r>
              <a:rPr lang="en-US" dirty="0" smtClean="0">
                <a:solidFill>
                  <a:schemeClr val="tx1"/>
                </a:solidFill>
              </a:rPr>
              <a:t/>
            </a:r>
            <a:br>
              <a:rPr lang="en-US" dirty="0" smtClean="0">
                <a:solidFill>
                  <a:schemeClr val="tx1"/>
                </a:solidFill>
              </a:rPr>
            </a:br>
            <a:r>
              <a:rPr lang="en-US" dirty="0" smtClean="0">
                <a:solidFill>
                  <a:schemeClr val="tx1"/>
                </a:solidFill>
              </a:rPr>
              <a:t>flickrhivemind.net, </a:t>
            </a:r>
            <a:r>
              <a:rPr lang="en-US" dirty="0" err="1" smtClean="0">
                <a:solidFill>
                  <a:schemeClr val="tx1"/>
                </a:solidFill>
              </a:rPr>
              <a:t>n.d.</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3621B3CB-E8FA-41E0-A920-BE1847F3F784}" type="slidenum">
              <a:rPr lang="en-US" smtClean="0">
                <a:solidFill>
                  <a:schemeClr val="tx1"/>
                </a:solidFill>
              </a:rPr>
              <a:pPr/>
              <a:t>32</a:t>
            </a:fld>
            <a:endParaRPr lang="en-US" dirty="0">
              <a:solidFill>
                <a:schemeClr val="tx1"/>
              </a:solidFill>
            </a:endParaRPr>
          </a:p>
        </p:txBody>
      </p:sp>
    </p:spTree>
    <p:extLst>
      <p:ext uri="{BB962C8B-B14F-4D97-AF65-F5344CB8AC3E}">
        <p14:creationId xmlns:p14="http://schemas.microsoft.com/office/powerpoint/2010/main" val="2213524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44000" cy="914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0"/>
            <a:ext cx="7772400" cy="1143000"/>
          </a:xfrm>
        </p:spPr>
        <p:txBody>
          <a:bodyPr/>
          <a:lstStyle/>
          <a:p>
            <a:pPr algn="ctr"/>
            <a:r>
              <a:rPr lang="en-US" dirty="0" smtClean="0"/>
              <a:t>Adverse Effects of PTSD</a:t>
            </a:r>
            <a:endParaRPr lang="en-US" dirty="0"/>
          </a:p>
        </p:txBody>
      </p:sp>
      <p:sp>
        <p:nvSpPr>
          <p:cNvPr id="3" name="Content Placeholder 2"/>
          <p:cNvSpPr>
            <a:spLocks noGrp="1"/>
          </p:cNvSpPr>
          <p:nvPr>
            <p:ph idx="1"/>
          </p:nvPr>
        </p:nvSpPr>
        <p:spPr>
          <a:xfrm>
            <a:off x="152400" y="1066800"/>
            <a:ext cx="7772400" cy="4724399"/>
          </a:xfrm>
        </p:spPr>
        <p:txBody>
          <a:bodyPr>
            <a:noAutofit/>
          </a:bodyPr>
          <a:lstStyle/>
          <a:p>
            <a:pPr algn="ctr"/>
            <a:endParaRPr lang="en-US" sz="2800" dirty="0" smtClean="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Personality change</a:t>
            </a:r>
          </a:p>
          <a:p>
            <a:pPr algn="ctr"/>
            <a:r>
              <a:rPr lang="en-US" sz="2800" dirty="0" smtClean="0">
                <a:effectLst>
                  <a:outerShdw blurRad="38100" dist="38100" dir="2700000" algn="tl">
                    <a:srgbClr val="000000">
                      <a:alpha val="43137"/>
                    </a:srgbClr>
                  </a:outerShdw>
                </a:effectLst>
              </a:rPr>
              <a:t>Issues </a:t>
            </a:r>
            <a:r>
              <a:rPr lang="en-US" sz="2800" dirty="0">
                <a:effectLst>
                  <a:outerShdw blurRad="38100" dist="38100" dir="2700000" algn="tl">
                    <a:srgbClr val="000000">
                      <a:alpha val="43137"/>
                    </a:srgbClr>
                  </a:outerShdw>
                </a:effectLst>
              </a:rPr>
              <a:t>with </a:t>
            </a:r>
            <a:r>
              <a:rPr lang="en-US" sz="2800" dirty="0" smtClean="0">
                <a:effectLst>
                  <a:outerShdw blurRad="38100" dist="38100" dir="2700000" algn="tl">
                    <a:srgbClr val="000000">
                      <a:alpha val="43137"/>
                    </a:srgbClr>
                  </a:outerShdw>
                </a:effectLst>
              </a:rPr>
              <a:t>employment or school</a:t>
            </a:r>
            <a:endParaRPr lang="en-US" sz="2800" dirty="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Relationship problems including inter-personal violence (domestic violence)</a:t>
            </a:r>
            <a:endParaRPr lang="en-US" sz="2800" dirty="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Physical symptoms and chronic illness</a:t>
            </a:r>
          </a:p>
          <a:p>
            <a:pPr algn="ctr"/>
            <a:r>
              <a:rPr lang="en-US" sz="2800" dirty="0" smtClean="0">
                <a:effectLst>
                  <a:outerShdw blurRad="38100" dist="38100" dir="2700000" algn="tl">
                    <a:srgbClr val="000000">
                      <a:alpha val="43137"/>
                    </a:srgbClr>
                  </a:outerShdw>
                </a:effectLst>
              </a:rPr>
              <a:t>Substance use</a:t>
            </a:r>
          </a:p>
          <a:p>
            <a:pPr algn="ctr"/>
            <a:r>
              <a:rPr lang="en-US" sz="2800" dirty="0" smtClean="0">
                <a:effectLst>
                  <a:outerShdw blurRad="38100" dist="38100" dir="2700000" algn="tl">
                    <a:srgbClr val="000000">
                      <a:alpha val="43137"/>
                    </a:srgbClr>
                  </a:outerShdw>
                </a:effectLst>
              </a:rPr>
              <a:t>Social impacts: homelessness, gang violence, increased criminal activity and incarceration  </a:t>
            </a:r>
            <a:endParaRPr lang="en-US" sz="2800" dirty="0">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a:xfrm>
            <a:off x="228600" y="6248401"/>
            <a:ext cx="4572000" cy="533399"/>
          </a:xfrm>
        </p:spPr>
        <p:txBody>
          <a:bodyPr/>
          <a:lstStyle/>
          <a:p>
            <a:r>
              <a:rPr lang="en-US" dirty="0" smtClean="0">
                <a:solidFill>
                  <a:schemeClr val="tx1"/>
                </a:solidFill>
              </a:rPr>
              <a:t>Bond</a:t>
            </a:r>
            <a:r>
              <a:rPr lang="en-US" dirty="0">
                <a:solidFill>
                  <a:schemeClr val="tx1"/>
                </a:solidFill>
              </a:rPr>
              <a:t>, 2014</a:t>
            </a:r>
            <a:br>
              <a:rPr lang="en-US" dirty="0">
                <a:solidFill>
                  <a:schemeClr val="tx1"/>
                </a:solidFill>
              </a:rPr>
            </a:br>
            <a:r>
              <a:rPr lang="en-US" dirty="0" err="1">
                <a:solidFill>
                  <a:schemeClr val="tx1"/>
                </a:solidFill>
              </a:rPr>
              <a:t>Pellen</a:t>
            </a:r>
            <a:r>
              <a:rPr lang="en-US" dirty="0">
                <a:solidFill>
                  <a:schemeClr val="tx1"/>
                </a:solidFill>
              </a:rPr>
              <a:t>, </a:t>
            </a:r>
            <a:r>
              <a:rPr lang="en-US" dirty="0" smtClean="0">
                <a:solidFill>
                  <a:schemeClr val="tx1"/>
                </a:solidFill>
              </a:rPr>
              <a:t>2014</a:t>
            </a:r>
            <a:br>
              <a:rPr lang="en-US" dirty="0" smtClean="0">
                <a:solidFill>
                  <a:schemeClr val="tx1"/>
                </a:solidFill>
              </a:rPr>
            </a:br>
            <a:r>
              <a:rPr lang="en-US" dirty="0" err="1" smtClean="0">
                <a:solidFill>
                  <a:schemeClr val="tx1"/>
                </a:solidFill>
              </a:rPr>
              <a:t>Violanti</a:t>
            </a:r>
            <a:r>
              <a:rPr lang="en-US" dirty="0" smtClean="0">
                <a:solidFill>
                  <a:schemeClr val="tx1"/>
                </a:solidFill>
              </a:rPr>
              <a:t>, 1997</a:t>
            </a:r>
            <a:br>
              <a:rPr lang="en-US" dirty="0" smtClean="0">
                <a:solidFill>
                  <a:schemeClr val="tx1"/>
                </a:solidFill>
              </a:rPr>
            </a:br>
            <a:r>
              <a:rPr lang="en-US" dirty="0">
                <a:solidFill>
                  <a:schemeClr val="tx1"/>
                </a:solidFill>
              </a:rPr>
              <a:t>National Alliance on Mental Illness, </a:t>
            </a:r>
            <a:r>
              <a:rPr lang="en-US" dirty="0" err="1" smtClean="0">
                <a:solidFill>
                  <a:schemeClr val="tx1"/>
                </a:solidFill>
              </a:rPr>
              <a:t>n.d.</a:t>
            </a:r>
            <a:endParaRPr lang="en-US" dirty="0">
              <a:solidFill>
                <a:schemeClr val="tx1"/>
              </a:solidFill>
            </a:endParaRPr>
          </a:p>
        </p:txBody>
      </p:sp>
      <p:sp>
        <p:nvSpPr>
          <p:cNvPr id="11" name="Slide Number Placeholder 10"/>
          <p:cNvSpPr>
            <a:spLocks noGrp="1"/>
          </p:cNvSpPr>
          <p:nvPr>
            <p:ph type="sldNum" sz="quarter" idx="12"/>
          </p:nvPr>
        </p:nvSpPr>
        <p:spPr/>
        <p:txBody>
          <a:bodyPr/>
          <a:lstStyle/>
          <a:p>
            <a:fld id="{3621B3CB-E8FA-41E0-A920-BE1847F3F784}"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847671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59" r="11061" b="278"/>
          <a:stretch/>
        </p:blipFill>
        <p:spPr>
          <a:xfrm>
            <a:off x="0" y="0"/>
            <a:ext cx="9144000" cy="6858000"/>
          </a:xfrm>
          <a:prstGeom prst="rect">
            <a:avLst/>
          </a:prstGeom>
        </p:spPr>
      </p:pic>
      <p:sp>
        <p:nvSpPr>
          <p:cNvPr id="2" name="Title 1"/>
          <p:cNvSpPr>
            <a:spLocks noGrp="1"/>
          </p:cNvSpPr>
          <p:nvPr>
            <p:ph type="title"/>
          </p:nvPr>
        </p:nvSpPr>
        <p:spPr>
          <a:xfrm>
            <a:off x="685800" y="304800"/>
            <a:ext cx="7772400" cy="1066800"/>
          </a:xfrm>
        </p:spPr>
        <p:txBody>
          <a:bodyPr/>
          <a:lstStyle/>
          <a:p>
            <a:pPr algn="ctr"/>
            <a:r>
              <a:rPr lang="en-US" dirty="0" smtClean="0"/>
              <a:t>PTSD and substance use</a:t>
            </a:r>
            <a:endParaRPr lang="en-US" dirty="0"/>
          </a:p>
        </p:txBody>
      </p:sp>
      <p:sp>
        <p:nvSpPr>
          <p:cNvPr id="3" name="Content Placeholder 2"/>
          <p:cNvSpPr>
            <a:spLocks noGrp="1"/>
          </p:cNvSpPr>
          <p:nvPr>
            <p:ph idx="1"/>
          </p:nvPr>
        </p:nvSpPr>
        <p:spPr>
          <a:xfrm>
            <a:off x="4038600" y="1219200"/>
            <a:ext cx="4876800" cy="4952999"/>
          </a:xfrm>
        </p:spPr>
        <p:txBody>
          <a:bodyPr>
            <a:noAutofit/>
          </a:bodyPr>
          <a:lstStyle/>
          <a:p>
            <a:r>
              <a:rPr lang="en-US" sz="2800" dirty="0" smtClean="0"/>
              <a:t>Alcohol use </a:t>
            </a:r>
            <a:r>
              <a:rPr lang="en-US" sz="2800" dirty="0"/>
              <a:t>occurs in </a:t>
            </a:r>
            <a:r>
              <a:rPr lang="en-US" sz="2800" dirty="0">
                <a:solidFill>
                  <a:schemeClr val="accent5"/>
                </a:solidFill>
              </a:rPr>
              <a:t>60-80% </a:t>
            </a:r>
            <a:r>
              <a:rPr lang="en-US" sz="2800" dirty="0" smtClean="0">
                <a:solidFill>
                  <a:schemeClr val="accent5"/>
                </a:solidFill>
              </a:rPr>
              <a:t>of  Vietnam Veterans </a:t>
            </a:r>
            <a:r>
              <a:rPr lang="en-US" sz="2800" dirty="0" smtClean="0"/>
              <a:t>seeking PTSD </a:t>
            </a:r>
            <a:r>
              <a:rPr lang="en-US" sz="2800" dirty="0"/>
              <a:t>treatment</a:t>
            </a:r>
            <a:r>
              <a:rPr lang="en-US" sz="2800" dirty="0" smtClean="0"/>
              <a:t>.</a:t>
            </a:r>
            <a:endParaRPr lang="en-US" sz="2800" dirty="0"/>
          </a:p>
          <a:p>
            <a:r>
              <a:rPr lang="en-US" sz="2800" dirty="0" smtClean="0">
                <a:solidFill>
                  <a:schemeClr val="accent5"/>
                </a:solidFill>
              </a:rPr>
              <a:t>35</a:t>
            </a:r>
            <a:r>
              <a:rPr lang="en-US" sz="2800" dirty="0">
                <a:solidFill>
                  <a:schemeClr val="accent5"/>
                </a:solidFill>
              </a:rPr>
              <a:t>% of </a:t>
            </a:r>
            <a:r>
              <a:rPr lang="en-US" sz="2800" dirty="0" smtClean="0">
                <a:solidFill>
                  <a:schemeClr val="accent5"/>
                </a:solidFill>
              </a:rPr>
              <a:t>men and 27% of women </a:t>
            </a:r>
            <a:r>
              <a:rPr lang="en-US" sz="2800" dirty="0"/>
              <a:t>who had a history of PTSD reported </a:t>
            </a:r>
            <a:r>
              <a:rPr lang="en-US" sz="2800" dirty="0" smtClean="0">
                <a:solidFill>
                  <a:schemeClr val="accent5"/>
                </a:solidFill>
              </a:rPr>
              <a:t>dependence on </a:t>
            </a:r>
            <a:r>
              <a:rPr lang="en-US" sz="2800" dirty="0">
                <a:solidFill>
                  <a:schemeClr val="accent5"/>
                </a:solidFill>
              </a:rPr>
              <a:t>or </a:t>
            </a:r>
            <a:r>
              <a:rPr lang="en-US" sz="2800" dirty="0" smtClean="0">
                <a:solidFill>
                  <a:schemeClr val="accent5"/>
                </a:solidFill>
              </a:rPr>
              <a:t>use </a:t>
            </a:r>
            <a:r>
              <a:rPr lang="en-US" sz="2800" dirty="0">
                <a:solidFill>
                  <a:schemeClr val="accent5"/>
                </a:solidFill>
              </a:rPr>
              <a:t>of drugs</a:t>
            </a:r>
            <a:r>
              <a:rPr lang="en-US" sz="2800" dirty="0"/>
              <a:t> at some time in their </a:t>
            </a:r>
            <a:r>
              <a:rPr lang="en-US" sz="2800" dirty="0" smtClean="0"/>
              <a:t>lives</a:t>
            </a:r>
            <a:r>
              <a:rPr lang="en-US" sz="2800" dirty="0"/>
              <a:t>.</a:t>
            </a:r>
            <a:endParaRPr lang="en-US" sz="2800" dirty="0" smtClean="0"/>
          </a:p>
          <a:p>
            <a:pPr lvl="1"/>
            <a:r>
              <a:rPr lang="en-US" sz="2400" dirty="0" smtClean="0"/>
              <a:t>Compared to 15% </a:t>
            </a:r>
            <a:r>
              <a:rPr lang="en-US" sz="2400" dirty="0"/>
              <a:t>for </a:t>
            </a:r>
            <a:r>
              <a:rPr lang="en-US" sz="2400" dirty="0" smtClean="0"/>
              <a:t>men and 8% of women </a:t>
            </a:r>
            <a:r>
              <a:rPr lang="en-US" sz="2400" dirty="0"/>
              <a:t>in the general population</a:t>
            </a:r>
            <a:r>
              <a:rPr lang="en-US" sz="2400" dirty="0" smtClean="0"/>
              <a:t>.</a:t>
            </a:r>
          </a:p>
        </p:txBody>
      </p:sp>
      <p:sp>
        <p:nvSpPr>
          <p:cNvPr id="8" name="Footer Placeholder 7"/>
          <p:cNvSpPr>
            <a:spLocks noGrp="1"/>
          </p:cNvSpPr>
          <p:nvPr>
            <p:ph type="ftr" sz="quarter" idx="11"/>
          </p:nvPr>
        </p:nvSpPr>
        <p:spPr>
          <a:xfrm>
            <a:off x="228600" y="6416675"/>
            <a:ext cx="4495800" cy="365125"/>
          </a:xfrm>
        </p:spPr>
        <p:txBody>
          <a:bodyPr/>
          <a:lstStyle/>
          <a:p>
            <a:r>
              <a:rPr lang="en-US" dirty="0" smtClean="0">
                <a:solidFill>
                  <a:schemeClr val="tx1"/>
                </a:solidFill>
              </a:rPr>
              <a:t>Department of Veterans Affairs, 2014</a:t>
            </a:r>
            <a:br>
              <a:rPr lang="en-US" dirty="0" smtClean="0">
                <a:solidFill>
                  <a:schemeClr val="tx1"/>
                </a:solidFill>
              </a:rPr>
            </a:br>
            <a:r>
              <a:rPr lang="en-US" dirty="0" smtClean="0">
                <a:solidFill>
                  <a:schemeClr val="tx1"/>
                </a:solidFill>
              </a:rPr>
              <a:t>d-cult.com</a:t>
            </a:r>
          </a:p>
        </p:txBody>
      </p:sp>
      <p:sp>
        <p:nvSpPr>
          <p:cNvPr id="9" name="Slide Number Placeholder 8"/>
          <p:cNvSpPr>
            <a:spLocks noGrp="1"/>
          </p:cNvSpPr>
          <p:nvPr>
            <p:ph type="sldNum" sz="quarter" idx="12"/>
          </p:nvPr>
        </p:nvSpPr>
        <p:spPr/>
        <p:txBody>
          <a:bodyPr/>
          <a:lstStyle/>
          <a:p>
            <a:fld id="{3621B3CB-E8FA-41E0-A920-BE1847F3F784}" type="slidenum">
              <a:rPr lang="en-US" smtClean="0"/>
              <a:pPr/>
              <a:t>34</a:t>
            </a:fld>
            <a:endParaRPr lang="en-US"/>
          </a:p>
        </p:txBody>
      </p:sp>
    </p:spTree>
    <p:extLst>
      <p:ext uri="{BB962C8B-B14F-4D97-AF65-F5344CB8AC3E}">
        <p14:creationId xmlns:p14="http://schemas.microsoft.com/office/powerpoint/2010/main" val="1343058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Adverse Childhood Experiences (ACEs) Study</a:t>
            </a:r>
            <a:endParaRPr lang="en-US" dirty="0"/>
          </a:p>
        </p:txBody>
      </p:sp>
      <p:sp>
        <p:nvSpPr>
          <p:cNvPr id="3" name="Content Placeholder 2"/>
          <p:cNvSpPr>
            <a:spLocks noGrp="1"/>
          </p:cNvSpPr>
          <p:nvPr>
            <p:ph idx="1"/>
          </p:nvPr>
        </p:nvSpPr>
        <p:spPr/>
        <p:txBody>
          <a:bodyPr/>
          <a:lstStyle/>
          <a:p>
            <a:r>
              <a:rPr lang="en-US" dirty="0" smtClean="0"/>
              <a:t>Original ACE Study conducted between 1995-1997 by Kaiser Permanente  and the CDC in Southern California</a:t>
            </a:r>
          </a:p>
          <a:p>
            <a:r>
              <a:rPr lang="en-US" dirty="0" smtClean="0"/>
              <a:t>Questionnaires on family health history and health appraisals were administered to collect info on child abuse, neglect, household challenges, etc. </a:t>
            </a:r>
          </a:p>
          <a:p>
            <a:r>
              <a:rPr lang="en-US" dirty="0" smtClean="0"/>
              <a:t>“While you were growing up, during the first 18 years of life did you experience…?”</a:t>
            </a:r>
          </a:p>
          <a:p>
            <a:r>
              <a:rPr lang="en-US" dirty="0" smtClean="0"/>
              <a:t>About 17,000 participants were recruited and followed long term</a:t>
            </a:r>
          </a:p>
          <a:p>
            <a:r>
              <a:rPr lang="en-US" dirty="0" smtClean="0"/>
              <a:t>Almost 2/3 of study participants reported at least one ACE, and more than 1 in 5 reported 3 or more. </a:t>
            </a:r>
          </a:p>
        </p:txBody>
      </p:sp>
      <p:sp>
        <p:nvSpPr>
          <p:cNvPr id="4" name="Slide Number Placeholder 3"/>
          <p:cNvSpPr>
            <a:spLocks noGrp="1"/>
          </p:cNvSpPr>
          <p:nvPr>
            <p:ph type="sldNum" sz="quarter" idx="12"/>
          </p:nvPr>
        </p:nvSpPr>
        <p:spPr/>
        <p:txBody>
          <a:bodyPr/>
          <a:lstStyle/>
          <a:p>
            <a:fld id="{3621B3CB-E8FA-41E0-A920-BE1847F3F784}" type="slidenum">
              <a:rPr lang="en-US" smtClean="0"/>
              <a:pPr/>
              <a:t>35</a:t>
            </a:fld>
            <a:endParaRPr lang="en-US"/>
          </a:p>
        </p:txBody>
      </p:sp>
    </p:spTree>
    <p:extLst>
      <p:ext uri="{BB962C8B-B14F-4D97-AF65-F5344CB8AC3E}">
        <p14:creationId xmlns:p14="http://schemas.microsoft.com/office/powerpoint/2010/main" val="2631816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Study Findings</a:t>
            </a:r>
            <a:endParaRPr lang="en-US" dirty="0"/>
          </a:p>
        </p:txBody>
      </p:sp>
      <p:sp>
        <p:nvSpPr>
          <p:cNvPr id="3" name="Content Placeholder 2"/>
          <p:cNvSpPr>
            <a:spLocks noGrp="1"/>
          </p:cNvSpPr>
          <p:nvPr>
            <p:ph idx="1"/>
          </p:nvPr>
        </p:nvSpPr>
        <p:spPr/>
        <p:txBody>
          <a:bodyPr numCol="2">
            <a:normAutofit lnSpcReduction="10000"/>
          </a:bodyPr>
          <a:lstStyle/>
          <a:p>
            <a:r>
              <a:rPr lang="en-US" dirty="0"/>
              <a:t>The ACE score, total sum of different </a:t>
            </a:r>
            <a:r>
              <a:rPr lang="en-US" dirty="0" smtClean="0"/>
              <a:t>categories </a:t>
            </a:r>
            <a:r>
              <a:rPr lang="en-US" dirty="0"/>
              <a:t>of ACEs reported by </a:t>
            </a:r>
            <a:r>
              <a:rPr lang="en-US" dirty="0" smtClean="0"/>
              <a:t>participants, </a:t>
            </a:r>
            <a:r>
              <a:rPr lang="en-US" dirty="0"/>
              <a:t>is used to assess cumulative childhood stress. The higher the score, the higher risk for the following:</a:t>
            </a:r>
          </a:p>
          <a:p>
            <a:pPr lvl="1"/>
            <a:r>
              <a:rPr lang="en-US" dirty="0"/>
              <a:t>Substance abuse and </a:t>
            </a:r>
            <a:r>
              <a:rPr lang="en-US" dirty="0" smtClean="0"/>
              <a:t>addiction</a:t>
            </a:r>
          </a:p>
          <a:p>
            <a:pPr lvl="1"/>
            <a:r>
              <a:rPr lang="en-US" dirty="0" smtClean="0"/>
              <a:t>COPD</a:t>
            </a:r>
          </a:p>
          <a:p>
            <a:pPr lvl="1"/>
            <a:r>
              <a:rPr lang="en-US" dirty="0" smtClean="0"/>
              <a:t>Depression </a:t>
            </a:r>
          </a:p>
          <a:p>
            <a:pPr lvl="1"/>
            <a:r>
              <a:rPr lang="en-US" dirty="0" smtClean="0"/>
              <a:t>Financial stress</a:t>
            </a:r>
          </a:p>
          <a:p>
            <a:pPr lvl="1"/>
            <a:r>
              <a:rPr lang="en-US" dirty="0" smtClean="0"/>
              <a:t>STD’s</a:t>
            </a:r>
          </a:p>
          <a:p>
            <a:pPr lvl="1"/>
            <a:r>
              <a:rPr lang="en-US" dirty="0" smtClean="0"/>
              <a:t>Suicide attempts</a:t>
            </a:r>
          </a:p>
          <a:p>
            <a:pPr lvl="1"/>
            <a:r>
              <a:rPr lang="en-US" dirty="0" smtClean="0"/>
              <a:t>Early initiation of sexual activity</a:t>
            </a:r>
          </a:p>
          <a:p>
            <a:pPr lvl="1"/>
            <a:r>
              <a:rPr lang="en-US" dirty="0" smtClean="0"/>
              <a:t>Adolescent pregnancy</a:t>
            </a:r>
          </a:p>
          <a:p>
            <a:pPr lvl="1"/>
            <a:r>
              <a:rPr lang="en-US" dirty="0" smtClean="0"/>
              <a:t>Risk for DV and SV</a:t>
            </a:r>
          </a:p>
          <a:p>
            <a:pPr lvl="1"/>
            <a:r>
              <a:rPr lang="en-US" dirty="0" smtClean="0"/>
              <a:t>Poor school performance</a:t>
            </a:r>
          </a:p>
          <a:p>
            <a:pPr lvl="1"/>
            <a:r>
              <a:rPr lang="en-US" dirty="0" smtClean="0"/>
              <a:t>Health-related quality of life</a:t>
            </a:r>
          </a:p>
          <a:p>
            <a:pPr lvl="1"/>
            <a:r>
              <a:rPr lang="en-US" dirty="0" smtClean="0"/>
              <a:t>Heart disease</a:t>
            </a:r>
          </a:p>
          <a:p>
            <a:pPr lvl="1"/>
            <a:r>
              <a:rPr lang="en-US" dirty="0" smtClean="0"/>
              <a:t>Early death</a:t>
            </a:r>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36</a:t>
            </a:fld>
            <a:endParaRPr lang="en-US"/>
          </a:p>
        </p:txBody>
      </p:sp>
    </p:spTree>
    <p:extLst>
      <p:ext uri="{BB962C8B-B14F-4D97-AF65-F5344CB8AC3E}">
        <p14:creationId xmlns:p14="http://schemas.microsoft.com/office/powerpoint/2010/main" val="3566738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85800" y="1295400"/>
            <a:ext cx="8962565" cy="4350759"/>
          </a:xfrm>
          <a:prstGeom prst="rect">
            <a:avLst/>
          </a:prstGeom>
        </p:spPr>
      </p:pic>
      <p:sp>
        <p:nvSpPr>
          <p:cNvPr id="4" name="Slide Number Placeholder 3"/>
          <p:cNvSpPr>
            <a:spLocks noGrp="1"/>
          </p:cNvSpPr>
          <p:nvPr>
            <p:ph type="sldNum" sz="quarter" idx="12"/>
          </p:nvPr>
        </p:nvSpPr>
        <p:spPr/>
        <p:txBody>
          <a:bodyPr/>
          <a:lstStyle/>
          <a:p>
            <a:fld id="{3621B3CB-E8FA-41E0-A920-BE1847F3F784}" type="slidenum">
              <a:rPr lang="en-US" smtClean="0"/>
              <a:pPr/>
              <a:t>37</a:t>
            </a:fld>
            <a:endParaRPr lang="en-US"/>
          </a:p>
        </p:txBody>
      </p:sp>
    </p:spTree>
    <p:extLst>
      <p:ext uri="{BB962C8B-B14F-4D97-AF65-F5344CB8AC3E}">
        <p14:creationId xmlns:p14="http://schemas.microsoft.com/office/powerpoint/2010/main" val="640045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990600" y="762001"/>
            <a:ext cx="7479325" cy="5749732"/>
          </a:xfrm>
          <a:prstGeom prst="rect">
            <a:avLst/>
          </a:prstGeom>
        </p:spPr>
      </p:pic>
      <p:sp>
        <p:nvSpPr>
          <p:cNvPr id="4" name="Slide Number Placeholder 3"/>
          <p:cNvSpPr>
            <a:spLocks noGrp="1"/>
          </p:cNvSpPr>
          <p:nvPr>
            <p:ph type="sldNum" sz="quarter" idx="12"/>
          </p:nvPr>
        </p:nvSpPr>
        <p:spPr/>
        <p:txBody>
          <a:bodyPr/>
          <a:lstStyle/>
          <a:p>
            <a:fld id="{3621B3CB-E8FA-41E0-A920-BE1847F3F784}" type="slidenum">
              <a:rPr lang="en-US" smtClean="0"/>
              <a:pPr/>
              <a:t>38</a:t>
            </a:fld>
            <a:endParaRPr lang="en-US"/>
          </a:p>
        </p:txBody>
      </p:sp>
    </p:spTree>
    <p:extLst>
      <p:ext uri="{BB962C8B-B14F-4D97-AF65-F5344CB8AC3E}">
        <p14:creationId xmlns:p14="http://schemas.microsoft.com/office/powerpoint/2010/main" val="367742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4572003"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74638"/>
            <a:ext cx="4800601" cy="1143000"/>
          </a:xfrm>
        </p:spPr>
        <p:txBody>
          <a:bodyPr>
            <a:normAutofit/>
          </a:bodyPr>
          <a:lstStyle/>
          <a:p>
            <a:r>
              <a:rPr lang="en-US" dirty="0" smtClean="0"/>
              <a:t>PTSD treatment	</a:t>
            </a:r>
            <a:endParaRPr lang="en-US" dirty="0"/>
          </a:p>
        </p:txBody>
      </p:sp>
      <p:sp>
        <p:nvSpPr>
          <p:cNvPr id="3" name="Content Placeholder 2"/>
          <p:cNvSpPr>
            <a:spLocks noGrp="1"/>
          </p:cNvSpPr>
          <p:nvPr>
            <p:ph idx="1"/>
          </p:nvPr>
        </p:nvSpPr>
        <p:spPr>
          <a:xfrm>
            <a:off x="228600" y="1143000"/>
            <a:ext cx="8001000" cy="4495800"/>
          </a:xfrm>
        </p:spPr>
        <p:txBody>
          <a:bodyPr>
            <a:normAutofit/>
          </a:bodyPr>
          <a:lstStyle/>
          <a:p>
            <a:pPr marL="68580" indent="0">
              <a:buNone/>
            </a:pPr>
            <a:r>
              <a:rPr lang="en-US" sz="3200" dirty="0" smtClean="0">
                <a:solidFill>
                  <a:schemeClr val="accent5"/>
                </a:solidFill>
              </a:rPr>
              <a:t>Recovery is possible!</a:t>
            </a:r>
          </a:p>
          <a:p>
            <a:r>
              <a:rPr lang="en-US" sz="2800" dirty="0" smtClean="0"/>
              <a:t>Various therapeutic </a:t>
            </a:r>
            <a:br>
              <a:rPr lang="en-US" sz="2800" dirty="0" smtClean="0"/>
            </a:br>
            <a:r>
              <a:rPr lang="en-US" sz="2800" dirty="0" smtClean="0"/>
              <a:t>treatments.</a:t>
            </a:r>
          </a:p>
          <a:p>
            <a:pPr lvl="1">
              <a:buFont typeface="Wingdings" panose="05000000000000000000" pitchFamily="2" charset="2"/>
              <a:buChar char="§"/>
            </a:pPr>
            <a:r>
              <a:rPr lang="en-US" sz="2400" dirty="0" smtClean="0"/>
              <a:t>Cognitive Behavioral </a:t>
            </a:r>
            <a:br>
              <a:rPr lang="en-US" sz="2400" dirty="0" smtClean="0"/>
            </a:br>
            <a:r>
              <a:rPr lang="en-US" sz="2400" dirty="0" smtClean="0"/>
              <a:t>Therapy.</a:t>
            </a:r>
          </a:p>
          <a:p>
            <a:pPr lvl="1">
              <a:buFont typeface="Wingdings" panose="05000000000000000000" pitchFamily="2" charset="2"/>
              <a:buChar char="§"/>
            </a:pPr>
            <a:r>
              <a:rPr lang="en-US" sz="2400" dirty="0" smtClean="0"/>
              <a:t>Exposure Therapy.</a:t>
            </a:r>
          </a:p>
          <a:p>
            <a:pPr lvl="1">
              <a:buFont typeface="Wingdings" panose="05000000000000000000" pitchFamily="2" charset="2"/>
              <a:buChar char="§"/>
            </a:pPr>
            <a:r>
              <a:rPr lang="en-US" sz="2400" dirty="0" smtClean="0"/>
              <a:t>EMDR.</a:t>
            </a:r>
          </a:p>
          <a:p>
            <a:r>
              <a:rPr lang="en-US" sz="2800" dirty="0" smtClean="0"/>
              <a:t>Medication.</a:t>
            </a:r>
            <a:endParaRPr lang="en-US" sz="2800" dirty="0"/>
          </a:p>
        </p:txBody>
      </p:sp>
      <p:sp>
        <p:nvSpPr>
          <p:cNvPr id="7" name="Footer Placeholder 6"/>
          <p:cNvSpPr>
            <a:spLocks noGrp="1"/>
          </p:cNvSpPr>
          <p:nvPr>
            <p:ph type="ftr" sz="quarter" idx="11"/>
          </p:nvPr>
        </p:nvSpPr>
        <p:spPr>
          <a:xfrm>
            <a:off x="228600" y="6416675"/>
            <a:ext cx="4724400" cy="365125"/>
          </a:xfrm>
        </p:spPr>
        <p:txBody>
          <a:bodyPr/>
          <a:lstStyle/>
          <a:p>
            <a:r>
              <a:rPr lang="en-US" dirty="0" smtClean="0">
                <a:solidFill>
                  <a:schemeClr val="tx1"/>
                </a:solidFill>
              </a:rPr>
              <a:t>National Institute on Mental Health, </a:t>
            </a:r>
            <a:r>
              <a:rPr lang="en-US" dirty="0" err="1" smtClean="0">
                <a:solidFill>
                  <a:schemeClr val="tx1"/>
                </a:solidFill>
              </a:rPr>
              <a:t>n.d</a:t>
            </a:r>
            <a:r>
              <a:rPr lang="en-US" dirty="0" err="1" smtClean="0"/>
              <a:t>.</a:t>
            </a:r>
            <a:r>
              <a:rPr lang="en-US" dirty="0" smtClean="0"/>
              <a:t/>
            </a:r>
            <a:br>
              <a:rPr lang="en-US" dirty="0" smtClean="0"/>
            </a:br>
            <a:endParaRPr lang="en-US" dirty="0">
              <a:solidFill>
                <a:schemeClr val="tx1"/>
              </a:solidFill>
            </a:endParaRPr>
          </a:p>
        </p:txBody>
      </p:sp>
      <p:sp>
        <p:nvSpPr>
          <p:cNvPr id="8" name="Slide Number Placeholder 7"/>
          <p:cNvSpPr>
            <a:spLocks noGrp="1"/>
          </p:cNvSpPr>
          <p:nvPr>
            <p:ph type="sldNum" sz="quarter" idx="12"/>
          </p:nvPr>
        </p:nvSpPr>
        <p:spPr/>
        <p:txBody>
          <a:bodyPr/>
          <a:lstStyle/>
          <a:p>
            <a:fld id="{3621B3CB-E8FA-41E0-A920-BE1847F3F784}" type="slidenum">
              <a:rPr lang="en-US" smtClean="0">
                <a:solidFill>
                  <a:schemeClr val="tx1"/>
                </a:solidFill>
              </a:rPr>
              <a:pPr/>
              <a:t>39</a:t>
            </a:fld>
            <a:endParaRPr lang="en-US" dirty="0">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0000">
            <a:off x="4863778" y="350025"/>
            <a:ext cx="3702963" cy="3195918"/>
          </a:xfrm>
          <a:prstGeom prst="rect">
            <a:avLst/>
          </a:prstGeom>
        </p:spPr>
      </p:pic>
      <p:pic>
        <p:nvPicPr>
          <p:cNvPr id="11" name="Picture 10"/>
          <p:cNvPicPr>
            <a:picLocks noChangeAspect="1"/>
          </p:cNvPicPr>
          <p:nvPr/>
        </p:nvPicPr>
        <p:blipFill rotWithShape="1">
          <a:blip r:embed="rId3"/>
          <a:srcRect l="24103" t="35823" r="36738" b="29642"/>
          <a:stretch/>
        </p:blipFill>
        <p:spPr bwMode="auto">
          <a:xfrm>
            <a:off x="3564029" y="3733800"/>
            <a:ext cx="5412578" cy="29832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982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15641" y="1249312"/>
            <a:ext cx="3294359" cy="2192246"/>
          </a:xfrm>
          <a:prstGeom prst="rect">
            <a:avLst/>
          </a:prstGeom>
          <a:ln>
            <a:noFill/>
          </a:ln>
          <a:effectLst>
            <a:softEdge rad="112500"/>
          </a:effectLst>
        </p:spPr>
      </p:pic>
      <p:sp>
        <p:nvSpPr>
          <p:cNvPr id="2" name="Title 1"/>
          <p:cNvSpPr>
            <a:spLocks noGrp="1"/>
          </p:cNvSpPr>
          <p:nvPr>
            <p:ph type="title"/>
          </p:nvPr>
        </p:nvSpPr>
        <p:spPr/>
        <p:txBody>
          <a:bodyPr/>
          <a:lstStyle/>
          <a:p>
            <a:pPr algn="ctr"/>
            <a:r>
              <a:rPr lang="en-US" sz="3800" dirty="0" smtClean="0">
                <a:solidFill>
                  <a:srgbClr val="FFC000"/>
                </a:solidFill>
              </a:rPr>
              <a:t>Trauma</a:t>
            </a:r>
            <a:endParaRPr lang="en-US" sz="3800" dirty="0">
              <a:solidFill>
                <a:srgbClr val="FFC000"/>
              </a:solidFill>
            </a:endParaRPr>
          </a:p>
        </p:txBody>
      </p:sp>
      <p:sp>
        <p:nvSpPr>
          <p:cNvPr id="3" name="Content Placeholder 2"/>
          <p:cNvSpPr>
            <a:spLocks noGrp="1"/>
          </p:cNvSpPr>
          <p:nvPr>
            <p:ph idx="1"/>
          </p:nvPr>
        </p:nvSpPr>
        <p:spPr>
          <a:xfrm>
            <a:off x="4139176" y="1249312"/>
            <a:ext cx="4489183" cy="4586747"/>
          </a:xfrm>
        </p:spPr>
        <p:txBody>
          <a:bodyPr>
            <a:noAutofit/>
          </a:bodyPr>
          <a:lstStyle/>
          <a:p>
            <a:endParaRPr lang="en-US" sz="2400" dirty="0" smtClean="0"/>
          </a:p>
          <a:p>
            <a:pPr lvl="1"/>
            <a:r>
              <a:rPr lang="en-US" sz="2400" dirty="0" smtClean="0"/>
              <a:t>A </a:t>
            </a:r>
            <a:r>
              <a:rPr lang="en-US" sz="2400" dirty="0" smtClean="0">
                <a:solidFill>
                  <a:schemeClr val="accent5"/>
                </a:solidFill>
                <a:effectLst>
                  <a:outerShdw blurRad="38100" dist="38100" dir="2700000" algn="tl">
                    <a:srgbClr val="000000">
                      <a:alpha val="43137"/>
                    </a:srgbClr>
                  </a:outerShdw>
                </a:effectLst>
              </a:rPr>
              <a:t>sudden, intense </a:t>
            </a:r>
            <a:r>
              <a:rPr lang="en-US" sz="2400" dirty="0" smtClean="0"/>
              <a:t>physically, emotionally, or psychologically </a:t>
            </a:r>
            <a:r>
              <a:rPr lang="en-US" sz="2400" dirty="0" smtClean="0">
                <a:solidFill>
                  <a:schemeClr val="accent5"/>
                </a:solidFill>
                <a:effectLst>
                  <a:outerShdw blurRad="38100" dist="38100" dir="2700000" algn="tl">
                    <a:srgbClr val="000000">
                      <a:alpha val="43137"/>
                    </a:srgbClr>
                  </a:outerShdw>
                </a:effectLst>
              </a:rPr>
              <a:t>distressful event</a:t>
            </a:r>
            <a:r>
              <a:rPr lang="en-US" sz="2400" dirty="0" smtClean="0"/>
              <a:t>.</a:t>
            </a:r>
          </a:p>
          <a:p>
            <a:pPr lvl="1"/>
            <a:r>
              <a:rPr lang="en-US" sz="2400" dirty="0" smtClean="0"/>
              <a:t>Perceived and experienced as a </a:t>
            </a:r>
            <a:r>
              <a:rPr lang="en-US" sz="2400" dirty="0" smtClean="0">
                <a:solidFill>
                  <a:schemeClr val="accent5"/>
                </a:solidFill>
                <a:effectLst>
                  <a:outerShdw blurRad="38100" dist="38100" dir="2700000" algn="tl">
                    <a:srgbClr val="000000">
                      <a:alpha val="43137"/>
                    </a:srgbClr>
                  </a:outerShdw>
                </a:effectLst>
              </a:rPr>
              <a:t>threat to one’s safety </a:t>
            </a:r>
            <a:r>
              <a:rPr lang="en-US" sz="2400" dirty="0" smtClean="0"/>
              <a:t>or stability. </a:t>
            </a:r>
          </a:p>
          <a:p>
            <a:pPr lvl="1"/>
            <a:r>
              <a:rPr lang="en-US" sz="2400" dirty="0" smtClean="0">
                <a:solidFill>
                  <a:schemeClr val="accent5"/>
                </a:solidFill>
                <a:effectLst>
                  <a:outerShdw blurRad="38100" dist="38100" dir="2700000" algn="tl">
                    <a:srgbClr val="000000">
                      <a:alpha val="43137"/>
                    </a:srgbClr>
                  </a:outerShdw>
                </a:effectLst>
              </a:rPr>
              <a:t>Single </a:t>
            </a:r>
            <a:r>
              <a:rPr lang="en-US" sz="2400" dirty="0">
                <a:solidFill>
                  <a:schemeClr val="accent5"/>
                </a:solidFill>
                <a:effectLst>
                  <a:outerShdw blurRad="38100" dist="38100" dir="2700000" algn="tl">
                    <a:srgbClr val="000000">
                      <a:alpha val="43137"/>
                    </a:srgbClr>
                  </a:outerShdw>
                </a:effectLst>
              </a:rPr>
              <a:t>event </a:t>
            </a:r>
            <a:r>
              <a:rPr lang="en-US" sz="2400" dirty="0"/>
              <a:t>or </a:t>
            </a:r>
            <a:r>
              <a:rPr lang="en-US" sz="2400" dirty="0" smtClean="0"/>
              <a:t>an </a:t>
            </a:r>
            <a:r>
              <a:rPr lang="en-US" sz="2400" dirty="0" smtClean="0">
                <a:solidFill>
                  <a:schemeClr val="accent5"/>
                </a:solidFill>
                <a:effectLst>
                  <a:outerShdw blurRad="38100" dist="38100" dir="2700000" algn="tl">
                    <a:srgbClr val="000000">
                      <a:alpha val="43137"/>
                    </a:srgbClr>
                  </a:outerShdw>
                </a:effectLst>
              </a:rPr>
              <a:t>accumulation</a:t>
            </a:r>
            <a:r>
              <a:rPr lang="en-US" sz="2400" dirty="0" smtClean="0"/>
              <a:t> of events.</a:t>
            </a:r>
          </a:p>
          <a:p>
            <a:pPr lvl="1"/>
            <a:endParaRPr lang="en-US" sz="1800" dirty="0" smtClean="0"/>
          </a:p>
          <a:p>
            <a:pPr marL="468630" lvl="1" indent="0">
              <a:buNone/>
            </a:pPr>
            <a:endParaRPr lang="en-US" sz="2000" dirty="0"/>
          </a:p>
          <a:p>
            <a:pPr marL="468630" lvl="1" indent="0">
              <a:buNone/>
            </a:pPr>
            <a:endParaRPr lang="en-US" sz="2000" dirty="0" smtClean="0"/>
          </a:p>
        </p:txBody>
      </p:sp>
      <p:sp>
        <p:nvSpPr>
          <p:cNvPr id="4" name="Footer Placeholder 3"/>
          <p:cNvSpPr>
            <a:spLocks noGrp="1"/>
          </p:cNvSpPr>
          <p:nvPr>
            <p:ph type="ftr" sz="quarter" idx="11"/>
          </p:nvPr>
        </p:nvSpPr>
        <p:spPr>
          <a:xfrm>
            <a:off x="228600" y="6416675"/>
            <a:ext cx="4953000" cy="365125"/>
          </a:xfrm>
        </p:spPr>
        <p:txBody>
          <a:bodyPr/>
          <a:lstStyle/>
          <a:p>
            <a:r>
              <a:rPr lang="en-US" dirty="0" smtClean="0"/>
              <a:t>American Psychological Association, 2014</a:t>
            </a:r>
            <a:endParaRPr lang="en-US" dirty="0"/>
          </a:p>
        </p:txBody>
      </p:sp>
      <p:sp>
        <p:nvSpPr>
          <p:cNvPr id="5" name="Slide Number Placeholder 4"/>
          <p:cNvSpPr>
            <a:spLocks noGrp="1"/>
          </p:cNvSpPr>
          <p:nvPr>
            <p:ph type="sldNum" sz="quarter" idx="12"/>
          </p:nvPr>
        </p:nvSpPr>
        <p:spPr/>
        <p:txBody>
          <a:bodyPr/>
          <a:lstStyle/>
          <a:p>
            <a:fld id="{3621B3CB-E8FA-41E0-A920-BE1847F3F784}" type="slidenum">
              <a:rPr lang="en-US" smtClean="0"/>
              <a:pPr/>
              <a:t>4</a:t>
            </a:fld>
            <a:endParaRPr lang="en-US"/>
          </a:p>
        </p:txBody>
      </p:sp>
      <p:pic>
        <p:nvPicPr>
          <p:cNvPr id="7" name="Picture 6"/>
          <p:cNvPicPr>
            <a:picLocks noChangeAspect="1"/>
          </p:cNvPicPr>
          <p:nvPr/>
        </p:nvPicPr>
        <p:blipFill>
          <a:blip r:embed="rId3" cstate="print"/>
          <a:stretch>
            <a:fillRect/>
          </a:stretch>
        </p:blipFill>
        <p:spPr>
          <a:xfrm>
            <a:off x="328086" y="3657600"/>
            <a:ext cx="3481914" cy="2346785"/>
          </a:xfrm>
          <a:prstGeom prst="rect">
            <a:avLst/>
          </a:prstGeom>
          <a:ln>
            <a:noFill/>
          </a:ln>
          <a:effectLst>
            <a:softEdge rad="112500"/>
          </a:effectLst>
        </p:spPr>
      </p:pic>
    </p:spTree>
    <p:extLst>
      <p:ext uri="{BB962C8B-B14F-4D97-AF65-F5344CB8AC3E}">
        <p14:creationId xmlns:p14="http://schemas.microsoft.com/office/powerpoint/2010/main" val="4036955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 Informed Care: what do we do with this information?	</a:t>
            </a:r>
            <a:endParaRPr lang="en-US" dirty="0"/>
          </a:p>
        </p:txBody>
      </p:sp>
      <p:sp>
        <p:nvSpPr>
          <p:cNvPr id="3" name="Content Placeholder 2"/>
          <p:cNvSpPr>
            <a:spLocks noGrp="1"/>
          </p:cNvSpPr>
          <p:nvPr>
            <p:ph idx="1"/>
          </p:nvPr>
        </p:nvSpPr>
        <p:spPr>
          <a:xfrm>
            <a:off x="533400" y="1836557"/>
            <a:ext cx="7765322" cy="4058751"/>
          </a:xfrm>
        </p:spPr>
        <p:txBody>
          <a:bodyPr/>
          <a:lstStyle/>
          <a:p>
            <a:r>
              <a:rPr lang="en-US" dirty="0" smtClean="0"/>
              <a:t>Treat everyone like they have a trauma background!</a:t>
            </a:r>
          </a:p>
          <a:p>
            <a:r>
              <a:rPr lang="en-US" dirty="0"/>
              <a:t>According to SAMHSA’s concept of a trauma-informed approach, “A program, organization, or system that is trauma-informed:</a:t>
            </a:r>
          </a:p>
          <a:p>
            <a:r>
              <a:rPr lang="en-US" dirty="0"/>
              <a:t>1.Realizes the widespread impact of trauma and understands potential paths for recovery;</a:t>
            </a:r>
          </a:p>
          <a:p>
            <a:r>
              <a:rPr lang="en-US" dirty="0"/>
              <a:t>2.Recognizes the signs and symptoms of trauma in clients, families, staff, and others involved with the system;</a:t>
            </a:r>
          </a:p>
          <a:p>
            <a:r>
              <a:rPr lang="en-US" dirty="0"/>
              <a:t>3.Responds by fully integrating knowledge about trauma into policies, procedures, and practices; and</a:t>
            </a:r>
          </a:p>
          <a:p>
            <a:r>
              <a:rPr lang="en-US" dirty="0"/>
              <a:t>4.Seeks to actively resist re-traumatization."</a:t>
            </a:r>
          </a:p>
          <a:p>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40</a:t>
            </a:fld>
            <a:endParaRPr lang="en-US"/>
          </a:p>
        </p:txBody>
      </p:sp>
    </p:spTree>
    <p:extLst>
      <p:ext uri="{BB962C8B-B14F-4D97-AF65-F5344CB8AC3E}">
        <p14:creationId xmlns:p14="http://schemas.microsoft.com/office/powerpoint/2010/main" val="2062093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 Informed Care	: why it’s important</a:t>
            </a:r>
            <a:endParaRPr lang="en-US" dirty="0"/>
          </a:p>
        </p:txBody>
      </p:sp>
      <p:sp>
        <p:nvSpPr>
          <p:cNvPr id="3" name="Content Placeholder 2"/>
          <p:cNvSpPr>
            <a:spLocks noGrp="1"/>
          </p:cNvSpPr>
          <p:nvPr>
            <p:ph idx="1"/>
          </p:nvPr>
        </p:nvSpPr>
        <p:spPr/>
        <p:txBody>
          <a:bodyPr/>
          <a:lstStyle/>
          <a:p>
            <a:pPr algn="ctr"/>
            <a:r>
              <a:rPr lang="en-US" dirty="0" smtClean="0"/>
              <a:t>This information is vital for staff at every level of any organization to promote best practices and wellness</a:t>
            </a:r>
          </a:p>
          <a:p>
            <a:pPr algn="ctr"/>
            <a:r>
              <a:rPr lang="en-US" dirty="0" smtClean="0"/>
              <a:t>Core Principles:</a:t>
            </a:r>
          </a:p>
          <a:p>
            <a:pPr algn="ctr"/>
            <a:r>
              <a:rPr lang="en-US" dirty="0" smtClean="0"/>
              <a:t>Safety</a:t>
            </a:r>
          </a:p>
          <a:p>
            <a:pPr algn="ctr"/>
            <a:r>
              <a:rPr lang="en-US" dirty="0" smtClean="0"/>
              <a:t>Trust</a:t>
            </a:r>
          </a:p>
          <a:p>
            <a:pPr algn="ctr"/>
            <a:r>
              <a:rPr lang="en-US" dirty="0" smtClean="0"/>
              <a:t>Choice</a:t>
            </a:r>
          </a:p>
          <a:p>
            <a:pPr algn="ctr"/>
            <a:r>
              <a:rPr lang="en-US" dirty="0" smtClean="0"/>
              <a:t>Collaboration</a:t>
            </a:r>
          </a:p>
          <a:p>
            <a:pPr algn="ctr"/>
            <a:r>
              <a:rPr lang="en-US" dirty="0" smtClean="0"/>
              <a:t>Empowerment</a:t>
            </a:r>
          </a:p>
          <a:p>
            <a:pPr marL="36900" indent="0">
              <a:buNone/>
            </a:pPr>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41</a:t>
            </a:fld>
            <a:endParaRPr lang="en-US"/>
          </a:p>
        </p:txBody>
      </p:sp>
    </p:spTree>
    <p:extLst>
      <p:ext uri="{BB962C8B-B14F-4D97-AF65-F5344CB8AC3E}">
        <p14:creationId xmlns:p14="http://schemas.microsoft.com/office/powerpoint/2010/main" val="1246601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interacting with individuals who have trauma histories</a:t>
            </a:r>
            <a:endParaRPr lang="en-US" dirty="0"/>
          </a:p>
        </p:txBody>
      </p:sp>
      <p:sp>
        <p:nvSpPr>
          <p:cNvPr id="3" name="Content Placeholder 2"/>
          <p:cNvSpPr>
            <a:spLocks noGrp="1"/>
          </p:cNvSpPr>
          <p:nvPr>
            <p:ph idx="1"/>
          </p:nvPr>
        </p:nvSpPr>
        <p:spPr/>
        <p:txBody>
          <a:bodyPr>
            <a:normAutofit fontScale="92500" lnSpcReduction="20000"/>
          </a:bodyPr>
          <a:lstStyle/>
          <a:p>
            <a:pPr algn="ctr"/>
            <a:r>
              <a:rPr lang="en-US" dirty="0" smtClean="0"/>
              <a:t>Do:</a:t>
            </a:r>
          </a:p>
          <a:p>
            <a:pPr algn="ctr"/>
            <a:r>
              <a:rPr lang="en-US" dirty="0" smtClean="0"/>
              <a:t>Maintain </a:t>
            </a:r>
            <a:r>
              <a:rPr lang="en-US" dirty="0"/>
              <a:t>good eye contact.</a:t>
            </a:r>
          </a:p>
          <a:p>
            <a:pPr algn="ctr"/>
            <a:r>
              <a:rPr lang="en-US" dirty="0"/>
              <a:t>Speak slowly,  &amp; in a low-pitched, non-threatening voice. </a:t>
            </a:r>
          </a:p>
          <a:p>
            <a:pPr algn="ctr"/>
            <a:r>
              <a:rPr lang="en-US" dirty="0"/>
              <a:t>Take your time and eliminate noise and distractions. </a:t>
            </a:r>
            <a:endParaRPr lang="en-US" dirty="0" smtClean="0"/>
          </a:p>
          <a:p>
            <a:pPr algn="ctr"/>
            <a:r>
              <a:rPr lang="en-US" dirty="0" smtClean="0"/>
              <a:t>Respect personal space.</a:t>
            </a:r>
          </a:p>
          <a:p>
            <a:pPr algn="ctr"/>
            <a:r>
              <a:rPr lang="en-US" dirty="0" smtClean="0"/>
              <a:t>Give choices whenever possible</a:t>
            </a:r>
          </a:p>
          <a:p>
            <a:pPr algn="ctr"/>
            <a:r>
              <a:rPr lang="en-US" dirty="0" smtClean="0"/>
              <a:t>Keep individuals informed </a:t>
            </a:r>
          </a:p>
          <a:p>
            <a:pPr algn="ctr"/>
            <a:r>
              <a:rPr lang="en-US" dirty="0" smtClean="0"/>
              <a:t>Be mindful of closed doors and small spaces and how you are standing in relation to others</a:t>
            </a:r>
          </a:p>
          <a:p>
            <a:pPr algn="ctr"/>
            <a:r>
              <a:rPr lang="en-US" dirty="0" smtClean="0"/>
              <a:t>Practice good self care</a:t>
            </a:r>
          </a:p>
          <a:p>
            <a:pPr algn="ctr"/>
            <a:r>
              <a:rPr lang="en-US" dirty="0" smtClean="0"/>
              <a:t>Educate yourself further on trauma and it’s impacts</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42</a:t>
            </a:fld>
            <a:endParaRPr lang="en-US"/>
          </a:p>
        </p:txBody>
      </p:sp>
    </p:spTree>
    <p:extLst>
      <p:ext uri="{BB962C8B-B14F-4D97-AF65-F5344CB8AC3E}">
        <p14:creationId xmlns:p14="http://schemas.microsoft.com/office/powerpoint/2010/main" val="3475850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pPr algn="ctr"/>
            <a:r>
              <a:rPr lang="en-US" dirty="0" smtClean="0"/>
              <a:t>Don’t:</a:t>
            </a:r>
          </a:p>
          <a:p>
            <a:pPr algn="ctr"/>
            <a:r>
              <a:rPr lang="en-US" dirty="0"/>
              <a:t>T</a:t>
            </a:r>
            <a:r>
              <a:rPr lang="en-US" dirty="0" smtClean="0"/>
              <a:t>ouch or restrain individuals whenever possible</a:t>
            </a:r>
          </a:p>
          <a:p>
            <a:pPr algn="ctr"/>
            <a:r>
              <a:rPr lang="en-US" dirty="0" smtClean="0"/>
              <a:t>Yell, scream, raise voice</a:t>
            </a:r>
          </a:p>
          <a:p>
            <a:pPr algn="ctr"/>
            <a:r>
              <a:rPr lang="en-US" dirty="0" smtClean="0"/>
              <a:t>Argue</a:t>
            </a:r>
          </a:p>
          <a:p>
            <a:pPr algn="ctr"/>
            <a:r>
              <a:rPr lang="en-US" dirty="0" smtClean="0"/>
              <a:t>Tell individuals what to do</a:t>
            </a:r>
          </a:p>
          <a:p>
            <a:pPr algn="ctr"/>
            <a:r>
              <a:rPr lang="en-US" dirty="0" smtClean="0"/>
              <a:t>Use insulting language (using words like “crazy” or “psycho”)</a:t>
            </a:r>
          </a:p>
          <a:p>
            <a:pPr algn="ctr"/>
            <a:r>
              <a:rPr lang="en-US" dirty="0" smtClean="0"/>
              <a:t>Minimize other’s experiences </a:t>
            </a:r>
          </a:p>
          <a:p>
            <a:pPr algn="ctr"/>
            <a:r>
              <a:rPr lang="en-US" dirty="0" smtClean="0"/>
              <a:t>Assume you know what someone is going through</a:t>
            </a:r>
          </a:p>
          <a:p>
            <a:pPr algn="ctr"/>
            <a:endParaRPr lang="en-US" dirty="0" smtClean="0"/>
          </a:p>
          <a:p>
            <a:pPr algn="ctr"/>
            <a:endParaRPr lang="en-US" dirty="0" smtClean="0"/>
          </a:p>
          <a:p>
            <a:pPr algn="ctr"/>
            <a:endParaRPr lang="en-US" dirty="0" smtClean="0"/>
          </a:p>
          <a:p>
            <a:pPr algn="ctr"/>
            <a:endParaRPr lang="en-US" dirty="0" smtClean="0"/>
          </a:p>
          <a:p>
            <a:endParaRPr lang="en-US" dirty="0" smtClean="0"/>
          </a:p>
          <a:p>
            <a:endParaRPr lang="en-US" dirty="0" smtClean="0"/>
          </a:p>
          <a:p>
            <a:endParaRPr lang="en-US" dirty="0" smtClean="0"/>
          </a:p>
          <a:p>
            <a:pPr marL="36900" indent="0">
              <a:buNone/>
            </a:pPr>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43</a:t>
            </a:fld>
            <a:endParaRPr lang="en-US"/>
          </a:p>
        </p:txBody>
      </p:sp>
    </p:spTree>
    <p:extLst>
      <p:ext uri="{BB962C8B-B14F-4D97-AF65-F5344CB8AC3E}">
        <p14:creationId xmlns:p14="http://schemas.microsoft.com/office/powerpoint/2010/main" val="300876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Presentation OBJECTIVES</a:t>
            </a:r>
            <a:endParaRPr lang="en-US" dirty="0">
              <a:solidFill>
                <a:srgbClr val="FFC000"/>
              </a:solidFill>
            </a:endParaRPr>
          </a:p>
        </p:txBody>
      </p:sp>
      <p:sp>
        <p:nvSpPr>
          <p:cNvPr id="3" name="Content Placeholder 2"/>
          <p:cNvSpPr>
            <a:spLocks noGrp="1"/>
          </p:cNvSpPr>
          <p:nvPr>
            <p:ph idx="1"/>
          </p:nvPr>
        </p:nvSpPr>
        <p:spPr>
          <a:xfrm>
            <a:off x="685346" y="1869452"/>
            <a:ext cx="7772400" cy="3733800"/>
          </a:xfrm>
        </p:spPr>
        <p:txBody>
          <a:bodyPr>
            <a:normAutofit fontScale="85000" lnSpcReduction="10000"/>
          </a:bodyPr>
          <a:lstStyle/>
          <a:p>
            <a:pPr marL="525780" indent="-457200">
              <a:buFont typeface="+mj-lt"/>
              <a:buAutoNum type="arabicPeriod"/>
            </a:pPr>
            <a:r>
              <a:rPr lang="en-US" sz="3200" dirty="0" smtClean="0"/>
              <a:t>Defined </a:t>
            </a:r>
            <a:r>
              <a:rPr lang="en-US" sz="3200" dirty="0"/>
              <a:t>trauma and </a:t>
            </a:r>
            <a:r>
              <a:rPr lang="en-US" sz="3200" dirty="0" smtClean="0"/>
              <a:t>listed </a:t>
            </a:r>
            <a:r>
              <a:rPr lang="en-US" sz="3200" dirty="0"/>
              <a:t>the signs and symptoms of trauma.</a:t>
            </a:r>
            <a:endParaRPr lang="en-US" sz="600" dirty="0"/>
          </a:p>
          <a:p>
            <a:pPr marL="525780" indent="-457200">
              <a:buFont typeface="+mj-lt"/>
              <a:buAutoNum type="arabicPeriod"/>
            </a:pPr>
            <a:r>
              <a:rPr lang="en-US" sz="3200" dirty="0" smtClean="0"/>
              <a:t>Identified </a:t>
            </a:r>
            <a:r>
              <a:rPr lang="en-US" sz="3200" dirty="0"/>
              <a:t>unhealthy and healthy coping skills for dealing with stressful situations</a:t>
            </a:r>
            <a:r>
              <a:rPr lang="en-US" sz="3200" dirty="0" smtClean="0"/>
              <a:t>.</a:t>
            </a:r>
          </a:p>
          <a:p>
            <a:pPr marL="525780" indent="-457200">
              <a:buFont typeface="+mj-lt"/>
              <a:buAutoNum type="arabicPeriod"/>
            </a:pPr>
            <a:r>
              <a:rPr lang="en-US" sz="3200" dirty="0" smtClean="0"/>
              <a:t>Identified the </a:t>
            </a:r>
            <a:r>
              <a:rPr lang="en-US" sz="3200" dirty="0"/>
              <a:t>difference between trauma and Post Traumatic Stress Disorder (PTSD</a:t>
            </a:r>
            <a:r>
              <a:rPr lang="en-US" sz="3200" dirty="0" smtClean="0"/>
              <a:t>).</a:t>
            </a:r>
            <a:endParaRPr lang="en-US" sz="3200" dirty="0"/>
          </a:p>
          <a:p>
            <a:pPr marL="525780" indent="-457200">
              <a:buFont typeface="+mj-lt"/>
              <a:buAutoNum type="arabicPeriod"/>
            </a:pPr>
            <a:r>
              <a:rPr lang="en-US" sz="3200" dirty="0" smtClean="0"/>
              <a:t>Listed </a:t>
            </a:r>
            <a:r>
              <a:rPr lang="en-US" sz="3200" dirty="0"/>
              <a:t>adverse effects of PTSD</a:t>
            </a:r>
            <a:r>
              <a:rPr lang="en-US" sz="3200" dirty="0" smtClean="0"/>
              <a:t>.</a:t>
            </a:r>
          </a:p>
          <a:p>
            <a:pPr marL="525780" indent="-457200">
              <a:buFont typeface="+mj-lt"/>
              <a:buAutoNum type="arabicPeriod"/>
            </a:pPr>
            <a:r>
              <a:rPr lang="en-US" sz="3200" dirty="0" smtClean="0"/>
              <a:t>Trauma Informed Care</a:t>
            </a:r>
            <a:endParaRPr lang="en-US" sz="3200"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44</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41995"/>
            <a:ext cx="2236787"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874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49174"/>
          </a:xfrm>
          <a:prstGeom prst="rect">
            <a:avLst/>
          </a:prstGeom>
        </p:spPr>
      </p:pic>
      <p:sp>
        <p:nvSpPr>
          <p:cNvPr id="2" name="Title 1"/>
          <p:cNvSpPr>
            <a:spLocks noGrp="1"/>
          </p:cNvSpPr>
          <p:nvPr>
            <p:ph type="title"/>
          </p:nvPr>
        </p:nvSpPr>
        <p:spPr>
          <a:xfrm>
            <a:off x="685799" y="16267"/>
            <a:ext cx="7772400" cy="1189038"/>
          </a:xfrm>
        </p:spPr>
        <p:txBody>
          <a:bodyPr>
            <a:noAutofit/>
          </a:bodyPr>
          <a:lstStyle/>
          <a:p>
            <a:pPr algn="ctr"/>
            <a:r>
              <a:rPr lang="en-US" sz="6000" dirty="0" smtClean="0">
                <a:solidFill>
                  <a:srgbClr val="FFC000"/>
                </a:solidFill>
              </a:rPr>
              <a:t>QUESTIONS</a:t>
            </a:r>
            <a:endParaRPr lang="en-US" sz="6000" dirty="0">
              <a:solidFill>
                <a:srgbClr val="FFC000"/>
              </a:solidFill>
            </a:endParaRPr>
          </a:p>
        </p:txBody>
      </p:sp>
      <p:sp>
        <p:nvSpPr>
          <p:cNvPr id="3" name="Slide Number Placeholder 2"/>
          <p:cNvSpPr>
            <a:spLocks noGrp="1"/>
          </p:cNvSpPr>
          <p:nvPr>
            <p:ph type="sldNum" sz="quarter" idx="12"/>
          </p:nvPr>
        </p:nvSpPr>
        <p:spPr/>
        <p:txBody>
          <a:bodyPr/>
          <a:lstStyle/>
          <a:p>
            <a:fld id="{3621B3CB-E8FA-41E0-A920-BE1847F3F784}" type="slidenum">
              <a:rPr lang="en-US" smtClean="0"/>
              <a:pPr/>
              <a:t>45</a:t>
            </a:fld>
            <a:endParaRPr lang="en-US"/>
          </a:p>
        </p:txBody>
      </p:sp>
    </p:spTree>
    <p:extLst>
      <p:ext uri="{BB962C8B-B14F-4D97-AF65-F5344CB8AC3E}">
        <p14:creationId xmlns:p14="http://schemas.microsoft.com/office/powerpoint/2010/main" val="609601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8969" r="8276"/>
          <a:stretch/>
        </p:blipFill>
        <p:spPr>
          <a:xfrm>
            <a:off x="0" y="1"/>
            <a:ext cx="9144000" cy="6886440"/>
          </a:xfrm>
        </p:spPr>
      </p:pic>
      <p:sp>
        <p:nvSpPr>
          <p:cNvPr id="4" name="Slide Number Placeholder 3"/>
          <p:cNvSpPr>
            <a:spLocks noGrp="1"/>
          </p:cNvSpPr>
          <p:nvPr>
            <p:ph type="sldNum" sz="quarter" idx="12"/>
          </p:nvPr>
        </p:nvSpPr>
        <p:spPr/>
        <p:txBody>
          <a:bodyPr/>
          <a:lstStyle/>
          <a:p>
            <a:fld id="{3621B3CB-E8FA-41E0-A920-BE1847F3F784}" type="slidenum">
              <a:rPr lang="en-US" smtClean="0">
                <a:solidFill>
                  <a:schemeClr val="tx1"/>
                </a:solidFill>
              </a:rPr>
              <a:pPr/>
              <a:t>46</a:t>
            </a:fld>
            <a:endParaRPr lang="en-US" dirty="0">
              <a:solidFill>
                <a:schemeClr val="tx1"/>
              </a:solidFill>
            </a:endParaRPr>
          </a:p>
        </p:txBody>
      </p:sp>
      <p:sp>
        <p:nvSpPr>
          <p:cNvPr id="6" name="Rectangle 5"/>
          <p:cNvSpPr/>
          <p:nvPr/>
        </p:nvSpPr>
        <p:spPr>
          <a:xfrm>
            <a:off x="914400" y="1447800"/>
            <a:ext cx="7086600" cy="1569660"/>
          </a:xfrm>
          <a:prstGeom prst="rect">
            <a:avLst/>
          </a:prstGeom>
          <a:noFill/>
        </p:spPr>
        <p:txBody>
          <a:bodyPr wrap="square" lIns="91440" tIns="45720" rIns="91440" bIns="45720">
            <a:spAutoFit/>
          </a:bodyPr>
          <a:lstStyle/>
          <a:p>
            <a:pPr algn="ct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anose="02010502060101010101" pitchFamily="2" charset="-79"/>
                <a:ea typeface="Kozuka Mincho Pro H" pitchFamily="18" charset="-128"/>
                <a:cs typeface="Levenim MT" panose="02010502060101010101" pitchFamily="2" charset="-79"/>
              </a:rPr>
              <a:t>Thank you!</a:t>
            </a:r>
            <a:endPar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anose="02010502060101010101" pitchFamily="2" charset="-79"/>
              <a:ea typeface="Kozuka Mincho Pro H" pitchFamily="18" charset="-128"/>
              <a:cs typeface="Levenim MT" panose="02010502060101010101" pitchFamily="2" charset="-79"/>
            </a:endParaRPr>
          </a:p>
        </p:txBody>
      </p:sp>
    </p:spTree>
    <p:extLst>
      <p:ext uri="{BB962C8B-B14F-4D97-AF65-F5344CB8AC3E}">
        <p14:creationId xmlns:p14="http://schemas.microsoft.com/office/powerpoint/2010/main" val="3602176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PRESENTERS CONTACT INFO</a:t>
            </a:r>
            <a:endParaRPr lang="en-US" sz="4000" dirty="0"/>
          </a:p>
        </p:txBody>
      </p:sp>
      <p:sp>
        <p:nvSpPr>
          <p:cNvPr id="3" name="Content Placeholder 2"/>
          <p:cNvSpPr>
            <a:spLocks noGrp="1"/>
          </p:cNvSpPr>
          <p:nvPr>
            <p:ph idx="1"/>
          </p:nvPr>
        </p:nvSpPr>
        <p:spPr/>
        <p:txBody>
          <a:bodyPr>
            <a:normAutofit/>
          </a:bodyPr>
          <a:lstStyle/>
          <a:p>
            <a:pPr algn="ctr"/>
            <a:r>
              <a:rPr lang="en-US" sz="2400" dirty="0" smtClean="0">
                <a:solidFill>
                  <a:srgbClr val="FFC000"/>
                </a:solidFill>
                <a:effectLst>
                  <a:outerShdw blurRad="38100" dist="38100" dir="2700000" algn="tl">
                    <a:srgbClr val="000000">
                      <a:alpha val="43137"/>
                    </a:srgbClr>
                  </a:outerShdw>
                </a:effectLst>
              </a:rPr>
              <a:t>Kristen Fishback, MSW,  LCSW</a:t>
            </a:r>
          </a:p>
          <a:p>
            <a:pPr algn="ctr"/>
            <a:r>
              <a:rPr lang="en-US" sz="2400" dirty="0" smtClean="0">
                <a:solidFill>
                  <a:srgbClr val="FFC000"/>
                </a:solidFill>
                <a:effectLst>
                  <a:outerShdw blurRad="38100" dist="38100" dir="2700000" algn="tl">
                    <a:srgbClr val="000000">
                      <a:alpha val="43137"/>
                    </a:srgbClr>
                  </a:outerShdw>
                </a:effectLst>
              </a:rPr>
              <a:t>Arthur Center Community Health</a:t>
            </a:r>
          </a:p>
          <a:p>
            <a:pPr algn="ctr"/>
            <a:r>
              <a:rPr lang="en-US" sz="2400" dirty="0" smtClean="0">
                <a:solidFill>
                  <a:srgbClr val="FFC000"/>
                </a:solidFill>
                <a:effectLst>
                  <a:outerShdw blurRad="38100" dist="38100" dir="2700000" algn="tl">
                    <a:srgbClr val="000000">
                      <a:alpha val="43137"/>
                    </a:srgbClr>
                  </a:outerShdw>
                </a:effectLst>
              </a:rPr>
              <a:t>340 Kelley Parkway, Mexico, MO 65265</a:t>
            </a:r>
          </a:p>
          <a:p>
            <a:pPr algn="ctr"/>
            <a:r>
              <a:rPr lang="en-US" sz="2400" dirty="0" smtClean="0">
                <a:solidFill>
                  <a:srgbClr val="FFC000"/>
                </a:solidFill>
                <a:effectLst>
                  <a:outerShdw blurRad="38100" dist="38100" dir="2700000" algn="tl">
                    <a:srgbClr val="000000">
                      <a:alpha val="43137"/>
                    </a:srgbClr>
                  </a:outerShdw>
                </a:effectLst>
              </a:rPr>
              <a:t>Crisis line: 1-800-833-2064</a:t>
            </a:r>
          </a:p>
          <a:p>
            <a:pPr algn="ctr"/>
            <a:r>
              <a:rPr lang="en-US" sz="2400" dirty="0" smtClean="0">
                <a:solidFill>
                  <a:srgbClr val="FFC000"/>
                </a:solidFill>
                <a:effectLst>
                  <a:outerShdw blurRad="38100" dist="38100" dir="2700000" algn="tl">
                    <a:srgbClr val="000000">
                      <a:alpha val="43137"/>
                    </a:srgbClr>
                  </a:outerShdw>
                </a:effectLst>
              </a:rPr>
              <a:t>573-581-7887 ext. 2030</a:t>
            </a:r>
          </a:p>
          <a:p>
            <a:pPr algn="ctr"/>
            <a:r>
              <a:rPr lang="en-US" sz="2400" dirty="0" smtClean="0">
                <a:solidFill>
                  <a:srgbClr val="FFC000"/>
                </a:solidFill>
                <a:effectLst>
                  <a:outerShdw blurRad="38100" dist="38100" dir="2700000" algn="tl">
                    <a:srgbClr val="000000">
                      <a:alpha val="43137"/>
                    </a:srgbClr>
                  </a:outerShdw>
                </a:effectLst>
              </a:rPr>
              <a:t>kfishback@arthurcenter.com</a:t>
            </a:r>
          </a:p>
          <a:p>
            <a:endParaRPr lang="en-US" sz="2400" dirty="0">
              <a:solidFill>
                <a:srgbClr val="FFC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3621B3CB-E8FA-41E0-A920-BE1847F3F784}" type="slidenum">
              <a:rPr lang="en-US" smtClean="0"/>
              <a:pPr/>
              <a:t>47</a:t>
            </a:fld>
            <a:endParaRPr lang="en-US" dirty="0"/>
          </a:p>
        </p:txBody>
      </p:sp>
    </p:spTree>
    <p:extLst>
      <p:ext uri="{BB962C8B-B14F-4D97-AF65-F5344CB8AC3E}">
        <p14:creationId xmlns:p14="http://schemas.microsoft.com/office/powerpoint/2010/main" val="39673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esources</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sz="2600" b="1" dirty="0"/>
              <a:t>ACI (Access Crisis Intervention)</a:t>
            </a:r>
            <a:br>
              <a:rPr lang="en-US" sz="2600" b="1" dirty="0"/>
            </a:br>
            <a:r>
              <a:rPr lang="en-US" sz="2600" b="1" dirty="0"/>
              <a:t>888-279-8188 Crisis </a:t>
            </a:r>
            <a:r>
              <a:rPr lang="en-US" sz="2600" b="1" dirty="0" smtClean="0"/>
              <a:t>Line</a:t>
            </a:r>
          </a:p>
          <a:p>
            <a:pPr marL="68580" indent="0">
              <a:buNone/>
            </a:pPr>
            <a:endParaRPr lang="en-US" sz="2600" b="1" dirty="0"/>
          </a:p>
          <a:p>
            <a:pPr marL="68580" indent="0">
              <a:buNone/>
            </a:pPr>
            <a:r>
              <a:rPr lang="en-US" sz="2600" b="1" dirty="0" smtClean="0"/>
              <a:t>National Suicide Prevention Lifeline</a:t>
            </a:r>
          </a:p>
          <a:p>
            <a:pPr lvl="1"/>
            <a:r>
              <a:rPr lang="en-US" sz="2600" b="1" dirty="0">
                <a:hlinkClick r:id="rId2"/>
              </a:rPr>
              <a:t>http://veteranscrisisline.net/</a:t>
            </a:r>
            <a:endParaRPr lang="en-US" sz="2600" b="1" dirty="0"/>
          </a:p>
          <a:p>
            <a:pPr lvl="1"/>
            <a:r>
              <a:rPr lang="en-US" sz="2600" b="1" dirty="0"/>
              <a:t>1-800-273-TALK (8255) </a:t>
            </a:r>
          </a:p>
          <a:p>
            <a:pPr lvl="1"/>
            <a:r>
              <a:rPr lang="en-US" sz="2600" b="1" dirty="0"/>
              <a:t>Veterans should press “1” to speak to a specially trained counselor</a:t>
            </a:r>
          </a:p>
          <a:p>
            <a:pPr marL="68580" lvl="1" indent="0">
              <a:buNone/>
            </a:pPr>
            <a:endParaRPr lang="en-US" sz="2600" b="1" dirty="0"/>
          </a:p>
          <a:p>
            <a:pPr marL="68580" lvl="1" indent="0">
              <a:buNone/>
            </a:pPr>
            <a:r>
              <a:rPr lang="en-US" sz="2600" b="1" dirty="0" smtClean="0"/>
              <a:t>Veteran’s </a:t>
            </a:r>
            <a:r>
              <a:rPr lang="en-US" sz="2600" b="1" dirty="0"/>
              <a:t>Administration </a:t>
            </a:r>
          </a:p>
          <a:p>
            <a:pPr marL="68580" indent="0">
              <a:buNone/>
            </a:pPr>
            <a:r>
              <a:rPr lang="en-US" sz="2600" b="1" dirty="0" smtClean="0"/>
              <a:t>	</a:t>
            </a:r>
            <a:r>
              <a:rPr lang="en-US" sz="2600" b="1" dirty="0" smtClean="0">
                <a:hlinkClick r:id="rId3"/>
              </a:rPr>
              <a:t>http://www.ptsd.va.gov/</a:t>
            </a:r>
            <a:endParaRPr lang="en-US" sz="2600" b="1" dirty="0" smtClean="0"/>
          </a:p>
          <a:p>
            <a:pPr marL="468630" lvl="1" indent="0">
              <a:buNone/>
            </a:pPr>
            <a:endParaRPr lang="en-US" dirty="0" smtClean="0"/>
          </a:p>
          <a:p>
            <a:pPr marL="468630" lvl="1" indent="0">
              <a:buNone/>
            </a:pPr>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48</a:t>
            </a:fld>
            <a:endParaRPr lang="en-US"/>
          </a:p>
        </p:txBody>
      </p:sp>
    </p:spTree>
    <p:extLst>
      <p:ext uri="{BB962C8B-B14F-4D97-AF65-F5344CB8AC3E}">
        <p14:creationId xmlns:p14="http://schemas.microsoft.com/office/powerpoint/2010/main" val="152202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b="1" dirty="0" smtClean="0"/>
              <a:t>National </a:t>
            </a:r>
            <a:r>
              <a:rPr lang="en-US" b="1" dirty="0"/>
              <a:t>Center for Post Traumatic Stress Disorder</a:t>
            </a:r>
            <a:r>
              <a:rPr lang="en-US" dirty="0"/>
              <a:t/>
            </a:r>
            <a:br>
              <a:rPr lang="en-US" dirty="0"/>
            </a:br>
            <a:r>
              <a:rPr lang="en-US" u="sng" dirty="0">
                <a:hlinkClick r:id="rId2"/>
              </a:rPr>
              <a:t>http://www.ncptsd.va.gov</a:t>
            </a:r>
            <a:r>
              <a:rPr lang="en-US" dirty="0"/>
              <a:t>	or	802-296-6300  </a:t>
            </a:r>
          </a:p>
          <a:p>
            <a:r>
              <a:rPr lang="en-US" b="1" dirty="0"/>
              <a:t>National Resource Center for Child Traumatic Stress Network  </a:t>
            </a:r>
            <a:br>
              <a:rPr lang="en-US" b="1" dirty="0"/>
            </a:br>
            <a:r>
              <a:rPr lang="en-US" dirty="0"/>
              <a:t>http://www.nctsn.org/</a:t>
            </a:r>
          </a:p>
          <a:p>
            <a:r>
              <a:rPr lang="en-US" b="1" dirty="0"/>
              <a:t>Center for Mental Health Services Emergency Services and Disaster Relief Branch</a:t>
            </a:r>
            <a:r>
              <a:rPr lang="en-US" dirty="0"/>
              <a:t/>
            </a:r>
            <a:br>
              <a:rPr lang="en-US" dirty="0"/>
            </a:br>
            <a:r>
              <a:rPr lang="en-US" u="sng" dirty="0">
                <a:hlinkClick r:id="rId3"/>
              </a:rPr>
              <a:t>http://www.nebhands.nebraska.edu/files/SPMI%20&amp;%</a:t>
            </a:r>
            <a:r>
              <a:rPr lang="en-US" u="sng" dirty="0" smtClean="0">
                <a:hlinkClick r:id="rId3"/>
              </a:rPr>
              <a:t>20Disaster%20Health.pdf</a:t>
            </a:r>
            <a:endParaRPr lang="en-US" dirty="0"/>
          </a:p>
          <a:p>
            <a:r>
              <a:rPr lang="en-US" b="1" dirty="0"/>
              <a:t>National Empowerment Center</a:t>
            </a:r>
            <a:r>
              <a:rPr lang="en-US" dirty="0"/>
              <a:t> </a:t>
            </a:r>
            <a:br>
              <a:rPr lang="en-US" dirty="0"/>
            </a:br>
            <a:r>
              <a:rPr lang="en-US" u="sng" dirty="0">
                <a:hlinkClick r:id="rId4"/>
              </a:rPr>
              <a:t>http://www.power2u.org</a:t>
            </a:r>
            <a:r>
              <a:rPr lang="en-US" u="sng" dirty="0" smtClean="0">
                <a:hlinkClick r:id="rId4"/>
              </a:rPr>
              <a:t>/</a:t>
            </a:r>
            <a:r>
              <a:rPr lang="en-US" b="1" dirty="0"/>
              <a:t> </a:t>
            </a:r>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49</a:t>
            </a:fld>
            <a:endParaRPr lang="en-US"/>
          </a:p>
        </p:txBody>
      </p:sp>
    </p:spTree>
    <p:extLst>
      <p:ext uri="{BB962C8B-B14F-4D97-AF65-F5344CB8AC3E}">
        <p14:creationId xmlns:p14="http://schemas.microsoft.com/office/powerpoint/2010/main" val="146589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Christine Patterson\AppData\Local\Microsoft\Windows\INetCache\IE\P4N9LO2Z\dirty-han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621" y="0"/>
            <a:ext cx="9396621" cy="704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7772400" cy="1143000"/>
          </a:xfrm>
        </p:spPr>
        <p:txBody>
          <a:bodyPr/>
          <a:lstStyle/>
          <a:p>
            <a:pPr algn="ctr"/>
            <a:r>
              <a:rPr lang="en-US" b="1" dirty="0" smtClean="0">
                <a:solidFill>
                  <a:srgbClr val="FFC000"/>
                </a:solidFill>
                <a:effectLst>
                  <a:outerShdw blurRad="38100" dist="38100" dir="2700000" algn="tl">
                    <a:srgbClr val="000000">
                      <a:alpha val="43137"/>
                    </a:srgbClr>
                  </a:outerShdw>
                </a:effectLst>
              </a:rPr>
              <a:t>Vicarious trauma</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62100" y="2438400"/>
            <a:ext cx="6019800" cy="4114801"/>
          </a:xfrm>
        </p:spPr>
        <p:txBody>
          <a:bodyPr>
            <a:normAutofit/>
          </a:bodyPr>
          <a:lstStyle/>
          <a:p>
            <a:pPr marL="468630" lvl="1" indent="0" algn="ctr">
              <a:buNone/>
            </a:pPr>
            <a:r>
              <a:rPr lang="en-US" sz="2800" b="1" dirty="0" smtClean="0">
                <a:solidFill>
                  <a:srgbClr val="FFC000"/>
                </a:solidFill>
                <a:effectLst>
                  <a:outerShdw blurRad="38100" dist="38100" dir="2700000" algn="tl">
                    <a:srgbClr val="000000">
                      <a:alpha val="43137"/>
                    </a:srgbClr>
                  </a:outerShdw>
                </a:effectLst>
              </a:rPr>
              <a:t>The emotional residue of exposure or witnessing the pain, fear, and terror that trauma survivors have endured.</a:t>
            </a:r>
            <a:endParaRPr lang="en-US" b="1" dirty="0">
              <a:solidFill>
                <a:srgbClr val="FFC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0" y="6210301"/>
            <a:ext cx="6096000" cy="571500"/>
          </a:xfrm>
        </p:spPr>
        <p:txBody>
          <a:bodyPr/>
          <a:lstStyle/>
          <a:p>
            <a:r>
              <a:rPr lang="en-US" dirty="0" smtClean="0">
                <a:solidFill>
                  <a:schemeClr val="tx1"/>
                </a:solidFill>
              </a:rPr>
              <a:t>American Counseling Association, </a:t>
            </a:r>
            <a:r>
              <a:rPr lang="en-US" dirty="0" err="1" smtClean="0">
                <a:solidFill>
                  <a:schemeClr val="tx1"/>
                </a:solidFill>
              </a:rPr>
              <a:t>n.d.</a:t>
            </a:r>
            <a:endParaRPr lang="en-US" dirty="0">
              <a:solidFill>
                <a:schemeClr val="tx1"/>
              </a:solidFill>
            </a:endParaRPr>
          </a:p>
        </p:txBody>
      </p:sp>
      <p:sp>
        <p:nvSpPr>
          <p:cNvPr id="9" name="Slide Number Placeholder 8"/>
          <p:cNvSpPr>
            <a:spLocks noGrp="1"/>
          </p:cNvSpPr>
          <p:nvPr>
            <p:ph type="sldNum" sz="quarter" idx="12"/>
          </p:nvPr>
        </p:nvSpPr>
        <p:spPr/>
        <p:txBody>
          <a:bodyPr/>
          <a:lstStyle/>
          <a:p>
            <a:fld id="{3621B3CB-E8FA-41E0-A920-BE1847F3F784}" type="slidenum">
              <a:rPr lang="en-US" smtClean="0">
                <a:solidFill>
                  <a:schemeClr val="tx1"/>
                </a:solidFill>
              </a:rPr>
              <a:pPr/>
              <a:t>5</a:t>
            </a:fld>
            <a:endParaRPr lang="en-US" dirty="0">
              <a:solidFill>
                <a:schemeClr val="tx1"/>
              </a:solidFill>
            </a:endParaRPr>
          </a:p>
        </p:txBody>
      </p:sp>
      <p:sp>
        <p:nvSpPr>
          <p:cNvPr id="7" name="Rectangle 6"/>
          <p:cNvSpPr/>
          <p:nvPr/>
        </p:nvSpPr>
        <p:spPr>
          <a:xfrm>
            <a:off x="685800" y="5562600"/>
            <a:ext cx="2438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446" y="5423647"/>
            <a:ext cx="3339353" cy="1434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Tree>
    <p:extLst>
      <p:ext uri="{BB962C8B-B14F-4D97-AF65-F5344CB8AC3E}">
        <p14:creationId xmlns:p14="http://schemas.microsoft.com/office/powerpoint/2010/main" val="2386640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b="1" dirty="0"/>
              <a:t>Post-Traumatic Stress-</a:t>
            </a:r>
            <a:r>
              <a:rPr lang="en-US" b="1" dirty="0" err="1"/>
              <a:t>Moodjuice</a:t>
            </a:r>
            <a:r>
              <a:rPr lang="en-US" b="1" dirty="0"/>
              <a:t> Self-Help Guide</a:t>
            </a:r>
            <a:br>
              <a:rPr lang="en-US" b="1" dirty="0"/>
            </a:br>
            <a:r>
              <a:rPr lang="en-US" u="sng" dirty="0">
                <a:hlinkClick r:id="rId2"/>
              </a:rPr>
              <a:t>http://www.moodjuice.scot.nhs.uk/posttrauma.asp</a:t>
            </a:r>
            <a:r>
              <a:rPr lang="en-US" dirty="0"/>
              <a:t/>
            </a:r>
            <a:br>
              <a:rPr lang="en-US" dirty="0"/>
            </a:br>
            <a:r>
              <a:rPr lang="en-US" b="1" dirty="0"/>
              <a:t>Badge of Life</a:t>
            </a:r>
            <a:r>
              <a:rPr lang="en-US" dirty="0"/>
              <a:t>     </a:t>
            </a:r>
            <a:br>
              <a:rPr lang="en-US" dirty="0"/>
            </a:br>
            <a:r>
              <a:rPr lang="en-US" u="sng" dirty="0">
                <a:hlinkClick r:id="rId3"/>
              </a:rPr>
              <a:t>http://www.badgeoflife.com</a:t>
            </a:r>
            <a:endParaRPr lang="en-US" dirty="0"/>
          </a:p>
          <a:p>
            <a:r>
              <a:rPr lang="en-US" b="1" dirty="0"/>
              <a:t>Concerns of Police Survivors COPS</a:t>
            </a:r>
            <a:r>
              <a:rPr lang="en-US" dirty="0"/>
              <a:t> </a:t>
            </a:r>
            <a:br>
              <a:rPr lang="en-US" dirty="0"/>
            </a:br>
            <a:r>
              <a:rPr lang="en-US" u="sng" dirty="0">
                <a:hlinkClick r:id="rId4"/>
              </a:rPr>
              <a:t>http://www.nationalcops.org</a:t>
            </a:r>
            <a:endParaRPr lang="en-US" dirty="0"/>
          </a:p>
          <a:p>
            <a:r>
              <a:rPr lang="en-US" b="1" dirty="0" err="1"/>
              <a:t>Copline</a:t>
            </a:r>
            <a:r>
              <a:rPr lang="en-US" b="1" dirty="0"/>
              <a:t>  </a:t>
            </a:r>
            <a:r>
              <a:rPr lang="en-US" dirty="0"/>
              <a:t>   </a:t>
            </a:r>
            <a:br>
              <a:rPr lang="en-US" dirty="0"/>
            </a:br>
            <a:r>
              <a:rPr lang="en-US" dirty="0"/>
              <a:t>1-800-267-5463      or       http://copline.org</a:t>
            </a:r>
            <a:br>
              <a:rPr lang="en-US" dirty="0"/>
            </a:br>
            <a:r>
              <a:rPr lang="en-US" b="1" dirty="0"/>
              <a:t>Code 9 Officer Needs Assistance</a:t>
            </a:r>
            <a:r>
              <a:rPr lang="en-US" dirty="0"/>
              <a:t> </a:t>
            </a:r>
            <a:br>
              <a:rPr lang="en-US" dirty="0"/>
            </a:br>
            <a:r>
              <a:rPr lang="en-US" u="sng" dirty="0">
                <a:hlinkClick r:id="rId5"/>
              </a:rPr>
              <a:t>http://vimeo.com/26689571</a:t>
            </a:r>
            <a:endParaRPr lang="en-US" dirty="0"/>
          </a:p>
          <a:p>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50</a:t>
            </a:fld>
            <a:endParaRPr lang="en-US"/>
          </a:p>
        </p:txBody>
      </p:sp>
    </p:spTree>
    <p:extLst>
      <p:ext uri="{BB962C8B-B14F-4D97-AF65-F5344CB8AC3E}">
        <p14:creationId xmlns:p14="http://schemas.microsoft.com/office/powerpoint/2010/main" val="22470946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295400"/>
            <a:ext cx="7924800" cy="4343400"/>
          </a:xfrm>
        </p:spPr>
        <p:txBody>
          <a:bodyPr>
            <a:normAutofit fontScale="85000" lnSpcReduction="20000"/>
          </a:bodyPr>
          <a:lstStyle/>
          <a:p>
            <a:r>
              <a:rPr lang="en-US" dirty="0"/>
              <a:t>American Psychological Association (2014). </a:t>
            </a:r>
            <a:r>
              <a:rPr lang="en-US" i="1" dirty="0"/>
              <a:t>Trauma.</a:t>
            </a:r>
            <a:r>
              <a:rPr lang="en-US" dirty="0"/>
              <a:t> Retrieved from http://www.apa.org/topics/trauma/index.aspx</a:t>
            </a:r>
            <a:r>
              <a:rPr lang="en-US" dirty="0" smtClean="0"/>
              <a:t>\</a:t>
            </a:r>
          </a:p>
          <a:p>
            <a:r>
              <a:rPr lang="en-US" dirty="0"/>
              <a:t>American Counseling Association, (</a:t>
            </a:r>
            <a:r>
              <a:rPr lang="en-US" dirty="0" err="1"/>
              <a:t>n.d.</a:t>
            </a:r>
            <a:r>
              <a:rPr lang="en-US" dirty="0"/>
              <a:t>). Fact sheet #9. Retrieved from http://www.counseling.org/docs/trauma-disaster/fact-sheet-9---vicarious-trauma.pdf?sfvrsn=2 </a:t>
            </a:r>
          </a:p>
          <a:p>
            <a:r>
              <a:rPr lang="en-US" dirty="0" smtClean="0"/>
              <a:t>Department </a:t>
            </a:r>
            <a:r>
              <a:rPr lang="en-US" dirty="0"/>
              <a:t>of Veterans Affairs (</a:t>
            </a:r>
            <a:r>
              <a:rPr lang="en-US" dirty="0" smtClean="0"/>
              <a:t>2014). </a:t>
            </a:r>
            <a:r>
              <a:rPr lang="en-US" dirty="0"/>
              <a:t>Effects of </a:t>
            </a:r>
            <a:r>
              <a:rPr lang="en-US" dirty="0" err="1" smtClean="0"/>
              <a:t>PTSD</a:t>
            </a:r>
            <a:r>
              <a:rPr lang="en-US" dirty="0" smtClean="0"/>
              <a:t> </a:t>
            </a:r>
            <a:r>
              <a:rPr lang="en-US" dirty="0"/>
              <a:t>on the family. Retrieved from http://</a:t>
            </a:r>
            <a:r>
              <a:rPr lang="en-US" dirty="0" smtClean="0"/>
              <a:t>www.ptsd.va.gov/public/family/effects-ptsd-family.asp</a:t>
            </a:r>
          </a:p>
          <a:p>
            <a:r>
              <a:rPr lang="en-US" dirty="0"/>
              <a:t>Federal Occupational Health. (2001). Effects of traumatic experiences. Retrieved from: </a:t>
            </a:r>
            <a:r>
              <a:rPr lang="en-US" dirty="0" smtClean="0"/>
              <a:t>www.foh.hhs.gov/Disaster/EAP/Effects%20of%20Traumatic%20Experiences.pdf</a:t>
            </a:r>
          </a:p>
          <a:p>
            <a:r>
              <a:rPr lang="en-US" dirty="0"/>
              <a:t>Georgetown University Center for Child and Human Development (2014). Recognizing and addressing trauma in infants, young children, and their families. Retrieved from http://</a:t>
            </a:r>
            <a:r>
              <a:rPr lang="en-US" dirty="0" smtClean="0"/>
              <a:t>www.ecmhc.org/tutorials/trauma/mod1_3.html</a:t>
            </a:r>
          </a:p>
          <a:p>
            <a:r>
              <a:rPr lang="en-US" dirty="0"/>
              <a:t>Koyama, Emi (2012). </a:t>
            </a:r>
            <a:r>
              <a:rPr lang="en-US" i="1" dirty="0"/>
              <a:t> Reclaiming “victim” and embracing unhealthy coping.</a:t>
            </a:r>
            <a:r>
              <a:rPr lang="en-US" dirty="0"/>
              <a:t> Retrieved from http://harmreduction.org/wp-content/uploads/2013/01/Negative_Survivorship_HRC_Public.pdf</a:t>
            </a:r>
          </a:p>
          <a:p>
            <a:endParaRPr lang="en-US"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51</a:t>
            </a:fld>
            <a:endParaRPr lang="en-US"/>
          </a:p>
        </p:txBody>
      </p:sp>
    </p:spTree>
    <p:extLst>
      <p:ext uri="{BB962C8B-B14F-4D97-AF65-F5344CB8AC3E}">
        <p14:creationId xmlns:p14="http://schemas.microsoft.com/office/powerpoint/2010/main" val="2011903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295400"/>
            <a:ext cx="7772400" cy="4419600"/>
          </a:xfrm>
        </p:spPr>
        <p:txBody>
          <a:bodyPr>
            <a:normAutofit lnSpcReduction="10000"/>
          </a:bodyPr>
          <a:lstStyle/>
          <a:p>
            <a:r>
              <a:rPr lang="en-US" sz="1800" dirty="0" err="1" smtClean="0"/>
              <a:t>Kulbarsh</a:t>
            </a:r>
            <a:r>
              <a:rPr lang="en-US" sz="1800" dirty="0"/>
              <a:t>, Pamela, (</a:t>
            </a:r>
            <a:r>
              <a:rPr lang="en-US" sz="1800" i="1" dirty="0"/>
              <a:t>2008). What is posttraumatic stress disorder? Retrieved from http://www.officer.com/article/10248615/what-is-posttraumatic-stress-disorder</a:t>
            </a:r>
            <a:endParaRPr lang="en-US" sz="1800" dirty="0"/>
          </a:p>
          <a:p>
            <a:r>
              <a:rPr lang="en-US" sz="1800" dirty="0" smtClean="0"/>
              <a:t>Missouri </a:t>
            </a:r>
            <a:r>
              <a:rPr lang="en-US" sz="1800" dirty="0"/>
              <a:t>Institute of Mental Health (2004). Trauma among people with mental illness, </a:t>
            </a:r>
            <a:r>
              <a:rPr lang="en-US" sz="1800" dirty="0" smtClean="0"/>
              <a:t>substance use </a:t>
            </a:r>
            <a:r>
              <a:rPr lang="en-US" sz="1800" dirty="0"/>
              <a:t>disorders and/or developmental disabilities. Retrieved from http://</a:t>
            </a:r>
            <a:r>
              <a:rPr lang="en-US" sz="1800" dirty="0" smtClean="0"/>
              <a:t>dmh.mo.gov/docs/mentalillness/TraumaFactSheet2004.pdf</a:t>
            </a:r>
          </a:p>
          <a:p>
            <a:r>
              <a:rPr lang="en-US" sz="1800" dirty="0"/>
              <a:t>National Alliance on Mental Illness (</a:t>
            </a:r>
            <a:r>
              <a:rPr lang="en-US" sz="1800" dirty="0" err="1"/>
              <a:t>n.d.</a:t>
            </a:r>
            <a:r>
              <a:rPr lang="en-US" sz="1800" dirty="0"/>
              <a:t>). </a:t>
            </a:r>
            <a:r>
              <a:rPr lang="en-US" sz="1800" i="1" dirty="0"/>
              <a:t>Post-traumatic stress disorder</a:t>
            </a:r>
            <a:r>
              <a:rPr lang="en-US" sz="1800" dirty="0"/>
              <a:t>. Retrieved from http://www.nami.org/Template.cfm?Section=By_Illness&amp;Template=/TaggedPage/TaggedPageDisplay.cfm&amp;TPLID=54&amp;ContentID=68642</a:t>
            </a:r>
          </a:p>
          <a:p>
            <a:r>
              <a:rPr lang="en-US" sz="1800" dirty="0"/>
              <a:t>National Child Traumatic Stress Network. (</a:t>
            </a:r>
            <a:r>
              <a:rPr lang="en-US" sz="1800" dirty="0" err="1"/>
              <a:t>n.d.</a:t>
            </a:r>
            <a:r>
              <a:rPr lang="en-US" sz="1800" dirty="0"/>
              <a:t>). Trauma types. Retrieved from http://www.nctsn.org/trauma-types</a:t>
            </a:r>
          </a:p>
          <a:p>
            <a:r>
              <a:rPr lang="en-US" sz="1800" dirty="0"/>
              <a:t>National Center for PTSD (2014).  </a:t>
            </a:r>
            <a:r>
              <a:rPr lang="en-US" sz="1800" i="1" dirty="0"/>
              <a:t>Coping with Traumatic Stress Reactions. </a:t>
            </a:r>
            <a:r>
              <a:rPr lang="en-US" sz="1800" dirty="0"/>
              <a:t>Retrieved from http://www.ptsd.va.gov/public/treatment/cope/coping-traumatic-stress.asp</a:t>
            </a:r>
          </a:p>
          <a:p>
            <a:endParaRPr lang="en-US" sz="1800"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52</a:t>
            </a:fld>
            <a:endParaRPr lang="en-US"/>
          </a:p>
        </p:txBody>
      </p:sp>
    </p:spTree>
    <p:extLst>
      <p:ext uri="{BB962C8B-B14F-4D97-AF65-F5344CB8AC3E}">
        <p14:creationId xmlns:p14="http://schemas.microsoft.com/office/powerpoint/2010/main" val="24966083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295400"/>
            <a:ext cx="7772400" cy="4267200"/>
          </a:xfrm>
        </p:spPr>
        <p:txBody>
          <a:bodyPr>
            <a:normAutofit/>
          </a:bodyPr>
          <a:lstStyle/>
          <a:p>
            <a:r>
              <a:rPr lang="en-US" dirty="0" smtClean="0"/>
              <a:t>National </a:t>
            </a:r>
            <a:r>
              <a:rPr lang="en-US" dirty="0"/>
              <a:t>Institute of Mental </a:t>
            </a:r>
            <a:r>
              <a:rPr lang="en-US" dirty="0" smtClean="0"/>
              <a:t>Health. (</a:t>
            </a:r>
            <a:r>
              <a:rPr lang="en-US" dirty="0" err="1" smtClean="0"/>
              <a:t>n.d.</a:t>
            </a:r>
            <a:r>
              <a:rPr lang="en-US" dirty="0" smtClean="0"/>
              <a:t>).  </a:t>
            </a:r>
            <a:r>
              <a:rPr lang="en-US" i="1" dirty="0" smtClean="0"/>
              <a:t>Post-traumatic stress disorder</a:t>
            </a:r>
            <a:r>
              <a:rPr lang="en-US" dirty="0" smtClean="0"/>
              <a:t>. Retrieved from  http</a:t>
            </a:r>
            <a:r>
              <a:rPr lang="en-US" dirty="0"/>
              <a:t>://www.nimh.nih.gov/health/publications/post-traumatic-stress-disorder-ptsd/index.shtml</a:t>
            </a:r>
          </a:p>
          <a:p>
            <a:r>
              <a:rPr lang="en-US" dirty="0"/>
              <a:t>Psychguides.com (2014). </a:t>
            </a:r>
            <a:r>
              <a:rPr lang="en-US" i="1" dirty="0"/>
              <a:t>Signs and symptoms of trauma-causes and effects. Retrieved from </a:t>
            </a:r>
            <a:r>
              <a:rPr lang="en-US" dirty="0"/>
              <a:t>http://www.psychguides.com/guides/trauma-symptoms-causes-and-effects</a:t>
            </a:r>
            <a:r>
              <a:rPr lang="en-US" dirty="0" smtClean="0"/>
              <a:t>/</a:t>
            </a:r>
          </a:p>
          <a:p>
            <a:r>
              <a:rPr lang="en-US" dirty="0" err="1"/>
              <a:t>Saisan</a:t>
            </a:r>
            <a:r>
              <a:rPr lang="en-US" dirty="0"/>
              <a:t>, J., de </a:t>
            </a:r>
            <a:r>
              <a:rPr lang="en-US" dirty="0" err="1"/>
              <a:t>Benedictis</a:t>
            </a:r>
            <a:r>
              <a:rPr lang="en-US" dirty="0"/>
              <a:t>, T., </a:t>
            </a:r>
            <a:r>
              <a:rPr lang="en-US" dirty="0" err="1"/>
              <a:t>Barston</a:t>
            </a:r>
            <a:r>
              <a:rPr lang="en-US" dirty="0"/>
              <a:t>, S., &amp; Segal, R. (2008). Understanding sleep: Deep sleep, REM sleep, cycles, stages, and needs. Retrieved from http://www.helpguide.org/life/sleeping.htm</a:t>
            </a:r>
          </a:p>
          <a:p>
            <a:r>
              <a:rPr lang="en-US" dirty="0" err="1"/>
              <a:t>Stolbach</a:t>
            </a:r>
            <a:r>
              <a:rPr lang="en-US" dirty="0"/>
              <a:t>, B. (2012). Trauma informed care. Retrieved from http://www.mentalhealthconnection.org/trauma.php</a:t>
            </a:r>
          </a:p>
          <a:p>
            <a:endParaRPr lang="en-US" dirty="0" smtClean="0"/>
          </a:p>
          <a:p>
            <a:endParaRPr lang="en-US" dirty="0">
              <a:solidFill>
                <a:schemeClr val="bg1"/>
              </a:solidFill>
            </a:endParaRPr>
          </a:p>
          <a:p>
            <a:endParaRPr lang="en-US" i="1" dirty="0" smtClean="0"/>
          </a:p>
          <a:p>
            <a:pPr marL="68580" indent="0">
              <a:buNone/>
            </a:pPr>
            <a:endParaRPr lang="en-US" i="1"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53</a:t>
            </a:fld>
            <a:endParaRPr lang="en-US"/>
          </a:p>
        </p:txBody>
      </p:sp>
    </p:spTree>
    <p:extLst>
      <p:ext uri="{BB962C8B-B14F-4D97-AF65-F5344CB8AC3E}">
        <p14:creationId xmlns:p14="http://schemas.microsoft.com/office/powerpoint/2010/main" val="4133894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600200"/>
            <a:ext cx="7772400" cy="4267200"/>
          </a:xfrm>
        </p:spPr>
        <p:txBody>
          <a:bodyPr>
            <a:normAutofit/>
          </a:bodyPr>
          <a:lstStyle/>
          <a:p>
            <a:r>
              <a:rPr lang="en-US" dirty="0"/>
              <a:t>http://</a:t>
            </a:r>
            <a:r>
              <a:rPr lang="en-US" dirty="0" smtClean="0"/>
              <a:t>psychiatryonline.org/doi/full/10.1176/jnp.23.1.jnp16</a:t>
            </a:r>
            <a:endParaRPr lang="en-US" dirty="0"/>
          </a:p>
          <a:p>
            <a:r>
              <a:rPr lang="en-US" dirty="0"/>
              <a:t>https://www.psychologytoday.com/blog/the-anatomy-addiction/201207/trauma-survivors-and-addiction </a:t>
            </a:r>
          </a:p>
          <a:p>
            <a:r>
              <a:rPr lang="en-US" dirty="0" smtClean="0"/>
              <a:t>http</a:t>
            </a:r>
            <a:r>
              <a:rPr lang="en-US" dirty="0"/>
              <a:t>://www.dualdiagnosis.org/post-traumatic-stress-disorder-and-addiction</a:t>
            </a:r>
            <a:r>
              <a:rPr lang="en-US" dirty="0" smtClean="0"/>
              <a:t>/</a:t>
            </a:r>
            <a:endParaRPr lang="en-US" dirty="0"/>
          </a:p>
          <a:p>
            <a:r>
              <a:rPr lang="en-US" dirty="0"/>
              <a:t>http://</a:t>
            </a:r>
            <a:r>
              <a:rPr lang="en-US" dirty="0" smtClean="0"/>
              <a:t>www.ptsd.va.gov/professional/newsletters/research-quarterly/V16N4.pdf</a:t>
            </a:r>
          </a:p>
          <a:p>
            <a:r>
              <a:rPr lang="en-US" dirty="0"/>
              <a:t>https://www.cdc.gov/violenceprevention/acestudy/index.html</a:t>
            </a:r>
            <a:endParaRPr lang="en-US" dirty="0" smtClean="0"/>
          </a:p>
          <a:p>
            <a:r>
              <a:rPr lang="en-US" dirty="0"/>
              <a:t>http://www.samhsa.gov/nctic/trauma-interventions</a:t>
            </a:r>
          </a:p>
          <a:p>
            <a:endParaRPr lang="en-US" dirty="0" smtClean="0"/>
          </a:p>
          <a:p>
            <a:endParaRPr lang="en-US" dirty="0">
              <a:solidFill>
                <a:schemeClr val="bg1"/>
              </a:solidFill>
            </a:endParaRPr>
          </a:p>
          <a:p>
            <a:endParaRPr lang="en-US" i="1" dirty="0" smtClean="0"/>
          </a:p>
          <a:p>
            <a:pPr marL="68580" indent="0">
              <a:buNone/>
            </a:pPr>
            <a:endParaRPr lang="en-US" i="1" dirty="0"/>
          </a:p>
        </p:txBody>
      </p:sp>
      <p:sp>
        <p:nvSpPr>
          <p:cNvPr id="4" name="Slide Number Placeholder 3"/>
          <p:cNvSpPr>
            <a:spLocks noGrp="1"/>
          </p:cNvSpPr>
          <p:nvPr>
            <p:ph type="sldNum" sz="quarter" idx="12"/>
          </p:nvPr>
        </p:nvSpPr>
        <p:spPr/>
        <p:txBody>
          <a:bodyPr/>
          <a:lstStyle/>
          <a:p>
            <a:fld id="{3621B3CB-E8FA-41E0-A920-BE1847F3F784}" type="slidenum">
              <a:rPr lang="en-US" smtClean="0"/>
              <a:pPr/>
              <a:t>54</a:t>
            </a:fld>
            <a:endParaRPr lang="en-US"/>
          </a:p>
        </p:txBody>
      </p:sp>
    </p:spTree>
    <p:extLst>
      <p:ext uri="{BB962C8B-B14F-4D97-AF65-F5344CB8AC3E}">
        <p14:creationId xmlns:p14="http://schemas.microsoft.com/office/powerpoint/2010/main" val="199126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rot="397295">
            <a:off x="6589767" y="3887656"/>
            <a:ext cx="1718049" cy="2577074"/>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algn="ctr"/>
            <a:r>
              <a:rPr lang="en-US" dirty="0" smtClean="0"/>
              <a:t>Traumatic Events</a:t>
            </a:r>
            <a:endParaRPr lang="en-US" dirty="0"/>
          </a:p>
        </p:txBody>
      </p:sp>
      <p:sp>
        <p:nvSpPr>
          <p:cNvPr id="3" name="Content Placeholder 2"/>
          <p:cNvSpPr>
            <a:spLocks noGrp="1"/>
          </p:cNvSpPr>
          <p:nvPr>
            <p:ph idx="1"/>
          </p:nvPr>
        </p:nvSpPr>
        <p:spPr>
          <a:xfrm>
            <a:off x="533400" y="1295400"/>
            <a:ext cx="8305800" cy="2743200"/>
          </a:xfrm>
        </p:spPr>
        <p:txBody>
          <a:bodyPr>
            <a:noAutofit/>
          </a:bodyPr>
          <a:lstStyle/>
          <a:p>
            <a:pPr lvl="1"/>
            <a:r>
              <a:rPr lang="en-US" sz="2800" dirty="0" smtClean="0"/>
              <a:t>Any </a:t>
            </a:r>
            <a:r>
              <a:rPr lang="en-US" sz="2800" dirty="0"/>
              <a:t>event that has </a:t>
            </a:r>
            <a:r>
              <a:rPr lang="en-US" sz="2800" dirty="0">
                <a:solidFill>
                  <a:schemeClr val="accent5"/>
                </a:solidFill>
                <a:effectLst>
                  <a:outerShdw blurRad="38100" dist="38100" dir="2700000" algn="tl">
                    <a:srgbClr val="000000">
                      <a:alpha val="43137"/>
                    </a:srgbClr>
                  </a:outerShdw>
                </a:effectLst>
              </a:rPr>
              <a:t>sufficient impact to overwhelm the usually effective coping skills</a:t>
            </a:r>
            <a:r>
              <a:rPr lang="en-US" sz="2800" dirty="0"/>
              <a:t> of either an individual or a </a:t>
            </a:r>
            <a:r>
              <a:rPr lang="en-US" sz="2800" dirty="0" smtClean="0"/>
              <a:t>group.</a:t>
            </a:r>
          </a:p>
          <a:p>
            <a:pPr lvl="1"/>
            <a:r>
              <a:rPr lang="en-US" sz="2800" dirty="0" smtClean="0"/>
              <a:t>What is traumatic to one person, </a:t>
            </a:r>
            <a:r>
              <a:rPr lang="en-US" sz="2800" dirty="0" smtClean="0">
                <a:solidFill>
                  <a:schemeClr val="accent5"/>
                </a:solidFill>
                <a:effectLst>
                  <a:outerShdw blurRad="38100" dist="38100" dir="2700000" algn="tl">
                    <a:srgbClr val="000000">
                      <a:alpha val="43137"/>
                    </a:srgbClr>
                  </a:outerShdw>
                </a:effectLst>
              </a:rPr>
              <a:t>may or may not be traumatic to someone else. It’s personally defined.  </a:t>
            </a:r>
            <a:endParaRPr lang="en-US" sz="2800" dirty="0">
              <a:solidFill>
                <a:schemeClr val="accent5"/>
              </a:solidFill>
              <a:effectLst>
                <a:outerShdw blurRad="38100" dist="38100" dir="2700000" algn="tl">
                  <a:srgbClr val="000000">
                    <a:alpha val="43137"/>
                  </a:srgbClr>
                </a:outerShdw>
              </a:effectLst>
            </a:endParaRPr>
          </a:p>
          <a:p>
            <a:pPr marL="68580" indent="0">
              <a:buNone/>
            </a:pPr>
            <a:endParaRPr lang="en-US" sz="2400"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6</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33335">
            <a:off x="2141540" y="4163332"/>
            <a:ext cx="3308486" cy="22999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9322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effectLst>
                  <a:outerShdw blurRad="38100" dist="38100" dir="2700000" algn="tl">
                    <a:srgbClr val="000000">
                      <a:alpha val="43137"/>
                    </a:srgbClr>
                  </a:outerShdw>
                </a:effectLst>
              </a:rPr>
              <a:t>Discussion</a:t>
            </a:r>
            <a:endParaRPr lang="en-US" sz="4800" b="1" dirty="0">
              <a:solidFill>
                <a:schemeClr val="tx1"/>
              </a:solidFill>
            </a:endParaRPr>
          </a:p>
        </p:txBody>
      </p:sp>
      <p:sp>
        <p:nvSpPr>
          <p:cNvPr id="3" name="Slide Number Placeholder 2"/>
          <p:cNvSpPr>
            <a:spLocks noGrp="1"/>
          </p:cNvSpPr>
          <p:nvPr>
            <p:ph type="sldNum" sz="quarter" idx="12"/>
          </p:nvPr>
        </p:nvSpPr>
        <p:spPr/>
        <p:txBody>
          <a:bodyPr/>
          <a:lstStyle/>
          <a:p>
            <a:fld id="{3621B3CB-E8FA-41E0-A920-BE1847F3F784}" type="slidenum">
              <a:rPr lang="en-US" smtClean="0"/>
              <a:pPr/>
              <a:t>7</a:t>
            </a:fld>
            <a:endParaRPr lang="en-US"/>
          </a:p>
        </p:txBody>
      </p:sp>
      <p:sp>
        <p:nvSpPr>
          <p:cNvPr id="4" name="TextBox 3"/>
          <p:cNvSpPr txBox="1"/>
          <p:nvPr/>
        </p:nvSpPr>
        <p:spPr>
          <a:xfrm>
            <a:off x="114300" y="1524000"/>
            <a:ext cx="8915400" cy="1723549"/>
          </a:xfrm>
          <a:prstGeom prst="rect">
            <a:avLst/>
          </a:prstGeom>
          <a:noFill/>
        </p:spPr>
        <p:txBody>
          <a:bodyPr wrap="square" rtlCol="0">
            <a:spAutoFit/>
          </a:bodyPr>
          <a:lstStyle/>
          <a:p>
            <a:pPr marL="68580" algn="ctr">
              <a:spcBef>
                <a:spcPts val="700"/>
              </a:spcBef>
              <a:buClr>
                <a:srgbClr val="4F81BD"/>
              </a:buClr>
              <a:buSzPct val="85000"/>
            </a:pPr>
            <a:r>
              <a:rPr lang="en-US" sz="4400" dirty="0">
                <a:solidFill>
                  <a:prstClr val="white"/>
                </a:solidFill>
                <a:effectLst>
                  <a:outerShdw blurRad="38100" dist="38100" dir="2700000" algn="tl">
                    <a:srgbClr val="000000">
                      <a:alpha val="43137"/>
                    </a:srgbClr>
                  </a:outerShdw>
                </a:effectLst>
              </a:rPr>
              <a:t>What are </a:t>
            </a:r>
            <a:r>
              <a:rPr lang="en-US" sz="4400" dirty="0" smtClean="0">
                <a:solidFill>
                  <a:prstClr val="white"/>
                </a:solidFill>
                <a:effectLst>
                  <a:outerShdw blurRad="38100" dist="38100" dir="2700000" algn="tl">
                    <a:srgbClr val="000000">
                      <a:alpha val="43137"/>
                    </a:srgbClr>
                  </a:outerShdw>
                </a:effectLst>
              </a:rPr>
              <a:t>some examples of a traumatic event?</a:t>
            </a:r>
            <a:endParaRPr lang="en-US" sz="4400" dirty="0">
              <a:solidFill>
                <a:prstClr val="white"/>
              </a:solidFill>
              <a:effectLst>
                <a:outerShdw blurRad="38100" dist="38100" dir="2700000" algn="tl">
                  <a:srgbClr val="000000">
                    <a:alpha val="43137"/>
                  </a:srgbClr>
                </a:outerShdw>
              </a:effectLst>
            </a:endParaRPr>
          </a:p>
          <a:p>
            <a:endParaRPr lang="en-US" dirty="0">
              <a:solidFill>
                <a:prstClr val="white"/>
              </a:solidFill>
            </a:endParaRPr>
          </a:p>
        </p:txBody>
      </p:sp>
      <p:pic>
        <p:nvPicPr>
          <p:cNvPr id="7" name="Picture 6"/>
          <p:cNvPicPr>
            <a:picLocks noChangeAspect="1"/>
          </p:cNvPicPr>
          <p:nvPr/>
        </p:nvPicPr>
        <p:blipFill>
          <a:blip r:embed="rId2" cstate="print"/>
          <a:stretch>
            <a:fillRect/>
          </a:stretch>
        </p:blipFill>
        <p:spPr>
          <a:xfrm>
            <a:off x="3162300" y="3223137"/>
            <a:ext cx="2819400" cy="3193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5245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61301"/>
            <a:ext cx="9144000" cy="5357812"/>
          </a:xfrm>
          <a:prstGeom prst="rect">
            <a:avLst/>
          </a:prstGeom>
          <a:noFill/>
        </p:spPr>
      </p:pic>
      <p:sp>
        <p:nvSpPr>
          <p:cNvPr id="8" name="Rectangle 7"/>
          <p:cNvSpPr/>
          <p:nvPr/>
        </p:nvSpPr>
        <p:spPr>
          <a:xfrm>
            <a:off x="533400" y="1089212"/>
            <a:ext cx="8077200" cy="4016188"/>
          </a:xfrm>
          <a:prstGeom prst="rect">
            <a:avLst/>
          </a:prstGeom>
          <a:solidFill>
            <a:schemeClr val="bg1">
              <a:lumMod val="75000"/>
              <a:lumOff val="25000"/>
              <a:alpha val="74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0" y="228600"/>
            <a:ext cx="7696200" cy="1143000"/>
          </a:xfrm>
        </p:spPr>
        <p:txBody>
          <a:bodyPr>
            <a:normAutofit/>
          </a:bodyPr>
          <a:lstStyle/>
          <a:p>
            <a:pPr algn="ctr"/>
            <a:r>
              <a:rPr lang="en-US" b="1" dirty="0">
                <a:effectLst>
                  <a:outerShdw blurRad="38100" dist="38100" dir="2700000" algn="tl">
                    <a:srgbClr val="000000">
                      <a:alpha val="43137"/>
                    </a:srgbClr>
                  </a:outerShdw>
                </a:effectLst>
              </a:rPr>
              <a:t>T</a:t>
            </a:r>
            <a:r>
              <a:rPr lang="en-US" b="1" dirty="0" smtClean="0">
                <a:effectLst>
                  <a:outerShdw blurRad="38100" dist="38100" dir="2700000" algn="tl">
                    <a:srgbClr val="000000">
                      <a:alpha val="43137"/>
                    </a:srgbClr>
                  </a:outerShdw>
                </a:effectLst>
              </a:rPr>
              <a:t>ypes of Traumatic Events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371600"/>
            <a:ext cx="7772400" cy="4267199"/>
          </a:xfrm>
        </p:spPr>
        <p:txBody>
          <a:bodyPr numCol="2">
            <a:normAutofit fontScale="25000" lnSpcReduction="20000"/>
          </a:bodyPr>
          <a:lstStyle/>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Sexual</a:t>
            </a:r>
            <a:r>
              <a:rPr lang="en-US" sz="11200" b="1" dirty="0">
                <a:effectLst>
                  <a:outerShdw blurRad="38100" dist="38100" dir="2700000" algn="tl">
                    <a:srgbClr val="000000">
                      <a:alpha val="43137"/>
                    </a:srgbClr>
                  </a:outerShdw>
                </a:effectLst>
                <a:latin typeface="Times New Roman" pitchFamily="18" charset="0"/>
                <a:cs typeface="Times New Roman" pitchFamily="18" charset="0"/>
              </a:rPr>
              <a:t> Abuse or Assault</a:t>
            </a:r>
          </a:p>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Physical</a:t>
            </a:r>
            <a:r>
              <a:rPr lang="en-US" sz="11200" b="1" dirty="0">
                <a:effectLst>
                  <a:outerShdw blurRad="38100" dist="38100" dir="2700000" algn="tl">
                    <a:srgbClr val="000000">
                      <a:alpha val="43137"/>
                    </a:srgbClr>
                  </a:outerShdw>
                </a:effectLst>
                <a:latin typeface="Times New Roman" pitchFamily="18" charset="0"/>
                <a:cs typeface="Times New Roman" pitchFamily="18" charset="0"/>
              </a:rPr>
              <a:t> Abuse or Assault</a:t>
            </a:r>
          </a:p>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Emotional</a:t>
            </a:r>
            <a:r>
              <a:rPr lang="en-US" sz="11200" b="1" dirty="0">
                <a:effectLst>
                  <a:outerShdw blurRad="38100" dist="38100" dir="2700000" algn="tl">
                    <a:srgbClr val="000000">
                      <a:alpha val="43137"/>
                    </a:srgbClr>
                  </a:outerShdw>
                </a:effectLst>
                <a:latin typeface="Times New Roman" pitchFamily="18" charset="0"/>
                <a:cs typeface="Times New Roman" pitchFamily="18" charset="0"/>
              </a:rPr>
              <a:t> Abuse/Psychological Maltreatment</a:t>
            </a:r>
          </a:p>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Neglect</a:t>
            </a:r>
          </a:p>
          <a:p>
            <a:endParaRPr lang="en-US" sz="112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112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112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1200" b="1" dirty="0" smtClean="0">
                <a:effectLst>
                  <a:outerShdw blurRad="38100" dist="38100" dir="2700000" algn="tl">
                    <a:srgbClr val="000000">
                      <a:alpha val="43137"/>
                    </a:srgbClr>
                  </a:outerShdw>
                </a:effectLst>
                <a:latin typeface="Times New Roman" pitchFamily="18" charset="0"/>
                <a:cs typeface="Times New Roman" pitchFamily="18" charset="0"/>
              </a:rPr>
              <a:t>Serious Accident or </a:t>
            </a:r>
            <a:r>
              <a:rPr lang="en-US" sz="112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Illness/Medical</a:t>
            </a:r>
            <a:r>
              <a:rPr lang="en-US" sz="11200" b="1" dirty="0" smtClean="0">
                <a:effectLst>
                  <a:outerShdw blurRad="38100" dist="38100" dir="2700000" algn="tl">
                    <a:srgbClr val="000000">
                      <a:alpha val="43137"/>
                    </a:srgbClr>
                  </a:outerShdw>
                </a:effectLst>
                <a:latin typeface="Times New Roman" pitchFamily="18" charset="0"/>
                <a:cs typeface="Times New Roman" pitchFamily="18" charset="0"/>
              </a:rPr>
              <a:t> Procedure</a:t>
            </a:r>
          </a:p>
          <a:p>
            <a:r>
              <a:rPr lang="en-US" sz="11200" b="1" dirty="0" smtClean="0">
                <a:effectLst>
                  <a:outerShdw blurRad="38100" dist="38100" dir="2700000" algn="tl">
                    <a:srgbClr val="000000">
                      <a:alpha val="43137"/>
                    </a:srgbClr>
                  </a:outerShdw>
                </a:effectLst>
                <a:latin typeface="Times New Roman" pitchFamily="18" charset="0"/>
                <a:cs typeface="Times New Roman" pitchFamily="18" charset="0"/>
              </a:rPr>
              <a:t>Natural </a:t>
            </a:r>
            <a:r>
              <a:rPr lang="en-US" sz="11200" b="1" dirty="0">
                <a:effectLst>
                  <a:outerShdw blurRad="38100" dist="38100" dir="2700000" algn="tl">
                    <a:srgbClr val="000000">
                      <a:alpha val="43137"/>
                    </a:srgbClr>
                  </a:outerShdw>
                </a:effectLst>
                <a:latin typeface="Times New Roman" pitchFamily="18" charset="0"/>
                <a:cs typeface="Times New Roman" pitchFamily="18" charset="0"/>
              </a:rPr>
              <a:t>or </a:t>
            </a:r>
            <a:r>
              <a:rPr lang="en-US" sz="11200" b="1" dirty="0" smtClean="0">
                <a:effectLst>
                  <a:outerShdw blurRad="38100" dist="38100" dir="2700000" algn="tl">
                    <a:srgbClr val="000000">
                      <a:alpha val="43137"/>
                    </a:srgbClr>
                  </a:outerShdw>
                </a:effectLst>
                <a:latin typeface="Times New Roman" pitchFamily="18" charset="0"/>
                <a:cs typeface="Times New Roman" pitchFamily="18" charset="0"/>
              </a:rPr>
              <a:t>Man-made </a:t>
            </a:r>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Disasters</a:t>
            </a:r>
          </a:p>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Death</a:t>
            </a:r>
            <a:r>
              <a:rPr lang="en-US" sz="11200" b="1" dirty="0">
                <a:effectLst>
                  <a:outerShdw blurRad="38100" dist="38100" dir="2700000" algn="tl">
                    <a:srgbClr val="000000">
                      <a:alpha val="43137"/>
                    </a:srgbClr>
                  </a:outerShdw>
                </a:effectLst>
                <a:latin typeface="Times New Roman" pitchFamily="18" charset="0"/>
                <a:cs typeface="Times New Roman" pitchFamily="18" charset="0"/>
              </a:rPr>
              <a:t> of a loved </a:t>
            </a:r>
            <a:r>
              <a:rPr lang="en-US" sz="11200" b="1" dirty="0" smtClean="0">
                <a:effectLst>
                  <a:outerShdw blurRad="38100" dist="38100" dir="2700000" algn="tl">
                    <a:srgbClr val="000000">
                      <a:alpha val="43137"/>
                    </a:srgbClr>
                  </a:outerShdw>
                </a:effectLst>
                <a:latin typeface="Times New Roman" pitchFamily="18" charset="0"/>
                <a:cs typeface="Times New Roman" pitchFamily="18" charset="0"/>
              </a:rPr>
              <a:t>one</a:t>
            </a:r>
            <a:endParaRPr lang="en-US" sz="11200" b="1" dirty="0">
              <a:effectLst>
                <a:outerShdw blurRad="38100" dist="38100" dir="2700000" algn="tl">
                  <a:srgbClr val="000000">
                    <a:alpha val="43137"/>
                  </a:srgbClr>
                </a:outerShdw>
              </a:effectLst>
              <a:latin typeface="Times New Roman" pitchFamily="18" charset="0"/>
              <a:cs typeface="Times New Roman" pitchFamily="18" charset="0"/>
            </a:endParaRPr>
          </a:p>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War</a:t>
            </a:r>
          </a:p>
          <a:p>
            <a:r>
              <a:rPr lang="en-US" sz="11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Witnessing</a:t>
            </a:r>
            <a:r>
              <a:rPr lang="en-US" sz="11200" b="1" dirty="0">
                <a:effectLst>
                  <a:outerShdw blurRad="38100" dist="38100" dir="2700000" algn="tl">
                    <a:srgbClr val="000000">
                      <a:alpha val="43137"/>
                    </a:srgbClr>
                  </a:outerShdw>
                </a:effectLst>
                <a:latin typeface="Times New Roman" pitchFamily="18" charset="0"/>
                <a:cs typeface="Times New Roman" pitchFamily="18" charset="0"/>
              </a:rPr>
              <a:t> an act of violence/abuse</a:t>
            </a:r>
          </a:p>
          <a:p>
            <a:pPr marL="68580" indent="0">
              <a:buNone/>
            </a:pPr>
            <a:endParaRPr lang="en-US" sz="11200" dirty="0" smtClean="0">
              <a:hlinkClick r:id="rId4"/>
            </a:endParaRPr>
          </a:p>
          <a:p>
            <a:pPr>
              <a:buNone/>
            </a:pPr>
            <a:endParaRPr lang="en-US" sz="4000" dirty="0" smtClean="0">
              <a:hlinkClick r:id="rId4"/>
            </a:endParaRPr>
          </a:p>
          <a:p>
            <a:endParaRPr lang="en-US" dirty="0"/>
          </a:p>
        </p:txBody>
      </p:sp>
      <p:sp>
        <p:nvSpPr>
          <p:cNvPr id="6" name="Footer Placeholder 5"/>
          <p:cNvSpPr>
            <a:spLocks noGrp="1"/>
          </p:cNvSpPr>
          <p:nvPr>
            <p:ph type="ftr" sz="quarter" idx="11"/>
          </p:nvPr>
        </p:nvSpPr>
        <p:spPr>
          <a:xfrm>
            <a:off x="228600" y="6416675"/>
            <a:ext cx="8382000" cy="365125"/>
          </a:xfrm>
        </p:spPr>
        <p:txBody>
          <a:bodyPr/>
          <a:lstStyle/>
          <a:p>
            <a:r>
              <a:rPr lang="en-US" dirty="0" smtClean="0">
                <a:solidFill>
                  <a:schemeClr val="tx1"/>
                </a:solidFill>
              </a:rPr>
              <a:t>Georgetown University center for Child and human development, 2014</a:t>
            </a:r>
            <a:br>
              <a:rPr lang="en-US" dirty="0" smtClean="0">
                <a:solidFill>
                  <a:schemeClr val="tx1"/>
                </a:solidFill>
              </a:rPr>
            </a:br>
            <a:r>
              <a:rPr lang="en-US" dirty="0" smtClean="0">
                <a:solidFill>
                  <a:schemeClr val="tx1"/>
                </a:solidFill>
              </a:rPr>
              <a:t>Psychguides.com, 2014</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621B3CB-E8FA-41E0-A920-BE1847F3F784}"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1653955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TRAUMA IN ADULTS: </a:t>
            </a:r>
            <a:br>
              <a:rPr lang="en-US" sz="3600" dirty="0" smtClean="0"/>
            </a:br>
            <a:r>
              <a:rPr lang="en-US" sz="3600" dirty="0" smtClean="0"/>
              <a:t>SIGNS &amp; SYMPTOMS</a:t>
            </a:r>
            <a:endParaRPr lang="en-US" sz="3600" dirty="0"/>
          </a:p>
        </p:txBody>
      </p:sp>
      <p:sp>
        <p:nvSpPr>
          <p:cNvPr id="3" name="Content Placeholder 2"/>
          <p:cNvSpPr>
            <a:spLocks noGrp="1"/>
          </p:cNvSpPr>
          <p:nvPr>
            <p:ph idx="1"/>
          </p:nvPr>
        </p:nvSpPr>
        <p:spPr>
          <a:xfrm>
            <a:off x="762000" y="1524000"/>
            <a:ext cx="7772400" cy="3733800"/>
          </a:xfrm>
        </p:spPr>
        <p:txBody>
          <a:bodyPr>
            <a:noAutofit/>
          </a:bodyPr>
          <a:lstStyle/>
          <a:p>
            <a:r>
              <a:rPr lang="en-US" sz="2400" dirty="0" smtClean="0"/>
              <a:t>Trauma survivors can begin to </a:t>
            </a:r>
            <a:r>
              <a:rPr lang="en-US" sz="2400" dirty="0" smtClean="0">
                <a:solidFill>
                  <a:schemeClr val="accent5"/>
                </a:solidFill>
                <a:effectLst>
                  <a:outerShdw blurRad="38100" dist="38100" dir="2700000" algn="tl">
                    <a:srgbClr val="000000">
                      <a:alpha val="43137"/>
                    </a:srgbClr>
                  </a:outerShdw>
                </a:effectLst>
              </a:rPr>
              <a:t>display symptoms soon after the traumatic experience </a:t>
            </a:r>
            <a:r>
              <a:rPr lang="en-US" sz="2400" dirty="0" smtClean="0"/>
              <a:t>has occurred</a:t>
            </a:r>
            <a:r>
              <a:rPr lang="en-US" sz="2400" dirty="0"/>
              <a:t> </a:t>
            </a:r>
            <a:r>
              <a:rPr lang="en-US" sz="2400" dirty="0" smtClean="0"/>
              <a:t>(for PTSD dx--typically symptoms develop within first 3 months after the trauma). </a:t>
            </a:r>
          </a:p>
          <a:p>
            <a:r>
              <a:rPr lang="en-US" sz="2400" dirty="0" smtClean="0"/>
              <a:t>These symptoms can manifest in several different ways:</a:t>
            </a:r>
          </a:p>
          <a:p>
            <a:pPr lvl="1"/>
            <a:r>
              <a:rPr lang="en-US" sz="2000" dirty="0" smtClean="0">
                <a:solidFill>
                  <a:schemeClr val="accent5"/>
                </a:solidFill>
                <a:effectLst>
                  <a:outerShdw blurRad="38100" dist="38100" dir="2700000" algn="tl">
                    <a:srgbClr val="000000">
                      <a:alpha val="43137"/>
                    </a:srgbClr>
                  </a:outerShdw>
                </a:effectLst>
              </a:rPr>
              <a:t>Emotional</a:t>
            </a:r>
          </a:p>
          <a:p>
            <a:pPr lvl="1"/>
            <a:r>
              <a:rPr lang="en-US" sz="2000" dirty="0" smtClean="0">
                <a:solidFill>
                  <a:schemeClr val="accent5"/>
                </a:solidFill>
                <a:effectLst>
                  <a:outerShdw blurRad="38100" dist="38100" dir="2700000" algn="tl">
                    <a:srgbClr val="000000">
                      <a:alpha val="43137"/>
                    </a:srgbClr>
                  </a:outerShdw>
                </a:effectLst>
              </a:rPr>
              <a:t>Physical </a:t>
            </a:r>
          </a:p>
          <a:p>
            <a:pPr lvl="1"/>
            <a:r>
              <a:rPr lang="en-US" sz="2000" dirty="0" smtClean="0">
                <a:solidFill>
                  <a:schemeClr val="accent5"/>
                </a:solidFill>
                <a:effectLst>
                  <a:outerShdw blurRad="38100" dist="38100" dir="2700000" algn="tl">
                    <a:srgbClr val="000000">
                      <a:alpha val="43137"/>
                    </a:srgbClr>
                  </a:outerShdw>
                </a:effectLst>
              </a:rPr>
              <a:t>Cognitive</a:t>
            </a:r>
          </a:p>
          <a:p>
            <a:pPr lvl="1"/>
            <a:r>
              <a:rPr lang="en-US" sz="2000" dirty="0" smtClean="0">
                <a:solidFill>
                  <a:schemeClr val="accent5"/>
                </a:solidFill>
                <a:effectLst>
                  <a:outerShdw blurRad="38100" dist="38100" dir="2700000" algn="tl">
                    <a:srgbClr val="000000">
                      <a:alpha val="43137"/>
                    </a:srgbClr>
                  </a:outerShdw>
                </a:effectLst>
              </a:rPr>
              <a:t>Behavioral </a:t>
            </a:r>
          </a:p>
          <a:p>
            <a:pPr lvl="1"/>
            <a:r>
              <a:rPr lang="en-US" sz="2000" dirty="0" smtClean="0">
                <a:solidFill>
                  <a:schemeClr val="accent5"/>
                </a:solidFill>
                <a:effectLst>
                  <a:outerShdw blurRad="38100" dist="38100" dir="2700000" algn="tl">
                    <a:srgbClr val="000000">
                      <a:alpha val="43137"/>
                    </a:srgbClr>
                  </a:outerShdw>
                </a:effectLst>
              </a:rPr>
              <a:t>Relationship difficulties</a:t>
            </a:r>
            <a:endParaRPr lang="en-US" sz="2000" dirty="0">
              <a:solidFill>
                <a:schemeClr val="accent5"/>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endParaRPr lang="en-US" dirty="0" smtClean="0"/>
          </a:p>
          <a:p>
            <a:endParaRPr lang="en-US" dirty="0" smtClean="0"/>
          </a:p>
          <a:p>
            <a:r>
              <a:rPr lang="en-US" dirty="0" smtClean="0"/>
              <a:t>Federal Occupational Health, 2001</a:t>
            </a:r>
            <a:endParaRPr lang="en-US" dirty="0"/>
          </a:p>
        </p:txBody>
      </p:sp>
      <p:sp>
        <p:nvSpPr>
          <p:cNvPr id="6" name="Slide Number Placeholder 5"/>
          <p:cNvSpPr>
            <a:spLocks noGrp="1"/>
          </p:cNvSpPr>
          <p:nvPr>
            <p:ph type="sldNum" sz="quarter" idx="12"/>
          </p:nvPr>
        </p:nvSpPr>
        <p:spPr/>
        <p:txBody>
          <a:bodyPr/>
          <a:lstStyle/>
          <a:p>
            <a:fld id="{3621B3CB-E8FA-41E0-A920-BE1847F3F784}" type="slidenum">
              <a:rPr lang="en-US" smtClean="0"/>
              <a:pPr/>
              <a:t>9</a:t>
            </a:fld>
            <a:endParaRPr lang="en-US"/>
          </a:p>
        </p:txBody>
      </p:sp>
    </p:spTree>
    <p:extLst>
      <p:ext uri="{BB962C8B-B14F-4D97-AF65-F5344CB8AC3E}">
        <p14:creationId xmlns:p14="http://schemas.microsoft.com/office/powerpoint/2010/main" val="3606579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80932</TotalTime>
  <Words>2612</Words>
  <Application>Microsoft Office PowerPoint</Application>
  <PresentationFormat>On-screen Show (4:3)</PresentationFormat>
  <Paragraphs>479</Paragraphs>
  <Slides>54</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Calibri</vt:lpstr>
      <vt:lpstr>Calisto MT</vt:lpstr>
      <vt:lpstr>Kozuka Mincho Pro H</vt:lpstr>
      <vt:lpstr>Levenim MT</vt:lpstr>
      <vt:lpstr>Symbol</vt:lpstr>
      <vt:lpstr>Times New Roman</vt:lpstr>
      <vt:lpstr>Trebuchet MS</vt:lpstr>
      <vt:lpstr>Wingdings</vt:lpstr>
      <vt:lpstr>Wingdings 2</vt:lpstr>
      <vt:lpstr>Slate</vt:lpstr>
      <vt:lpstr>PowerPoint Presentation</vt:lpstr>
      <vt:lpstr>   WELCOME</vt:lpstr>
      <vt:lpstr>Presentation OBJECTIVES</vt:lpstr>
      <vt:lpstr>Trauma</vt:lpstr>
      <vt:lpstr>Vicarious trauma</vt:lpstr>
      <vt:lpstr>Traumatic Events</vt:lpstr>
      <vt:lpstr>Discussion</vt:lpstr>
      <vt:lpstr>Types of Traumatic Events</vt:lpstr>
      <vt:lpstr>TRAUMA IN ADULTS:  SIGNS &amp; SYMPTOMS</vt:lpstr>
      <vt:lpstr>Trauma in Adults:  Signs &amp; Symptoms</vt:lpstr>
      <vt:lpstr>Trauma in Adults:  Signs &amp; Symptoms</vt:lpstr>
      <vt:lpstr>Trauma in Adults:  Signs &amp; Symptoms</vt:lpstr>
      <vt:lpstr>Trauma in Adults:  Signs &amp; Symptoms</vt:lpstr>
      <vt:lpstr>Trauma in Adults: Signs &amp; Symptoms</vt:lpstr>
      <vt:lpstr>Trauma And Adults</vt:lpstr>
      <vt:lpstr>Statistics on Trauma</vt:lpstr>
      <vt:lpstr> Trauma and children</vt:lpstr>
      <vt:lpstr>Signs and Symptoms For youth</vt:lpstr>
      <vt:lpstr>Cognitive Difficulties</vt:lpstr>
      <vt:lpstr>Physiological Difficulties</vt:lpstr>
      <vt:lpstr>Behavioral Difficulties</vt:lpstr>
      <vt:lpstr>Discussion</vt:lpstr>
      <vt:lpstr>Healthy Emotional Responses to Trauma</vt:lpstr>
      <vt:lpstr>Healthy coping Skills</vt:lpstr>
      <vt:lpstr>Discussion</vt:lpstr>
      <vt:lpstr>Distressing Emotional Responses  to Trauma</vt:lpstr>
      <vt:lpstr>Unhealthy Coping Skills</vt:lpstr>
      <vt:lpstr> Post-Traumatic Stress Disorder (PTSD) </vt:lpstr>
      <vt:lpstr>Trauma Versus PTSD</vt:lpstr>
      <vt:lpstr>What is Post Traumatic Stress Disorder?</vt:lpstr>
      <vt:lpstr>U.S. Prevalence of PTSD</vt:lpstr>
      <vt:lpstr>Signs/symptoms of PTSD</vt:lpstr>
      <vt:lpstr>Adverse Effects of PTSD</vt:lpstr>
      <vt:lpstr>PTSD and substance use</vt:lpstr>
      <vt:lpstr>Adverse Childhood Experiences (ACEs) Study</vt:lpstr>
      <vt:lpstr>ACE Study Findings</vt:lpstr>
      <vt:lpstr>PowerPoint Presentation</vt:lpstr>
      <vt:lpstr>PowerPoint Presentation</vt:lpstr>
      <vt:lpstr>PTSD treatment </vt:lpstr>
      <vt:lpstr>Trauma Informed Care: what do we do with this information? </vt:lpstr>
      <vt:lpstr>Trauma Informed Care : why it’s important</vt:lpstr>
      <vt:lpstr>Tips for interacting with individuals who have trauma histories</vt:lpstr>
      <vt:lpstr>Tips</vt:lpstr>
      <vt:lpstr>Presentation OBJECTIVES</vt:lpstr>
      <vt:lpstr>QUESTIONS</vt:lpstr>
      <vt:lpstr>PowerPoint Presentation</vt:lpstr>
      <vt:lpstr>PRESENTERS CONTACT INFO</vt:lpstr>
      <vt:lpstr>Resources</vt:lpstr>
      <vt:lpstr>Resources</vt:lpstr>
      <vt:lpstr>resources</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Patterson</dc:creator>
  <cp:lastModifiedBy>Kristen Fishback</cp:lastModifiedBy>
  <cp:revision>442</cp:revision>
  <cp:lastPrinted>2016-07-25T20:42:48Z</cp:lastPrinted>
  <dcterms:created xsi:type="dcterms:W3CDTF">2014-01-22T20:20:32Z</dcterms:created>
  <dcterms:modified xsi:type="dcterms:W3CDTF">2016-08-18T15:54:06Z</dcterms:modified>
</cp:coreProperties>
</file>