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7" r:id="rId2"/>
    <p:sldId id="260" r:id="rId3"/>
    <p:sldId id="262" r:id="rId4"/>
    <p:sldId id="263" r:id="rId5"/>
    <p:sldId id="264" r:id="rId6"/>
    <p:sldId id="266" r:id="rId7"/>
    <p:sldId id="267" r:id="rId8"/>
    <p:sldId id="268" r:id="rId9"/>
    <p:sldId id="271" r:id="rId10"/>
    <p:sldId id="272" r:id="rId11"/>
    <p:sldId id="309" r:id="rId12"/>
    <p:sldId id="261" r:id="rId13"/>
    <p:sldId id="258" r:id="rId14"/>
    <p:sldId id="305" r:id="rId15"/>
    <p:sldId id="307" r:id="rId16"/>
    <p:sldId id="304"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90" r:id="rId30"/>
    <p:sldId id="291" r:id="rId31"/>
    <p:sldId id="292" r:id="rId32"/>
    <p:sldId id="293" r:id="rId33"/>
    <p:sldId id="294" r:id="rId34"/>
    <p:sldId id="303" r:id="rId35"/>
    <p:sldId id="298" r:id="rId36"/>
    <p:sldId id="299" r:id="rId37"/>
    <p:sldId id="300" r:id="rId38"/>
    <p:sldId id="30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70A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3" autoAdjust="0"/>
    <p:restoredTop sz="94660"/>
  </p:normalViewPr>
  <p:slideViewPr>
    <p:cSldViewPr>
      <p:cViewPr>
        <p:scale>
          <a:sx n="70" d="100"/>
          <a:sy n="70" d="100"/>
        </p:scale>
        <p:origin x="-50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30"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6FD9AB-5E3C-4A3C-A308-2B5B84EDADA2}" type="datetimeFigureOut">
              <a:rPr lang="en-US" smtClean="0"/>
              <a:pPr/>
              <a:t>3/23/2015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F95CC3-95E7-43D5-95C1-5DAB7195E6F4}" type="slidenum">
              <a:rPr lang="en-US" smtClean="0"/>
              <a:pPr/>
              <a:t>‹#›</a:t>
            </a:fld>
            <a:endParaRPr lang="en-US" dirty="0"/>
          </a:p>
        </p:txBody>
      </p:sp>
    </p:spTree>
    <p:extLst>
      <p:ext uri="{BB962C8B-B14F-4D97-AF65-F5344CB8AC3E}">
        <p14:creationId xmlns:p14="http://schemas.microsoft.com/office/powerpoint/2010/main" val="2018071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1FA3C0-A65B-49E7-9FF3-E8A3311D4974}" type="datetimeFigureOut">
              <a:rPr lang="en-US" smtClean="0"/>
              <a:pPr/>
              <a:t>3/23/2015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545F3C-6823-44D7-B51B-8062BB709D80}" type="slidenum">
              <a:rPr lang="en-US" smtClean="0"/>
              <a:pPr/>
              <a:t>‹#›</a:t>
            </a:fld>
            <a:endParaRPr lang="en-US" dirty="0"/>
          </a:p>
        </p:txBody>
      </p:sp>
    </p:spTree>
    <p:extLst>
      <p:ext uri="{BB962C8B-B14F-4D97-AF65-F5344CB8AC3E}">
        <p14:creationId xmlns:p14="http://schemas.microsoft.com/office/powerpoint/2010/main" val="222996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brain doesn’t finish developing until the</a:t>
            </a:r>
            <a:r>
              <a:rPr lang="en-US" baseline="0" dirty="0" smtClean="0"/>
              <a:t> mid-20’s</a:t>
            </a:r>
            <a:endParaRPr lang="en-US" dirty="0"/>
          </a:p>
        </p:txBody>
      </p:sp>
      <p:sp>
        <p:nvSpPr>
          <p:cNvPr id="4" name="Slide Number Placeholder 3"/>
          <p:cNvSpPr>
            <a:spLocks noGrp="1"/>
          </p:cNvSpPr>
          <p:nvPr>
            <p:ph type="sldNum" sz="quarter" idx="10"/>
          </p:nvPr>
        </p:nvSpPr>
        <p:spPr/>
        <p:txBody>
          <a:bodyPr/>
          <a:lstStyle/>
          <a:p>
            <a:fld id="{C2D2D7A9-8D2A-4A66-AAE4-6B4970F3730C}"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352800"/>
            <a:ext cx="7772400" cy="1470025"/>
          </a:xfrm>
        </p:spPr>
        <p:txBody>
          <a:bodyPr/>
          <a:lstStyle>
            <a:lvl1pPr>
              <a:defRPr b="0">
                <a:latin typeface="Myriad Pro"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447800" y="4572000"/>
            <a:ext cx="6400800" cy="1066800"/>
          </a:xfrm>
          <a:ln>
            <a:noFill/>
          </a:ln>
        </p:spPr>
        <p:txBody>
          <a:bodyPr/>
          <a:lstStyle>
            <a:lvl1pPr marL="0" indent="0" algn="ctr">
              <a:buNone/>
              <a:defRPr>
                <a:solidFill>
                  <a:schemeClr val="tx1">
                    <a:tint val="75000"/>
                  </a:schemeClr>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Rectangle 3"/>
          <p:cNvSpPr/>
          <p:nvPr userDrawn="1"/>
        </p:nvSpPr>
        <p:spPr>
          <a:xfrm>
            <a:off x="0" y="6324600"/>
            <a:ext cx="5951220" cy="533400"/>
          </a:xfrm>
          <a:prstGeom prst="rect">
            <a:avLst/>
          </a:prstGeom>
          <a:solidFill>
            <a:srgbClr val="70A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4CE4B9-3BED-4522-A558-2CC8EDC6CCB2}" type="datetimeFigureOut">
              <a:rPr lang="en-US" smtClean="0"/>
              <a:pPr/>
              <a:t>3/23/2015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34EA630-7ACC-41F0-BC32-8F3D50A16ECF}"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4CE4B9-3BED-4522-A558-2CC8EDC6CCB2}" type="datetimeFigureOut">
              <a:rPr lang="en-US" smtClean="0"/>
              <a:pPr/>
              <a:t>3/23/2015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34EA630-7ACC-41F0-BC32-8F3D50A16ECF}" type="slidenum">
              <a:rPr lang="en-US" smtClean="0"/>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834147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57200" y="1447800"/>
            <a:ext cx="8229600" cy="4678363"/>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85800" y="5715000"/>
            <a:ext cx="7772400" cy="4445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p:nvPr userDrawn="1"/>
        </p:nvSpPr>
        <p:spPr>
          <a:xfrm>
            <a:off x="0" y="6324600"/>
            <a:ext cx="2438400" cy="533400"/>
          </a:xfrm>
          <a:prstGeom prst="rect">
            <a:avLst/>
          </a:prstGeom>
          <a:solidFill>
            <a:srgbClr val="70A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44CE4B9-3BED-4522-A558-2CC8EDC6CCB2}" type="datetimeFigureOut">
              <a:rPr lang="en-US" smtClean="0"/>
              <a:pPr/>
              <a:t>3/23/2015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34EA630-7ACC-41F0-BC32-8F3D50A16ECF}"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4CE4B9-3BED-4522-A558-2CC8EDC6CCB2}" type="datetimeFigureOut">
              <a:rPr lang="en-US" smtClean="0"/>
              <a:pPr/>
              <a:t>3/23/2015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34EA630-7ACC-41F0-BC32-8F3D50A16ECF}"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4CE4B9-3BED-4522-A558-2CC8EDC6CCB2}" type="datetimeFigureOut">
              <a:rPr lang="en-US" smtClean="0"/>
              <a:pPr/>
              <a:t>3/23/2015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34EA630-7ACC-41F0-BC32-8F3D50A16ECF}"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24600"/>
            <a:ext cx="6248400" cy="533400"/>
          </a:xfrm>
          <a:prstGeom prst="rect">
            <a:avLst/>
          </a:prstGeom>
          <a:solidFill>
            <a:srgbClr val="70A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6208294" y="6324600"/>
            <a:ext cx="2935705"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ln>
            <a:noFill/>
          </a:ln>
          <a:effectLst/>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descr="NCADA logo reverse (png).png"/>
          <p:cNvPicPr>
            <a:picLocks noChangeAspect="1"/>
          </p:cNvPicPr>
          <p:nvPr/>
        </p:nvPicPr>
        <p:blipFill>
          <a:blip r:embed="rId14" cstate="print"/>
          <a:srcRect b="15625"/>
          <a:stretch>
            <a:fillRect/>
          </a:stretch>
        </p:blipFill>
        <p:spPr>
          <a:xfrm>
            <a:off x="449580" y="6385558"/>
            <a:ext cx="1266619" cy="411482"/>
          </a:xfrm>
          <a:prstGeom prst="rect">
            <a:avLst/>
          </a:prstGeom>
        </p:spPr>
      </p:pic>
      <p:sp>
        <p:nvSpPr>
          <p:cNvPr id="8" name="Chevron 7"/>
          <p:cNvSpPr/>
          <p:nvPr/>
        </p:nvSpPr>
        <p:spPr>
          <a:xfrm>
            <a:off x="6096000" y="6324600"/>
            <a:ext cx="228600" cy="5334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6684819" y="6437411"/>
            <a:ext cx="2133600" cy="307777"/>
          </a:xfrm>
          <a:prstGeom prst="rect">
            <a:avLst/>
          </a:prstGeom>
          <a:noFill/>
        </p:spPr>
        <p:txBody>
          <a:bodyPr wrap="square" rtlCol="0">
            <a:spAutoFit/>
          </a:bodyPr>
          <a:lstStyle/>
          <a:p>
            <a:pPr algn="r"/>
            <a:r>
              <a:rPr lang="en-US" sz="1400" dirty="0" smtClean="0">
                <a:solidFill>
                  <a:schemeClr val="bg1"/>
                </a:solidFill>
                <a:effectLst/>
                <a:latin typeface="Myriad Pro" pitchFamily="34" charset="0"/>
              </a:rPr>
              <a:t>ncada-stl.org</a:t>
            </a:r>
            <a:endParaRPr lang="en-US" sz="1400" dirty="0">
              <a:solidFill>
                <a:schemeClr val="bg1"/>
              </a:solidFill>
              <a:effectLst/>
              <a:latin typeface="Myriad Pro"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spcBef>
          <a:spcPct val="0"/>
        </a:spcBef>
        <a:buNone/>
        <a:defRPr sz="4400" b="0" kern="1200">
          <a:solidFill>
            <a:schemeClr val="accent1"/>
          </a:solidFill>
          <a:effectLst>
            <a:outerShdw blurRad="38100" dist="38100" dir="2700000" algn="tl">
              <a:srgbClr val="000000">
                <a:alpha val="43137"/>
              </a:srgbClr>
            </a:outerShdw>
          </a:effectLst>
          <a:latin typeface="Myriad Pro" pitchFamily="34" charset="0"/>
          <a:ea typeface="+mj-ea"/>
          <a:cs typeface="+mj-cs"/>
        </a:defRPr>
      </a:lvl1pPr>
    </p:titleStyle>
    <p:bodyStyle>
      <a:lvl1pPr marL="342900" indent="-342900" algn="l" defTabSz="914400" rtl="0" eaLnBrk="1" latinLnBrk="0" hangingPunct="1">
        <a:lnSpc>
          <a:spcPct val="100000"/>
        </a:lnSpc>
        <a:spcBef>
          <a:spcPts val="400"/>
        </a:spcBef>
        <a:spcAft>
          <a:spcPts val="700"/>
        </a:spcAft>
        <a:buClr>
          <a:schemeClr val="accent1"/>
        </a:buClr>
        <a:buSzPct val="110000"/>
        <a:buFont typeface="Wingdings" pitchFamily="2" charset="2"/>
        <a:buChar char="§"/>
        <a:defRPr sz="3200" kern="1200">
          <a:solidFill>
            <a:schemeClr val="tx1"/>
          </a:solidFill>
          <a:latin typeface="Myriad Pro" pitchFamily="34" charset="0"/>
          <a:ea typeface="+mn-ea"/>
          <a:cs typeface="+mn-cs"/>
        </a:defRPr>
      </a:lvl1pPr>
      <a:lvl2pPr marL="742950" indent="-285750" algn="l" defTabSz="914400" rtl="0" eaLnBrk="1" latinLnBrk="0" hangingPunct="1">
        <a:lnSpc>
          <a:spcPct val="100000"/>
        </a:lnSpc>
        <a:spcBef>
          <a:spcPts val="400"/>
        </a:spcBef>
        <a:spcAft>
          <a:spcPts val="700"/>
        </a:spcAft>
        <a:buClr>
          <a:schemeClr val="accent2"/>
        </a:buClr>
        <a:buSzPct val="100000"/>
        <a:buFont typeface="Arial"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lnSpc>
          <a:spcPct val="100000"/>
        </a:lnSpc>
        <a:spcBef>
          <a:spcPts val="400"/>
        </a:spcBef>
        <a:spcAft>
          <a:spcPts val="700"/>
        </a:spcAft>
        <a:buClr>
          <a:schemeClr val="accent3"/>
        </a:buClr>
        <a:buSzPct val="60000"/>
        <a:buFont typeface="Wingdings" pitchFamily="2" charset="2"/>
        <a:buChar char="q"/>
        <a:defRPr sz="2400" kern="1200">
          <a:solidFill>
            <a:schemeClr val="tx1"/>
          </a:solidFill>
          <a:latin typeface="Myriad Pro" pitchFamily="34" charset="0"/>
          <a:ea typeface="+mn-ea"/>
          <a:cs typeface="+mn-cs"/>
        </a:defRPr>
      </a:lvl3pPr>
      <a:lvl4pPr marL="1600200" indent="-228600" algn="l" defTabSz="914400" rtl="0" eaLnBrk="1" latinLnBrk="0" hangingPunct="1">
        <a:lnSpc>
          <a:spcPct val="100000"/>
        </a:lnSpc>
        <a:spcBef>
          <a:spcPts val="400"/>
        </a:spcBef>
        <a:spcAft>
          <a:spcPts val="700"/>
        </a:spcAft>
        <a:buClr>
          <a:schemeClr val="accent4"/>
        </a:buClr>
        <a:buSzPct val="85000"/>
        <a:buFont typeface="Wingdings" pitchFamily="2" charset="2"/>
        <a:buChar char="Ø"/>
        <a:defRPr sz="2000" kern="1200">
          <a:solidFill>
            <a:schemeClr val="tx1"/>
          </a:solidFill>
          <a:latin typeface="Myriad Pro" pitchFamily="34" charset="0"/>
          <a:ea typeface="+mn-ea"/>
          <a:cs typeface="+mn-cs"/>
        </a:defRPr>
      </a:lvl4pPr>
      <a:lvl5pPr marL="2057400" indent="-228600" algn="l" defTabSz="914400" rtl="0" eaLnBrk="1" latinLnBrk="0" hangingPunct="1">
        <a:lnSpc>
          <a:spcPct val="100000"/>
        </a:lnSpc>
        <a:spcBef>
          <a:spcPts val="400"/>
        </a:spcBef>
        <a:spcAft>
          <a:spcPts val="700"/>
        </a:spcAft>
        <a:buClr>
          <a:schemeClr val="accent5"/>
        </a:buClr>
        <a:buSzPct val="85000"/>
        <a:buFont typeface="Arial"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819400"/>
            <a:ext cx="8077200" cy="1752600"/>
          </a:xfrm>
        </p:spPr>
        <p:txBody>
          <a:bodyPr>
            <a:normAutofit fontScale="90000"/>
          </a:bodyPr>
          <a:lstStyle/>
          <a:p>
            <a:pPr algn="ctr"/>
            <a:r>
              <a:rPr lang="en-US" dirty="0" smtClean="0"/>
              <a:t>Substance Abuse </a:t>
            </a:r>
            <a:br>
              <a:rPr lang="en-US" dirty="0" smtClean="0"/>
            </a:br>
            <a:r>
              <a:rPr lang="en-US" dirty="0" smtClean="0"/>
              <a:t>and </a:t>
            </a:r>
            <a:br>
              <a:rPr lang="en-US" dirty="0" smtClean="0"/>
            </a:br>
            <a:r>
              <a:rPr lang="en-US" dirty="0" smtClean="0"/>
              <a:t>Co-occurring Disorders</a:t>
            </a:r>
            <a:endParaRPr lang="en-US" dirty="0"/>
          </a:p>
        </p:txBody>
      </p:sp>
      <p:sp>
        <p:nvSpPr>
          <p:cNvPr id="3" name="Subtitle 2"/>
          <p:cNvSpPr>
            <a:spLocks noGrp="1"/>
          </p:cNvSpPr>
          <p:nvPr>
            <p:ph type="subTitle" idx="1"/>
          </p:nvPr>
        </p:nvSpPr>
        <p:spPr>
          <a:xfrm>
            <a:off x="1447800" y="4800600"/>
            <a:ext cx="6400800" cy="1066800"/>
          </a:xfrm>
        </p:spPr>
        <p:txBody>
          <a:bodyPr/>
          <a:lstStyle/>
          <a:p>
            <a:r>
              <a:rPr lang="en-US" dirty="0" smtClean="0"/>
              <a:t>Julie Hook</a:t>
            </a:r>
            <a:endParaRPr lang="en-US" dirty="0"/>
          </a:p>
        </p:txBody>
      </p:sp>
      <p:pic>
        <p:nvPicPr>
          <p:cNvPr id="4" name="Picture 3" descr="NCADA logo rgb (jpeg).jpg"/>
          <p:cNvPicPr>
            <a:picLocks noChangeAspect="1"/>
          </p:cNvPicPr>
          <p:nvPr/>
        </p:nvPicPr>
        <p:blipFill>
          <a:blip r:embed="rId2" cstate="print"/>
          <a:stretch>
            <a:fillRect/>
          </a:stretch>
        </p:blipFill>
        <p:spPr>
          <a:xfrm>
            <a:off x="2362200" y="762000"/>
            <a:ext cx="4509357" cy="1741766"/>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normAutofit fontScale="90000"/>
          </a:bodyPr>
          <a:lstStyle/>
          <a:p>
            <a:pPr fontAlgn="auto">
              <a:spcAft>
                <a:spcPts val="0"/>
              </a:spcAft>
              <a:defRPr/>
            </a:pPr>
            <a:r>
              <a:rPr lang="en-US" sz="3200" smtClean="0"/>
              <a:t>What makes one individual more vulnerable than another?</a:t>
            </a:r>
          </a:p>
        </p:txBody>
      </p:sp>
      <p:sp>
        <p:nvSpPr>
          <p:cNvPr id="26627" name="Rectangle 3"/>
          <p:cNvSpPr>
            <a:spLocks noGrp="1" noChangeArrowheads="1"/>
          </p:cNvSpPr>
          <p:nvPr>
            <p:ph idx="1"/>
          </p:nvPr>
        </p:nvSpPr>
        <p:spPr>
          <a:xfrm>
            <a:off x="304800" y="1219200"/>
            <a:ext cx="8455025" cy="5029200"/>
          </a:xfrm>
        </p:spPr>
        <p:txBody>
          <a:bodyPr>
            <a:normAutofit fontScale="62500" lnSpcReduction="20000"/>
          </a:bodyPr>
          <a:lstStyle/>
          <a:p>
            <a:pPr marL="548640" indent="-411480" fontAlgn="auto">
              <a:lnSpc>
                <a:spcPct val="120000"/>
              </a:lnSpc>
              <a:spcBef>
                <a:spcPts val="0"/>
              </a:spcBef>
              <a:spcAft>
                <a:spcPts val="0"/>
              </a:spcAft>
              <a:buClr>
                <a:schemeClr val="tx1">
                  <a:shade val="95000"/>
                </a:schemeClr>
              </a:buClr>
              <a:buFont typeface="Wingdings 2"/>
              <a:buChar char=""/>
              <a:defRPr/>
            </a:pPr>
            <a:endParaRPr lang="en-US" sz="2900" dirty="0" smtClean="0"/>
          </a:p>
          <a:p>
            <a:pPr marL="548640" indent="-411480" fontAlgn="auto">
              <a:lnSpc>
                <a:spcPct val="120000"/>
              </a:lnSpc>
              <a:spcBef>
                <a:spcPts val="0"/>
              </a:spcBef>
              <a:spcAft>
                <a:spcPts val="0"/>
              </a:spcAft>
              <a:buClr>
                <a:srgbClr val="70AC2E"/>
              </a:buClr>
              <a:buFont typeface="Arial" pitchFamily="34" charset="0"/>
              <a:buChar char="•"/>
              <a:defRPr/>
            </a:pPr>
            <a:r>
              <a:rPr lang="en-US" sz="2900" dirty="0" smtClean="0"/>
              <a:t>Immature brain – age of onset of use</a:t>
            </a:r>
          </a:p>
          <a:p>
            <a:pPr marL="548640" indent="-411480" fontAlgn="auto">
              <a:lnSpc>
                <a:spcPct val="120000"/>
              </a:lnSpc>
              <a:spcBef>
                <a:spcPts val="0"/>
              </a:spcBef>
              <a:spcAft>
                <a:spcPts val="0"/>
              </a:spcAft>
              <a:buClr>
                <a:srgbClr val="70AC2E"/>
              </a:buClr>
              <a:buNone/>
              <a:defRPr/>
            </a:pPr>
            <a:endParaRPr lang="en-US" sz="2900" dirty="0" smtClean="0"/>
          </a:p>
          <a:p>
            <a:pPr marL="548640" indent="-411480" fontAlgn="auto">
              <a:lnSpc>
                <a:spcPct val="120000"/>
              </a:lnSpc>
              <a:spcBef>
                <a:spcPts val="0"/>
              </a:spcBef>
              <a:spcAft>
                <a:spcPts val="0"/>
              </a:spcAft>
              <a:buClr>
                <a:srgbClr val="70AC2E"/>
              </a:buClr>
              <a:buFont typeface="Arial" pitchFamily="34" charset="0"/>
              <a:buChar char="•"/>
              <a:defRPr/>
            </a:pPr>
            <a:r>
              <a:rPr lang="en-US" sz="2900" dirty="0" smtClean="0"/>
              <a:t>Heredity/genetics – genetic ‘characteristics’ may predispose…especially if combined with</a:t>
            </a:r>
          </a:p>
          <a:p>
            <a:pPr marL="548640" indent="-411480" fontAlgn="auto">
              <a:lnSpc>
                <a:spcPct val="120000"/>
              </a:lnSpc>
              <a:spcBef>
                <a:spcPts val="0"/>
              </a:spcBef>
              <a:spcAft>
                <a:spcPts val="0"/>
              </a:spcAft>
              <a:buClr>
                <a:srgbClr val="70AC2E"/>
              </a:buClr>
              <a:buNone/>
              <a:defRPr/>
            </a:pPr>
            <a:endParaRPr lang="en-US" sz="2900" dirty="0" smtClean="0"/>
          </a:p>
          <a:p>
            <a:pPr marL="548640" indent="-411480" fontAlgn="auto">
              <a:lnSpc>
                <a:spcPct val="120000"/>
              </a:lnSpc>
              <a:spcBef>
                <a:spcPts val="0"/>
              </a:spcBef>
              <a:spcAft>
                <a:spcPts val="0"/>
              </a:spcAft>
              <a:buClr>
                <a:srgbClr val="70AC2E"/>
              </a:buClr>
              <a:buFont typeface="Arial" pitchFamily="34" charset="0"/>
              <a:buChar char="•"/>
              <a:defRPr/>
            </a:pPr>
            <a:r>
              <a:rPr lang="en-US" sz="2900" dirty="0" smtClean="0"/>
              <a:t>Immaturity or wounded psyche</a:t>
            </a:r>
          </a:p>
          <a:p>
            <a:pPr marL="548640" indent="-411480" fontAlgn="auto">
              <a:lnSpc>
                <a:spcPct val="120000"/>
              </a:lnSpc>
              <a:spcBef>
                <a:spcPts val="0"/>
              </a:spcBef>
              <a:spcAft>
                <a:spcPts val="0"/>
              </a:spcAft>
              <a:buClr>
                <a:srgbClr val="70AC2E"/>
              </a:buClr>
              <a:buFont typeface="Arial" pitchFamily="34" charset="0"/>
              <a:buChar char="•"/>
              <a:defRPr/>
            </a:pPr>
            <a:endParaRPr lang="en-US" sz="2900" dirty="0" smtClean="0"/>
          </a:p>
          <a:p>
            <a:pPr marL="548640" indent="-411480" fontAlgn="auto">
              <a:lnSpc>
                <a:spcPct val="120000"/>
              </a:lnSpc>
              <a:spcBef>
                <a:spcPts val="0"/>
              </a:spcBef>
              <a:spcAft>
                <a:spcPts val="0"/>
              </a:spcAft>
              <a:buClr>
                <a:srgbClr val="70AC2E"/>
              </a:buClr>
              <a:buFont typeface="Arial" pitchFamily="34" charset="0"/>
              <a:buChar char="•"/>
              <a:defRPr/>
            </a:pPr>
            <a:r>
              <a:rPr lang="en-US" sz="2900" dirty="0" smtClean="0"/>
              <a:t>Dysfunctional family/upbringing that has created a toxic environment due to:</a:t>
            </a:r>
          </a:p>
          <a:p>
            <a:pPr marL="948690" lvl="1" indent="-411480">
              <a:lnSpc>
                <a:spcPct val="120000"/>
              </a:lnSpc>
              <a:spcBef>
                <a:spcPts val="0"/>
              </a:spcBef>
              <a:spcAft>
                <a:spcPts val="0"/>
              </a:spcAft>
              <a:buClr>
                <a:srgbClr val="70AC2E"/>
              </a:buClr>
              <a:defRPr/>
            </a:pPr>
            <a:r>
              <a:rPr lang="en-US" sz="2900" dirty="0" smtClean="0"/>
              <a:t> Physical abuse</a:t>
            </a:r>
          </a:p>
          <a:p>
            <a:pPr marL="948690" lvl="1" indent="-411480">
              <a:lnSpc>
                <a:spcPct val="120000"/>
              </a:lnSpc>
              <a:spcBef>
                <a:spcPts val="0"/>
              </a:spcBef>
              <a:spcAft>
                <a:spcPts val="0"/>
              </a:spcAft>
              <a:buClr>
                <a:srgbClr val="70AC2E"/>
              </a:buClr>
              <a:defRPr/>
            </a:pPr>
            <a:r>
              <a:rPr lang="en-US" sz="2900" dirty="0" smtClean="0"/>
              <a:t> Sexual abuse</a:t>
            </a:r>
          </a:p>
          <a:p>
            <a:pPr marL="948690" lvl="1" indent="-411480">
              <a:lnSpc>
                <a:spcPct val="120000"/>
              </a:lnSpc>
              <a:spcBef>
                <a:spcPts val="0"/>
              </a:spcBef>
              <a:spcAft>
                <a:spcPts val="0"/>
              </a:spcAft>
              <a:buClr>
                <a:srgbClr val="70AC2E"/>
              </a:buClr>
              <a:defRPr/>
            </a:pPr>
            <a:r>
              <a:rPr lang="en-US" sz="2900" dirty="0" smtClean="0"/>
              <a:t> Emotional/psychological abuse                  </a:t>
            </a:r>
          </a:p>
          <a:p>
            <a:pPr marL="548640" indent="-411480" fontAlgn="auto">
              <a:lnSpc>
                <a:spcPct val="120000"/>
              </a:lnSpc>
              <a:spcBef>
                <a:spcPts val="0"/>
              </a:spcBef>
              <a:spcAft>
                <a:spcPts val="0"/>
              </a:spcAft>
              <a:buClr>
                <a:srgbClr val="70AC2E"/>
              </a:buClr>
              <a:buNone/>
              <a:defRPr/>
            </a:pPr>
            <a:endParaRPr lang="en-US" sz="2400" dirty="0" smtClean="0"/>
          </a:p>
          <a:p>
            <a:pPr marL="548640" indent="-411480" algn="ctr" fontAlgn="auto">
              <a:lnSpc>
                <a:spcPct val="120000"/>
              </a:lnSpc>
              <a:spcBef>
                <a:spcPts val="0"/>
              </a:spcBef>
              <a:spcAft>
                <a:spcPts val="0"/>
              </a:spcAft>
              <a:buClr>
                <a:srgbClr val="70AC2E"/>
              </a:buClr>
              <a:buNone/>
              <a:defRPr/>
            </a:pPr>
            <a:endParaRPr lang="en-US" sz="3500" dirty="0" smtClean="0"/>
          </a:p>
          <a:p>
            <a:pPr marL="548640" indent="-411480" algn="ctr" fontAlgn="auto">
              <a:lnSpc>
                <a:spcPct val="120000"/>
              </a:lnSpc>
              <a:spcBef>
                <a:spcPts val="0"/>
              </a:spcBef>
              <a:spcAft>
                <a:spcPts val="0"/>
              </a:spcAft>
              <a:buClr>
                <a:srgbClr val="70AC2E"/>
              </a:buClr>
              <a:buNone/>
              <a:defRPr/>
            </a:pPr>
            <a:r>
              <a:rPr lang="en-US" sz="3500" dirty="0" smtClean="0"/>
              <a:t>Thereby creating a pre-existing condition that has set the stage for self-medicating.</a:t>
            </a:r>
            <a:endParaRPr lang="en-US" sz="2000" dirty="0" smtClean="0"/>
          </a:p>
          <a:p>
            <a:pPr marL="548640" indent="-411480" fontAlgn="auto">
              <a:lnSpc>
                <a:spcPct val="120000"/>
              </a:lnSpc>
              <a:spcBef>
                <a:spcPts val="0"/>
              </a:spcBef>
              <a:spcAft>
                <a:spcPts val="0"/>
              </a:spcAft>
              <a:buClr>
                <a:schemeClr val="tx1">
                  <a:shade val="95000"/>
                </a:schemeClr>
              </a:buClr>
              <a:buFont typeface="Wingdings" pitchFamily="2" charset="2"/>
              <a:buNone/>
              <a:defRPr/>
            </a:pPr>
            <a:r>
              <a:rPr lang="en-US" sz="700" dirty="0" smtClean="0">
                <a:solidFill>
                  <a:schemeClr val="bg2"/>
                </a:solidFill>
              </a:rPr>
              <a:t>           </a:t>
            </a:r>
          </a:p>
          <a:p>
            <a:pPr marL="548640" indent="-411480" fontAlgn="auto">
              <a:lnSpc>
                <a:spcPct val="120000"/>
              </a:lnSpc>
              <a:spcBef>
                <a:spcPts val="0"/>
              </a:spcBef>
              <a:spcAft>
                <a:spcPts val="0"/>
              </a:spcAft>
              <a:buClr>
                <a:schemeClr val="tx1">
                  <a:shade val="95000"/>
                </a:schemeClr>
              </a:buClr>
              <a:buFont typeface="Wingdings" pitchFamily="2" charset="2"/>
              <a:buNone/>
              <a:defRPr/>
            </a:pPr>
            <a:endParaRPr lang="en-US" sz="700" dirty="0" smtClean="0">
              <a:solidFill>
                <a:schemeClr val="bg2"/>
              </a:solidFill>
            </a:endParaRPr>
          </a:p>
          <a:p>
            <a:pPr marL="548640" indent="-411480" fontAlgn="auto">
              <a:lnSpc>
                <a:spcPct val="120000"/>
              </a:lnSpc>
              <a:spcBef>
                <a:spcPts val="0"/>
              </a:spcBef>
              <a:spcAft>
                <a:spcPts val="0"/>
              </a:spcAft>
              <a:buClr>
                <a:schemeClr val="tx1">
                  <a:shade val="95000"/>
                </a:schemeClr>
              </a:buClr>
              <a:buFont typeface="Wingdings" pitchFamily="2" charset="2"/>
              <a:buNone/>
              <a:defRPr/>
            </a:pPr>
            <a:r>
              <a:rPr lang="en-US" sz="7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rain Development.jpg"/>
          <p:cNvPicPr>
            <a:picLocks noChangeAspect="1"/>
          </p:cNvPicPr>
          <p:nvPr/>
        </p:nvPicPr>
        <p:blipFill>
          <a:blip r:embed="rId3" cstate="print"/>
          <a:stretch>
            <a:fillRect/>
          </a:stretch>
        </p:blipFill>
        <p:spPr>
          <a:xfrm>
            <a:off x="228600" y="228600"/>
            <a:ext cx="8686800" cy="5980300"/>
          </a:xfrm>
          <a:prstGeom prst="rect">
            <a:avLst/>
          </a:prstGeom>
        </p:spPr>
      </p:pic>
      <p:pic>
        <p:nvPicPr>
          <p:cNvPr id="3" name="Picture 2" descr="f_logo.jpg.jpg"/>
          <p:cNvPicPr>
            <a:picLocks noChangeAspect="1"/>
          </p:cNvPicPr>
          <p:nvPr/>
        </p:nvPicPr>
        <p:blipFill>
          <a:blip r:embed="rId4" cstate="print"/>
          <a:stretch>
            <a:fillRect/>
          </a:stretch>
        </p:blipFill>
        <p:spPr>
          <a:xfrm>
            <a:off x="6477000" y="6592824"/>
            <a:ext cx="265176" cy="265176"/>
          </a:xfrm>
          <a:prstGeom prst="rect">
            <a:avLst/>
          </a:prstGeom>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normAutofit fontScale="90000"/>
          </a:bodyPr>
          <a:lstStyle/>
          <a:p>
            <a:pPr fontAlgn="auto">
              <a:spcAft>
                <a:spcPts val="0"/>
              </a:spcAft>
              <a:defRPr/>
            </a:pPr>
            <a:r>
              <a:rPr lang="en-US" dirty="0" smtClean="0"/>
              <a:t>Definition of Substance Use Disorder:</a:t>
            </a:r>
          </a:p>
        </p:txBody>
      </p:sp>
      <p:sp>
        <p:nvSpPr>
          <p:cNvPr id="5123" name="Rectangle 3"/>
          <p:cNvSpPr>
            <a:spLocks noGrp="1" noChangeArrowheads="1"/>
          </p:cNvSpPr>
          <p:nvPr>
            <p:ph idx="1"/>
          </p:nvPr>
        </p:nvSpPr>
        <p:spPr>
          <a:xfrm>
            <a:off x="381000" y="1752600"/>
            <a:ext cx="8229600" cy="2438400"/>
          </a:xfrm>
        </p:spPr>
        <p:txBody>
          <a:bodyPr/>
          <a:lstStyle/>
          <a:p>
            <a:r>
              <a:rPr lang="en-US" dirty="0" smtClean="0"/>
              <a:t>DSM-V Definition: Patterns of symptoms resulting from use of a substance which the individual continues to take, despite experiencing problems as a result. </a:t>
            </a:r>
          </a:p>
          <a:p>
            <a:pPr>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DSM V Substance Abuse Disorder</a:t>
            </a:r>
            <a:endParaRPr lang="en-US" dirty="0"/>
          </a:p>
        </p:txBody>
      </p:sp>
      <p:sp>
        <p:nvSpPr>
          <p:cNvPr id="3" name="Content Placeholder 2"/>
          <p:cNvSpPr>
            <a:spLocks noGrp="1"/>
          </p:cNvSpPr>
          <p:nvPr>
            <p:ph idx="1"/>
          </p:nvPr>
        </p:nvSpPr>
        <p:spPr/>
        <p:txBody>
          <a:bodyPr/>
          <a:lstStyle/>
          <a:p>
            <a:pPr>
              <a:buNone/>
            </a:pPr>
            <a:r>
              <a:rPr lang="en-US" dirty="0" smtClean="0"/>
              <a:t>Severity of the DSM-5 substance use disorders is based on the number of criteria endorsed: </a:t>
            </a:r>
          </a:p>
          <a:p>
            <a:r>
              <a:rPr lang="en-US" dirty="0" smtClean="0"/>
              <a:t>2–3 criteria indicate a mild disorder</a:t>
            </a:r>
          </a:p>
          <a:p>
            <a:r>
              <a:rPr lang="en-US" dirty="0" smtClean="0"/>
              <a:t>4–5 criteria, a moderate disorder</a:t>
            </a:r>
          </a:p>
          <a:p>
            <a:r>
              <a:rPr lang="en-US" dirty="0" smtClean="0"/>
              <a:t>6 or more, a severe disorder</a:t>
            </a:r>
          </a:p>
          <a:p>
            <a:pPr>
              <a:buNone/>
            </a:pP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smtClean="0"/>
              <a:t>Criteria </a:t>
            </a:r>
            <a:endParaRPr lang="en-US" dirty="0"/>
          </a:p>
        </p:txBody>
      </p:sp>
      <p:sp>
        <p:nvSpPr>
          <p:cNvPr id="3" name="Content Placeholder 2"/>
          <p:cNvSpPr>
            <a:spLocks noGrp="1"/>
          </p:cNvSpPr>
          <p:nvPr>
            <p:ph idx="1"/>
          </p:nvPr>
        </p:nvSpPr>
        <p:spPr>
          <a:xfrm>
            <a:off x="685800" y="1066800"/>
            <a:ext cx="7315200" cy="4953000"/>
          </a:xfrm>
        </p:spPr>
        <p:txBody>
          <a:bodyPr>
            <a:normAutofit fontScale="62500" lnSpcReduction="20000"/>
          </a:bodyPr>
          <a:lstStyle/>
          <a:p>
            <a:r>
              <a:rPr lang="en-US" sz="4200" dirty="0" smtClean="0"/>
              <a:t>Taking the substance in larger amounts or for longer than the you meant to</a:t>
            </a:r>
          </a:p>
          <a:p>
            <a:r>
              <a:rPr lang="en-US" sz="4200" dirty="0" smtClean="0"/>
              <a:t>Wanting to cut down or stop using the substance but not managing to</a:t>
            </a:r>
          </a:p>
          <a:p>
            <a:r>
              <a:rPr lang="en-US" sz="4200" dirty="0" smtClean="0"/>
              <a:t>Spending a lot of time getting, using, or recovering from use of the substance</a:t>
            </a:r>
          </a:p>
          <a:p>
            <a:r>
              <a:rPr lang="en-US" sz="4200" dirty="0" smtClean="0"/>
              <a:t>Cravings and urges to use the substance</a:t>
            </a:r>
          </a:p>
          <a:p>
            <a:r>
              <a:rPr lang="en-US" sz="4200" dirty="0" smtClean="0"/>
              <a:t>Not managing to do what you should at work, home or school, because of substance use</a:t>
            </a:r>
          </a:p>
          <a:p>
            <a:r>
              <a:rPr lang="en-US" sz="4200" dirty="0" smtClean="0"/>
              <a:t>Continuing to use, even when it causes problems in relationships</a:t>
            </a:r>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smtClean="0"/>
              <a:t>Criteria </a:t>
            </a:r>
            <a:endParaRPr lang="en-US" dirty="0"/>
          </a:p>
        </p:txBody>
      </p:sp>
      <p:sp>
        <p:nvSpPr>
          <p:cNvPr id="3" name="Content Placeholder 2"/>
          <p:cNvSpPr>
            <a:spLocks noGrp="1"/>
          </p:cNvSpPr>
          <p:nvPr>
            <p:ph idx="1"/>
          </p:nvPr>
        </p:nvSpPr>
        <p:spPr>
          <a:xfrm>
            <a:off x="685800" y="1066800"/>
            <a:ext cx="7696200" cy="4953000"/>
          </a:xfrm>
        </p:spPr>
        <p:txBody>
          <a:bodyPr>
            <a:normAutofit fontScale="62500" lnSpcReduction="20000"/>
          </a:bodyPr>
          <a:lstStyle/>
          <a:p>
            <a:r>
              <a:rPr lang="en-US" sz="4200" dirty="0" smtClean="0"/>
              <a:t>Giving up important social, occupational or recreational activities because of substance use</a:t>
            </a:r>
          </a:p>
          <a:p>
            <a:r>
              <a:rPr lang="en-US" sz="4200" dirty="0" smtClean="0"/>
              <a:t>Using substances again and again, even when it puts the you in danger</a:t>
            </a:r>
          </a:p>
          <a:p>
            <a:r>
              <a:rPr lang="en-US" sz="4200" dirty="0" smtClean="0"/>
              <a:t>Continuing to use, even when the you know you have a physical or psychological problem that could have been caused or made worse by the substance</a:t>
            </a:r>
          </a:p>
          <a:p>
            <a:r>
              <a:rPr lang="en-US" sz="4200" dirty="0" smtClean="0"/>
              <a:t>Needing more of the substance to get the effect you want (tolerance)</a:t>
            </a:r>
          </a:p>
          <a:p>
            <a:r>
              <a:rPr lang="en-US" sz="4200" dirty="0" smtClean="0"/>
              <a:t>Development of withdrawal symptoms, which can be relieved by taking more of the substance</a:t>
            </a:r>
          </a:p>
          <a:p>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 V Classes of Substances</a:t>
            </a:r>
            <a:endParaRPr lang="en-US" dirty="0"/>
          </a:p>
        </p:txBody>
      </p:sp>
      <p:sp>
        <p:nvSpPr>
          <p:cNvPr id="3" name="Content Placeholder 2"/>
          <p:cNvSpPr>
            <a:spLocks noGrp="1"/>
          </p:cNvSpPr>
          <p:nvPr>
            <p:ph idx="1"/>
          </p:nvPr>
        </p:nvSpPr>
        <p:spPr>
          <a:xfrm>
            <a:off x="457200" y="1447801"/>
            <a:ext cx="8229600" cy="4419600"/>
          </a:xfrm>
        </p:spPr>
        <p:txBody>
          <a:bodyPr numCol="2">
            <a:normAutofit/>
          </a:bodyPr>
          <a:lstStyle/>
          <a:p>
            <a:r>
              <a:rPr lang="en-US" dirty="0" smtClean="0"/>
              <a:t>Alcohol</a:t>
            </a:r>
          </a:p>
          <a:p>
            <a:r>
              <a:rPr lang="en-US" dirty="0" smtClean="0"/>
              <a:t>Caffeine</a:t>
            </a:r>
          </a:p>
          <a:p>
            <a:r>
              <a:rPr lang="en-US" dirty="0" smtClean="0"/>
              <a:t>Cannabis</a:t>
            </a:r>
          </a:p>
          <a:p>
            <a:r>
              <a:rPr lang="en-US" dirty="0" smtClean="0"/>
              <a:t>Hallucinogens </a:t>
            </a:r>
          </a:p>
          <a:p>
            <a:r>
              <a:rPr lang="en-US" dirty="0" smtClean="0"/>
              <a:t>Inhalants</a:t>
            </a:r>
          </a:p>
          <a:p>
            <a:r>
              <a:rPr lang="en-US" dirty="0" err="1" smtClean="0"/>
              <a:t>Opioids</a:t>
            </a:r>
            <a:endParaRPr lang="en-US" dirty="0" smtClean="0"/>
          </a:p>
          <a:p>
            <a:pPr>
              <a:buNone/>
            </a:pPr>
            <a:endParaRPr lang="en-US" dirty="0" smtClean="0"/>
          </a:p>
          <a:p>
            <a:r>
              <a:rPr lang="en-US" dirty="0" smtClean="0"/>
              <a:t>Sedatives</a:t>
            </a:r>
          </a:p>
          <a:p>
            <a:r>
              <a:rPr lang="en-US" dirty="0" smtClean="0"/>
              <a:t>Hypnotics</a:t>
            </a:r>
          </a:p>
          <a:p>
            <a:r>
              <a:rPr lang="en-US" dirty="0" err="1" smtClean="0"/>
              <a:t>Anxiolytics</a:t>
            </a:r>
            <a:endParaRPr lang="en-US" dirty="0" smtClean="0"/>
          </a:p>
          <a:p>
            <a:r>
              <a:rPr lang="en-US" dirty="0" smtClean="0"/>
              <a:t>Stimulants</a:t>
            </a:r>
          </a:p>
          <a:p>
            <a:r>
              <a:rPr lang="en-US" dirty="0" smtClean="0"/>
              <a:t>Tobacco</a:t>
            </a:r>
          </a:p>
          <a:p>
            <a:r>
              <a:rPr lang="en-US" dirty="0" smtClean="0"/>
              <a:t>Other or unknown substances</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fontAlgn="auto">
              <a:spcAft>
                <a:spcPts val="0"/>
              </a:spcAft>
              <a:defRPr/>
            </a:pPr>
            <a:r>
              <a:rPr lang="en-US" smtClean="0"/>
              <a:t>ALCOHOL</a:t>
            </a:r>
          </a:p>
        </p:txBody>
      </p:sp>
      <p:sp>
        <p:nvSpPr>
          <p:cNvPr id="8195" name="Rectangle 3"/>
          <p:cNvSpPr>
            <a:spLocks noGrp="1" noChangeArrowheads="1"/>
          </p:cNvSpPr>
          <p:nvPr>
            <p:ph idx="1"/>
          </p:nvPr>
        </p:nvSpPr>
        <p:spPr/>
        <p:txBody>
          <a:bodyPr/>
          <a:lstStyle/>
          <a:p>
            <a:r>
              <a:rPr lang="en-US" smtClean="0"/>
              <a:t>#1 problem </a:t>
            </a:r>
          </a:p>
          <a:p>
            <a:r>
              <a:rPr lang="en-US" smtClean="0"/>
              <a:t>Social acceptance</a:t>
            </a:r>
          </a:p>
          <a:p>
            <a:r>
              <a:rPr lang="en-US" smtClean="0"/>
              <a:t>Is a depressant drug</a:t>
            </a:r>
          </a:p>
          <a:p>
            <a:r>
              <a:rPr lang="en-US" smtClean="0"/>
              <a:t>1 in 10 drinkers will develop a problem</a:t>
            </a:r>
          </a:p>
          <a:p>
            <a:r>
              <a:rPr lang="en-US" smtClean="0"/>
              <a:t>Variety of drinking ‘patterns’</a:t>
            </a:r>
          </a:p>
          <a:p>
            <a:r>
              <a:rPr lang="en-US" smtClean="0"/>
              <a:t>Has synergistic affect w/ many other drugs</a:t>
            </a:r>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fontAlgn="auto">
              <a:spcAft>
                <a:spcPts val="0"/>
              </a:spcAft>
              <a:defRPr/>
            </a:pPr>
            <a:r>
              <a:rPr lang="en-US" smtClean="0"/>
              <a:t>MARIJUANA</a:t>
            </a:r>
          </a:p>
        </p:txBody>
      </p:sp>
      <p:sp>
        <p:nvSpPr>
          <p:cNvPr id="9219" name="Rectangle 3"/>
          <p:cNvSpPr>
            <a:spLocks noGrp="1" noChangeArrowheads="1"/>
          </p:cNvSpPr>
          <p:nvPr>
            <p:ph idx="1"/>
          </p:nvPr>
        </p:nvSpPr>
        <p:spPr/>
        <p:txBody>
          <a:bodyPr>
            <a:normAutofit/>
          </a:bodyPr>
          <a:lstStyle/>
          <a:p>
            <a:r>
              <a:rPr lang="en-US" smtClean="0"/>
              <a:t>Effects: euphoria, relaxed inhibitions, increased appetite, disorientation</a:t>
            </a:r>
          </a:p>
          <a:p>
            <a:r>
              <a:rPr lang="en-US" smtClean="0"/>
              <a:t>Overdose effects: fatigue, paranoia, possible psychosis…can be addictive</a:t>
            </a:r>
          </a:p>
          <a:p>
            <a:r>
              <a:rPr lang="en-US" smtClean="0"/>
              <a:t>“Not your father’s marijuana” - ONDCP began tracking THC levels in 1970’s -1983 THC level average was 4%...current average level of THC in seized samples is 8.5%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fontAlgn="auto">
              <a:spcAft>
                <a:spcPts val="0"/>
              </a:spcAft>
              <a:defRPr/>
            </a:pPr>
            <a:r>
              <a:rPr lang="en-US" smtClean="0"/>
              <a:t>MARIJUANA (cont.)</a:t>
            </a:r>
          </a:p>
        </p:txBody>
      </p:sp>
      <p:sp>
        <p:nvSpPr>
          <p:cNvPr id="10243" name="Rectangle 3"/>
          <p:cNvSpPr>
            <a:spLocks noGrp="1" noChangeArrowheads="1"/>
          </p:cNvSpPr>
          <p:nvPr>
            <p:ph idx="1"/>
          </p:nvPr>
        </p:nvSpPr>
        <p:spPr/>
        <p:txBody>
          <a:bodyPr/>
          <a:lstStyle/>
          <a:p>
            <a:r>
              <a:rPr lang="en-US" dirty="0" smtClean="0"/>
              <a:t>Strong correlation with mental health disorders</a:t>
            </a:r>
          </a:p>
          <a:p>
            <a:pPr>
              <a:buNone/>
            </a:pPr>
            <a:endParaRPr lang="en-US" dirty="0" smtClean="0"/>
          </a:p>
          <a:p>
            <a:r>
              <a:rPr lang="en-US" dirty="0" smtClean="0"/>
              <a:t>Many unknowns regarding impact, legalization, etc.</a:t>
            </a:r>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fontAlgn="auto">
              <a:spcAft>
                <a:spcPts val="0"/>
              </a:spcAft>
              <a:defRPr/>
            </a:pPr>
            <a:r>
              <a:rPr lang="en-US" smtClean="0"/>
              <a:t>SUBSTANCE ABUSE</a:t>
            </a:r>
          </a:p>
        </p:txBody>
      </p:sp>
      <p:sp>
        <p:nvSpPr>
          <p:cNvPr id="4099" name="Rectangle 3"/>
          <p:cNvSpPr>
            <a:spLocks noGrp="1" noChangeArrowheads="1"/>
          </p:cNvSpPr>
          <p:nvPr>
            <p:ph idx="1"/>
          </p:nvPr>
        </p:nvSpPr>
        <p:spPr/>
        <p:txBody>
          <a:bodyPr/>
          <a:lstStyle/>
          <a:p>
            <a:pPr>
              <a:buFont typeface="Wingdings 2" pitchFamily="18" charset="2"/>
              <a:buNone/>
            </a:pPr>
            <a:endParaRPr lang="en-US" dirty="0" smtClean="0"/>
          </a:p>
          <a:p>
            <a:r>
              <a:rPr lang="en-US" dirty="0" smtClean="0"/>
              <a:t>Suggests the misuse of mood-altering chemicals - can be legal or illegal</a:t>
            </a:r>
          </a:p>
          <a:p>
            <a:endParaRPr lang="en-US" dirty="0" smtClean="0"/>
          </a:p>
          <a:p>
            <a:r>
              <a:rPr lang="en-US" dirty="0" smtClean="0"/>
              <a:t> Can lead to addiction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normAutofit/>
          </a:bodyPr>
          <a:lstStyle/>
          <a:p>
            <a:pPr fontAlgn="auto">
              <a:spcAft>
                <a:spcPts val="0"/>
              </a:spcAft>
              <a:defRPr/>
            </a:pPr>
            <a:r>
              <a:rPr lang="en-US" sz="4000" dirty="0" smtClean="0"/>
              <a:t>COCAINE/METHAMPHETAMINE</a:t>
            </a:r>
          </a:p>
        </p:txBody>
      </p:sp>
      <p:sp>
        <p:nvSpPr>
          <p:cNvPr id="11267" name="Rectangle 3"/>
          <p:cNvSpPr>
            <a:spLocks noGrp="1" noChangeArrowheads="1"/>
          </p:cNvSpPr>
          <p:nvPr>
            <p:ph idx="1"/>
          </p:nvPr>
        </p:nvSpPr>
        <p:spPr/>
        <p:txBody>
          <a:bodyPr/>
          <a:lstStyle/>
          <a:p>
            <a:r>
              <a:rPr lang="en-US" smtClean="0"/>
              <a:t>Highly addictive</a:t>
            </a:r>
          </a:p>
          <a:p>
            <a:r>
              <a:rPr lang="en-US" smtClean="0"/>
              <a:t>Effects:  Increased alertness, excitation, euphoria, increased pulse rate and blood pressure, insomnia, loss of appetite</a:t>
            </a:r>
          </a:p>
          <a:p>
            <a:r>
              <a:rPr lang="en-US" smtClean="0"/>
              <a:t>Overdose: Agitation, increased body temperature, hallucinations, convulsions, arrhythmia</a:t>
            </a:r>
            <a:r>
              <a:rPr lang="en-US" u="sng" smtClean="0"/>
              <a:t>, psychosis,</a:t>
            </a:r>
            <a:r>
              <a:rPr lang="en-US" smtClean="0"/>
              <a:t> impulsivity, crash after use, possible death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fontAlgn="auto">
              <a:spcAft>
                <a:spcPts val="0"/>
              </a:spcAft>
              <a:defRPr/>
            </a:pPr>
            <a:r>
              <a:rPr lang="en-US" smtClean="0"/>
              <a:t>HALLUCINOGENS</a:t>
            </a:r>
          </a:p>
        </p:txBody>
      </p:sp>
      <p:sp>
        <p:nvSpPr>
          <p:cNvPr id="12291" name="Rectangle 3"/>
          <p:cNvSpPr>
            <a:spLocks noGrp="1" noChangeArrowheads="1"/>
          </p:cNvSpPr>
          <p:nvPr>
            <p:ph idx="1"/>
          </p:nvPr>
        </p:nvSpPr>
        <p:spPr/>
        <p:txBody>
          <a:bodyPr/>
          <a:lstStyle/>
          <a:p>
            <a:r>
              <a:rPr lang="en-US" dirty="0" smtClean="0"/>
              <a:t>Effects:  Illusions, hallucinations, poor perception of time &amp; distance</a:t>
            </a:r>
          </a:p>
          <a:p>
            <a:r>
              <a:rPr lang="en-US" dirty="0" smtClean="0"/>
              <a:t>Overdose: longer, more intense ‘trip’ episodes, psychosis, possible death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fontAlgn="auto">
              <a:spcAft>
                <a:spcPts val="0"/>
              </a:spcAft>
              <a:defRPr/>
            </a:pPr>
            <a:r>
              <a:rPr lang="en-US" dirty="0" smtClean="0"/>
              <a:t>OPIOIDS</a:t>
            </a:r>
          </a:p>
        </p:txBody>
      </p:sp>
      <p:sp>
        <p:nvSpPr>
          <p:cNvPr id="13315" name="Rectangle 3"/>
          <p:cNvSpPr>
            <a:spLocks noGrp="1" noChangeArrowheads="1"/>
          </p:cNvSpPr>
          <p:nvPr>
            <p:ph idx="1"/>
          </p:nvPr>
        </p:nvSpPr>
        <p:spPr>
          <a:xfrm>
            <a:off x="381000" y="1219200"/>
            <a:ext cx="8229600" cy="4343400"/>
          </a:xfrm>
        </p:spPr>
        <p:txBody>
          <a:bodyPr/>
          <a:lstStyle/>
          <a:p>
            <a:pPr>
              <a:lnSpc>
                <a:spcPct val="80000"/>
              </a:lnSpc>
            </a:pPr>
            <a:r>
              <a:rPr lang="en-US" dirty="0" smtClean="0"/>
              <a:t>Natural/Illegal: opium, morphine, HEROIN!</a:t>
            </a:r>
          </a:p>
          <a:p>
            <a:pPr>
              <a:lnSpc>
                <a:spcPct val="80000"/>
              </a:lnSpc>
              <a:buFont typeface="Wingdings" pitchFamily="2" charset="2"/>
              <a:buNone/>
            </a:pPr>
            <a:r>
              <a:rPr lang="en-US" dirty="0" smtClean="0"/>
              <a:t>    </a:t>
            </a:r>
          </a:p>
          <a:p>
            <a:pPr>
              <a:lnSpc>
                <a:spcPct val="80000"/>
              </a:lnSpc>
            </a:pPr>
            <a:r>
              <a:rPr lang="en-US" dirty="0" smtClean="0"/>
              <a:t>Effects: Euphoria, drowsiness, respiratory depression, constricted pupils, nausea</a:t>
            </a:r>
          </a:p>
          <a:p>
            <a:pPr>
              <a:lnSpc>
                <a:spcPct val="80000"/>
              </a:lnSpc>
            </a:pPr>
            <a:endParaRPr lang="en-US" dirty="0" smtClean="0"/>
          </a:p>
          <a:p>
            <a:pPr>
              <a:lnSpc>
                <a:spcPct val="80000"/>
              </a:lnSpc>
            </a:pPr>
            <a:r>
              <a:rPr lang="en-US" dirty="0" smtClean="0"/>
              <a:t>Overdose: slow and shallow breathing, clammy skin, convulsions, coma, possible death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fontAlgn="auto">
              <a:spcAft>
                <a:spcPts val="0"/>
              </a:spcAft>
              <a:defRPr/>
            </a:pPr>
            <a:r>
              <a:rPr lang="en-US" dirty="0" smtClean="0"/>
              <a:t>RX DRUGS</a:t>
            </a:r>
          </a:p>
        </p:txBody>
      </p:sp>
      <p:sp>
        <p:nvSpPr>
          <p:cNvPr id="14339" name="Rectangle 3"/>
          <p:cNvSpPr>
            <a:spLocks noGrp="1" noChangeArrowheads="1"/>
          </p:cNvSpPr>
          <p:nvPr>
            <p:ph idx="1"/>
          </p:nvPr>
        </p:nvSpPr>
        <p:spPr/>
        <p:txBody>
          <a:bodyPr>
            <a:normAutofit/>
          </a:bodyPr>
          <a:lstStyle/>
          <a:p>
            <a:pPr>
              <a:buFont typeface="Wingdings" pitchFamily="2" charset="2"/>
              <a:buNone/>
            </a:pPr>
            <a:r>
              <a:rPr lang="en-US" smtClean="0"/>
              <a:t>Can be just as addicting as illicit drugs</a:t>
            </a:r>
          </a:p>
          <a:p>
            <a:r>
              <a:rPr lang="en-US" smtClean="0"/>
              <a:t> Ritalin, dextromethorphan, diet pills…</a:t>
            </a:r>
          </a:p>
          <a:p>
            <a:r>
              <a:rPr lang="en-US" smtClean="0"/>
              <a:t> Pain meds – Synthetic/legal:  OLD: demerol,</a:t>
            </a:r>
          </a:p>
          <a:p>
            <a:pPr>
              <a:buFont typeface="Wingdings 2" pitchFamily="18" charset="2"/>
              <a:buNone/>
            </a:pPr>
            <a:r>
              <a:rPr lang="en-US" smtClean="0"/>
              <a:t>     dilaudid, perocet, percodan, darvocet,</a:t>
            </a:r>
          </a:p>
          <a:p>
            <a:pPr>
              <a:buFont typeface="Wingdings 2" pitchFamily="18" charset="2"/>
              <a:buNone/>
            </a:pPr>
            <a:r>
              <a:rPr lang="en-US" smtClean="0"/>
              <a:t>     darvon  NEW: Oxycontin, oxycodone, </a:t>
            </a:r>
          </a:p>
          <a:p>
            <a:pPr>
              <a:buFont typeface="Wingdings 2" pitchFamily="18" charset="2"/>
              <a:buNone/>
            </a:pPr>
            <a:r>
              <a:rPr lang="en-US" smtClean="0"/>
              <a:t>     vicodin – highly addictive…. </a:t>
            </a:r>
          </a:p>
          <a:p>
            <a:r>
              <a:rPr lang="en-US" smtClean="0"/>
              <a:t> Combining with alcohol can be fatal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fontAlgn="auto">
              <a:spcAft>
                <a:spcPts val="0"/>
              </a:spcAft>
              <a:defRPr/>
            </a:pPr>
            <a:r>
              <a:rPr lang="en-US" smtClean="0"/>
              <a:t>INHALANTS</a:t>
            </a:r>
          </a:p>
        </p:txBody>
      </p:sp>
      <p:sp>
        <p:nvSpPr>
          <p:cNvPr id="15363" name="Rectangle 3"/>
          <p:cNvSpPr>
            <a:spLocks noGrp="1" noChangeArrowheads="1"/>
          </p:cNvSpPr>
          <p:nvPr>
            <p:ph idx="1"/>
          </p:nvPr>
        </p:nvSpPr>
        <p:spPr/>
        <p:txBody>
          <a:bodyPr/>
          <a:lstStyle/>
          <a:p>
            <a:r>
              <a:rPr lang="en-US" dirty="0" smtClean="0"/>
              <a:t>Any kind of fume, vapor, spray or gas that can be breathed to produce a “high”</a:t>
            </a:r>
          </a:p>
          <a:p>
            <a:r>
              <a:rPr lang="en-US" dirty="0" smtClean="0"/>
              <a:t>Four classes:  Solvents</a:t>
            </a:r>
          </a:p>
          <a:p>
            <a:pPr>
              <a:buFont typeface="Wingdings" pitchFamily="2" charset="2"/>
              <a:buNone/>
            </a:pPr>
            <a:r>
              <a:rPr lang="en-US" dirty="0" smtClean="0"/>
              <a:t>                           Aerosols</a:t>
            </a:r>
          </a:p>
          <a:p>
            <a:pPr>
              <a:buFont typeface="Wingdings" pitchFamily="2" charset="2"/>
              <a:buNone/>
            </a:pPr>
            <a:r>
              <a:rPr lang="en-US" dirty="0" smtClean="0"/>
              <a:t>                           Refrigerants</a:t>
            </a:r>
          </a:p>
          <a:p>
            <a:pPr>
              <a:buFont typeface="Wingdings" pitchFamily="2" charset="2"/>
              <a:buNone/>
            </a:pPr>
            <a:r>
              <a:rPr lang="en-US" dirty="0" smtClean="0"/>
              <a:t>                           Medical anesthetics</a:t>
            </a:r>
          </a:p>
          <a:p>
            <a:r>
              <a:rPr lang="en-US" dirty="0" smtClean="0"/>
              <a:t>Cheap, available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normAutofit fontScale="90000"/>
          </a:bodyPr>
          <a:lstStyle/>
          <a:p>
            <a:pPr fontAlgn="auto">
              <a:spcAft>
                <a:spcPts val="0"/>
              </a:spcAft>
              <a:defRPr/>
            </a:pPr>
            <a:r>
              <a:rPr lang="en-US" sz="3200" smtClean="0"/>
              <a:t>AS IF ADDICTION WEREN’T DIFFCULT ENOUGH All BY ITSELF…</a:t>
            </a:r>
          </a:p>
        </p:txBody>
      </p:sp>
      <p:sp>
        <p:nvSpPr>
          <p:cNvPr id="27651" name="Rectangle 3"/>
          <p:cNvSpPr>
            <a:spLocks noGrp="1" noChangeArrowheads="1"/>
          </p:cNvSpPr>
          <p:nvPr>
            <p:ph idx="1"/>
          </p:nvPr>
        </p:nvSpPr>
        <p:spPr/>
        <p:txBody>
          <a:bodyPr>
            <a:normAutofit/>
          </a:bodyPr>
          <a:lstStyle/>
          <a:p>
            <a:pPr>
              <a:spcBef>
                <a:spcPts val="0"/>
              </a:spcBef>
              <a:spcAft>
                <a:spcPts val="0"/>
              </a:spcAft>
              <a:buFont typeface="Wingdings" pitchFamily="2" charset="2"/>
              <a:buNone/>
            </a:pPr>
            <a:r>
              <a:rPr lang="en-US" sz="3200" dirty="0" smtClean="0"/>
              <a:t>   </a:t>
            </a:r>
          </a:p>
          <a:p>
            <a:pPr>
              <a:spcBef>
                <a:spcPts val="0"/>
              </a:spcBef>
              <a:spcAft>
                <a:spcPts val="0"/>
              </a:spcAft>
              <a:buFont typeface="Wingdings" pitchFamily="2" charset="2"/>
              <a:buNone/>
            </a:pPr>
            <a:r>
              <a:rPr lang="en-US" sz="3200" dirty="0" smtClean="0"/>
              <a:t>Addiction combined with one or more mental </a:t>
            </a:r>
          </a:p>
          <a:p>
            <a:pPr>
              <a:spcBef>
                <a:spcPts val="0"/>
              </a:spcBef>
              <a:spcAft>
                <a:spcPts val="0"/>
              </a:spcAft>
              <a:buFont typeface="Wingdings" pitchFamily="2" charset="2"/>
              <a:buNone/>
            </a:pPr>
            <a:r>
              <a:rPr lang="en-US" sz="3200" dirty="0" smtClean="0"/>
              <a:t>health diagnoses…formerly referred to as </a:t>
            </a:r>
          </a:p>
          <a:p>
            <a:pPr>
              <a:spcBef>
                <a:spcPts val="0"/>
              </a:spcBef>
              <a:spcAft>
                <a:spcPts val="0"/>
              </a:spcAft>
              <a:buFont typeface="Wingdings" pitchFamily="2" charset="2"/>
              <a:buNone/>
            </a:pPr>
            <a:r>
              <a:rPr lang="en-US" sz="3200" dirty="0" smtClean="0"/>
              <a:t>dual diagnosis –</a:t>
            </a:r>
          </a:p>
          <a:p>
            <a:pPr>
              <a:spcBef>
                <a:spcPts val="0"/>
              </a:spcBef>
              <a:spcAft>
                <a:spcPts val="0"/>
              </a:spcAft>
              <a:buFont typeface="Wingdings" pitchFamily="2" charset="2"/>
              <a:buNone/>
            </a:pPr>
            <a:r>
              <a:rPr lang="en-US" dirty="0" smtClean="0"/>
              <a:t>	</a:t>
            </a:r>
            <a:r>
              <a:rPr lang="en-US" sz="3200" dirty="0" smtClean="0"/>
              <a:t> </a:t>
            </a:r>
          </a:p>
          <a:p>
            <a:pPr>
              <a:spcBef>
                <a:spcPts val="0"/>
              </a:spcBef>
              <a:spcAft>
                <a:spcPts val="0"/>
              </a:spcAft>
              <a:buFont typeface="Wingdings" pitchFamily="2" charset="2"/>
              <a:buNone/>
            </a:pPr>
            <a:r>
              <a:rPr lang="en-US" sz="3200" dirty="0" smtClean="0"/>
              <a:t>now known as:</a:t>
            </a:r>
          </a:p>
          <a:p>
            <a:pPr>
              <a:spcBef>
                <a:spcPts val="0"/>
              </a:spcBef>
              <a:spcAft>
                <a:spcPts val="0"/>
              </a:spcAft>
              <a:buFont typeface="Wingdings" pitchFamily="2" charset="2"/>
              <a:buNone/>
            </a:pPr>
            <a:r>
              <a:rPr lang="en-US" sz="3200" dirty="0" smtClean="0"/>
              <a:t>  </a:t>
            </a:r>
          </a:p>
          <a:p>
            <a:pPr algn="ctr">
              <a:buFont typeface="Wingdings" pitchFamily="2" charset="2"/>
              <a:buNone/>
            </a:pPr>
            <a:r>
              <a:rPr lang="en-US" sz="3200" dirty="0" smtClean="0"/>
              <a:t>    </a:t>
            </a:r>
            <a:r>
              <a:rPr lang="en-US" sz="5400" b="1" dirty="0" smtClean="0">
                <a:solidFill>
                  <a:srgbClr val="70AC2E"/>
                </a:solidFill>
              </a:rPr>
              <a:t>Co-occurring Disorders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fontAlgn="auto">
              <a:spcAft>
                <a:spcPts val="0"/>
              </a:spcAft>
              <a:defRPr/>
            </a:pPr>
            <a:r>
              <a:rPr lang="en-US" dirty="0" smtClean="0">
                <a:solidFill>
                  <a:srgbClr val="70AC2E"/>
                </a:solidFill>
              </a:rPr>
              <a:t>Co-occurring Disorders</a:t>
            </a:r>
          </a:p>
        </p:txBody>
      </p:sp>
      <p:sp>
        <p:nvSpPr>
          <p:cNvPr id="28675" name="Rectangle 3"/>
          <p:cNvSpPr>
            <a:spLocks noGrp="1" noChangeArrowheads="1"/>
          </p:cNvSpPr>
          <p:nvPr>
            <p:ph idx="1"/>
          </p:nvPr>
        </p:nvSpPr>
        <p:spPr/>
        <p:txBody>
          <a:bodyPr/>
          <a:lstStyle/>
          <a:p>
            <a:r>
              <a:rPr lang="en-US" dirty="0" smtClean="0"/>
              <a:t>An individual who has </a:t>
            </a:r>
            <a:r>
              <a:rPr lang="en-US" u="sng" dirty="0" smtClean="0"/>
              <a:t>both </a:t>
            </a:r>
            <a:r>
              <a:rPr lang="en-US" dirty="0" smtClean="0"/>
              <a:t>a substance abuse diagnosis and at least one mental illness diagnosis</a:t>
            </a:r>
          </a:p>
          <a:p>
            <a:endParaRPr lang="en-US" dirty="0" smtClean="0"/>
          </a:p>
          <a:p>
            <a:r>
              <a:rPr lang="en-US" dirty="0" smtClean="0"/>
              <a:t>Either can come first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normAutofit/>
          </a:bodyPr>
          <a:lstStyle/>
          <a:p>
            <a:pPr fontAlgn="auto">
              <a:spcAft>
                <a:spcPts val="0"/>
              </a:spcAft>
              <a:defRPr/>
            </a:pPr>
            <a:r>
              <a:rPr lang="en-US" smtClean="0"/>
              <a:t>Psychiatric Co-occuring Disorders</a:t>
            </a:r>
          </a:p>
        </p:txBody>
      </p:sp>
      <p:sp>
        <p:nvSpPr>
          <p:cNvPr id="30723" name="Rectangle 3"/>
          <p:cNvSpPr>
            <a:spLocks noGrp="1" noChangeArrowheads="1"/>
          </p:cNvSpPr>
          <p:nvPr>
            <p:ph idx="1"/>
          </p:nvPr>
        </p:nvSpPr>
        <p:spPr>
          <a:xfrm>
            <a:off x="152400" y="1219200"/>
            <a:ext cx="8763000" cy="4953000"/>
          </a:xfrm>
        </p:spPr>
        <p:txBody>
          <a:bodyPr>
            <a:normAutofit fontScale="77500" lnSpcReduction="20000"/>
          </a:bodyPr>
          <a:lstStyle/>
          <a:p>
            <a:pPr marL="548640" indent="-411480">
              <a:lnSpc>
                <a:spcPct val="170000"/>
              </a:lnSpc>
              <a:spcBef>
                <a:spcPts val="0"/>
              </a:spcBef>
              <a:spcAft>
                <a:spcPts val="0"/>
              </a:spcAft>
              <a:buClr>
                <a:srgbClr val="70AC2E"/>
              </a:buClr>
              <a:defRPr/>
            </a:pPr>
            <a:r>
              <a:rPr lang="en-US" dirty="0" smtClean="0"/>
              <a:t>64% of drug users in treatment met the criteria for a coexisting mental disorder</a:t>
            </a:r>
          </a:p>
          <a:p>
            <a:pPr>
              <a:lnSpc>
                <a:spcPct val="170000"/>
              </a:lnSpc>
              <a:spcBef>
                <a:spcPts val="0"/>
              </a:spcBef>
              <a:buClr>
                <a:srgbClr val="70AC2E"/>
              </a:buClr>
            </a:pPr>
            <a:r>
              <a:rPr lang="en-US" dirty="0" smtClean="0"/>
              <a:t>   Approximately 8.9 million adults have co-occurring disorders</a:t>
            </a:r>
          </a:p>
          <a:p>
            <a:pPr>
              <a:lnSpc>
                <a:spcPct val="170000"/>
              </a:lnSpc>
              <a:spcBef>
                <a:spcPts val="0"/>
              </a:spcBef>
              <a:buClr>
                <a:srgbClr val="70AC2E"/>
              </a:buClr>
            </a:pPr>
            <a:r>
              <a:rPr lang="en-US" dirty="0" smtClean="0"/>
              <a:t>   Only 7.4 percent of individuals receive treatment for both conditions with 55.8 percent receiving no treatment at all.</a:t>
            </a:r>
          </a:p>
          <a:p>
            <a:pPr>
              <a:lnSpc>
                <a:spcPct val="170000"/>
              </a:lnSpc>
              <a:spcBef>
                <a:spcPts val="0"/>
              </a:spcBef>
              <a:buClr>
                <a:srgbClr val="70AC2E"/>
              </a:buClr>
            </a:pPr>
            <a:r>
              <a:rPr lang="en-US" dirty="0" smtClean="0"/>
              <a:t>   Approximately half of those who suffer from an addiction also have a mental disorder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Most common disorders…</a:t>
            </a:r>
            <a:endParaRPr lang="en-US" dirty="0"/>
          </a:p>
        </p:txBody>
      </p:sp>
      <p:sp>
        <p:nvSpPr>
          <p:cNvPr id="31747" name="Content Placeholder 2"/>
          <p:cNvSpPr>
            <a:spLocks noGrp="1"/>
          </p:cNvSpPr>
          <p:nvPr>
            <p:ph idx="1"/>
          </p:nvPr>
        </p:nvSpPr>
        <p:spPr>
          <a:xfrm>
            <a:off x="533400" y="1295400"/>
            <a:ext cx="7693025" cy="3962400"/>
          </a:xfrm>
        </p:spPr>
        <p:txBody>
          <a:bodyPr>
            <a:normAutofit lnSpcReduction="10000"/>
          </a:bodyPr>
          <a:lstStyle/>
          <a:p>
            <a:pPr>
              <a:buNone/>
            </a:pPr>
            <a:r>
              <a:rPr lang="en-US" dirty="0" smtClean="0"/>
              <a:t>	Among those reporting a history of substance abuse the most prevalent psychiatric disorders are:</a:t>
            </a:r>
          </a:p>
          <a:p>
            <a:r>
              <a:rPr lang="en-US" dirty="0" smtClean="0"/>
              <a:t>Depression</a:t>
            </a:r>
          </a:p>
          <a:p>
            <a:r>
              <a:rPr lang="en-US" dirty="0" smtClean="0"/>
              <a:t>Anxiety</a:t>
            </a:r>
          </a:p>
          <a:p>
            <a:r>
              <a:rPr lang="en-US" dirty="0" smtClean="0"/>
              <a:t>Bipolar </a:t>
            </a:r>
          </a:p>
          <a:p>
            <a:r>
              <a:rPr lang="en-US" dirty="0" smtClean="0"/>
              <a:t>Schizophrenia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pPr fontAlgn="auto">
              <a:spcAft>
                <a:spcPts val="0"/>
              </a:spcAft>
              <a:defRPr/>
            </a:pPr>
            <a:r>
              <a:rPr lang="en-US" smtClean="0"/>
              <a:t>Vicious cycle of co-occurring</a:t>
            </a:r>
          </a:p>
        </p:txBody>
      </p:sp>
      <p:grpSp>
        <p:nvGrpSpPr>
          <p:cNvPr id="11" name="Group 10"/>
          <p:cNvGrpSpPr/>
          <p:nvPr/>
        </p:nvGrpSpPr>
        <p:grpSpPr>
          <a:xfrm>
            <a:off x="-228600" y="1295400"/>
            <a:ext cx="9144000" cy="4358207"/>
            <a:chOff x="0" y="1890193"/>
            <a:chExt cx="9144000" cy="4358207"/>
          </a:xfrm>
        </p:grpSpPr>
        <p:sp>
          <p:nvSpPr>
            <p:cNvPr id="36867" name="AutoShape 4"/>
            <p:cNvSpPr>
              <a:spLocks noChangeArrowheads="1"/>
            </p:cNvSpPr>
            <p:nvPr/>
          </p:nvSpPr>
          <p:spPr bwMode="auto">
            <a:xfrm rot="-3002333">
              <a:off x="2284294" y="2398193"/>
              <a:ext cx="1524000" cy="508000"/>
            </a:xfrm>
            <a:prstGeom prst="curvedDownArrow">
              <a:avLst>
                <a:gd name="adj1" fmla="val 60000"/>
                <a:gd name="adj2" fmla="val 120000"/>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36868" name="Text Box 6"/>
            <p:cNvSpPr txBox="1">
              <a:spLocks noChangeArrowheads="1"/>
            </p:cNvSpPr>
            <p:nvPr/>
          </p:nvSpPr>
          <p:spPr bwMode="auto">
            <a:xfrm>
              <a:off x="0" y="1981200"/>
              <a:ext cx="9144000" cy="579438"/>
            </a:xfrm>
            <a:prstGeom prst="rect">
              <a:avLst/>
            </a:prstGeom>
            <a:noFill/>
            <a:ln w="9525">
              <a:noFill/>
              <a:miter lim="800000"/>
              <a:headEnd/>
              <a:tailEnd/>
            </a:ln>
          </p:spPr>
          <p:txBody>
            <a:bodyPr>
              <a:spAutoFit/>
            </a:bodyPr>
            <a:lstStyle/>
            <a:p>
              <a:pPr algn="ctr"/>
              <a:r>
                <a:rPr lang="en-US" sz="3200" b="1" dirty="0"/>
                <a:t>Stress</a:t>
              </a:r>
            </a:p>
          </p:txBody>
        </p:sp>
        <p:sp>
          <p:nvSpPr>
            <p:cNvPr id="36869" name="AutoShape 7"/>
            <p:cNvSpPr>
              <a:spLocks noChangeArrowheads="1"/>
            </p:cNvSpPr>
            <p:nvPr/>
          </p:nvSpPr>
          <p:spPr bwMode="auto">
            <a:xfrm rot="3067678">
              <a:off x="5319867" y="2504794"/>
              <a:ext cx="1600200" cy="533400"/>
            </a:xfrm>
            <a:prstGeom prst="curvedDownArrow">
              <a:avLst>
                <a:gd name="adj1" fmla="val 60000"/>
                <a:gd name="adj2" fmla="val 120000"/>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36870" name="Text Box 8"/>
            <p:cNvSpPr txBox="1">
              <a:spLocks noChangeArrowheads="1"/>
            </p:cNvSpPr>
            <p:nvPr/>
          </p:nvSpPr>
          <p:spPr bwMode="auto">
            <a:xfrm>
              <a:off x="5334000" y="3581400"/>
              <a:ext cx="2362200" cy="1066800"/>
            </a:xfrm>
            <a:prstGeom prst="rect">
              <a:avLst/>
            </a:prstGeom>
            <a:noFill/>
            <a:ln w="9525">
              <a:noFill/>
              <a:miter lim="800000"/>
              <a:headEnd/>
              <a:tailEnd/>
            </a:ln>
          </p:spPr>
          <p:txBody>
            <a:bodyPr>
              <a:spAutoFit/>
            </a:bodyPr>
            <a:lstStyle/>
            <a:p>
              <a:pPr algn="ctr"/>
              <a:r>
                <a:rPr lang="en-US" sz="3200" b="1" dirty="0"/>
                <a:t>Self-Medicating</a:t>
              </a:r>
            </a:p>
          </p:txBody>
        </p:sp>
        <p:sp>
          <p:nvSpPr>
            <p:cNvPr id="36871" name="AutoShape 9"/>
            <p:cNvSpPr>
              <a:spLocks noChangeArrowheads="1"/>
            </p:cNvSpPr>
            <p:nvPr/>
          </p:nvSpPr>
          <p:spPr bwMode="auto">
            <a:xfrm rot="8122182">
              <a:off x="5364795" y="5080296"/>
              <a:ext cx="1676400" cy="558800"/>
            </a:xfrm>
            <a:prstGeom prst="curvedDownArrow">
              <a:avLst>
                <a:gd name="adj1" fmla="val 60000"/>
                <a:gd name="adj2" fmla="val 120000"/>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36872" name="Text Box 10"/>
            <p:cNvSpPr txBox="1">
              <a:spLocks noChangeArrowheads="1"/>
            </p:cNvSpPr>
            <p:nvPr/>
          </p:nvSpPr>
          <p:spPr bwMode="auto">
            <a:xfrm>
              <a:off x="0" y="5181600"/>
              <a:ext cx="9144000" cy="1066800"/>
            </a:xfrm>
            <a:prstGeom prst="rect">
              <a:avLst/>
            </a:prstGeom>
            <a:noFill/>
            <a:ln w="9525">
              <a:noFill/>
              <a:miter lim="800000"/>
              <a:headEnd/>
              <a:tailEnd/>
            </a:ln>
          </p:spPr>
          <p:txBody>
            <a:bodyPr>
              <a:spAutoFit/>
            </a:bodyPr>
            <a:lstStyle/>
            <a:p>
              <a:pPr algn="ctr"/>
              <a:r>
                <a:rPr lang="en-US" sz="3200" b="1" dirty="0"/>
                <a:t>Increased</a:t>
              </a:r>
            </a:p>
            <a:p>
              <a:pPr algn="ctr"/>
              <a:r>
                <a:rPr lang="en-US" sz="3200" b="1" dirty="0"/>
                <a:t>Stress</a:t>
              </a:r>
            </a:p>
          </p:txBody>
        </p:sp>
        <p:sp>
          <p:nvSpPr>
            <p:cNvPr id="36873" name="AutoShape 11"/>
            <p:cNvSpPr>
              <a:spLocks noChangeArrowheads="1"/>
            </p:cNvSpPr>
            <p:nvPr/>
          </p:nvSpPr>
          <p:spPr bwMode="auto">
            <a:xfrm rot="-8041027">
              <a:off x="2159244" y="5199858"/>
              <a:ext cx="1539875" cy="512763"/>
            </a:xfrm>
            <a:prstGeom prst="curvedDownArrow">
              <a:avLst>
                <a:gd name="adj1" fmla="val 60062"/>
                <a:gd name="adj2" fmla="val 120124"/>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36874" name="Text Box 12"/>
            <p:cNvSpPr txBox="1">
              <a:spLocks noChangeArrowheads="1"/>
            </p:cNvSpPr>
            <p:nvPr/>
          </p:nvSpPr>
          <p:spPr bwMode="auto">
            <a:xfrm>
              <a:off x="1524000" y="3581400"/>
              <a:ext cx="2362200" cy="1066800"/>
            </a:xfrm>
            <a:prstGeom prst="rect">
              <a:avLst/>
            </a:prstGeom>
            <a:noFill/>
            <a:ln w="9525">
              <a:noFill/>
              <a:miter lim="800000"/>
              <a:headEnd/>
              <a:tailEnd/>
            </a:ln>
          </p:spPr>
          <p:txBody>
            <a:bodyPr>
              <a:spAutoFit/>
            </a:bodyPr>
            <a:lstStyle/>
            <a:p>
              <a:pPr algn="ctr"/>
              <a:r>
                <a:rPr lang="en-US" sz="3200" b="1" dirty="0"/>
                <a:t>More Self-medicating</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normAutofit/>
          </a:bodyPr>
          <a:lstStyle/>
          <a:p>
            <a:pPr fontAlgn="auto">
              <a:spcAft>
                <a:spcPts val="0"/>
              </a:spcAft>
              <a:defRPr/>
            </a:pPr>
            <a:r>
              <a:rPr lang="en-US" dirty="0" smtClean="0"/>
              <a:t>Progression of Understanding…</a:t>
            </a:r>
          </a:p>
        </p:txBody>
      </p:sp>
      <p:sp>
        <p:nvSpPr>
          <p:cNvPr id="17411" name="Rectangle 3"/>
          <p:cNvSpPr>
            <a:spLocks noGrp="1" noChangeArrowheads="1"/>
          </p:cNvSpPr>
          <p:nvPr>
            <p:ph idx="1"/>
          </p:nvPr>
        </p:nvSpPr>
        <p:spPr>
          <a:xfrm>
            <a:off x="457200" y="1447800"/>
            <a:ext cx="8229600" cy="4876799"/>
          </a:xfrm>
        </p:spPr>
        <p:txBody>
          <a:bodyPr>
            <a:normAutofit fontScale="70000" lnSpcReduction="20000"/>
          </a:bodyPr>
          <a:lstStyle/>
          <a:p>
            <a:r>
              <a:rPr lang="en-US" sz="3600" dirty="0" smtClean="0"/>
              <a:t>AMA – Designated alcoholism as a treatable</a:t>
            </a:r>
          </a:p>
          <a:p>
            <a:pPr>
              <a:buFont typeface="Wingdings" pitchFamily="2" charset="2"/>
              <a:buNone/>
            </a:pPr>
            <a:r>
              <a:rPr lang="en-US" sz="3600" dirty="0" smtClean="0"/>
              <a:t>                  condition in 1956</a:t>
            </a:r>
          </a:p>
          <a:p>
            <a:pPr>
              <a:buFont typeface="Wingdings" pitchFamily="2" charset="2"/>
              <a:buNone/>
            </a:pPr>
            <a:endParaRPr lang="en-US" sz="3600" dirty="0" smtClean="0"/>
          </a:p>
          <a:p>
            <a:r>
              <a:rPr lang="en-US" sz="3600" dirty="0" smtClean="0"/>
              <a:t>APA –  Declared alcoholism to be a disease</a:t>
            </a:r>
          </a:p>
          <a:p>
            <a:pPr>
              <a:buFont typeface="Wingdings" pitchFamily="2" charset="2"/>
              <a:buNone/>
            </a:pPr>
            <a:r>
              <a:rPr lang="en-US" sz="3600" dirty="0" smtClean="0"/>
              <a:t>                  in 1965 </a:t>
            </a:r>
          </a:p>
          <a:p>
            <a:pPr>
              <a:buFont typeface="Wingdings" pitchFamily="2" charset="2"/>
              <a:buNone/>
            </a:pPr>
            <a:endParaRPr lang="en-US" sz="3600" dirty="0" smtClean="0"/>
          </a:p>
          <a:p>
            <a:r>
              <a:rPr lang="en-US" sz="3600" dirty="0" smtClean="0"/>
              <a:t>AMA –  Followed suit in 1966.</a:t>
            </a:r>
          </a:p>
          <a:p>
            <a:endParaRPr lang="en-US" sz="3600" dirty="0" smtClean="0"/>
          </a:p>
          <a:p>
            <a:r>
              <a:rPr lang="en-US" sz="3600" dirty="0" smtClean="0"/>
              <a:t>NIDA – Re-defined addiction to be a brain</a:t>
            </a:r>
          </a:p>
          <a:p>
            <a:pPr>
              <a:buFont typeface="Wingdings" pitchFamily="2" charset="2"/>
              <a:buNone/>
            </a:pPr>
            <a:r>
              <a:rPr lang="en-US" sz="3600" dirty="0" smtClean="0"/>
              <a:t>                 disease in 2004. </a:t>
            </a:r>
          </a:p>
          <a:p>
            <a:pPr>
              <a:buFont typeface="Wingdings" pitchFamily="2" charset="2"/>
              <a:buNone/>
            </a:pPr>
            <a:r>
              <a:rPr lang="en-US"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normAutofit/>
          </a:bodyPr>
          <a:lstStyle/>
          <a:p>
            <a:pPr>
              <a:defRPr/>
            </a:pPr>
            <a:r>
              <a:rPr lang="en-US" sz="3200" dirty="0" smtClean="0"/>
              <a:t>DSM V Substance-Induced Disorders</a:t>
            </a:r>
          </a:p>
        </p:txBody>
      </p:sp>
      <p:sp>
        <p:nvSpPr>
          <p:cNvPr id="37891" name="Rectangle 3"/>
          <p:cNvSpPr>
            <a:spLocks noGrp="1" noChangeArrowheads="1"/>
          </p:cNvSpPr>
          <p:nvPr>
            <p:ph idx="1"/>
          </p:nvPr>
        </p:nvSpPr>
        <p:spPr>
          <a:xfrm>
            <a:off x="381000" y="838200"/>
            <a:ext cx="8150225" cy="5715000"/>
          </a:xfrm>
        </p:spPr>
        <p:txBody>
          <a:bodyPr>
            <a:normAutofit fontScale="85000" lnSpcReduction="10000"/>
          </a:bodyPr>
          <a:lstStyle/>
          <a:p>
            <a:r>
              <a:rPr lang="en-US" dirty="0" smtClean="0"/>
              <a:t>substance induced mental disorders</a:t>
            </a:r>
          </a:p>
          <a:p>
            <a:r>
              <a:rPr lang="en-US" dirty="0" smtClean="0"/>
              <a:t>substance induced psychosis</a:t>
            </a:r>
          </a:p>
          <a:p>
            <a:r>
              <a:rPr lang="en-US" dirty="0" smtClean="0"/>
              <a:t>substance induced bipolar and related disorders</a:t>
            </a:r>
          </a:p>
          <a:p>
            <a:r>
              <a:rPr lang="en-US" dirty="0" smtClean="0"/>
              <a:t>substance induced depressive disorders</a:t>
            </a:r>
          </a:p>
          <a:p>
            <a:r>
              <a:rPr lang="en-US" dirty="0" smtClean="0"/>
              <a:t>substance induced anxiety disorders</a:t>
            </a:r>
          </a:p>
          <a:p>
            <a:r>
              <a:rPr lang="en-US" dirty="0" smtClean="0"/>
              <a:t>substance induced obsessive-compulsive and related disorders</a:t>
            </a:r>
          </a:p>
          <a:p>
            <a:r>
              <a:rPr lang="en-US" dirty="0" smtClean="0"/>
              <a:t>substance induced sleep disorders</a:t>
            </a:r>
          </a:p>
          <a:p>
            <a:r>
              <a:rPr lang="en-US" dirty="0" smtClean="0"/>
              <a:t>substance induced sexual dysfunctions</a:t>
            </a:r>
          </a:p>
          <a:p>
            <a:r>
              <a:rPr lang="en-US" dirty="0" smtClean="0"/>
              <a:t>substance induced delirium</a:t>
            </a:r>
          </a:p>
          <a:p>
            <a:r>
              <a:rPr lang="en-US" dirty="0" smtClean="0"/>
              <a:t>substance induced </a:t>
            </a:r>
            <a:r>
              <a:rPr lang="en-US" dirty="0" err="1" smtClean="0"/>
              <a:t>neurocognitive</a:t>
            </a:r>
            <a:r>
              <a:rPr lang="en-US" dirty="0" smtClean="0"/>
              <a:t> disorders</a:t>
            </a:r>
          </a:p>
        </p:txBody>
      </p:sp>
      <p:sp>
        <p:nvSpPr>
          <p:cNvPr id="37892" name="Text Box 5"/>
          <p:cNvSpPr txBox="1">
            <a:spLocks noChangeArrowheads="1"/>
          </p:cNvSpPr>
          <p:nvPr/>
        </p:nvSpPr>
        <p:spPr bwMode="auto">
          <a:xfrm>
            <a:off x="914400" y="3124200"/>
            <a:ext cx="7162800" cy="396875"/>
          </a:xfrm>
          <a:prstGeom prst="rect">
            <a:avLst/>
          </a:prstGeom>
          <a:no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5"/>
          <p:cNvSpPr>
            <a:spLocks noGrp="1"/>
          </p:cNvSpPr>
          <p:nvPr>
            <p:ph type="title"/>
          </p:nvPr>
        </p:nvSpPr>
        <p:spPr/>
        <p:txBody>
          <a:bodyPr>
            <a:normAutofit fontScale="90000"/>
          </a:bodyPr>
          <a:lstStyle/>
          <a:p>
            <a:pPr fontAlgn="auto">
              <a:spcAft>
                <a:spcPts val="0"/>
              </a:spcAft>
              <a:defRPr/>
            </a:pPr>
            <a:r>
              <a:rPr lang="en-US" dirty="0" smtClean="0"/>
              <a:t>IN A CRISIS THERE WILL OFTEN BE UNPREDICTIBILITY</a:t>
            </a:r>
          </a:p>
        </p:txBody>
      </p:sp>
      <p:sp>
        <p:nvSpPr>
          <p:cNvPr id="41986" name="Rectangle 3"/>
          <p:cNvSpPr>
            <a:spLocks noGrp="1" noChangeArrowheads="1"/>
          </p:cNvSpPr>
          <p:nvPr>
            <p:ph idx="1"/>
          </p:nvPr>
        </p:nvSpPr>
        <p:spPr>
          <a:xfrm>
            <a:off x="533400" y="1676400"/>
            <a:ext cx="7693025" cy="4191000"/>
          </a:xfrm>
        </p:spPr>
        <p:txBody>
          <a:bodyPr>
            <a:normAutofit fontScale="92500" lnSpcReduction="10000"/>
          </a:bodyPr>
          <a:lstStyle/>
          <a:p>
            <a:pPr marL="548640" indent="-411480" fontAlgn="auto">
              <a:spcAft>
                <a:spcPts val="0"/>
              </a:spcAft>
              <a:buClr>
                <a:srgbClr val="70AC2E"/>
              </a:buClr>
              <a:buFont typeface="Arial" pitchFamily="34" charset="0"/>
              <a:buChar char="•"/>
              <a:defRPr/>
            </a:pPr>
            <a:r>
              <a:rPr lang="en-US" sz="3900" dirty="0" smtClean="0"/>
              <a:t>Don’t diagnose!  </a:t>
            </a:r>
          </a:p>
          <a:p>
            <a:pPr marL="548640" indent="-411480" fontAlgn="auto">
              <a:spcAft>
                <a:spcPts val="0"/>
              </a:spcAft>
              <a:buClr>
                <a:srgbClr val="70AC2E"/>
              </a:buClr>
              <a:buFont typeface="Arial" pitchFamily="34" charset="0"/>
              <a:buChar char="•"/>
              <a:defRPr/>
            </a:pPr>
            <a:r>
              <a:rPr lang="en-US" sz="3900" dirty="0" smtClean="0"/>
              <a:t>Don’t assume!</a:t>
            </a:r>
          </a:p>
          <a:p>
            <a:pPr marL="548640" indent="-411480" algn="ctr" fontAlgn="auto">
              <a:spcAft>
                <a:spcPts val="0"/>
              </a:spcAft>
              <a:buClr>
                <a:srgbClr val="70AC2E"/>
              </a:buClr>
              <a:buNone/>
              <a:defRPr/>
            </a:pPr>
            <a:r>
              <a:rPr lang="en-US" dirty="0" smtClean="0"/>
              <a:t>You could have an individual who is totally delusional absent of any chemical intake…</a:t>
            </a:r>
          </a:p>
          <a:p>
            <a:pPr marL="548640" indent="-411480" algn="ctr" fontAlgn="auto">
              <a:spcAft>
                <a:spcPts val="0"/>
              </a:spcAft>
              <a:buClr>
                <a:schemeClr val="tx1">
                  <a:shade val="95000"/>
                </a:schemeClr>
              </a:buClr>
              <a:buFont typeface="Wingdings" pitchFamily="2" charset="2"/>
              <a:buNone/>
              <a:defRPr/>
            </a:pPr>
            <a:r>
              <a:rPr lang="en-US" dirty="0" smtClean="0"/>
              <a:t>    or,</a:t>
            </a:r>
          </a:p>
          <a:p>
            <a:pPr marL="548640" indent="-411480" algn="ctr" fontAlgn="auto">
              <a:spcAft>
                <a:spcPts val="0"/>
              </a:spcAft>
              <a:buClr>
                <a:schemeClr val="tx1">
                  <a:shade val="95000"/>
                </a:schemeClr>
              </a:buClr>
              <a:buFont typeface="Wingdings" pitchFamily="2" charset="2"/>
              <a:buNone/>
              <a:defRPr/>
            </a:pPr>
            <a:r>
              <a:rPr lang="en-US" dirty="0" smtClean="0"/>
              <a:t>    You might be dealing with a drug-induced      psychosis, or - something else entirely…the various disorder combinations are profound!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normAutofit/>
          </a:bodyPr>
          <a:lstStyle/>
          <a:p>
            <a:pPr fontAlgn="auto">
              <a:spcAft>
                <a:spcPts val="0"/>
              </a:spcAft>
              <a:defRPr/>
            </a:pPr>
            <a:r>
              <a:rPr lang="en-US" smtClean="0"/>
              <a:t>LET SOMEONE ELSE DIAGNOSIS</a:t>
            </a:r>
          </a:p>
        </p:txBody>
      </p:sp>
      <p:sp>
        <p:nvSpPr>
          <p:cNvPr id="39939" name="Rectangle 3"/>
          <p:cNvSpPr>
            <a:spLocks noGrp="1" noChangeArrowheads="1"/>
          </p:cNvSpPr>
          <p:nvPr>
            <p:ph idx="1"/>
          </p:nvPr>
        </p:nvSpPr>
        <p:spPr/>
        <p:txBody>
          <a:bodyPr/>
          <a:lstStyle/>
          <a:p>
            <a:pPr>
              <a:lnSpc>
                <a:spcPct val="90000"/>
              </a:lnSpc>
            </a:pPr>
            <a:r>
              <a:rPr lang="en-US" sz="2400" dirty="0" smtClean="0"/>
              <a:t>Techniques that work:</a:t>
            </a:r>
          </a:p>
          <a:p>
            <a:pPr lvl="1">
              <a:lnSpc>
                <a:spcPct val="90000"/>
              </a:lnSpc>
            </a:pPr>
            <a:r>
              <a:rPr lang="en-US" sz="2000" dirty="0" smtClean="0"/>
              <a:t>     Compassion</a:t>
            </a:r>
          </a:p>
          <a:p>
            <a:pPr lvl="1">
              <a:lnSpc>
                <a:spcPct val="90000"/>
              </a:lnSpc>
            </a:pPr>
            <a:r>
              <a:rPr lang="en-US" sz="2000" dirty="0" smtClean="0"/>
              <a:t>     Empathy</a:t>
            </a:r>
          </a:p>
          <a:p>
            <a:pPr lvl="1">
              <a:lnSpc>
                <a:spcPct val="90000"/>
              </a:lnSpc>
            </a:pPr>
            <a:r>
              <a:rPr lang="en-US" sz="2000" dirty="0" smtClean="0"/>
              <a:t>     Non-judgmental</a:t>
            </a:r>
          </a:p>
          <a:p>
            <a:pPr lvl="1">
              <a:lnSpc>
                <a:spcPct val="90000"/>
              </a:lnSpc>
            </a:pPr>
            <a:r>
              <a:rPr lang="en-US" sz="2000" dirty="0" smtClean="0"/>
              <a:t>     Avoid black &amp; white thinking</a:t>
            </a:r>
          </a:p>
          <a:p>
            <a:pPr lvl="1">
              <a:lnSpc>
                <a:spcPct val="90000"/>
              </a:lnSpc>
            </a:pPr>
            <a:r>
              <a:rPr lang="en-US" sz="2000" dirty="0" smtClean="0"/>
              <a:t>     Patience/tolerance</a:t>
            </a:r>
          </a:p>
          <a:p>
            <a:pPr>
              <a:lnSpc>
                <a:spcPct val="90000"/>
              </a:lnSpc>
            </a:pPr>
            <a:r>
              <a:rPr lang="en-US" sz="2400" dirty="0" smtClean="0"/>
              <a:t>   Objective:</a:t>
            </a:r>
          </a:p>
          <a:p>
            <a:pPr lvl="1">
              <a:lnSpc>
                <a:spcPct val="90000"/>
              </a:lnSpc>
            </a:pPr>
            <a:r>
              <a:rPr lang="en-US" sz="2000" dirty="0" smtClean="0"/>
              <a:t>    Stabilization – (get chemicals out of system first)</a:t>
            </a:r>
          </a:p>
          <a:p>
            <a:pPr lvl="1">
              <a:lnSpc>
                <a:spcPct val="90000"/>
              </a:lnSpc>
            </a:pPr>
            <a:r>
              <a:rPr lang="en-US" sz="2000" dirty="0" smtClean="0"/>
              <a:t>     Treatment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normAutofit/>
          </a:bodyPr>
          <a:lstStyle/>
          <a:p>
            <a:pPr fontAlgn="auto">
              <a:spcAft>
                <a:spcPts val="0"/>
              </a:spcAft>
              <a:defRPr/>
            </a:pPr>
            <a:r>
              <a:rPr lang="en-US" sz="3200" dirty="0" smtClean="0"/>
              <a:t>Consequences of undiagnosed or untreated </a:t>
            </a:r>
          </a:p>
        </p:txBody>
      </p:sp>
      <p:sp>
        <p:nvSpPr>
          <p:cNvPr id="40963" name="Rectangle 3"/>
          <p:cNvSpPr>
            <a:spLocks noGrp="1" noChangeArrowheads="1"/>
          </p:cNvSpPr>
          <p:nvPr>
            <p:ph idx="1"/>
          </p:nvPr>
        </p:nvSpPr>
        <p:spPr/>
        <p:txBody>
          <a:bodyPr/>
          <a:lstStyle/>
          <a:p>
            <a:r>
              <a:rPr lang="en-US" dirty="0" smtClean="0"/>
              <a:t>Homelessness</a:t>
            </a:r>
          </a:p>
          <a:p>
            <a:r>
              <a:rPr lang="en-US" dirty="0" smtClean="0"/>
              <a:t>Incarceration</a:t>
            </a:r>
          </a:p>
          <a:p>
            <a:r>
              <a:rPr lang="en-US" dirty="0" smtClean="0"/>
              <a:t>Medical illnesses</a:t>
            </a:r>
          </a:p>
          <a:p>
            <a:r>
              <a:rPr lang="en-US" dirty="0" smtClean="0"/>
              <a:t>Suicide</a:t>
            </a:r>
          </a:p>
          <a:p>
            <a:r>
              <a:rPr lang="en-US" dirty="0" smtClean="0"/>
              <a:t>Early Mortality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treatment </a:t>
            </a:r>
            <a:endParaRPr lang="en-US" dirty="0"/>
          </a:p>
        </p:txBody>
      </p:sp>
      <p:sp>
        <p:nvSpPr>
          <p:cNvPr id="3" name="Content Placeholder 2"/>
          <p:cNvSpPr>
            <a:spLocks noGrp="1"/>
          </p:cNvSpPr>
          <p:nvPr>
            <p:ph idx="1"/>
          </p:nvPr>
        </p:nvSpPr>
        <p:spPr>
          <a:xfrm>
            <a:off x="457200" y="1447800"/>
            <a:ext cx="8458200" cy="4678363"/>
          </a:xfrm>
        </p:spPr>
        <p:txBody>
          <a:bodyPr>
            <a:normAutofit fontScale="92500" lnSpcReduction="20000"/>
          </a:bodyPr>
          <a:lstStyle/>
          <a:p>
            <a:pPr indent="0">
              <a:buNone/>
            </a:pPr>
            <a:r>
              <a:rPr lang="en-US" dirty="0" smtClean="0"/>
              <a:t>Treatment that addresses mental and substance use conditions at the same time is associated with lower costs and better outcomes such as:</a:t>
            </a:r>
          </a:p>
          <a:p>
            <a:r>
              <a:rPr lang="en-US" dirty="0" smtClean="0"/>
              <a:t>Reduced substance use</a:t>
            </a:r>
          </a:p>
          <a:p>
            <a:r>
              <a:rPr lang="en-US" dirty="0" smtClean="0"/>
              <a:t>Improved psychiatric symptoms and functioning</a:t>
            </a:r>
          </a:p>
          <a:p>
            <a:r>
              <a:rPr lang="en-US" dirty="0" smtClean="0"/>
              <a:t>Decreased hospitalization</a:t>
            </a:r>
          </a:p>
          <a:p>
            <a:r>
              <a:rPr lang="en-US" dirty="0" smtClean="0"/>
              <a:t>Increased housing stability</a:t>
            </a:r>
          </a:p>
          <a:p>
            <a:r>
              <a:rPr lang="en-US" dirty="0" smtClean="0"/>
              <a:t>Fewer arrests</a:t>
            </a:r>
          </a:p>
          <a:p>
            <a:r>
              <a:rPr lang="en-US" dirty="0" smtClean="0"/>
              <a:t>Improved quality of life</a:t>
            </a:r>
          </a:p>
          <a:p>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dirty="0" smtClean="0"/>
              <a:t>Current Treatment Challenges</a:t>
            </a:r>
            <a:endParaRPr lang="en-US" dirty="0"/>
          </a:p>
        </p:txBody>
      </p:sp>
      <p:sp>
        <p:nvSpPr>
          <p:cNvPr id="45059" name="Rectangle 3"/>
          <p:cNvSpPr>
            <a:spLocks noGrp="1" noChangeArrowheads="1"/>
          </p:cNvSpPr>
          <p:nvPr>
            <p:ph idx="1"/>
          </p:nvPr>
        </p:nvSpPr>
        <p:spPr/>
        <p:txBody>
          <a:bodyPr/>
          <a:lstStyle/>
          <a:p>
            <a:r>
              <a:rPr lang="en-US" smtClean="0"/>
              <a:t>Access – increasingly difficult</a:t>
            </a:r>
          </a:p>
          <a:p>
            <a:r>
              <a:rPr lang="en-US" smtClean="0"/>
              <a:t>Expertise…accurate, timely diagnosis</a:t>
            </a:r>
          </a:p>
          <a:p>
            <a:r>
              <a:rPr lang="en-US" smtClean="0"/>
              <a:t>Appropriate Response to need</a:t>
            </a:r>
          </a:p>
          <a:p>
            <a:r>
              <a:rPr lang="en-US" smtClean="0"/>
              <a:t>Treatment duration</a:t>
            </a:r>
          </a:p>
          <a:p>
            <a:r>
              <a:rPr lang="en-US" smtClean="0"/>
              <a:t>System limitations</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pPr fontAlgn="auto">
              <a:spcAft>
                <a:spcPts val="0"/>
              </a:spcAft>
              <a:defRPr/>
            </a:pPr>
            <a:r>
              <a:rPr lang="en-US" dirty="0" smtClean="0"/>
              <a:t>CO/SA Treatment Goals</a:t>
            </a:r>
          </a:p>
        </p:txBody>
      </p:sp>
      <p:sp>
        <p:nvSpPr>
          <p:cNvPr id="46083" name="Rectangle 3"/>
          <p:cNvSpPr>
            <a:spLocks noGrp="1" noChangeArrowheads="1"/>
          </p:cNvSpPr>
          <p:nvPr>
            <p:ph idx="1"/>
          </p:nvPr>
        </p:nvSpPr>
        <p:spPr/>
        <p:txBody>
          <a:bodyPr/>
          <a:lstStyle/>
          <a:p>
            <a:r>
              <a:rPr lang="en-US" sz="2400" smtClean="0"/>
              <a:t>Stabilize</a:t>
            </a:r>
          </a:p>
          <a:p>
            <a:r>
              <a:rPr lang="en-US" sz="2400" smtClean="0"/>
              <a:t>Education</a:t>
            </a:r>
          </a:p>
          <a:p>
            <a:r>
              <a:rPr lang="en-US" sz="2400" smtClean="0"/>
              <a:t>Therapy</a:t>
            </a:r>
          </a:p>
          <a:p>
            <a:r>
              <a:rPr lang="en-US" sz="2400" smtClean="0"/>
              <a:t>Medication management</a:t>
            </a:r>
          </a:p>
          <a:p>
            <a:r>
              <a:rPr lang="en-US" sz="2400" smtClean="0"/>
              <a:t>Attitude shifts</a:t>
            </a:r>
          </a:p>
          <a:p>
            <a:r>
              <a:rPr lang="en-US" sz="2400" smtClean="0"/>
              <a:t>Housing</a:t>
            </a:r>
          </a:p>
          <a:p>
            <a:r>
              <a:rPr lang="en-US" sz="2400" smtClean="0"/>
              <a:t>Employment</a:t>
            </a:r>
          </a:p>
          <a:p>
            <a:r>
              <a:rPr lang="en-US" sz="2400" smtClean="0"/>
              <a:t>Ongoing therapy/support/medical care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normAutofit/>
          </a:bodyPr>
          <a:lstStyle/>
          <a:p>
            <a:pPr fontAlgn="auto">
              <a:spcAft>
                <a:spcPts val="0"/>
              </a:spcAft>
              <a:defRPr/>
            </a:pPr>
            <a:r>
              <a:rPr lang="en-US" smtClean="0"/>
              <a:t>Treatment Issues for the CO/SA</a:t>
            </a:r>
          </a:p>
        </p:txBody>
      </p:sp>
      <p:sp>
        <p:nvSpPr>
          <p:cNvPr id="47107" name="Rectangle 3"/>
          <p:cNvSpPr>
            <a:spLocks noGrp="1" noChangeArrowheads="1"/>
          </p:cNvSpPr>
          <p:nvPr>
            <p:ph idx="1"/>
          </p:nvPr>
        </p:nvSpPr>
        <p:spPr/>
        <p:txBody>
          <a:bodyPr/>
          <a:lstStyle/>
          <a:p>
            <a:r>
              <a:rPr lang="en-US" smtClean="0"/>
              <a:t>Dealing with client fears (lifestyle, change, symptom return)</a:t>
            </a:r>
          </a:p>
          <a:p>
            <a:r>
              <a:rPr lang="en-US" smtClean="0"/>
              <a:t>Resistance to change</a:t>
            </a:r>
          </a:p>
          <a:p>
            <a:r>
              <a:rPr lang="en-US" smtClean="0"/>
              <a:t>Lifestyle</a:t>
            </a:r>
          </a:p>
          <a:p>
            <a:r>
              <a:rPr lang="en-US" smtClean="0"/>
              <a:t>Living life without a crutch/escape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pPr fontAlgn="auto">
              <a:spcAft>
                <a:spcPts val="0"/>
              </a:spcAft>
              <a:defRPr/>
            </a:pPr>
            <a:r>
              <a:rPr lang="en-US" smtClean="0"/>
              <a:t>Solutions</a:t>
            </a:r>
          </a:p>
        </p:txBody>
      </p:sp>
      <p:sp>
        <p:nvSpPr>
          <p:cNvPr id="48131" name="Rectangle 3"/>
          <p:cNvSpPr>
            <a:spLocks noGrp="1" noChangeArrowheads="1"/>
          </p:cNvSpPr>
          <p:nvPr>
            <p:ph idx="1"/>
          </p:nvPr>
        </p:nvSpPr>
        <p:spPr/>
        <p:txBody>
          <a:bodyPr/>
          <a:lstStyle/>
          <a:p>
            <a:r>
              <a:rPr lang="en-US" dirty="0" smtClean="0"/>
              <a:t>Find a family member or friend to assist whenever possible</a:t>
            </a:r>
          </a:p>
          <a:p>
            <a:r>
              <a:rPr lang="en-US" dirty="0" smtClean="0"/>
              <a:t>Know your resources:</a:t>
            </a:r>
          </a:p>
          <a:p>
            <a:pPr>
              <a:buFont typeface="Arial" pitchFamily="34" charset="0"/>
              <a:buChar char="•"/>
            </a:pPr>
            <a:r>
              <a:rPr lang="en-US" dirty="0" smtClean="0"/>
              <a:t>    Call BHR - Behavioral Health Response</a:t>
            </a:r>
          </a:p>
          <a:p>
            <a:pPr>
              <a:buFont typeface="Arial" pitchFamily="34" charset="0"/>
              <a:buChar char="•"/>
            </a:pPr>
            <a:r>
              <a:rPr lang="en-US" dirty="0" smtClean="0"/>
              <a:t>    Facilities in your immediate area </a:t>
            </a:r>
          </a:p>
          <a:p>
            <a:pPr>
              <a:buFont typeface="Arial" pitchFamily="34" charset="0"/>
              <a:buChar char="•"/>
            </a:pPr>
            <a:r>
              <a:rPr lang="en-US" dirty="0" smtClean="0"/>
              <a:t>    NCADA </a:t>
            </a:r>
            <a:r>
              <a:rPr lang="en-US" smtClean="0"/>
              <a:t>– 314-962-3456 </a:t>
            </a:r>
            <a:endParaRPr lang="en-US" dirty="0" smtClean="0"/>
          </a:p>
          <a:p>
            <a:pPr lvl="2"/>
            <a:r>
              <a:rPr lang="en-US" dirty="0" smtClean="0"/>
              <a:t>(636-239-7652 in Franklin County)</a:t>
            </a:r>
          </a:p>
          <a:p>
            <a:pPr lvl="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pPr fontAlgn="auto">
              <a:spcAft>
                <a:spcPts val="0"/>
              </a:spcAft>
              <a:defRPr/>
            </a:pPr>
            <a:r>
              <a:rPr lang="en-US" smtClean="0"/>
              <a:t>THE ESSENCE OF ADDICTION</a:t>
            </a:r>
          </a:p>
        </p:txBody>
      </p:sp>
      <p:sp>
        <p:nvSpPr>
          <p:cNvPr id="16387" name="Content Placeholder 2"/>
          <p:cNvSpPr>
            <a:spLocks noGrp="1"/>
          </p:cNvSpPr>
          <p:nvPr>
            <p:ph idx="1"/>
          </p:nvPr>
        </p:nvSpPr>
        <p:spPr>
          <a:xfrm>
            <a:off x="533400" y="1752600"/>
            <a:ext cx="7769225" cy="4114800"/>
          </a:xfrm>
        </p:spPr>
        <p:txBody>
          <a:bodyPr>
            <a:normAutofit fontScale="85000" lnSpcReduction="10000"/>
          </a:bodyPr>
          <a:lstStyle/>
          <a:p>
            <a:pPr marL="548640" indent="-411480" fontAlgn="auto">
              <a:spcAft>
                <a:spcPts val="0"/>
              </a:spcAft>
              <a:buClr>
                <a:srgbClr val="70AC2E"/>
              </a:buClr>
              <a:buFont typeface="Arial" pitchFamily="34" charset="0"/>
              <a:buChar char="•"/>
              <a:defRPr/>
            </a:pPr>
            <a:r>
              <a:rPr lang="en-US" dirty="0" smtClean="0"/>
              <a:t>The entire concept of addiction has suffered greatly from imprecision and misconception. </a:t>
            </a:r>
            <a:br>
              <a:rPr lang="en-US" dirty="0" smtClean="0"/>
            </a:br>
            <a:endParaRPr lang="en-US" dirty="0" smtClean="0"/>
          </a:p>
          <a:p>
            <a:pPr marL="548640" indent="-411480" fontAlgn="auto">
              <a:spcAft>
                <a:spcPts val="0"/>
              </a:spcAft>
              <a:buClr>
                <a:srgbClr val="70AC2E"/>
              </a:buClr>
              <a:buFont typeface="Arial" pitchFamily="34" charset="0"/>
              <a:buChar char="•"/>
              <a:defRPr/>
            </a:pPr>
            <a:r>
              <a:rPr lang="en-US" dirty="0" smtClean="0"/>
              <a:t>Confusion arises, in part, because of what is now considered an archaic distinction between whether specific drugs are ‘physically’ or ‘psychologically’ addicting…essentially is a non-issue other than anticipating how much physical withdrawal might be anticipated.</a:t>
            </a:r>
          </a:p>
          <a:p>
            <a:pPr marL="548640" indent="-411480" fontAlgn="auto">
              <a:spcAft>
                <a:spcPts val="0"/>
              </a:spcAft>
              <a:buClr>
                <a:schemeClr val="tx1">
                  <a:shade val="95000"/>
                </a:schemeClr>
              </a:buClr>
              <a:buFont typeface="Wingdings 2"/>
              <a:buNone/>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fontAlgn="auto">
              <a:spcAft>
                <a:spcPts val="0"/>
              </a:spcAft>
              <a:defRPr/>
            </a:pPr>
            <a:r>
              <a:rPr lang="en-US" smtClean="0"/>
              <a:t>Addiction and the brain</a:t>
            </a:r>
          </a:p>
        </p:txBody>
      </p:sp>
      <p:sp>
        <p:nvSpPr>
          <p:cNvPr id="18435" name="Rectangle 3"/>
          <p:cNvSpPr>
            <a:spLocks noGrp="1" noChangeArrowheads="1"/>
          </p:cNvSpPr>
          <p:nvPr>
            <p:ph idx="1"/>
          </p:nvPr>
        </p:nvSpPr>
        <p:spPr/>
        <p:txBody>
          <a:bodyPr>
            <a:normAutofit lnSpcReduction="10000"/>
          </a:bodyPr>
          <a:lstStyle/>
          <a:p>
            <a:pPr>
              <a:buFont typeface="Arial" pitchFamily="34" charset="0"/>
              <a:buChar char="•"/>
            </a:pPr>
            <a:r>
              <a:rPr lang="en-US" dirty="0" smtClean="0"/>
              <a:t>Brain imaging technology has shown how certain parts of the brain get ‘turned on’ with the use of most mood-altering chemicals.</a:t>
            </a:r>
          </a:p>
          <a:p>
            <a:pPr>
              <a:buFont typeface="Arial" pitchFamily="34" charset="0"/>
              <a:buChar char="•"/>
            </a:pPr>
            <a:r>
              <a:rPr lang="en-US" dirty="0" smtClean="0"/>
              <a:t>Due to the chemical (drug) releasing dopamine into receptor-sites. Actually alters brain to become adapted to and need of, more chemicals. Tolerance develops which can lead to compulsive use (addiction).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3"/>
          <p:cNvSpPr>
            <a:spLocks noGrp="1"/>
          </p:cNvSpPr>
          <p:nvPr>
            <p:ph type="title"/>
          </p:nvPr>
        </p:nvSpPr>
        <p:spPr/>
        <p:txBody>
          <a:bodyPr>
            <a:normAutofit fontScale="90000"/>
          </a:bodyPr>
          <a:lstStyle/>
          <a:p>
            <a:pPr fontAlgn="auto">
              <a:spcAft>
                <a:spcPts val="0"/>
              </a:spcAft>
              <a:defRPr/>
            </a:pPr>
            <a:r>
              <a:rPr lang="en-US" smtClean="0"/>
              <a:t>Addiction – not simply will power</a:t>
            </a:r>
          </a:p>
        </p:txBody>
      </p:sp>
      <p:sp>
        <p:nvSpPr>
          <p:cNvPr id="2" name="Content Placeholder 2"/>
          <p:cNvSpPr>
            <a:spLocks noGrp="1"/>
          </p:cNvSpPr>
          <p:nvPr>
            <p:ph idx="1"/>
          </p:nvPr>
        </p:nvSpPr>
        <p:spPr/>
        <p:txBody>
          <a:bodyPr/>
          <a:lstStyle/>
          <a:p>
            <a:r>
              <a:rPr lang="en-US" smtClean="0"/>
              <a:t>Having this brain disease does not absolve the addict of responsibility for his or her behavior, but it does explain why an addict cannot simply stop using drugs by sheer force of will alone.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normAutofit fontScale="90000"/>
          </a:bodyPr>
          <a:lstStyle/>
          <a:p>
            <a:pPr fontAlgn="auto">
              <a:spcAft>
                <a:spcPts val="0"/>
              </a:spcAft>
              <a:defRPr/>
            </a:pPr>
            <a:r>
              <a:rPr lang="en-US" smtClean="0"/>
              <a:t>Addiction – An Equal Opportunity</a:t>
            </a:r>
          </a:p>
        </p:txBody>
      </p:sp>
      <p:sp>
        <p:nvSpPr>
          <p:cNvPr id="21507" name="Rectangle 3"/>
          <p:cNvSpPr>
            <a:spLocks noGrp="1" noChangeArrowheads="1"/>
          </p:cNvSpPr>
          <p:nvPr>
            <p:ph idx="1"/>
          </p:nvPr>
        </p:nvSpPr>
        <p:spPr/>
        <p:txBody>
          <a:bodyPr/>
          <a:lstStyle/>
          <a:p>
            <a:pPr>
              <a:lnSpc>
                <a:spcPct val="90000"/>
              </a:lnSpc>
            </a:pPr>
            <a:r>
              <a:rPr lang="en-US" smtClean="0"/>
              <a:t>Important to avoid ‘stererotyping’</a:t>
            </a:r>
          </a:p>
          <a:p>
            <a:pPr>
              <a:lnSpc>
                <a:spcPct val="90000"/>
              </a:lnSpc>
            </a:pPr>
            <a:endParaRPr lang="en-US" smtClean="0"/>
          </a:p>
          <a:p>
            <a:pPr>
              <a:lnSpc>
                <a:spcPct val="90000"/>
              </a:lnSpc>
            </a:pPr>
            <a:r>
              <a:rPr lang="en-US" smtClean="0"/>
              <a:t>Addiction plays no favorites</a:t>
            </a:r>
          </a:p>
          <a:p>
            <a:pPr>
              <a:lnSpc>
                <a:spcPct val="90000"/>
              </a:lnSpc>
            </a:pPr>
            <a:endParaRPr lang="en-US" smtClean="0"/>
          </a:p>
          <a:p>
            <a:pPr>
              <a:lnSpc>
                <a:spcPct val="90000"/>
              </a:lnSpc>
            </a:pPr>
            <a:r>
              <a:rPr lang="en-US" smtClean="0"/>
              <a:t>Cuts across </a:t>
            </a:r>
            <a:r>
              <a:rPr lang="en-US" u="sng" smtClean="0"/>
              <a:t>all</a:t>
            </a:r>
            <a:r>
              <a:rPr lang="en-US" smtClean="0"/>
              <a:t> socio-economic, race, age and professions…includes law enforcement</a:t>
            </a:r>
          </a:p>
          <a:p>
            <a:pPr>
              <a:lnSpc>
                <a:spcPct val="90000"/>
              </a:lnSpc>
              <a:buFont typeface="Wingdings" pitchFamily="2" charset="2"/>
              <a:buNone/>
            </a:pPr>
            <a:r>
              <a:rPr lang="en-US"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normAutofit fontScale="90000"/>
          </a:bodyPr>
          <a:lstStyle/>
          <a:p>
            <a:pPr fontAlgn="auto">
              <a:spcAft>
                <a:spcPts val="0"/>
              </a:spcAft>
              <a:defRPr/>
            </a:pPr>
            <a:r>
              <a:rPr lang="en-US" sz="3200" dirty="0" smtClean="0"/>
              <a:t>Addiction- An illness that tells you… you don’t have an illness.</a:t>
            </a:r>
          </a:p>
        </p:txBody>
      </p:sp>
      <p:sp>
        <p:nvSpPr>
          <p:cNvPr id="22531" name="Rectangle 3"/>
          <p:cNvSpPr>
            <a:spLocks noGrp="1" noChangeArrowheads="1"/>
          </p:cNvSpPr>
          <p:nvPr>
            <p:ph idx="1"/>
          </p:nvPr>
        </p:nvSpPr>
        <p:spPr/>
        <p:txBody>
          <a:bodyPr/>
          <a:lstStyle/>
          <a:p>
            <a:r>
              <a:rPr lang="en-US" dirty="0" smtClean="0"/>
              <a:t>Denial</a:t>
            </a:r>
          </a:p>
          <a:p>
            <a:r>
              <a:rPr lang="en-US" dirty="0" smtClean="0"/>
              <a:t>Withdrawal</a:t>
            </a:r>
          </a:p>
          <a:p>
            <a:r>
              <a:rPr lang="en-US" dirty="0" smtClean="0"/>
              <a:t>Self-delusion</a:t>
            </a:r>
          </a:p>
          <a:p>
            <a:r>
              <a:rPr lang="en-US" dirty="0" smtClean="0"/>
              <a:t>Tolerance – loss of control is progressive</a:t>
            </a:r>
          </a:p>
          <a:p>
            <a:r>
              <a:rPr lang="en-US" dirty="0" smtClean="0"/>
              <a:t>Personality change – gradual denigration</a:t>
            </a:r>
          </a:p>
          <a:p>
            <a:r>
              <a:rPr lang="en-US" dirty="0" smtClean="0"/>
              <a:t>Chronic…Incurable…Progressive (three stages)</a:t>
            </a:r>
          </a:p>
          <a:p>
            <a:pPr>
              <a:buFont typeface="Wingdings" pitchFamily="2" charset="2"/>
              <a:buNone/>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a:xfrm>
            <a:off x="457200" y="274638"/>
            <a:ext cx="8229600" cy="715962"/>
          </a:xfrm>
        </p:spPr>
        <p:txBody>
          <a:bodyPr/>
          <a:lstStyle/>
          <a:p>
            <a:pPr fontAlgn="auto">
              <a:spcAft>
                <a:spcPts val="0"/>
              </a:spcAft>
              <a:defRPr/>
            </a:pPr>
            <a:r>
              <a:rPr lang="en-US" sz="3200" i="1" dirty="0" smtClean="0"/>
              <a:t>Problems - </a:t>
            </a:r>
            <a:r>
              <a:rPr lang="en-US" sz="3200" dirty="0" smtClean="0"/>
              <a:t>The</a:t>
            </a:r>
            <a:r>
              <a:rPr lang="en-US" sz="3200" i="1" dirty="0" smtClean="0"/>
              <a:t> </a:t>
            </a:r>
            <a:r>
              <a:rPr lang="en-US" sz="3200" dirty="0" smtClean="0"/>
              <a:t>Barometer of Addiction</a:t>
            </a:r>
            <a:endParaRPr lang="en-US" sz="3200" i="1" dirty="0" smtClean="0"/>
          </a:p>
        </p:txBody>
      </p:sp>
      <p:sp>
        <p:nvSpPr>
          <p:cNvPr id="25603" name="Rectangle 3"/>
          <p:cNvSpPr>
            <a:spLocks noGrp="1" noChangeArrowheads="1"/>
          </p:cNvSpPr>
          <p:nvPr>
            <p:ph idx="1"/>
          </p:nvPr>
        </p:nvSpPr>
        <p:spPr/>
        <p:txBody>
          <a:bodyPr/>
          <a:lstStyle/>
          <a:p>
            <a:pPr>
              <a:lnSpc>
                <a:spcPct val="90000"/>
              </a:lnSpc>
              <a:buFont typeface="Wingdings" pitchFamily="2" charset="2"/>
              <a:buNone/>
            </a:pPr>
            <a:r>
              <a:rPr lang="en-US" sz="2400" dirty="0" smtClean="0"/>
              <a:t>	The prolonged and continual use of chemicals despite the presence of </a:t>
            </a:r>
            <a:r>
              <a:rPr lang="en-US" sz="2400" i="1" dirty="0" smtClean="0"/>
              <a:t>problems </a:t>
            </a:r>
            <a:r>
              <a:rPr lang="en-US" sz="2400" dirty="0" smtClean="0"/>
              <a:t>associated with use…</a:t>
            </a:r>
          </a:p>
          <a:p>
            <a:pPr>
              <a:lnSpc>
                <a:spcPct val="90000"/>
              </a:lnSpc>
            </a:pPr>
            <a:r>
              <a:rPr lang="en-US" sz="2400" b="1" dirty="0" smtClean="0"/>
              <a:t>Health</a:t>
            </a:r>
          </a:p>
          <a:p>
            <a:pPr>
              <a:lnSpc>
                <a:spcPct val="90000"/>
              </a:lnSpc>
            </a:pPr>
            <a:r>
              <a:rPr lang="en-US" sz="2400" b="1" dirty="0" smtClean="0"/>
              <a:t>Law</a:t>
            </a:r>
          </a:p>
          <a:p>
            <a:pPr>
              <a:lnSpc>
                <a:spcPct val="90000"/>
              </a:lnSpc>
            </a:pPr>
            <a:r>
              <a:rPr lang="en-US" sz="2400" b="1" dirty="0" smtClean="0"/>
              <a:t>Career</a:t>
            </a:r>
          </a:p>
          <a:p>
            <a:pPr>
              <a:lnSpc>
                <a:spcPct val="90000"/>
              </a:lnSpc>
            </a:pPr>
            <a:r>
              <a:rPr lang="en-US" sz="2400" b="1" dirty="0" smtClean="0"/>
              <a:t>Relationships</a:t>
            </a:r>
          </a:p>
          <a:p>
            <a:pPr>
              <a:lnSpc>
                <a:spcPct val="90000"/>
              </a:lnSpc>
              <a:buFont typeface="Wingdings" pitchFamily="2" charset="2"/>
              <a:buNone/>
            </a:pPr>
            <a:r>
              <a:rPr lang="en-US" sz="2400" dirty="0" smtClean="0"/>
              <a:t>	Any one of these problems associated with the use of substance(s) can be an indicator of pathology.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 NCADA template">
  <a:themeElements>
    <a:clrScheme name="Custom 1">
      <a:dk1>
        <a:srgbClr val="000000"/>
      </a:dk1>
      <a:lt1>
        <a:srgbClr val="FFFFFF"/>
      </a:lt1>
      <a:dk2>
        <a:srgbClr val="595959"/>
      </a:dk2>
      <a:lt2>
        <a:srgbClr val="FFFFFF"/>
      </a:lt2>
      <a:accent1>
        <a:srgbClr val="6DAA2D"/>
      </a:accent1>
      <a:accent2>
        <a:srgbClr val="F79646"/>
      </a:accent2>
      <a:accent3>
        <a:srgbClr val="3898C8"/>
      </a:accent3>
      <a:accent4>
        <a:srgbClr val="E07AA6"/>
      </a:accent4>
      <a:accent5>
        <a:srgbClr val="E36C09"/>
      </a:accent5>
      <a:accent6>
        <a:srgbClr val="D7E3BC"/>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 NCADA template</Template>
  <TotalTime>332</TotalTime>
  <Words>1322</Words>
  <Application>Microsoft Office PowerPoint</Application>
  <PresentationFormat>On-screen Show (4:3)</PresentationFormat>
  <Paragraphs>243</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PowerPoint -- NCADA template</vt:lpstr>
      <vt:lpstr>Substance Abuse  and  Co-occurring Disorders</vt:lpstr>
      <vt:lpstr>SUBSTANCE ABUSE</vt:lpstr>
      <vt:lpstr>Progression of Understanding…</vt:lpstr>
      <vt:lpstr>THE ESSENCE OF ADDICTION</vt:lpstr>
      <vt:lpstr>Addiction and the brain</vt:lpstr>
      <vt:lpstr>Addiction – not simply will power</vt:lpstr>
      <vt:lpstr>Addiction – An Equal Opportunity</vt:lpstr>
      <vt:lpstr>Addiction- An illness that tells you… you don’t have an illness.</vt:lpstr>
      <vt:lpstr>Problems - The Barometer of Addiction</vt:lpstr>
      <vt:lpstr>What makes one individual more vulnerable than another?</vt:lpstr>
      <vt:lpstr>PowerPoint Presentation</vt:lpstr>
      <vt:lpstr>Definition of Substance Use Disorder:</vt:lpstr>
      <vt:lpstr>DSM V Substance Abuse Disorder</vt:lpstr>
      <vt:lpstr>Criteria </vt:lpstr>
      <vt:lpstr>Criteria </vt:lpstr>
      <vt:lpstr>DSM V Classes of Substances</vt:lpstr>
      <vt:lpstr>ALCOHOL</vt:lpstr>
      <vt:lpstr>MARIJUANA</vt:lpstr>
      <vt:lpstr>MARIJUANA (cont.)</vt:lpstr>
      <vt:lpstr>COCAINE/METHAMPHETAMINE</vt:lpstr>
      <vt:lpstr>HALLUCINOGENS</vt:lpstr>
      <vt:lpstr>OPIOIDS</vt:lpstr>
      <vt:lpstr>RX DRUGS</vt:lpstr>
      <vt:lpstr>INHALANTS</vt:lpstr>
      <vt:lpstr>AS IF ADDICTION WEREN’T DIFFCULT ENOUGH All BY ITSELF…</vt:lpstr>
      <vt:lpstr>Co-occurring Disorders</vt:lpstr>
      <vt:lpstr>Psychiatric Co-occuring Disorders</vt:lpstr>
      <vt:lpstr>Most common disorders…</vt:lpstr>
      <vt:lpstr>Vicious cycle of co-occurring</vt:lpstr>
      <vt:lpstr>DSM V Substance-Induced Disorders</vt:lpstr>
      <vt:lpstr>IN A CRISIS THERE WILL OFTEN BE UNPREDICTIBILITY</vt:lpstr>
      <vt:lpstr>LET SOMEONE ELSE DIAGNOSIS</vt:lpstr>
      <vt:lpstr>Consequences of undiagnosed or untreated </vt:lpstr>
      <vt:lpstr>Integrated treatment </vt:lpstr>
      <vt:lpstr>Current Treatment Challenges</vt:lpstr>
      <vt:lpstr>CO/SA Treatment Goals</vt:lpstr>
      <vt:lpstr>Treatment Issues for the CO/SA</vt:lpstr>
      <vt:lpstr>Solutions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Substance Abuse  and  Co-occuring Disorders</dc:title>
  <dc:creator>Jenny Armbruster</dc:creator>
  <cp:lastModifiedBy>`-----------+`</cp:lastModifiedBy>
  <cp:revision>35</cp:revision>
  <dcterms:created xsi:type="dcterms:W3CDTF">2013-12-27T17:36:52Z</dcterms:created>
  <dcterms:modified xsi:type="dcterms:W3CDTF">2015-03-23T21:01:18Z</dcterms:modified>
</cp:coreProperties>
</file>