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9"/>
  </p:notesMasterIdLst>
  <p:handoutMasterIdLst>
    <p:handoutMasterId r:id="rId100"/>
  </p:handoutMasterIdLst>
  <p:sldIdLst>
    <p:sldId id="286" r:id="rId4"/>
    <p:sldId id="343" r:id="rId5"/>
    <p:sldId id="287" r:id="rId6"/>
    <p:sldId id="288" r:id="rId7"/>
    <p:sldId id="344" r:id="rId8"/>
    <p:sldId id="345" r:id="rId9"/>
    <p:sldId id="379" r:id="rId10"/>
    <p:sldId id="378" r:id="rId11"/>
    <p:sldId id="346" r:id="rId12"/>
    <p:sldId id="365" r:id="rId13"/>
    <p:sldId id="377" r:id="rId14"/>
    <p:sldId id="382" r:id="rId15"/>
    <p:sldId id="380" r:id="rId16"/>
    <p:sldId id="381" r:id="rId17"/>
    <p:sldId id="317" r:id="rId18"/>
    <p:sldId id="350" r:id="rId19"/>
    <p:sldId id="256" r:id="rId20"/>
    <p:sldId id="258" r:id="rId21"/>
    <p:sldId id="283" r:id="rId22"/>
    <p:sldId id="359" r:id="rId23"/>
    <p:sldId id="360" r:id="rId24"/>
    <p:sldId id="361" r:id="rId25"/>
    <p:sldId id="362" r:id="rId26"/>
    <p:sldId id="363" r:id="rId27"/>
    <p:sldId id="289" r:id="rId28"/>
    <p:sldId id="352" r:id="rId29"/>
    <p:sldId id="353" r:id="rId30"/>
    <p:sldId id="354" r:id="rId31"/>
    <p:sldId id="375" r:id="rId32"/>
    <p:sldId id="371" r:id="rId33"/>
    <p:sldId id="282" r:id="rId34"/>
    <p:sldId id="364" r:id="rId35"/>
    <p:sldId id="284" r:id="rId36"/>
    <p:sldId id="285" r:id="rId37"/>
    <p:sldId id="259" r:id="rId38"/>
    <p:sldId id="260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35" r:id="rId68"/>
    <p:sldId id="330" r:id="rId69"/>
    <p:sldId id="336" r:id="rId70"/>
    <p:sldId id="331" r:id="rId71"/>
    <p:sldId id="312" r:id="rId72"/>
    <p:sldId id="313" r:id="rId73"/>
    <p:sldId id="314" r:id="rId74"/>
    <p:sldId id="315" r:id="rId75"/>
    <p:sldId id="316" r:id="rId76"/>
    <p:sldId id="355" r:id="rId77"/>
    <p:sldId id="370" r:id="rId78"/>
    <p:sldId id="318" r:id="rId79"/>
    <p:sldId id="319" r:id="rId80"/>
    <p:sldId id="320" r:id="rId81"/>
    <p:sldId id="321" r:id="rId82"/>
    <p:sldId id="322" r:id="rId83"/>
    <p:sldId id="324" r:id="rId84"/>
    <p:sldId id="327" r:id="rId85"/>
    <p:sldId id="328" r:id="rId86"/>
    <p:sldId id="326" r:id="rId87"/>
    <p:sldId id="325" r:id="rId88"/>
    <p:sldId id="337" r:id="rId89"/>
    <p:sldId id="338" r:id="rId90"/>
    <p:sldId id="339" r:id="rId91"/>
    <p:sldId id="340" r:id="rId92"/>
    <p:sldId id="376" r:id="rId93"/>
    <p:sldId id="341" r:id="rId94"/>
    <p:sldId id="342" r:id="rId95"/>
    <p:sldId id="357" r:id="rId96"/>
    <p:sldId id="358" r:id="rId97"/>
    <p:sldId id="323" r:id="rId9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642" autoAdjust="0"/>
    <p:restoredTop sz="94660"/>
  </p:normalViewPr>
  <p:slideViewPr>
    <p:cSldViewPr snapToGrid="0">
      <p:cViewPr varScale="1">
        <p:scale>
          <a:sx n="34" d="100"/>
          <a:sy n="34" d="100"/>
        </p:scale>
        <p:origin x="78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3" Type="http://schemas.openxmlformats.org/officeDocument/2006/relationships/image" Target="../media/image21.emf"/><Relationship Id="rId21" Type="http://schemas.openxmlformats.org/officeDocument/2006/relationships/image" Target="../media/image39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emf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23" Type="http://schemas.openxmlformats.org/officeDocument/2006/relationships/image" Target="../media/image41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FE82AB12-45E6-420B-9812-AEA01FF29CD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5528D601-2FC1-4D67-A235-3B7CF23C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4057E89C-8ED1-495F-A9BA-90549BC40F2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28541A1A-D2D2-4E5C-B726-80B32157E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3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991"/>
            <a:ext cx="9144000" cy="23882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693"/>
            <a:ext cx="9144000" cy="16556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2640-CA44-45F1-88E4-1096934082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1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096E-C59D-4524-A653-CD780C8FCD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7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710298"/>
            <a:ext cx="10515985" cy="28518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4588809"/>
            <a:ext cx="10515985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3E39-DAFE-49C3-84C1-C484D360C9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5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7" y="1980640"/>
            <a:ext cx="5089621" cy="411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640"/>
            <a:ext cx="5089622" cy="411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8808-8095-4B7A-B676-DB7B6F7078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5985" cy="1325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69" y="1680883"/>
            <a:ext cx="5158895" cy="8236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69" y="2504516"/>
            <a:ext cx="5158895" cy="3685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680883"/>
            <a:ext cx="5181985" cy="8236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70" y="2504516"/>
            <a:ext cx="5181985" cy="3685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9628-BE05-4E65-90A6-4FD0AFD9CC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2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3660-1907-40DD-96DE-42E74D37D2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1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021D-375D-4D47-848B-6B3CC96825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7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9" y="456641"/>
            <a:ext cx="3933152" cy="16010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1" y="987519"/>
            <a:ext cx="6171046" cy="4873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69" y="2057681"/>
            <a:ext cx="3933152" cy="3811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BFEC-0FC8-4BE6-B7BC-91F1754484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7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9" y="456641"/>
            <a:ext cx="3933152" cy="16010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911" y="987519"/>
            <a:ext cx="6171046" cy="48731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69" y="2057681"/>
            <a:ext cx="3933152" cy="3811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2730-8822-4F9A-9E6B-43FAF806FE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0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DF274-708C-48F1-B660-AC60FC851C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4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7" y="609321"/>
            <a:ext cx="2590030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6" y="609321"/>
            <a:ext cx="7589212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95E6-048E-4AD1-9785-7E8D448F1D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69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990"/>
            <a:ext cx="9144000" cy="23882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692"/>
            <a:ext cx="9144000" cy="16556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2640-CA44-45F1-88E4-1096934082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1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096E-C59D-4524-A653-CD780C8FCD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60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710298"/>
            <a:ext cx="10515985" cy="28518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4588809"/>
            <a:ext cx="10515985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3E39-DAFE-49C3-84C1-C484D360C9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34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16" y="1980640"/>
            <a:ext cx="5089621" cy="411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980640"/>
            <a:ext cx="5089622" cy="411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8808-8095-4B7A-B676-DB7B6F7078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2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5985" cy="1325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69" y="1680883"/>
            <a:ext cx="5158895" cy="8236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69" y="2504515"/>
            <a:ext cx="5158895" cy="3685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680883"/>
            <a:ext cx="5181985" cy="8236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70" y="2504515"/>
            <a:ext cx="5181985" cy="3685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9628-BE05-4E65-90A6-4FD0AFD9CC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1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3660-1907-40DD-96DE-42E74D37D2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2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021D-375D-4D47-848B-6B3CC96825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9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9" y="456640"/>
            <a:ext cx="3933152" cy="16010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987519"/>
            <a:ext cx="6171046" cy="4873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69" y="2057681"/>
            <a:ext cx="3933152" cy="3811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BFEC-0FC8-4BE6-B7BC-91F1754484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7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9" y="456640"/>
            <a:ext cx="3933152" cy="16010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910" y="987519"/>
            <a:ext cx="6171046" cy="48731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69" y="2057681"/>
            <a:ext cx="3933152" cy="3811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2730-8822-4F9A-9E6B-43FAF806FE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5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DF274-708C-48F1-B660-AC60FC851C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6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56" y="609321"/>
            <a:ext cx="2590030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16" y="609321"/>
            <a:ext cx="7589212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95E6-048E-4AD1-9785-7E8D448F1D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7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7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2B1E-EFC4-4960-AD38-BC7DE8D241A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F7FA-6721-42C0-B392-40AA59D6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016" y="609320"/>
            <a:ext cx="103639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016" y="1980640"/>
            <a:ext cx="10363970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016" y="6248682"/>
            <a:ext cx="2540000" cy="4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defRPr sz="16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986" y="6248682"/>
            <a:ext cx="3860030" cy="4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>
              <a:defRPr sz="16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85" y="6248682"/>
            <a:ext cx="2540000" cy="4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6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22E34D-9DBD-4E35-BD0C-6C9E2689633A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40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016" y="609320"/>
            <a:ext cx="103639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016" y="1980640"/>
            <a:ext cx="10363970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016" y="6248681"/>
            <a:ext cx="2540000" cy="4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defRPr sz="16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986" y="6248681"/>
            <a:ext cx="3860030" cy="4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>
              <a:defRPr sz="16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85" y="6248681"/>
            <a:ext cx="2540000" cy="4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6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22E34D-9DBD-4E35-BD0C-6C9E2689633A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7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9" Type="http://schemas.openxmlformats.org/officeDocument/2006/relationships/oleObject" Target="../embeddings/oleObject21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34.emf"/><Relationship Id="rId42" Type="http://schemas.openxmlformats.org/officeDocument/2006/relationships/image" Target="../media/image38.emf"/><Relationship Id="rId47" Type="http://schemas.openxmlformats.org/officeDocument/2006/relationships/oleObject" Target="../embeddings/oleObject25.bin"/><Relationship Id="rId50" Type="http://schemas.openxmlformats.org/officeDocument/2006/relationships/image" Target="../media/image42.e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36.emf"/><Relationship Id="rId46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9.emf"/><Relationship Id="rId32" Type="http://schemas.openxmlformats.org/officeDocument/2006/relationships/image" Target="../media/image33.e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37.emf"/><Relationship Id="rId45" Type="http://schemas.openxmlformats.org/officeDocument/2006/relationships/oleObject" Target="../embeddings/oleObject24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31.emf"/><Relationship Id="rId36" Type="http://schemas.openxmlformats.org/officeDocument/2006/relationships/image" Target="../media/image35.emf"/><Relationship Id="rId49" Type="http://schemas.openxmlformats.org/officeDocument/2006/relationships/oleObject" Target="../embeddings/oleObject26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39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32.e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Relationship Id="rId48" Type="http://schemas.openxmlformats.org/officeDocument/2006/relationships/image" Target="../media/image41.emf"/><Relationship Id="rId8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his%20is%20How%20it%20Feels%20a%20memoir%20of%20attempting%20suicide%20and%20finding%20life%20by%20Craig%20A.%20Miller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throughthis.org/" TargetMode="External"/><Relationship Id="rId3" Type="http://schemas.openxmlformats.org/officeDocument/2006/relationships/hyperlink" Target="http://www.afsp.org/" TargetMode="External"/><Relationship Id="rId7" Type="http://schemas.openxmlformats.org/officeDocument/2006/relationships/hyperlink" Target="http://www.thisishowitfeel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ami.org/" TargetMode="External"/><Relationship Id="rId5" Type="http://schemas.openxmlformats.org/officeDocument/2006/relationships/hyperlink" Target="http://www.nowmattersnow.org/" TargetMode="External"/><Relationship Id="rId4" Type="http://schemas.openxmlformats.org/officeDocument/2006/relationships/hyperlink" Target="http://www.suicidology.org/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554183" y="5983941"/>
            <a:ext cx="9421091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662545" y="6062382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2" y="537885"/>
            <a:ext cx="2478782" cy="1717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3297169" y="588578"/>
            <a:ext cx="3999560" cy="1899128"/>
            <a:chOff x="3439633" y="819455"/>
            <a:chExt cx="3299637" cy="2152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9633" y="819455"/>
              <a:ext cx="3299637" cy="990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5200" y="1416647"/>
              <a:ext cx="3072809" cy="9906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2035" y="1981200"/>
              <a:ext cx="2183974" cy="990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2" y="3294532"/>
            <a:ext cx="3140364" cy="2496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09" y="2823882"/>
            <a:ext cx="7204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Suicide Intervention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Rick Strait, LPC, CRDAC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6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altLang="en-US" sz="3200" dirty="0" smtClean="0">
                <a:cs typeface="Times New Roman" pitchFamily="18" charset="0"/>
              </a:rPr>
              <a:t>In your job you are very likely to come across individuals who are suicidal</a:t>
            </a:r>
          </a:p>
          <a:p>
            <a:pPr marL="514350" indent="-514350" eaLnBrk="1" hangingPunct="1">
              <a:buAutoNum type="arabicPeriod"/>
            </a:pPr>
            <a:r>
              <a:rPr lang="en-US" altLang="en-US" sz="3200" dirty="0" smtClean="0">
                <a:cs typeface="Times New Roman" pitchFamily="18" charset="0"/>
              </a:rPr>
              <a:t>Statically individuals working in in law enforcement and other emergency services have an increased risk of suicide.  </a:t>
            </a:r>
          </a:p>
          <a:p>
            <a:pPr marL="0" indent="0" eaLnBrk="1" hangingPunct="1">
              <a:buNone/>
            </a:pPr>
            <a:endParaRPr lang="en-US" altLang="en-US" sz="32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08364" y="347382"/>
            <a:ext cx="9605818" cy="1143000"/>
          </a:xfrm>
        </p:spPr>
        <p:txBody>
          <a:bodyPr/>
          <a:lstStyle/>
          <a:p>
            <a:pPr algn="l" eaLnBrk="1" hangingPunct="1"/>
            <a:r>
              <a:rPr lang="en-US" alt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CIT Suicide Awareness Overview</a:t>
            </a:r>
          </a:p>
        </p:txBody>
      </p:sp>
    </p:spTree>
    <p:extLst>
      <p:ext uri="{BB962C8B-B14F-4D97-AF65-F5344CB8AC3E}">
        <p14:creationId xmlns:p14="http://schemas.microsoft.com/office/powerpoint/2010/main" val="29324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Exposure to trauma increases risk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Trauma exposure includes personal assault, murder, suicide and death investigations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Familiarity with death reduces our fear of it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More police officers die by suicide than are killed by felons or line of duty accidents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Why QPR for Emergency Services Professionals?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6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126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Number of officer suicide in 2012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49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Officers killed by gunfire in 2012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42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Average age of police suicide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16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years Average time on the job of a police suicide victim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Police Suicide By the Numbers</a:t>
            </a:r>
            <a:b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Data from 2012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15%-18% (150,000) 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Officers suffering from PTSD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91% 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of suicides were by male officers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63% 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of police suicide victims were single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11% 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of police suicide victims were military veterans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7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Suicide is now preventable</a:t>
            </a:r>
          </a:p>
          <a:p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Everyone is responsible to take action to prevent a death, including by suicide</a:t>
            </a:r>
          </a:p>
          <a:p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Suicidal thinking and planning often precede not only violence to self but others. Thus, preventing suicide prevents other forms of violence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Times</a:t>
            </a:r>
            <a:r>
              <a:rPr lang="en-US" sz="4000" b="1" dirty="0">
                <a:latin typeface="Avenir Next" panose="020B05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are</a:t>
            </a:r>
            <a:r>
              <a:rPr lang="en-US" sz="4000" b="1" dirty="0">
                <a:latin typeface="Avenir Next" panose="020B05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changing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108365" y="1143000"/>
            <a:ext cx="942109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006381" y="268941"/>
            <a:ext cx="758343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Sgt. Brigg’s Story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80884"/>
            <a:ext cx="3599368" cy="36979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0" y="1680882"/>
            <a:ext cx="3363612" cy="3697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27" y="1613647"/>
            <a:ext cx="3835207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108365" y="1143000"/>
            <a:ext cx="942109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006381" y="268941"/>
            <a:ext cx="758343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Sgt. Brigg’s 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</a:t>
            </a:r>
          </a:p>
          <a:p>
            <a:r>
              <a:rPr lang="en-US" dirty="0" smtClean="0"/>
              <a:t>What can I do to help?</a:t>
            </a:r>
          </a:p>
          <a:p>
            <a:r>
              <a:rPr lang="en-US" dirty="0" smtClean="0"/>
              <a:t>What are your plans for tomorrow?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Then just listening – not trying to solve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714" y="4908324"/>
            <a:ext cx="6365966" cy="55195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Ask A Question, Save A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" y="448189"/>
            <a:ext cx="5715000" cy="528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0" y="208177"/>
            <a:ext cx="2743200" cy="20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1566" y="1672755"/>
            <a:ext cx="6365966" cy="1323665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QPR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3133" y="3530993"/>
            <a:ext cx="9070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Q</a:t>
            </a:r>
            <a:r>
              <a:rPr lang="en-US" sz="6000" dirty="0">
                <a:solidFill>
                  <a:schemeClr val="tx2"/>
                </a:solidFill>
              </a:rPr>
              <a:t>uestion, </a:t>
            </a:r>
            <a:r>
              <a:rPr lang="en-US" sz="8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P</a:t>
            </a:r>
            <a:r>
              <a:rPr lang="en-US" sz="6000" dirty="0">
                <a:solidFill>
                  <a:schemeClr val="tx2"/>
                </a:solidFill>
              </a:rPr>
              <a:t>ersuade, </a:t>
            </a:r>
            <a:r>
              <a:rPr lang="en-US" sz="8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R</a:t>
            </a:r>
            <a:r>
              <a:rPr lang="en-US" sz="6000" dirty="0">
                <a:solidFill>
                  <a:schemeClr val="tx2"/>
                </a:solidFill>
              </a:rPr>
              <a:t>efer</a:t>
            </a:r>
          </a:p>
        </p:txBody>
      </p:sp>
    </p:spTree>
    <p:extLst>
      <p:ext uri="{BB962C8B-B14F-4D97-AF65-F5344CB8AC3E}">
        <p14:creationId xmlns:p14="http://schemas.microsoft.com/office/powerpoint/2010/main" val="118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57889" y="457201"/>
            <a:ext cx="2403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660033"/>
                </a:solidFill>
              </a:rPr>
              <a:t>QPR </a:t>
            </a:r>
            <a:r>
              <a:rPr lang="en-US" altLang="en-US" sz="3600" b="1" u="sng" dirty="0">
                <a:solidFill>
                  <a:srgbClr val="660033"/>
                </a:solidFill>
              </a:rPr>
              <a:t>Goals</a:t>
            </a:r>
            <a:endParaRPr lang="en-US" altLang="en-US" sz="3600" b="1" i="1" u="sng" dirty="0">
              <a:solidFill>
                <a:srgbClr val="993366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87515" y="1557339"/>
            <a:ext cx="477887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000066"/>
                </a:solidFill>
              </a:rPr>
              <a:t>Access</a:t>
            </a:r>
          </a:p>
          <a:p>
            <a:pPr algn="ctr"/>
            <a:endParaRPr lang="en-US" altLang="en-US" sz="2200" b="1" dirty="0">
              <a:solidFill>
                <a:srgbClr val="000066"/>
              </a:solidFill>
            </a:endParaRPr>
          </a:p>
          <a:p>
            <a:pPr algn="ctr"/>
            <a:r>
              <a:rPr lang="en-US" altLang="en-US" sz="2200" b="1" dirty="0">
                <a:solidFill>
                  <a:srgbClr val="000066"/>
                </a:solidFill>
              </a:rPr>
              <a:t>Active Intervention</a:t>
            </a:r>
          </a:p>
          <a:p>
            <a:pPr algn="ctr"/>
            <a:endParaRPr lang="en-US" altLang="en-US" sz="2200" b="1" dirty="0">
              <a:solidFill>
                <a:srgbClr val="000066"/>
              </a:solidFill>
            </a:endParaRPr>
          </a:p>
          <a:p>
            <a:pPr algn="ctr"/>
            <a:r>
              <a:rPr lang="en-US" altLang="en-US" sz="2200" b="1" dirty="0">
                <a:solidFill>
                  <a:srgbClr val="000066"/>
                </a:solidFill>
              </a:rPr>
              <a:t>Accompanied Referral</a:t>
            </a:r>
          </a:p>
          <a:p>
            <a:pPr algn="ctr"/>
            <a:endParaRPr lang="en-US" altLang="en-US" sz="2200" b="1" dirty="0">
              <a:solidFill>
                <a:srgbClr val="000066"/>
              </a:solidFill>
            </a:endParaRPr>
          </a:p>
          <a:p>
            <a:pPr algn="ctr"/>
            <a:r>
              <a:rPr lang="en-US" altLang="en-US" sz="2200" b="1" dirty="0">
                <a:solidFill>
                  <a:srgbClr val="000066"/>
                </a:solidFill>
              </a:rPr>
              <a:t>Alleviation of Immediate Risk Factors</a:t>
            </a:r>
          </a:p>
          <a:p>
            <a:pPr algn="ctr"/>
            <a:endParaRPr lang="en-US" altLang="en-US" sz="2200" b="1" dirty="0">
              <a:solidFill>
                <a:srgbClr val="000066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52801" y="5715001"/>
            <a:ext cx="4136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i="1">
                <a:solidFill>
                  <a:srgbClr val="660033"/>
                </a:solidFill>
              </a:rPr>
              <a:t>We can make a difference!</a:t>
            </a:r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34043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181485" y="336176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Objectives</a:t>
            </a:r>
            <a:endParaRPr lang="en-US" altLang="en-US" sz="36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923638" y="1481978"/>
            <a:ext cx="10363970" cy="4331967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endParaRPr lang="en-US" altLang="en-US" sz="2400" dirty="0" smtClean="0">
              <a:cs typeface="Times New Roman" pitchFamily="18" charset="0"/>
            </a:endParaRPr>
          </a:p>
          <a:p>
            <a:pPr marL="457200" indent="-457200" eaLnBrk="1" hangingPunct="1">
              <a:buAutoNum type="arabicPeriod"/>
            </a:pPr>
            <a:endParaRPr lang="en-US" altLang="en-US" sz="2400" dirty="0">
              <a:cs typeface="Times New Roman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en-US" sz="2400" dirty="0" smtClean="0">
                <a:cs typeface="Times New Roman" pitchFamily="18" charset="0"/>
              </a:rPr>
              <a:t>Describe the frequency of suicide amongst those with mental illness.</a:t>
            </a:r>
          </a:p>
          <a:p>
            <a:pPr marL="342900" indent="-342900" eaLnBrk="1" hangingPunct="1">
              <a:buAutoNum type="arabicPeriod"/>
            </a:pPr>
            <a:r>
              <a:rPr lang="en-US" altLang="en-US" sz="2400" dirty="0" smtClean="0">
                <a:cs typeface="Times New Roman" pitchFamily="18" charset="0"/>
              </a:rPr>
              <a:t>List Common myths related to suicide</a:t>
            </a:r>
          </a:p>
          <a:p>
            <a:pPr marL="342900" indent="-342900" eaLnBrk="1" hangingPunct="1">
              <a:buAutoNum type="arabicPeriod"/>
            </a:pPr>
            <a:r>
              <a:rPr lang="en-US" altLang="en-US" sz="2400" dirty="0" smtClean="0">
                <a:cs typeface="Times New Roman" pitchFamily="18" charset="0"/>
              </a:rPr>
              <a:t>Describe predictors and risk factors</a:t>
            </a:r>
          </a:p>
          <a:p>
            <a:pPr marL="342900" indent="-342900" eaLnBrk="1" hangingPunct="1">
              <a:buAutoNum type="arabicPeriod"/>
            </a:pPr>
            <a:r>
              <a:rPr lang="en-US" altLang="en-US" sz="2400" dirty="0" smtClean="0">
                <a:cs typeface="Times New Roman" pitchFamily="18" charset="0"/>
              </a:rPr>
              <a:t>Describe an effective basic risk assessment</a:t>
            </a:r>
          </a:p>
          <a:p>
            <a:pPr marL="342900" indent="-342900" eaLnBrk="1" hangingPunct="1">
              <a:buAutoNum type="arabicPeriod"/>
            </a:pPr>
            <a:endParaRPr lang="en-US" altLang="en-US" sz="2400" dirty="0">
              <a:cs typeface="Times New Roman" pitchFamily="18" charset="0"/>
            </a:endParaRPr>
          </a:p>
          <a:p>
            <a:pPr eaLnBrk="1" hangingPunct="1"/>
            <a:endParaRPr lang="en-US" altLang="en-US" sz="2400" dirty="0"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1079" y="1702328"/>
            <a:ext cx="8709991" cy="491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6500" b="1" dirty="0">
                <a:solidFill>
                  <a:srgbClr val="660033"/>
                </a:solidFill>
              </a:rPr>
              <a:t>2016                          44,965</a:t>
            </a:r>
          </a:p>
          <a:p>
            <a:pPr>
              <a:buFontTx/>
              <a:buNone/>
            </a:pPr>
            <a:r>
              <a:rPr lang="en-US" altLang="en-US" sz="5800" b="1" dirty="0">
                <a:solidFill>
                  <a:srgbClr val="660033"/>
                </a:solidFill>
              </a:rPr>
              <a:t>2015                     44,193</a:t>
            </a:r>
          </a:p>
          <a:p>
            <a:pPr>
              <a:buFontTx/>
              <a:buNone/>
            </a:pPr>
            <a:r>
              <a:rPr lang="en-US" altLang="en-US" sz="4400" b="1" dirty="0">
                <a:solidFill>
                  <a:srgbClr val="660033"/>
                </a:solidFill>
              </a:rPr>
              <a:t>2014                   42,773</a:t>
            </a:r>
          </a:p>
          <a:p>
            <a:pPr>
              <a:buFontTx/>
              <a:buNone/>
            </a:pPr>
            <a:r>
              <a:rPr lang="en-US" altLang="en-US" sz="4000" b="1" dirty="0">
                <a:solidFill>
                  <a:srgbClr val="660033"/>
                </a:solidFill>
              </a:rPr>
              <a:t>2013               41,149</a:t>
            </a:r>
            <a:endParaRPr lang="en-US" altLang="en-US" b="1" dirty="0">
              <a:solidFill>
                <a:srgbClr val="660033"/>
              </a:solidFill>
            </a:endParaRPr>
          </a:p>
          <a:p>
            <a:r>
              <a:rPr lang="en-US" altLang="en-US" sz="3600" b="1" dirty="0">
                <a:solidFill>
                  <a:srgbClr val="660033"/>
                </a:solidFill>
              </a:rPr>
              <a:t>2012            30,600</a:t>
            </a:r>
            <a:endParaRPr lang="en-US" altLang="en-US" b="1" dirty="0">
              <a:solidFill>
                <a:srgbClr val="660033"/>
              </a:solidFill>
            </a:endParaRPr>
          </a:p>
          <a:p>
            <a:r>
              <a:rPr lang="en-US" altLang="en-US" sz="3000" b="1" dirty="0">
                <a:solidFill>
                  <a:srgbClr val="660033"/>
                </a:solidFill>
              </a:rPr>
              <a:t>2011             39,518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660033"/>
                </a:solidFill>
              </a:rPr>
              <a:t>2010            38,364</a:t>
            </a:r>
            <a:endParaRPr lang="en-US" altLang="en-US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660033"/>
                </a:solidFill>
              </a:rPr>
              <a:t>2009            36,909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660033"/>
                </a:solidFill>
              </a:rPr>
              <a:t>2008             36,065</a:t>
            </a:r>
            <a:endParaRPr lang="en-US" altLang="en-US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756" y="662609"/>
            <a:ext cx="610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45,000 deaths annually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6870" y="6116408"/>
            <a:ext cx="45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attributed to suicide</a:t>
            </a:r>
          </a:p>
        </p:txBody>
      </p:sp>
    </p:spTree>
    <p:extLst>
      <p:ext uri="{BB962C8B-B14F-4D97-AF65-F5344CB8AC3E}">
        <p14:creationId xmlns:p14="http://schemas.microsoft.com/office/powerpoint/2010/main" val="37702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817" y="1130804"/>
            <a:ext cx="8550320" cy="1564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Timing of USA suicides</a:t>
            </a:r>
            <a:b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</a:br>
            <a:endParaRPr lang="en-US" altLang="en-US" sz="45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pPr marL="0" indent="0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1 suicide every 12 minutes</a:t>
            </a:r>
          </a:p>
          <a:p>
            <a:pPr marL="0" indent="0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			or</a:t>
            </a:r>
          </a:p>
          <a:p>
            <a:pPr marL="0" indent="0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123 suicides every day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827603"/>
              </p:ext>
            </p:extLst>
          </p:nvPr>
        </p:nvGraphicFramePr>
        <p:xfrm>
          <a:off x="8418444" y="4343400"/>
          <a:ext cx="14192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lip" r:id="rId3" imgW="1914606" imgH="2314469" progId="MS_ClipArt_Gallery.2">
                  <p:embed/>
                </p:oleObj>
              </mc:Choice>
              <mc:Fallback>
                <p:oleObj name="Clip" r:id="rId3" imgW="1914606" imgH="231446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444" y="4343400"/>
                        <a:ext cx="14192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627222"/>
            <a:ext cx="8550320" cy="1564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5723 young people</a:t>
            </a:r>
          </a:p>
          <a:p>
            <a:pPr marL="0" indent="0" algn="ctr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(age 15-24)</a:t>
            </a:r>
          </a:p>
          <a:p>
            <a:pPr marL="0" indent="0" algn="ctr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die by suicide each year (2016)</a:t>
            </a:r>
          </a:p>
          <a:p>
            <a:pPr marL="0" indent="0">
              <a:buNone/>
            </a:pPr>
            <a:endParaRPr lang="en-US" altLang="en-US" sz="40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pPr marL="0" indent="0">
              <a:buNone/>
            </a:pPr>
            <a:endParaRPr lang="en-US" altLang="en-US" sz="40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pPr marL="0" indent="0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at a rate of</a:t>
            </a:r>
          </a:p>
          <a:p>
            <a:pPr marL="0" indent="0" algn="ctr">
              <a:buNone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one suicide every two hours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436112"/>
              </p:ext>
            </p:extLst>
          </p:nvPr>
        </p:nvGraphicFramePr>
        <p:xfrm>
          <a:off x="4757518" y="2915478"/>
          <a:ext cx="27193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lip" r:id="rId3" imgW="2381343" imgH="1285816" progId="MS_ClipArt_Gallery.2">
                  <p:embed/>
                </p:oleObj>
              </mc:Choice>
              <mc:Fallback>
                <p:oleObj name="Clip" r:id="rId3" imgW="2381343" imgH="128581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518" y="2915478"/>
                        <a:ext cx="27193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5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7" y="627223"/>
            <a:ext cx="8931965" cy="1564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Suicide is a leading cause of death (2016)</a:t>
            </a:r>
            <a:endParaRPr lang="en-US" altLang="en-US" sz="40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3355" y="2379072"/>
            <a:ext cx="8454887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alt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Rank &amp; Cause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	         		                                                 </a:t>
            </a:r>
            <a:r>
              <a:rPr kumimoji="0" lang="en-US" alt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Number of deaths</a:t>
            </a:r>
            <a:endParaRPr kumimoji="0" lang="en-US" altLang="en-US" sz="2000" b="1" i="0" u="sng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1.   Diseases of the heart					          635,260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2.   Malignant neoplasms	 (cancer)			        	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  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598,038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3.  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Accidents (unintentional injury)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                         	          161,374</a:t>
            </a:r>
          </a:p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4.  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Chronic obstructive pulmonary diseases                                          154,596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R="0" lvl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5.   Cerebrovascular diseases (stroke) 	         		          142,142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   Alzheimer’s Disease					          116,103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  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Diabetes mellitus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				            80,058	            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 	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Pneumonia and influenza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            	                  	           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51,537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 	 Nephritis, nephrosis     				            50,046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rgbClr val="FF0000"/>
                </a:solidFill>
              </a:rPr>
              <a:t>10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	 </a:t>
            </a:r>
            <a:r>
              <a:rPr lang="en-US" altLang="en-US" sz="2000" b="1" kern="0" dirty="0">
                <a:solidFill>
                  <a:srgbClr val="FF0000"/>
                </a:solidFill>
              </a:rPr>
              <a:t>Suicide (Intentional Self-Harm)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                        	            44,965</a:t>
            </a: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Homicide ranks 16th		                                                            </a:t>
            </a:r>
            <a:r>
              <a:rPr lang="en-US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19,362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77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8" y="216406"/>
            <a:ext cx="8931965" cy="1564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660033"/>
                </a:solidFill>
              </a:rPr>
              <a:t>National ranking and rate of suicide, 2016</a:t>
            </a:r>
            <a:endParaRPr lang="en-US" altLang="en-US" sz="44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504" y="1610446"/>
            <a:ext cx="954156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01	Alaska 	26.0                    18  New Hampshire    18.3                        36  North Carolina       13.5     </a:t>
            </a:r>
          </a:p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02   Montana 	25.6                    19  Kansas                     17.7		36  Minnesota       	 13.5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03	Wyoming	24.6	        20  Kentucky                 17.0		38  Nebraska     	 12.9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04   New Mexico	22.6                    20  Maine                      17.0		38  Mississippi              12.8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05   Nevada	22.1	        22  Tennessee               16.7		40  Texas		 12.5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05   Colorado	22.1                    23  South Carolina       16.4   	                    40  Delaware                 12.5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07   Oklahoma	21.0	        24  Alabama                   16.2		42  Hawaii		 12.2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08   Idaho		20.9	        25  Washington             15.7		43  Rhode Island          11.9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09   Utah	 	20.3                    26  Indiana                     15.6		44  Illinois    	 11.1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10   West Virginia	19.8	        27  Pennsylvania           15.4 	                    44  Connecticut	 11.1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11   Oregon    	18.9	        28  Florida                      15.2  	                    46  California                 10.9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AutoNum type="arabicPlain" startAt="12"/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Vermont	18.9	        29  Wisconsin                15.0		47  Maryland                   9.7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13   South Dakota	18.8	        30  Ohio                          14.7		48  Massachusetts          9.3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14   Missouri	18.6</a:t>
            </a: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	        31  Louisiana                  14.5 	                    48  New York                   8.5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14   Arkansas 	18.6                    32  Iowa                          14.4		50  New Jersey                7.7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16   North Dakota	18.5                    33  Virginia                     13.9                      51  Washington, DC       5.9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17   Arizona	18.3                    34  Georgia                     13.7			                                             		                            34  Michigan                  13.7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USA Total Rate  13.9</a:t>
            </a:r>
            <a:endParaRPr lang="en-US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914016" y="1680885"/>
            <a:ext cx="10363970" cy="411536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In </a:t>
            </a:r>
            <a:r>
              <a:rPr lang="en-US" altLang="en-US" sz="2800" dirty="0" smtClean="0">
                <a:cs typeface="Times New Roman" pitchFamily="18" charset="0"/>
              </a:rPr>
              <a:t>2016: 1168 Missourians </a:t>
            </a:r>
            <a:r>
              <a:rPr lang="en-US" altLang="en-US" sz="2800" dirty="0">
                <a:cs typeface="Times New Roman" pitchFamily="18" charset="0"/>
              </a:rPr>
              <a:t>killed </a:t>
            </a:r>
            <a:r>
              <a:rPr lang="en-US" altLang="en-US" sz="2800" dirty="0" smtClean="0">
                <a:cs typeface="Times New Roman" pitchFamily="18" charset="0"/>
              </a:rPr>
              <a:t>themselves  </a:t>
            </a:r>
            <a:r>
              <a:rPr lang="en-US" altLang="en-US" sz="1800" dirty="0">
                <a:cs typeface="Times New Roman" pitchFamily="18" charset="0"/>
              </a:rPr>
              <a:t>(up from 1133 in 2015)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cs typeface="Times New Roman" pitchFamily="18" charset="0"/>
              </a:rPr>
              <a:t>        </a:t>
            </a:r>
            <a:endParaRPr lang="en-US" altLang="en-US" sz="2800" dirty="0"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Higher than the National average</a:t>
            </a:r>
          </a:p>
          <a:p>
            <a:pPr lvl="1" eaLnBrk="1" hangingPunct="1"/>
            <a:r>
              <a:rPr lang="en-US" altLang="en-US" sz="2800" dirty="0" smtClean="0">
                <a:cs typeface="Times New Roman" pitchFamily="18" charset="0"/>
              </a:rPr>
              <a:t>18.6 </a:t>
            </a:r>
            <a:r>
              <a:rPr lang="en-US" altLang="en-US" sz="2800" dirty="0">
                <a:cs typeface="Times New Roman" pitchFamily="18" charset="0"/>
              </a:rPr>
              <a:t>vs. </a:t>
            </a:r>
            <a:r>
              <a:rPr lang="en-US" altLang="en-US" sz="2800" dirty="0" smtClean="0">
                <a:cs typeface="Times New Roman" pitchFamily="18" charset="0"/>
              </a:rPr>
              <a:t> 13.9 </a:t>
            </a:r>
            <a:r>
              <a:rPr lang="en-US" altLang="en-US" sz="2800" dirty="0">
                <a:cs typeface="Times New Roman" pitchFamily="18" charset="0"/>
              </a:rPr>
              <a:t>per 100,000  </a:t>
            </a:r>
            <a:r>
              <a:rPr lang="en-US" altLang="en-US" sz="2000" dirty="0">
                <a:cs typeface="Times New Roman" pitchFamily="18" charset="0"/>
              </a:rPr>
              <a:t>(up from 16.98)</a:t>
            </a:r>
          </a:p>
          <a:p>
            <a:pPr marL="509588" lvl="1" indent="0" eaLnBrk="1" hangingPunct="1"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cs typeface="Times New Roman" pitchFamily="18" charset="0"/>
              </a:rPr>
              <a:t>In 2016 Suicides </a:t>
            </a:r>
            <a:r>
              <a:rPr lang="en-US" altLang="en-US" sz="2800" dirty="0">
                <a:cs typeface="Times New Roman" pitchFamily="18" charset="0"/>
              </a:rPr>
              <a:t>outnumbered:</a:t>
            </a:r>
          </a:p>
          <a:p>
            <a:pPr lvl="1" eaLnBrk="1" hangingPunct="1"/>
            <a:r>
              <a:rPr lang="en-US" altLang="en-US" sz="2800" dirty="0" smtClean="0">
                <a:cs typeface="Times New Roman" pitchFamily="18" charset="0"/>
              </a:rPr>
              <a:t>1043 vs</a:t>
            </a:r>
            <a:r>
              <a:rPr lang="en-US" altLang="en-US" sz="2800" dirty="0">
                <a:cs typeface="Times New Roman" pitchFamily="18" charset="0"/>
              </a:rPr>
              <a:t>. </a:t>
            </a:r>
            <a:r>
              <a:rPr lang="en-US" altLang="en-US" sz="2800" dirty="0" smtClean="0">
                <a:cs typeface="Times New Roman" pitchFamily="18" charset="0"/>
              </a:rPr>
              <a:t>539 suicides </a:t>
            </a:r>
            <a:r>
              <a:rPr lang="en-US" altLang="en-US" sz="2800" dirty="0">
                <a:cs typeface="Times New Roman" pitchFamily="18" charset="0"/>
              </a:rPr>
              <a:t>to homicides</a:t>
            </a:r>
          </a:p>
          <a:p>
            <a:pPr lvl="1" eaLnBrk="1" hangingPunct="1"/>
            <a:r>
              <a:rPr lang="en-US" altLang="en-US" sz="2800" dirty="0" smtClean="0">
                <a:cs typeface="Times New Roman" pitchFamily="18" charset="0"/>
              </a:rPr>
              <a:t>1043 vs</a:t>
            </a:r>
            <a:r>
              <a:rPr lang="en-US" altLang="en-US" sz="2800" dirty="0">
                <a:cs typeface="Times New Roman" pitchFamily="18" charset="0"/>
              </a:rPr>
              <a:t>. </a:t>
            </a:r>
            <a:r>
              <a:rPr lang="en-US" altLang="en-US" sz="2800" dirty="0" smtClean="0">
                <a:cs typeface="Times New Roman" pitchFamily="18" charset="0"/>
              </a:rPr>
              <a:t>947 suicides </a:t>
            </a:r>
            <a:r>
              <a:rPr lang="en-US" altLang="en-US" sz="2800" dirty="0">
                <a:cs typeface="Times New Roman" pitchFamily="18" charset="0"/>
              </a:rPr>
              <a:t>to vehicle accident deaths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3092" y="1194827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401454" y="1273268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200727" y="384648"/>
            <a:ext cx="10077258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Missouri Statistics</a:t>
            </a:r>
          </a:p>
        </p:txBody>
      </p:sp>
    </p:spTree>
    <p:extLst>
      <p:ext uri="{BB962C8B-B14F-4D97-AF65-F5344CB8AC3E}">
        <p14:creationId xmlns:p14="http://schemas.microsoft.com/office/powerpoint/2010/main" val="24942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83" y="2482254"/>
            <a:ext cx="9782908" cy="1564689"/>
          </a:xfrm>
        </p:spPr>
        <p:txBody>
          <a:bodyPr>
            <a:noAutofit/>
          </a:bodyPr>
          <a:lstStyle/>
          <a:p>
            <a:pPr marL="91440" indent="-9144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15.8% seriously considered suicide</a:t>
            </a:r>
          </a:p>
          <a:p>
            <a:pPr marL="91440" indent="-9144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12.8% made a plan for suicide</a:t>
            </a:r>
          </a:p>
          <a:p>
            <a:pPr marL="91440" indent="-9144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7.8% attempted suicide one or more times</a:t>
            </a:r>
          </a:p>
          <a:p>
            <a:pPr marL="91440" indent="-9144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2.4% made a suicide attempt that lead to treatment 	by a doctor 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nurse</a:t>
            </a:r>
          </a:p>
          <a:p>
            <a:pPr marL="91440" indent="-9144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For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15-24 year olds, suicide was the 2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nd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 leading cause of death in 2011</a:t>
            </a:r>
          </a:p>
          <a:p>
            <a:pPr marL="91440" indent="-91440">
              <a:lnSpc>
                <a:spcPct val="80000"/>
              </a:lnSpc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venir Next"/>
            </a:endParaRPr>
          </a:p>
          <a:p>
            <a:pPr marL="91440" indent="-91440">
              <a:lnSpc>
                <a:spcPct val="80000"/>
              </a:lnSpc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Source: 2011 Youth Risk and Behavior Survey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venir Next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1643133" y="973810"/>
            <a:ext cx="10292359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venir Next Demi Bold"/>
              </a:rPr>
              <a:t>Scope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venir Next Demi Bold"/>
              </a:rPr>
              <a:t>of the problem in the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venir Next Demi Bold"/>
              </a:rPr>
              <a:t>US,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venir Next Demi Bold"/>
              </a:rPr>
              <a:t>and over the past 12 months…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2" y="208909"/>
            <a:ext cx="1263161" cy="11684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43133" y="2299373"/>
            <a:ext cx="9799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58" y="1816049"/>
            <a:ext cx="9782908" cy="1564689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Boys die 4.34 X as often as girls</a:t>
            </a: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Girls attempt 3 X as often as boys</a:t>
            </a: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Boys use firearms more and are more likely to die from an attempt</a:t>
            </a: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Lethality of method contributes to outcomes</a:t>
            </a: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venir Next"/>
              </a:rPr>
              <a:t>90% of youth who die by suicide are suffering from an Axis I mental disorder (mood disorder, substance abuse and often both).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venir Next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1643133" y="973810"/>
            <a:ext cx="10292359" cy="75048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venir Next Demi Bold"/>
              </a:rPr>
              <a:t>Numbers to remember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venir Next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2" y="208909"/>
            <a:ext cx="1263161" cy="11684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43133" y="1724297"/>
            <a:ext cx="9799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Student Survey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000" dirty="0" smtClean="0"/>
              <a:t>One out of eight (12.3%) of middle school students have seriously considered suicide in the past year</a:t>
            </a:r>
          </a:p>
          <a:p>
            <a:endParaRPr lang="en-US" sz="3000" dirty="0"/>
          </a:p>
          <a:p>
            <a:r>
              <a:rPr lang="en-US" sz="3000" dirty="0" smtClean="0"/>
              <a:t>One in six (15.6%) high school students have seriously considered suicide in the last year</a:t>
            </a:r>
          </a:p>
          <a:p>
            <a:endParaRPr lang="en-US" sz="3000" dirty="0"/>
          </a:p>
          <a:p>
            <a:r>
              <a:rPr lang="en-US" sz="3000" dirty="0" smtClean="0"/>
              <a:t>Suffocation (hanging and asphyxiation) is the primary means of suicide among youth under 18 (48%) followed by firearms (43%)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</a:t>
            </a:r>
            <a:r>
              <a:rPr lang="en-US" i="1" dirty="0" smtClean="0"/>
              <a:t>- Missouri Student Survey (MSS)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8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155" y="2260186"/>
            <a:ext cx="9782908" cy="45978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	“More teenagers died from suicide than from cancer, heart disease, AIDS, birth defects, stroke, pneumonia and influenza, and chronic lung disease </a:t>
            </a:r>
            <a:r>
              <a:rPr lang="en-US" altLang="en-US" sz="4400" i="1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combined</a:t>
            </a: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.”</a:t>
            </a:r>
          </a:p>
          <a:p>
            <a:pPr>
              <a:buNone/>
            </a:pP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Source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: U.S. Public Health Service (1999) </a:t>
            </a:r>
          </a:p>
          <a:p>
            <a:pPr marL="749808" lvl="3" indent="-182880"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	</a:t>
            </a: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1643133" y="1032909"/>
            <a:ext cx="10292359" cy="75048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While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>it is our most preventable death….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2" y="208909"/>
            <a:ext cx="1263161" cy="11684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43133" y="2063931"/>
            <a:ext cx="9799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3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181485" y="336176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Objectives</a:t>
            </a:r>
            <a:endParaRPr lang="en-US" altLang="en-US" sz="36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923638" y="1481978"/>
            <a:ext cx="10363970" cy="43319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 smtClean="0">
                <a:cs typeface="Times New Roman" pitchFamily="18" charset="0"/>
              </a:rPr>
              <a:t>We will also cover:</a:t>
            </a:r>
          </a:p>
          <a:p>
            <a:pPr eaLnBrk="1" hangingPunct="1"/>
            <a:r>
              <a:rPr lang="en-US" altLang="en-US" sz="2400" dirty="0" smtClean="0">
                <a:cs typeface="Times New Roman" pitchFamily="18" charset="0"/>
              </a:rPr>
              <a:t>Suicide by Cop</a:t>
            </a:r>
          </a:p>
          <a:p>
            <a:pPr eaLnBrk="1" hangingPunct="1"/>
            <a:r>
              <a:rPr lang="en-US" altLang="en-US" sz="2400" dirty="0" smtClean="0">
                <a:cs typeface="Times New Roman" pitchFamily="18" charset="0"/>
              </a:rPr>
              <a:t>Protective factors</a:t>
            </a:r>
          </a:p>
          <a:p>
            <a:pPr eaLnBrk="1" hangingPunct="1"/>
            <a:r>
              <a:rPr lang="en-US" altLang="en-US" sz="2400" dirty="0" smtClean="0">
                <a:cs typeface="Times New Roman" pitchFamily="18" charset="0"/>
              </a:rPr>
              <a:t>Responding to a suicide</a:t>
            </a:r>
          </a:p>
          <a:p>
            <a:pPr eaLnBrk="1" hangingPunct="1"/>
            <a:r>
              <a:rPr lang="en-US" altLang="en-US" sz="2400" dirty="0" smtClean="0">
                <a:cs typeface="Times New Roman" pitchFamily="18" charset="0"/>
              </a:rPr>
              <a:t>Non-Suicidal Self Injury</a:t>
            </a:r>
            <a:endParaRPr lang="en-US" altLang="en-US" sz="1600" dirty="0">
              <a:cs typeface="Times New Roman" pitchFamily="18" charset="0"/>
            </a:endParaRPr>
          </a:p>
          <a:p>
            <a:pPr eaLnBrk="1" hangingPunct="1"/>
            <a:endParaRPr lang="en-US" altLang="en-US" sz="2400" dirty="0"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8" y="216406"/>
            <a:ext cx="8931965" cy="1564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660033"/>
                </a:solidFill>
              </a:rPr>
              <a:t>National ranking and rate of suicide, 2016</a:t>
            </a:r>
            <a:endParaRPr lang="en-US" altLang="en-US" sz="44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504" y="1610446"/>
            <a:ext cx="95415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USA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Total Rate  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13.9 per 100,000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Missouri Ranked 14</a:t>
            </a:r>
            <a:r>
              <a:rPr lang="en-US" altLang="en-US" sz="2800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 highest 18.6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Bollinger County – 13.31</a:t>
            </a:r>
            <a:b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Cape County – 12.72</a:t>
            </a:r>
            <a:b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Madison County – 16.1</a:t>
            </a:r>
            <a:b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Perry County – 14.29</a:t>
            </a:r>
            <a:b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Ste. Genevieve County – 13.85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782" y="305939"/>
            <a:ext cx="8931965" cy="878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chemeClr val="accent1">
                    <a:lumMod val="50000"/>
                  </a:schemeClr>
                </a:solidFill>
              </a:rPr>
              <a:t>Estimates of attempted suicide</a:t>
            </a:r>
            <a:endParaRPr lang="en-US" altLang="en-US" sz="4400" dirty="0">
              <a:solidFill>
                <a:schemeClr val="accent1">
                  <a:lumMod val="50000"/>
                </a:schemeClr>
              </a:solidFill>
              <a:latin typeface="Avenir Next Demi Bold" panose="020B0703020202020204" pitchFamily="34" charset="0"/>
            </a:endParaRPr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08522"/>
              </p:ext>
            </p:extLst>
          </p:nvPr>
        </p:nvGraphicFramePr>
        <p:xfrm>
          <a:off x="2735239" y="1306074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Clip" r:id="rId3" imgW="3190758" imgH="2990936" progId="MS_ClipArt_Gallery.2">
                  <p:embed/>
                </p:oleObj>
              </mc:Choice>
              <mc:Fallback>
                <p:oleObj name="Clip" r:id="rId3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2735239" y="1306074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9296"/>
              </p:ext>
            </p:extLst>
          </p:nvPr>
        </p:nvGraphicFramePr>
        <p:xfrm>
          <a:off x="3268639" y="14346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Clip" r:id="rId5" imgW="3190758" imgH="2990936" progId="MS_ClipArt_Gallery.2">
                  <p:embed/>
                </p:oleObj>
              </mc:Choice>
              <mc:Fallback>
                <p:oleObj name="Clip" r:id="rId5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3268639" y="14346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082361"/>
              </p:ext>
            </p:extLst>
          </p:nvPr>
        </p:nvGraphicFramePr>
        <p:xfrm>
          <a:off x="3802039" y="11298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Clip" r:id="rId7" imgW="3190758" imgH="2990936" progId="MS_ClipArt_Gallery.2">
                  <p:embed/>
                </p:oleObj>
              </mc:Choice>
              <mc:Fallback>
                <p:oleObj name="Clip" r:id="rId7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3802039" y="11298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31603"/>
              </p:ext>
            </p:extLst>
          </p:nvPr>
        </p:nvGraphicFramePr>
        <p:xfrm>
          <a:off x="4329090" y="13584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Clip" r:id="rId9" imgW="3190758" imgH="2990936" progId="MS_ClipArt_Gallery.2">
                  <p:embed/>
                </p:oleObj>
              </mc:Choice>
              <mc:Fallback>
                <p:oleObj name="Clip" r:id="rId9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4329090" y="13584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96471"/>
              </p:ext>
            </p:extLst>
          </p:nvPr>
        </p:nvGraphicFramePr>
        <p:xfrm>
          <a:off x="4868839" y="12060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Clip" r:id="rId11" imgW="3190758" imgH="2990936" progId="MS_ClipArt_Gallery.2">
                  <p:embed/>
                </p:oleObj>
              </mc:Choice>
              <mc:Fallback>
                <p:oleObj name="Clip" r:id="rId11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4868839" y="12060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20648"/>
              </p:ext>
            </p:extLst>
          </p:nvPr>
        </p:nvGraphicFramePr>
        <p:xfrm>
          <a:off x="5395890" y="13584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Clip" r:id="rId13" imgW="3190758" imgH="2990936" progId="MS_ClipArt_Gallery.2">
                  <p:embed/>
                </p:oleObj>
              </mc:Choice>
              <mc:Fallback>
                <p:oleObj name="Clip" r:id="rId13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5395890" y="13584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29047"/>
              </p:ext>
            </p:extLst>
          </p:nvPr>
        </p:nvGraphicFramePr>
        <p:xfrm>
          <a:off x="2119290" y="1458474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Clip" r:id="rId15" imgW="3190758" imgH="2990936" progId="MS_ClipArt_Gallery.2">
                  <p:embed/>
                </p:oleObj>
              </mc:Choice>
              <mc:Fallback>
                <p:oleObj name="Clip" r:id="rId15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2119290" y="1458474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54387"/>
              </p:ext>
            </p:extLst>
          </p:nvPr>
        </p:nvGraphicFramePr>
        <p:xfrm>
          <a:off x="5929290" y="1687074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Clip" r:id="rId17" imgW="3190758" imgH="2990936" progId="MS_ClipArt_Gallery.2">
                  <p:embed/>
                </p:oleObj>
              </mc:Choice>
              <mc:Fallback>
                <p:oleObj name="Clip" r:id="rId17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5929290" y="1687074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05405"/>
              </p:ext>
            </p:extLst>
          </p:nvPr>
        </p:nvGraphicFramePr>
        <p:xfrm>
          <a:off x="1732721" y="2489737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" name="Clip" r:id="rId19" imgW="3190758" imgH="2990936" progId="MS_ClipArt_Gallery.2">
                  <p:embed/>
                </p:oleObj>
              </mc:Choice>
              <mc:Fallback>
                <p:oleObj name="Clip" r:id="rId19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1732721" y="2489737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64259"/>
              </p:ext>
            </p:extLst>
          </p:nvPr>
        </p:nvGraphicFramePr>
        <p:xfrm>
          <a:off x="2354239" y="2372874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" name="Clip" r:id="rId21" imgW="3190758" imgH="2990936" progId="MS_ClipArt_Gallery.2">
                  <p:embed/>
                </p:oleObj>
              </mc:Choice>
              <mc:Fallback>
                <p:oleObj name="Clip" r:id="rId21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2354239" y="2372874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56165"/>
              </p:ext>
            </p:extLst>
          </p:nvPr>
        </p:nvGraphicFramePr>
        <p:xfrm>
          <a:off x="2887639" y="2601474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6" name="Clip" r:id="rId23" imgW="3190758" imgH="2990936" progId="MS_ClipArt_Gallery.2">
                  <p:embed/>
                </p:oleObj>
              </mc:Choice>
              <mc:Fallback>
                <p:oleObj name="Clip" r:id="rId23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2887639" y="2601474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64161"/>
              </p:ext>
            </p:extLst>
          </p:nvPr>
        </p:nvGraphicFramePr>
        <p:xfrm>
          <a:off x="3421039" y="23490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7" name="Clip" r:id="rId25" imgW="3190758" imgH="2990936" progId="MS_ClipArt_Gallery.2">
                  <p:embed/>
                </p:oleObj>
              </mc:Choice>
              <mc:Fallback>
                <p:oleObj name="Clip" r:id="rId25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3421039" y="23490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0882"/>
              </p:ext>
            </p:extLst>
          </p:nvPr>
        </p:nvGraphicFramePr>
        <p:xfrm>
          <a:off x="3954439" y="25776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" name="Clip" r:id="rId27" imgW="3190758" imgH="2990936" progId="MS_ClipArt_Gallery.2">
                  <p:embed/>
                </p:oleObj>
              </mc:Choice>
              <mc:Fallback>
                <p:oleObj name="Clip" r:id="rId27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3954439" y="25776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25732"/>
              </p:ext>
            </p:extLst>
          </p:nvPr>
        </p:nvGraphicFramePr>
        <p:xfrm>
          <a:off x="4478314" y="2489737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Clip" r:id="rId29" imgW="3190758" imgH="2990936" progId="MS_ClipArt_Gallery.2">
                  <p:embed/>
                </p:oleObj>
              </mc:Choice>
              <mc:Fallback>
                <p:oleObj name="Clip" r:id="rId29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4478314" y="2489737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76913"/>
              </p:ext>
            </p:extLst>
          </p:nvPr>
        </p:nvGraphicFramePr>
        <p:xfrm>
          <a:off x="5097439" y="26538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" name="Clip" r:id="rId31" imgW="3190758" imgH="2990936" progId="MS_ClipArt_Gallery.2">
                  <p:embed/>
                </p:oleObj>
              </mc:Choice>
              <mc:Fallback>
                <p:oleObj name="Clip" r:id="rId31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5097439" y="26538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90008"/>
              </p:ext>
            </p:extLst>
          </p:nvPr>
        </p:nvGraphicFramePr>
        <p:xfrm>
          <a:off x="3497239" y="34920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" name="Clip" r:id="rId33" imgW="3190758" imgH="2990936" progId="MS_ClipArt_Gallery.2">
                  <p:embed/>
                </p:oleObj>
              </mc:Choice>
              <mc:Fallback>
                <p:oleObj name="Clip" r:id="rId33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3497239" y="34920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56374"/>
              </p:ext>
            </p:extLst>
          </p:nvPr>
        </p:nvGraphicFramePr>
        <p:xfrm>
          <a:off x="4633890" y="34920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Clip" r:id="rId35" imgW="3190758" imgH="2990936" progId="MS_ClipArt_Gallery.2">
                  <p:embed/>
                </p:oleObj>
              </mc:Choice>
              <mc:Fallback>
                <p:oleObj name="Clip" r:id="rId35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4633890" y="34920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65802"/>
              </p:ext>
            </p:extLst>
          </p:nvPr>
        </p:nvGraphicFramePr>
        <p:xfrm>
          <a:off x="5237139" y="397488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Clip" r:id="rId37" imgW="3190758" imgH="2990936" progId="MS_ClipArt_Gallery.2">
                  <p:embed/>
                </p:oleObj>
              </mc:Choice>
              <mc:Fallback>
                <p:oleObj name="Clip" r:id="rId37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5237139" y="397488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93972"/>
              </p:ext>
            </p:extLst>
          </p:nvPr>
        </p:nvGraphicFramePr>
        <p:xfrm>
          <a:off x="8070827" y="2882460"/>
          <a:ext cx="5254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Clip" r:id="rId39" imgW="3190758" imgH="2990936" progId="MS_ClipArt_Gallery.2">
                  <p:embed/>
                </p:oleObj>
              </mc:Choice>
              <mc:Fallback>
                <p:oleObj name="Clip" r:id="rId39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8070827" y="2882460"/>
                        <a:ext cx="52546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708282"/>
              </p:ext>
            </p:extLst>
          </p:nvPr>
        </p:nvGraphicFramePr>
        <p:xfrm>
          <a:off x="2935896" y="3960917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Clip" r:id="rId41" imgW="3190758" imgH="2990936" progId="MS_ClipArt_Gallery.2">
                  <p:embed/>
                </p:oleObj>
              </mc:Choice>
              <mc:Fallback>
                <p:oleObj name="Clip" r:id="rId41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2935896" y="3960917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7464"/>
              </p:ext>
            </p:extLst>
          </p:nvPr>
        </p:nvGraphicFramePr>
        <p:xfrm>
          <a:off x="6234090" y="2753874"/>
          <a:ext cx="5270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6" name="Clip" r:id="rId43" imgW="3190758" imgH="2990936" progId="MS_ClipArt_Gallery.2">
                  <p:embed/>
                </p:oleObj>
              </mc:Choice>
              <mc:Fallback>
                <p:oleObj name="Clip" r:id="rId43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6234090" y="2753874"/>
                        <a:ext cx="5270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27492"/>
              </p:ext>
            </p:extLst>
          </p:nvPr>
        </p:nvGraphicFramePr>
        <p:xfrm>
          <a:off x="5630839" y="25014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" name="Clip" r:id="rId45" imgW="3190758" imgH="2990936" progId="MS_ClipArt_Gallery.2">
                  <p:embed/>
                </p:oleObj>
              </mc:Choice>
              <mc:Fallback>
                <p:oleObj name="Clip" r:id="rId45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5630839" y="25014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6266"/>
              </p:ext>
            </p:extLst>
          </p:nvPr>
        </p:nvGraphicFramePr>
        <p:xfrm>
          <a:off x="5783239" y="34920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Clip" r:id="rId47" imgW="3190758" imgH="2990936" progId="MS_ClipArt_Gallery.2">
                  <p:embed/>
                </p:oleObj>
              </mc:Choice>
              <mc:Fallback>
                <p:oleObj name="Clip" r:id="rId47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5783239" y="34920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49389"/>
              </p:ext>
            </p:extLst>
          </p:nvPr>
        </p:nvGraphicFramePr>
        <p:xfrm>
          <a:off x="2354239" y="3415860"/>
          <a:ext cx="5270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" name="Clip" r:id="rId49" imgW="3190758" imgH="2990936" progId="MS_ClipArt_Gallery.2">
                  <p:embed/>
                </p:oleObj>
              </mc:Choice>
              <mc:Fallback>
                <p:oleObj name="Clip" r:id="rId49" imgW="3190758" imgH="29909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428"/>
                      <a:stretch>
                        <a:fillRect/>
                      </a:stretch>
                    </p:blipFill>
                    <p:spPr bwMode="auto">
                      <a:xfrm>
                        <a:off x="2354239" y="3415860"/>
                        <a:ext cx="5270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894365" y="932842"/>
            <a:ext cx="6180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25 attempts for each documented death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76867" y="5809096"/>
            <a:ext cx="10641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en-US" sz="2800" i="1" u="sng" dirty="0">
                <a:solidFill>
                  <a:schemeClr val="accent1">
                    <a:lumMod val="50000"/>
                  </a:schemeClr>
                </a:solidFill>
              </a:rPr>
              <a:t>Note</a:t>
            </a:r>
            <a:r>
              <a:rPr lang="en-US" altLang="en-US" sz="2800" i="1" dirty="0">
                <a:solidFill>
                  <a:schemeClr val="accent1">
                    <a:lumMod val="50000"/>
                  </a:schemeClr>
                </a:solidFill>
              </a:rPr>
              <a:t>:  40,000 suicides translates into 1,000,000 attempts annually)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16" y="799500"/>
            <a:ext cx="9541566" cy="1564689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en-US" sz="4400" b="1" i="1" dirty="0">
                <a:solidFill>
                  <a:srgbClr val="800000"/>
                </a:solidFill>
              </a:rPr>
              <a:t>Impact of Suicide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venir Next Demi Bold" panose="020B0703020202020204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Inclusive of blood relatives, Julie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Cerel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at U of KY has reported the following additional impacts from a single death by suicide: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115 are exposed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53 have short term disruption in life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25 have a major life disruption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11 have devastating effects on their life 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Impacts especially severe in small, tight-knit communities.</a:t>
            </a:r>
          </a:p>
        </p:txBody>
      </p:sp>
    </p:spTree>
    <p:extLst>
      <p:ext uri="{BB962C8B-B14F-4D97-AF65-F5344CB8AC3E}">
        <p14:creationId xmlns:p14="http://schemas.microsoft.com/office/powerpoint/2010/main" val="15873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6140453" y="1219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b="1">
              <a:solidFill>
                <a:srgbClr val="C0C0C0"/>
              </a:solidFill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096002" y="21336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140453" y="30480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140453" y="39624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140453" y="48768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10746319" y="1219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0746319" y="2133600"/>
            <a:ext cx="994833" cy="762000"/>
          </a:xfrm>
          <a:prstGeom prst="ellipse">
            <a:avLst/>
          </a:prstGeom>
          <a:gradFill rotWithShape="0">
            <a:gsLst>
              <a:gs pos="0">
                <a:srgbClr val="FFFBF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0746319" y="30480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10746319" y="39624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b="1">
              <a:solidFill>
                <a:srgbClr val="C0C0C0"/>
              </a:solidFill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0746319" y="48768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0746319" y="5791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6140453" y="5791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4425951" y="4495800"/>
            <a:ext cx="992716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3251200" y="4724400"/>
            <a:ext cx="992718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2076453" y="49530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903819" y="5257800"/>
            <a:ext cx="992716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4876800" y="3505200"/>
            <a:ext cx="992718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3702053" y="3505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400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2529419" y="3505200"/>
            <a:ext cx="992716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1354666" y="3505200"/>
            <a:ext cx="992718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4425951" y="2590800"/>
            <a:ext cx="992716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3251200" y="2286000"/>
            <a:ext cx="992718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2076453" y="1981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179919" y="3505200"/>
            <a:ext cx="994833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903819" y="1752600"/>
            <a:ext cx="992716" cy="762000"/>
          </a:xfrm>
          <a:prstGeom prst="ellips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7315202" y="2971800"/>
            <a:ext cx="2258484" cy="1600200"/>
          </a:xfrm>
          <a:prstGeom prst="ellips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625601" y="2"/>
            <a:ext cx="794385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    </a:t>
            </a:r>
            <a:r>
              <a:rPr lang="en-US" altLang="en-US" sz="3200" b="1">
                <a:solidFill>
                  <a:srgbClr val="000066"/>
                </a:solidFill>
              </a:rPr>
              <a:t>The Many Paths to Suicide</a:t>
            </a:r>
            <a:endParaRPr lang="en-US" altLang="en-US" sz="3000" b="1">
              <a:solidFill>
                <a:srgbClr val="000066"/>
              </a:solidFill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70933" y="520701"/>
            <a:ext cx="351790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660033"/>
                </a:solidFill>
              </a:rPr>
              <a:t>Fundamental Risk</a:t>
            </a:r>
            <a:endParaRPr lang="en-US" altLang="en-US" sz="2000">
              <a:solidFill>
                <a:srgbClr val="660033"/>
              </a:solidFill>
            </a:endParaRPr>
          </a:p>
          <a:p>
            <a:pPr algn="ctr"/>
            <a:r>
              <a:rPr lang="en-US" altLang="en-US" sz="2000" b="1">
                <a:solidFill>
                  <a:srgbClr val="660033"/>
                </a:solidFill>
              </a:rPr>
              <a:t>Factors</a:t>
            </a:r>
            <a:endParaRPr lang="en-US" altLang="en-US" sz="1600" b="1">
              <a:solidFill>
                <a:srgbClr val="660033"/>
              </a:solidFill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4785784" y="504827"/>
            <a:ext cx="3793067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660033"/>
                </a:solidFill>
              </a:rPr>
              <a:t>Proximal Risk Factors</a:t>
            </a:r>
            <a:endParaRPr lang="en-US" altLang="en-US" sz="1600">
              <a:solidFill>
                <a:srgbClr val="660033"/>
              </a:solidFill>
            </a:endParaRPr>
          </a:p>
          <a:p>
            <a:pPr algn="ctr"/>
            <a:r>
              <a:rPr lang="en-US" altLang="en-US" sz="1600" b="1">
                <a:solidFill>
                  <a:srgbClr val="660033"/>
                </a:solidFill>
              </a:rPr>
              <a:t>“Triggers or Final Straws”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0115551" y="444501"/>
            <a:ext cx="207221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660033"/>
                </a:solidFill>
              </a:rPr>
              <a:t>Cause of Death</a:t>
            </a:r>
            <a:endParaRPr lang="en-US" altLang="en-US" b="1">
              <a:solidFill>
                <a:srgbClr val="C0C0C0"/>
              </a:solidFill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6051553" y="1397001"/>
            <a:ext cx="1263648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Crisis in  Relation</a:t>
            </a:r>
            <a:endParaRPr lang="en-US" altLang="en-US" sz="1500" b="1">
              <a:solidFill>
                <a:srgbClr val="0404C3"/>
              </a:solidFill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960533" y="2311401"/>
            <a:ext cx="1354667" cy="39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Loss of  Freedom</a:t>
            </a:r>
            <a:endParaRPr lang="en-US" altLang="en-US" sz="1600" b="1">
              <a:solidFill>
                <a:srgbClr val="0404C3"/>
              </a:solidFill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5949953" y="3248026"/>
            <a:ext cx="1365248" cy="24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Fired/ Expelled</a:t>
            </a:r>
            <a:endParaRPr lang="en-US" altLang="en-US" sz="1600" b="1">
              <a:solidFill>
                <a:srgbClr val="000066"/>
              </a:solidFill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6140452" y="4162426"/>
            <a:ext cx="9906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Illness</a:t>
            </a:r>
            <a:endParaRPr lang="en-US" altLang="en-US" sz="1600" b="1">
              <a:solidFill>
                <a:srgbClr val="0404C3"/>
              </a:solidFill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6140452" y="5016501"/>
            <a:ext cx="99060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Major Loss</a:t>
            </a:r>
            <a:endParaRPr lang="en-US" altLang="en-US" sz="1600" b="1">
              <a:solidFill>
                <a:srgbClr val="0404C3"/>
              </a:solidFill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6140451" y="5991227"/>
            <a:ext cx="89958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0066"/>
                </a:solidFill>
              </a:rPr>
              <a:t>?</a:t>
            </a:r>
            <a:endParaRPr lang="en-US" altLang="en-US" sz="1600" b="1">
              <a:solidFill>
                <a:srgbClr val="0404C3"/>
              </a:solidFill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10547354" y="1447801"/>
            <a:ext cx="1441448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rgbClr val="660033"/>
                </a:solidFill>
              </a:rPr>
              <a:t>Poison</a:t>
            </a:r>
            <a:endParaRPr lang="en-US" altLang="en-US" sz="1600" b="1">
              <a:solidFill>
                <a:srgbClr val="660033"/>
              </a:solidFill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10750552" y="2362201"/>
            <a:ext cx="990600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rgbClr val="660033"/>
                </a:solidFill>
              </a:rPr>
              <a:t>Gun</a:t>
            </a:r>
            <a:endParaRPr lang="en-US" altLang="en-US" sz="1600" b="1">
              <a:solidFill>
                <a:srgbClr val="DA0F09"/>
              </a:solidFill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10625669" y="3276601"/>
            <a:ext cx="1261533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rgbClr val="660033"/>
                </a:solidFill>
              </a:rPr>
              <a:t>Hanging</a:t>
            </a:r>
            <a:endParaRPr lang="en-US" altLang="en-US" sz="1600" b="1">
              <a:solidFill>
                <a:srgbClr val="DA0F09"/>
              </a:solidFill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0625669" y="4162426"/>
            <a:ext cx="1261533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rgbClr val="660033"/>
                </a:solidFill>
              </a:rPr>
              <a:t>Autocide</a:t>
            </a:r>
            <a:endParaRPr lang="en-US" altLang="en-US" sz="1600" b="1">
              <a:solidFill>
                <a:srgbClr val="DA0F09"/>
              </a:solidFill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10627784" y="5076826"/>
            <a:ext cx="1259416" cy="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rgbClr val="660033"/>
                </a:solidFill>
              </a:rPr>
              <a:t>Jumping</a:t>
            </a: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10750552" y="6019802"/>
            <a:ext cx="89958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660033"/>
                </a:solidFill>
              </a:rPr>
              <a:t>?</a:t>
            </a:r>
          </a:p>
        </p:txBody>
      </p:sp>
      <p:sp>
        <p:nvSpPr>
          <p:cNvPr id="2092" name="Rectangle 44" descr="Horizontal brick"/>
          <p:cNvSpPr>
            <a:spLocks noChangeArrowheads="1"/>
          </p:cNvSpPr>
          <p:nvPr/>
        </p:nvSpPr>
        <p:spPr bwMode="auto">
          <a:xfrm>
            <a:off x="9753601" y="1905000"/>
            <a:ext cx="702733" cy="4184650"/>
          </a:xfrm>
          <a:prstGeom prst="rect">
            <a:avLst/>
          </a:prstGeom>
          <a:pattFill prst="horzBrick">
            <a:fgClr>
              <a:srgbClr val="C0C0C0"/>
            </a:fgClr>
            <a:bgClr>
              <a:srgbClr val="DDDDDD"/>
            </a:bgClr>
          </a:patt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7315201" y="3108327"/>
            <a:ext cx="2311400" cy="11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00066"/>
                </a:solidFill>
              </a:rPr>
              <a:t>Increasing Hopelessness Contemplation</a:t>
            </a:r>
          </a:p>
          <a:p>
            <a:pPr algn="ctr"/>
            <a:r>
              <a:rPr lang="en-US" altLang="en-US" sz="1600" b="1">
                <a:solidFill>
                  <a:srgbClr val="000066"/>
                </a:solidFill>
              </a:rPr>
              <a:t>of Suicide</a:t>
            </a:r>
          </a:p>
          <a:p>
            <a:pPr algn="ctr"/>
            <a:r>
              <a:rPr lang="en-US" altLang="en-US" sz="1600" b="1">
                <a:solidFill>
                  <a:srgbClr val="000066"/>
                </a:solidFill>
              </a:rPr>
              <a:t>as Solution</a:t>
            </a:r>
            <a:r>
              <a:rPr lang="en-US" altLang="en-US" sz="1800" b="1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 rot="5400000">
            <a:off x="8331730" y="3818704"/>
            <a:ext cx="35782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WALL OF RESISTANCE</a:t>
            </a:r>
            <a:endParaRPr lang="en-US" altLang="en-US" sz="1800" b="1">
              <a:solidFill>
                <a:srgbClr val="0404C3"/>
              </a:solidFill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812801" y="1887539"/>
            <a:ext cx="117475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Genetic Load</a:t>
            </a:r>
            <a:endParaRPr lang="en-US" altLang="en-US" sz="1400" b="1">
              <a:solidFill>
                <a:srgbClr val="0404C3"/>
              </a:solidFill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076452" y="2211389"/>
            <a:ext cx="9906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Sex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3103034" y="2559051"/>
            <a:ext cx="1265767" cy="2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Race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4425952" y="2806701"/>
            <a:ext cx="98848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Age</a:t>
            </a: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4809068" y="3581400"/>
            <a:ext cx="1083733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Drugs or </a:t>
            </a:r>
          </a:p>
          <a:p>
            <a:pPr algn="ctr">
              <a:lnSpc>
                <a:spcPct val="7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Alcohol</a:t>
            </a:r>
            <a:endParaRPr lang="en-US" altLang="en-US" sz="1500" b="1">
              <a:solidFill>
                <a:srgbClr val="0404C3"/>
              </a:solidFill>
            </a:endParaRP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91018" y="1295402"/>
            <a:ext cx="141816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Biological</a:t>
            </a:r>
            <a:endParaRPr lang="en-US" altLang="en-US" sz="1600" b="1">
              <a:solidFill>
                <a:schemeClr val="tx2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179918" y="3644901"/>
            <a:ext cx="99060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Child Abuse</a:t>
            </a: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1354667" y="3644901"/>
            <a:ext cx="104140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Loss of Parent</a:t>
            </a:r>
            <a:endParaRPr lang="en-US" altLang="en-US" sz="1500" b="1">
              <a:solidFill>
                <a:srgbClr val="0404C3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2417235" y="3597277"/>
            <a:ext cx="1240367" cy="6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Culture Shock/</a:t>
            </a:r>
          </a:p>
          <a:p>
            <a:pPr algn="ctr">
              <a:lnSpc>
                <a:spcPct val="8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Shift</a:t>
            </a:r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3613153" y="3549651"/>
            <a:ext cx="1263648" cy="62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66"/>
                </a:solidFill>
              </a:rPr>
              <a:t>Values</a:t>
            </a:r>
          </a:p>
          <a:p>
            <a:pPr algn="ctr">
              <a:lnSpc>
                <a:spcPct val="7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Religion</a:t>
            </a:r>
          </a:p>
          <a:p>
            <a:pPr algn="ctr">
              <a:lnSpc>
                <a:spcPct val="7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Beliefs</a:t>
            </a:r>
            <a:endParaRPr lang="en-US" altLang="en-US" sz="1500" b="1">
              <a:solidFill>
                <a:srgbClr val="000066"/>
              </a:solidFill>
            </a:endParaRPr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812800" y="5334001"/>
            <a:ext cx="112818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Season of  year</a:t>
            </a:r>
            <a:endParaRPr lang="en-US" altLang="en-US" sz="1400" b="1">
              <a:solidFill>
                <a:srgbClr val="0404C3"/>
              </a:solidFill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2076451" y="5029201"/>
            <a:ext cx="107314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66"/>
                </a:solidFill>
              </a:rPr>
              <a:t>Geo-graphy</a:t>
            </a: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4324353" y="4549776"/>
            <a:ext cx="1162048" cy="4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 b="1">
                <a:solidFill>
                  <a:srgbClr val="000066"/>
                </a:solidFill>
              </a:rPr>
              <a:t>Model for Suicide</a:t>
            </a:r>
            <a:endParaRPr lang="en-US" altLang="en-US" sz="1400" b="1">
              <a:solidFill>
                <a:srgbClr val="0404C3"/>
              </a:solidFill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91019" y="2971802"/>
            <a:ext cx="316018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Personal/Psychological</a:t>
            </a:r>
            <a:endParaRPr lang="en-US" altLang="en-US" sz="1600" b="1">
              <a:solidFill>
                <a:schemeClr val="tx2"/>
              </a:solidFill>
            </a:endParaRP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6130927"/>
            <a:ext cx="4572000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400" b="1">
                <a:solidFill>
                  <a:srgbClr val="C0C0C0"/>
                </a:solidFill>
              </a:rPr>
              <a:t> </a:t>
            </a:r>
            <a:r>
              <a:rPr lang="en-US" altLang="en-US" sz="1400" b="1">
                <a:solidFill>
                  <a:srgbClr val="660033"/>
                </a:solidFill>
              </a:rPr>
              <a:t>All “Causes” are real.</a:t>
            </a:r>
          </a:p>
          <a:p>
            <a:pPr>
              <a:buFontTx/>
              <a:buChar char="•"/>
            </a:pPr>
            <a:r>
              <a:rPr lang="en-US" altLang="en-US" sz="1400" b="1">
                <a:solidFill>
                  <a:srgbClr val="660033"/>
                </a:solidFill>
              </a:rPr>
              <a:t> Hopelessness is the common pathway.</a:t>
            </a:r>
          </a:p>
          <a:p>
            <a:pPr>
              <a:buFontTx/>
              <a:buChar char="•"/>
            </a:pPr>
            <a:r>
              <a:rPr lang="en-US" altLang="en-US" sz="1400" b="1">
                <a:solidFill>
                  <a:srgbClr val="660033"/>
                </a:solidFill>
              </a:rPr>
              <a:t> Break the chain anywhere = prevention.</a:t>
            </a: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91017" y="4697415"/>
            <a:ext cx="2072216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Environmental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3448293" y="4737100"/>
            <a:ext cx="6831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66"/>
                </a:solidFill>
              </a:rPr>
              <a:t>Urban</a:t>
            </a:r>
          </a:p>
          <a:p>
            <a:pPr algn="ctr"/>
            <a:r>
              <a:rPr lang="en-US" altLang="en-US" sz="1400" b="1">
                <a:solidFill>
                  <a:srgbClr val="000066"/>
                </a:solidFill>
              </a:rPr>
              <a:t>vs.</a:t>
            </a:r>
          </a:p>
          <a:p>
            <a:pPr algn="ctr"/>
            <a:r>
              <a:rPr lang="en-US" altLang="en-US" sz="1400" b="1">
                <a:solidFill>
                  <a:srgbClr val="000066"/>
                </a:solidFill>
              </a:rPr>
              <a:t>Rural</a:t>
            </a:r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245926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27202" y="474664"/>
          <a:ext cx="8312152" cy="592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Document" r:id="rId3" imgW="6233160" imgH="5925312" progId="Word.Document.8">
                  <p:embed/>
                </p:oleObj>
              </mc:Choice>
              <mc:Fallback>
                <p:oleObj name="Document" r:id="rId3" imgW="6233160" imgH="59253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2" y="474664"/>
                        <a:ext cx="8312152" cy="592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32800" y="4419600"/>
            <a:ext cx="2336800" cy="9144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40000" y="4495800"/>
            <a:ext cx="2235200" cy="838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b="1" i="1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5400000" flipH="1">
            <a:off x="6413500" y="2324100"/>
            <a:ext cx="2514600" cy="1524000"/>
          </a:xfrm>
          <a:prstGeom prst="rtTriangle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63448" y="577851"/>
            <a:ext cx="47243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 u="sng">
                <a:solidFill>
                  <a:srgbClr val="660033"/>
                </a:solidFill>
              </a:rPr>
              <a:t>Suicidal Crisis Episode</a:t>
            </a:r>
            <a:endParaRPr lang="en-US" altLang="en-US" b="1" i="1">
              <a:solidFill>
                <a:srgbClr val="660033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29531" y="3200401"/>
            <a:ext cx="72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Risk</a:t>
            </a:r>
          </a:p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Level</a:t>
            </a:r>
            <a:endParaRPr lang="en-US" altLang="en-US" b="1" i="1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386885" y="5334001"/>
            <a:ext cx="736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Years</a:t>
            </a:r>
            <a:endParaRPr lang="en-US" altLang="en-US" b="1" i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86911" y="5348288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Days</a:t>
            </a:r>
            <a:endParaRPr lang="en-US" altLang="en-US" b="1" i="1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23457" y="5348288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Hours</a:t>
            </a:r>
            <a:endParaRPr lang="en-US" altLang="en-US" b="1" i="1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322111" y="5348288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Days</a:t>
            </a:r>
            <a:endParaRPr lang="en-US" altLang="en-US" b="1" i="1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9279685" y="5348288"/>
            <a:ext cx="736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60033"/>
                </a:solidFill>
              </a:rPr>
              <a:t>Years</a:t>
            </a:r>
            <a:endParaRPr lang="en-US" altLang="en-US" b="1" i="1">
              <a:solidFill>
                <a:srgbClr val="660033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80756" y="5867401"/>
            <a:ext cx="24888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66"/>
                </a:solidFill>
              </a:rPr>
              <a:t>Approximately 3 weeks</a:t>
            </a:r>
            <a:endParaRPr lang="en-US" altLang="en-US" b="1" i="1">
              <a:solidFill>
                <a:srgbClr val="C0C0C0"/>
              </a:solidFill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2540000" y="1828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2352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2352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22352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2352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2352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22352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2352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828800" y="2905127"/>
            <a:ext cx="609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/>
          </a:p>
          <a:p>
            <a:endParaRPr lang="en-US" altLang="en-US" sz="1600" b="1"/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3</a:t>
            </a:r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2</a:t>
            </a:r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1</a:t>
            </a:r>
          </a:p>
          <a:p>
            <a:endParaRPr lang="en-US" altLang="en-US" b="1" i="1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5080000" y="2514600"/>
            <a:ext cx="1320800" cy="19812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5080000" y="4495800"/>
            <a:ext cx="0" cy="838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6400800" y="2514600"/>
            <a:ext cx="0" cy="28194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47752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4775200" y="5715000"/>
            <a:ext cx="3657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V="1">
            <a:off x="84328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775200" y="4495800"/>
            <a:ext cx="1320800" cy="838200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b="1" i="1"/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 flipH="1">
            <a:off x="4775200" y="2514600"/>
            <a:ext cx="1320800" cy="1981200"/>
          </a:xfrm>
          <a:prstGeom prst="rtTriangle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 rot="16200000">
            <a:off x="6159500" y="1765300"/>
            <a:ext cx="685800" cy="812800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6807200" y="4343400"/>
            <a:ext cx="1625600" cy="990600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540000" y="4495800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49784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4775200" y="4495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V="1">
            <a:off x="6096000" y="1828800"/>
            <a:ext cx="812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8432800" y="4419600"/>
            <a:ext cx="233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8432800" y="4419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3251202" y="4864101"/>
            <a:ext cx="69762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500" b="1">
                <a:solidFill>
                  <a:srgbClr val="000066"/>
                </a:solidFill>
              </a:rPr>
              <a:t>Stable</a:t>
            </a:r>
            <a:endParaRPr lang="en-US" altLang="en-US" b="1" i="1">
              <a:solidFill>
                <a:srgbClr val="000066"/>
              </a:solidFill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072875" y="4651376"/>
            <a:ext cx="7296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Crisis </a:t>
            </a:r>
          </a:p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Begins</a:t>
            </a:r>
            <a:endParaRPr lang="en-US" altLang="en-US" b="1" i="1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7044642" y="4651376"/>
            <a:ext cx="10935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Crisis</a:t>
            </a:r>
          </a:p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Diminishes</a:t>
            </a:r>
            <a:endParaRPr lang="en-US" altLang="en-US" b="1" i="1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6096000" y="2514600"/>
            <a:ext cx="812800" cy="2819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6908800" y="1828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6096000" y="2514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2540000" y="5334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6156918" y="4651376"/>
            <a:ext cx="6655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Crisis</a:t>
            </a:r>
          </a:p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Peaks</a:t>
            </a:r>
            <a:endParaRPr lang="en-US" altLang="en-US" b="1" i="1"/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9334939" y="4864101"/>
            <a:ext cx="69762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000066"/>
                </a:solidFill>
              </a:rPr>
              <a:t>Stable</a:t>
            </a:r>
            <a:endParaRPr lang="en-US" altLang="en-US" b="1" i="1">
              <a:solidFill>
                <a:srgbClr val="000066"/>
              </a:solidFill>
            </a:endParaRP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7213602" y="1828800"/>
            <a:ext cx="31707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000066"/>
                </a:solidFill>
              </a:rPr>
              <a:t>Risk is Imminent</a:t>
            </a:r>
            <a:endParaRPr lang="en-US" altLang="en-US" b="1" i="1">
              <a:solidFill>
                <a:srgbClr val="000066"/>
              </a:solidFill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 flipV="1">
            <a:off x="7010400" y="1828800"/>
            <a:ext cx="812800" cy="1524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10769600" y="4419600"/>
            <a:ext cx="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6908800" y="1828800"/>
            <a:ext cx="15240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V="1">
            <a:off x="4775200" y="2514600"/>
            <a:ext cx="13208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1934636" y="282416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/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1828800" y="2022475"/>
            <a:ext cx="2872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</a:rPr>
              <a:t>7</a:t>
            </a:r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6</a:t>
            </a:r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5</a:t>
            </a:r>
          </a:p>
          <a:p>
            <a:endParaRPr lang="en-US" altLang="en-US" sz="1600" b="1">
              <a:solidFill>
                <a:schemeClr val="bg1"/>
              </a:solidFill>
            </a:endParaRPr>
          </a:p>
          <a:p>
            <a:endParaRPr lang="en-US" altLang="en-US" b="1" i="1">
              <a:solidFill>
                <a:schemeClr val="bg1"/>
              </a:solidFill>
            </a:endParaRP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1828800" y="34290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</a:rPr>
              <a:t>4</a:t>
            </a:r>
            <a:endParaRPr lang="en-US" altLang="en-US" b="1" i="1">
              <a:solidFill>
                <a:schemeClr val="bg1"/>
              </a:solidFill>
            </a:endParaRP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4267200" y="4114800"/>
            <a:ext cx="406400" cy="228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3048002" y="3657601"/>
            <a:ext cx="1378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66"/>
                </a:solidFill>
              </a:rPr>
              <a:t>Initial Hazard</a:t>
            </a:r>
          </a:p>
          <a:p>
            <a:r>
              <a:rPr lang="en-US" altLang="en-US" sz="1400" b="1">
                <a:solidFill>
                  <a:srgbClr val="000066"/>
                </a:solidFill>
              </a:rPr>
              <a:t> is Encountered</a:t>
            </a:r>
            <a:endParaRPr lang="en-US" altLang="en-US" sz="2200" b="1"/>
          </a:p>
        </p:txBody>
      </p:sp>
    </p:spTree>
    <p:extLst>
      <p:ext uri="{BB962C8B-B14F-4D97-AF65-F5344CB8AC3E}">
        <p14:creationId xmlns:p14="http://schemas.microsoft.com/office/powerpoint/2010/main" val="456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134" y="2641551"/>
            <a:ext cx="9782908" cy="1564689"/>
          </a:xfrm>
        </p:spPr>
        <p:txBody>
          <a:bodyPr>
            <a:noAutofit/>
          </a:bodyPr>
          <a:lstStyle/>
          <a:p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QPR is </a:t>
            </a:r>
            <a:r>
              <a:rPr lang="en-US" altLang="en-US" sz="4500" u="sng" dirty="0">
                <a:solidFill>
                  <a:schemeClr val="tx2"/>
                </a:solidFill>
                <a:latin typeface="Avenir Next Demi Bold" panose="020B0703020202020204" pitchFamily="34" charset="0"/>
              </a:rPr>
              <a:t>not</a:t>
            </a:r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intended to be a form of counseling or treatment.</a:t>
            </a:r>
            <a:b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</a:br>
            <a:endParaRPr lang="en-US" altLang="en-US" sz="45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QPR </a:t>
            </a:r>
            <a:r>
              <a:rPr lang="en-US" altLang="en-US" sz="4500" u="sng" dirty="0">
                <a:solidFill>
                  <a:schemeClr val="tx2"/>
                </a:solidFill>
                <a:latin typeface="Avenir Next Demi Bold" panose="020B0703020202020204" pitchFamily="34" charset="0"/>
              </a:rPr>
              <a:t>is</a:t>
            </a:r>
            <a:r>
              <a:rPr lang="en-US" altLang="en-US" sz="45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intended to offer hope through positive action.</a:t>
            </a:r>
          </a:p>
          <a:p>
            <a:endParaRPr lang="en-US" sz="50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312919" y="683880"/>
            <a:ext cx="3382108" cy="1325563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QPR</a:t>
            </a:r>
          </a:p>
        </p:txBody>
      </p:sp>
    </p:spTree>
    <p:extLst>
      <p:ext uri="{BB962C8B-B14F-4D97-AF65-F5344CB8AC3E}">
        <p14:creationId xmlns:p14="http://schemas.microsoft.com/office/powerpoint/2010/main" val="3932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153" y="1646274"/>
            <a:ext cx="746608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6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Suicide Clues And Warning Signs</a:t>
            </a:r>
          </a:p>
          <a:p>
            <a:pPr algn="ctr"/>
            <a:endParaRPr lang="en-US" altLang="en-US" sz="4600" b="1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r>
              <a:rPr lang="en-US" altLang="en-US" sz="4600" dirty="0">
                <a:solidFill>
                  <a:schemeClr val="tx2"/>
                </a:solidFill>
                <a:latin typeface="Avenir Next" panose="020B0503020202020204" pitchFamily="34" charset="0"/>
              </a:rPr>
              <a:t>The more clues and signs observed, </a:t>
            </a:r>
          </a:p>
          <a:p>
            <a:r>
              <a:rPr lang="en-US" altLang="en-US" sz="4600" dirty="0">
                <a:solidFill>
                  <a:schemeClr val="tx2"/>
                </a:solidFill>
                <a:latin typeface="Avenir Next" panose="020B0503020202020204" pitchFamily="34" charset="0"/>
              </a:rPr>
              <a:t>the greater the risk.  </a:t>
            </a:r>
          </a:p>
          <a:p>
            <a:endParaRPr lang="en-US" altLang="en-US" sz="46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pPr algn="ctr"/>
            <a:r>
              <a:rPr lang="en-US" altLang="en-US" sz="46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Take all signs </a:t>
            </a:r>
            <a:r>
              <a:rPr lang="en-US" altLang="en-US" sz="4600" u="sng" dirty="0">
                <a:solidFill>
                  <a:schemeClr val="tx2"/>
                </a:solidFill>
                <a:latin typeface="Avenir Next Demi Bold" panose="020B0703020202020204" pitchFamily="34" charset="0"/>
              </a:rPr>
              <a:t>seriously.</a:t>
            </a:r>
            <a:endParaRPr lang="en-US" sz="46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7029" y="1388912"/>
            <a:ext cx="8473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Direct Verbal Clues:</a:t>
            </a:r>
            <a:endParaRPr lang="en-US" altLang="en-US" sz="40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“I’ve decided to kill myself.”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 wish I were dead.”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“I’m going to commit suicide.”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“I’m going to end it all.”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“If (such and such) doesn’t happen, I’ll kill</a:t>
            </a:r>
            <a:b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  myself.”</a:t>
            </a:r>
          </a:p>
        </p:txBody>
      </p:sp>
    </p:spTree>
    <p:extLst>
      <p:ext uri="{BB962C8B-B14F-4D97-AF65-F5344CB8AC3E}">
        <p14:creationId xmlns:p14="http://schemas.microsoft.com/office/powerpoint/2010/main" val="1905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7029" y="1388913"/>
            <a:ext cx="958378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Indirect Verbal Clues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“I’m tired of life, I just can’t go on.”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“My family would be better off without me.”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“Who cares if I’m dead anyway.”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 just want out.”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“I won’t be around much longer.”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“Pretty soon you won’t have to worry about</a:t>
            </a:r>
            <a:b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  me.”</a:t>
            </a:r>
          </a:p>
        </p:txBody>
      </p:sp>
    </p:spTree>
    <p:extLst>
      <p:ext uri="{BB962C8B-B14F-4D97-AF65-F5344CB8AC3E}">
        <p14:creationId xmlns:p14="http://schemas.microsoft.com/office/powerpoint/2010/main" val="3240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134" y="1377334"/>
            <a:ext cx="10554789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Behavioral Clues: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Any previous suicide attempt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Acquiring a gun or stockpiling pills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Co-occurring depression, moodiness, hopelessness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Putting personal affairs in order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Giving away prized possessions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Sudden interest or disinterest in religion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Drug or alcohol abuse, or relapse after a period of recovery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Unexplained anger, aggression and irritability</a:t>
            </a:r>
          </a:p>
        </p:txBody>
      </p:sp>
    </p:spTree>
    <p:extLst>
      <p:ext uri="{BB962C8B-B14F-4D97-AF65-F5344CB8AC3E}">
        <p14:creationId xmlns:p14="http://schemas.microsoft.com/office/powerpoint/2010/main" val="19455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>
                <a:cs typeface="Times New Roman" pitchFamily="18" charset="0"/>
              </a:rPr>
              <a:t>Let us try to look at suicide through the eyes of someone who is having suicidal thoughts or has attempted.</a:t>
            </a:r>
          </a:p>
          <a:p>
            <a:pPr marL="0" indent="0" eaLnBrk="1" hangingPunct="1">
              <a:buNone/>
            </a:pPr>
            <a:endParaRPr lang="en-US" altLang="en-US" sz="32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200" dirty="0" smtClean="0">
                <a:cs typeface="Times New Roman" pitchFamily="18" charset="0"/>
                <a:hlinkClick r:id="rId3" action="ppaction://hlinkfile"/>
              </a:rPr>
              <a:t>Craig Miller author -  This is How It Feels</a:t>
            </a:r>
            <a:endParaRPr lang="en-US" altLang="en-US" sz="32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08364" y="347382"/>
            <a:ext cx="9605818" cy="1143000"/>
          </a:xfrm>
        </p:spPr>
        <p:txBody>
          <a:bodyPr/>
          <a:lstStyle/>
          <a:p>
            <a:pPr algn="l" eaLnBrk="1" hangingPunct="1"/>
            <a:r>
              <a:rPr lang="en-US" altLang="en-US" sz="3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Challenge 1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0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134" y="1250311"/>
            <a:ext cx="10554789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Situational Clues: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Being  fired or being expelled from school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A recent unwanted move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Loss of any major relationship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Death of a spouse, child, or best friend, especially if by suicide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Diagnosis of a serious or terminal illness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Sudden unexpected loss of freedom/fear of punishment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Anticipated loss of financial security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Loss of a cherished therapist, counselor or teacher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2"/>
                </a:solidFill>
                <a:latin typeface="Avenir Next" panose="020B0503020202020204" pitchFamily="34" charset="0"/>
              </a:rPr>
              <a:t>Fear of becoming a burden to others</a:t>
            </a:r>
          </a:p>
        </p:txBody>
      </p:sp>
    </p:spTree>
    <p:extLst>
      <p:ext uri="{BB962C8B-B14F-4D97-AF65-F5344CB8AC3E}">
        <p14:creationId xmlns:p14="http://schemas.microsoft.com/office/powerpoint/2010/main" val="40861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134" y="1250312"/>
            <a:ext cx="10554789" cy="428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Tips for Asking the Suicide Question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If in doubt, don’t wait, ask the question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If the person is reluctant, be persistent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Talk to the person alone in a private setting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Allow the person to talk freely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Give yourself plenty of time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Avenir Next" panose="020B0503020202020204" pitchFamily="34" charset="0"/>
              </a:rPr>
              <a:t>Have your resources handy; QPR Card, phone numbers, counselor’s name and any other information that might help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360" y="5751957"/>
            <a:ext cx="1090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Remember:  How you ask the question is less important than that you ask it</a:t>
            </a:r>
          </a:p>
        </p:txBody>
      </p:sp>
    </p:spTree>
    <p:extLst>
      <p:ext uri="{BB962C8B-B14F-4D97-AF65-F5344CB8AC3E}">
        <p14:creationId xmlns:p14="http://schemas.microsoft.com/office/powerpoint/2010/main" val="18623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212" y="2147901"/>
            <a:ext cx="10554789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Less Direct Approach</a:t>
            </a:r>
            <a:r>
              <a:rPr lang="en-US" altLang="en-US" sz="3200" b="1" dirty="0">
                <a:solidFill>
                  <a:schemeClr val="tx2"/>
                </a:solidFill>
                <a:latin typeface="Avenir Next" panose="020B0503020202020204" pitchFamily="34" charset="0"/>
              </a:rPr>
              <a:t>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endParaRPr lang="en-US" altLang="en-US" sz="1000" b="1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“Have you been unhappy lately? 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Have you been very unhappy lately? 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Have you been so very unhappy lately that you’ve been 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thinking about ending your life?”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endParaRPr lang="en-US" altLang="en-US" sz="2400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“Do you ever wish you could go to sleep and never wake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 up?”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18" y="104406"/>
            <a:ext cx="752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Q</a:t>
            </a: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      </a:t>
            </a:r>
            <a:r>
              <a:rPr lang="en-US" altLang="en-US" sz="8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8457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212" y="2147901"/>
            <a:ext cx="1055478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Direct Approach: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  <a:buFont typeface="Monotype Sorts" pitchFamily="2" charset="2"/>
              <a:buChar char="u"/>
            </a:pPr>
            <a:endParaRPr lang="en-US" altLang="en-US" sz="800" b="1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“You know, when people are as upset as you seem to be,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 they sometimes wish they were dead.  I’m wondering if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 you’re feeling that way, too?”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endParaRPr lang="en-US" altLang="en-US" sz="1000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“You look pretty miserable, I wonder if you’re thinking</a:t>
            </a:r>
            <a:b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 about suicide?”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“Are you thinking about killing yourself?”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18" y="104406"/>
            <a:ext cx="752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Q</a:t>
            </a: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      </a:t>
            </a:r>
            <a:r>
              <a:rPr lang="en-US" altLang="en-US" sz="8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Question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0788" y="5903904"/>
            <a:ext cx="737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tx2"/>
                </a:solidFill>
                <a:latin typeface="Avenir Next Demi Bold" panose="020B0703020202020204" pitchFamily="34" charset="0"/>
              </a:rPr>
              <a:t>NOTE:  If you cannot ask the question, find someone who can.</a:t>
            </a:r>
            <a:endParaRPr lang="en-US" altLang="en-US" sz="24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212" y="2147901"/>
            <a:ext cx="10554789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How NOT to ask the suicide question: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  <a:buFont typeface="Monotype Sorts" pitchFamily="2" charset="2"/>
              <a:buChar char="u"/>
            </a:pPr>
            <a:endParaRPr lang="en-US" altLang="en-US" sz="800" b="1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“You’re not thinking of killing yourself, are you?”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“You wouldn’t do anything stupid would you?”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“Suicide is a dumb idea.  Surely you’re not thinking about suicide?”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18" y="104406"/>
            <a:ext cx="752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Q</a:t>
            </a: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      </a:t>
            </a:r>
            <a:r>
              <a:rPr lang="en-US" altLang="en-US" sz="8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5113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2081" y="1938896"/>
            <a:ext cx="10554789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How to Persuade someone to stay alive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  <a:buFont typeface="Monotype Sorts" pitchFamily="2" charset="2"/>
              <a:buChar char="u"/>
            </a:pPr>
            <a:endParaRPr lang="en-US" altLang="en-US" sz="800" b="1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Listen to the problem and give them your full attention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Remember, suicide is not the problem, only the solution to a perceived insoluble problem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Do not rush to judgment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Offer hope in any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18" y="104406"/>
            <a:ext cx="752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P</a:t>
            </a: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       </a:t>
            </a:r>
            <a:r>
              <a:rPr lang="en-US" altLang="en-US" sz="8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Persuade</a:t>
            </a:r>
          </a:p>
        </p:txBody>
      </p:sp>
    </p:spTree>
    <p:extLst>
      <p:ext uri="{BB962C8B-B14F-4D97-AF65-F5344CB8AC3E}">
        <p14:creationId xmlns:p14="http://schemas.microsoft.com/office/powerpoint/2010/main" val="9515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2081" y="1938896"/>
            <a:ext cx="10554789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 panose="020B0703020202020204" pitchFamily="34" charset="0"/>
              </a:rPr>
              <a:t> </a:t>
            </a:r>
            <a:r>
              <a:rPr lang="en-US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 panose="020B0703020202020204" pitchFamily="34" charset="0"/>
              </a:rPr>
              <a:t>Then Ask:</a:t>
            </a:r>
            <a:endParaRPr lang="en-US" alt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 panose="020B0703020202020204" pitchFamily="34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“Will you go with me to get help?”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“Will you let me help you get help?”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“Will you promise me not to kill yourself</a:t>
            </a:r>
            <a:b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</a:b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  until we’ve found some help?”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18" y="104406"/>
            <a:ext cx="752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P</a:t>
            </a: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       </a:t>
            </a:r>
            <a:r>
              <a:rPr lang="en-US" altLang="en-US" sz="8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Persuade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1422" y="5235902"/>
            <a:ext cx="658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YOUR WILLINGNESS TO LISTEN AND TO HELP</a:t>
            </a:r>
          </a:p>
          <a:p>
            <a:pPr algn="ctr">
              <a:buFont typeface="Monotype Sort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CAN REKINDLE HOPE, AND MAKE ALL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7593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0375" y="2043399"/>
            <a:ext cx="10554789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Suicidal people often believe they cannot be helped, so you may have to do more.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The best referral involves taking the person directly to someone who can help.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The next best referral is getting a commitment from them to accept help, then making the arrangements to get that help.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The third best referral is to give referral information and try to get a good faith commitment not to complete or attempt suicide. Any willingness to accept help at some time, even if in the future, is a good outcome.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718" y="104406"/>
            <a:ext cx="752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R</a:t>
            </a:r>
            <a:r>
              <a:rPr lang="en-US" altLang="en-US" sz="24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       </a:t>
            </a:r>
            <a:r>
              <a:rPr lang="en-US" altLang="en-US" sz="8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Refer</a:t>
            </a:r>
          </a:p>
        </p:txBody>
      </p:sp>
    </p:spTree>
    <p:extLst>
      <p:ext uri="{BB962C8B-B14F-4D97-AF65-F5344CB8AC3E}">
        <p14:creationId xmlns:p14="http://schemas.microsoft.com/office/powerpoint/2010/main" val="4543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9" y="1594023"/>
            <a:ext cx="12098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6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Remember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endParaRPr lang="en-US" altLang="en-US" sz="3200" dirty="0">
              <a:solidFill>
                <a:schemeClr val="tx2"/>
              </a:solidFill>
              <a:latin typeface="Avenir Next Demi Bold" panose="020B0703020202020204" pitchFamily="34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32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Since almost all efforts to persuade someone to live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32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instead of attempt suicide will be met with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32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agreement and relief, don’t hesitate to get involved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32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 or take the lead.</a:t>
            </a:r>
          </a:p>
        </p:txBody>
      </p:sp>
    </p:spTree>
    <p:extLst>
      <p:ext uri="{BB962C8B-B14F-4D97-AF65-F5344CB8AC3E}">
        <p14:creationId xmlns:p14="http://schemas.microsoft.com/office/powerpoint/2010/main" val="40984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0374" y="2683478"/>
            <a:ext cx="10554789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Say: “I want you to live,” or “I’m on your side...we’ll get through this.”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endParaRPr lang="en-US" altLang="en-US" sz="3200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Get Others Involved.  Ask the person who else might help. Family? Friends? Brothers? Sisters? Pastors? Priest? Rabbi? Bishop? Physician?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6239" y="1027736"/>
            <a:ext cx="752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6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For Effective QPR</a:t>
            </a:r>
          </a:p>
        </p:txBody>
      </p:sp>
    </p:spTree>
    <p:extLst>
      <p:ext uri="{BB962C8B-B14F-4D97-AF65-F5344CB8AC3E}">
        <p14:creationId xmlns:p14="http://schemas.microsoft.com/office/powerpoint/2010/main" val="19622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>
                <a:cs typeface="Times New Roman" pitchFamily="18" charset="0"/>
              </a:rPr>
              <a:t>Try to look at the need of suicide prevention and education beyond your current and future job. </a:t>
            </a:r>
          </a:p>
          <a:p>
            <a:pPr marL="0" indent="0" eaLnBrk="1" hangingPunct="1">
              <a:buNone/>
            </a:pPr>
            <a:endParaRPr lang="en-US" altLang="en-US" sz="32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200" dirty="0" smtClean="0">
                <a:cs typeface="Times New Roman" pitchFamily="18" charset="0"/>
              </a:rPr>
              <a:t>As a law enforcement officer it is important, but this information can also impact your personal life.  (Family, friends, neighbors, co-workers, etc.)</a:t>
            </a:r>
            <a:endParaRPr lang="en-US" altLang="en-US" sz="32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08364" y="347382"/>
            <a:ext cx="9605818" cy="1143000"/>
          </a:xfrm>
        </p:spPr>
        <p:txBody>
          <a:bodyPr/>
          <a:lstStyle/>
          <a:p>
            <a:pPr algn="l" eaLnBrk="1" hangingPunct="1"/>
            <a:r>
              <a:rPr lang="en-US" altLang="en-US" sz="3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Challenge 2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1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553" y="2213215"/>
            <a:ext cx="10554789" cy="3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Join a Team.  Offer to work with clergy, therapists, psychiatrists or whomever is going to provide the counseling or treatment.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  <a:buFont typeface="Monotype Sorts" pitchFamily="2" charset="2"/>
              <a:buChar char="u"/>
            </a:pPr>
            <a:endParaRPr lang="en-US" altLang="en-US" sz="3200" dirty="0">
              <a:solidFill>
                <a:schemeClr val="tx2"/>
              </a:solidFill>
              <a:latin typeface="Avenir Next" panose="020B0503020202020204" pitchFamily="34" charset="0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tx2"/>
                </a:solidFill>
                <a:latin typeface="Avenir Next" panose="020B0503020202020204" pitchFamily="34" charset="0"/>
              </a:rPr>
              <a:t>Follow up with a visit, a phone call or a card, and in whatever way feels comfortable to you, let the person know you care about what happens to them.  Caring may save a life.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6239" y="1027736"/>
            <a:ext cx="752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6000" dirty="0">
                <a:solidFill>
                  <a:schemeClr val="tx2"/>
                </a:solidFill>
                <a:latin typeface="Avenir Next Demi Bold" panose="020B0703020202020204" pitchFamily="34" charset="0"/>
              </a:rPr>
              <a:t>For Effective QPR</a:t>
            </a:r>
          </a:p>
        </p:txBody>
      </p:sp>
    </p:spTree>
    <p:extLst>
      <p:ext uri="{BB962C8B-B14F-4D97-AF65-F5344CB8AC3E}">
        <p14:creationId xmlns:p14="http://schemas.microsoft.com/office/powerpoint/2010/main" val="10656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9" y="1594023"/>
            <a:ext cx="12098733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venir Next Demi Bold" panose="020B0703020202020204" pitchFamily="34" charset="0"/>
              </a:rPr>
              <a:t>REMEMBER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endParaRPr lang="en-US" altLang="en-US" sz="48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 panose="020B0703020202020204" pitchFamily="34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CC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 panose="020B0703020202020204" pitchFamily="34" charset="0"/>
              </a:rPr>
              <a:t>WHEN YOU APPLY QPR, YOU PLANT THE SEEDS OF HOPE.  HOPE HELPS PREVENT SUICIDE.</a:t>
            </a:r>
          </a:p>
        </p:txBody>
      </p:sp>
    </p:spTree>
    <p:extLst>
      <p:ext uri="{BB962C8B-B14F-4D97-AF65-F5344CB8AC3E}">
        <p14:creationId xmlns:p14="http://schemas.microsoft.com/office/powerpoint/2010/main" val="25420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293092" y="1210235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401454" y="1288676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364" name="Content Placeholder 4"/>
          <p:cNvSpPr>
            <a:spLocks noGrp="1"/>
          </p:cNvSpPr>
          <p:nvPr>
            <p:ph sz="half" idx="2"/>
          </p:nvPr>
        </p:nvSpPr>
        <p:spPr>
          <a:xfrm>
            <a:off x="5357092" y="1949825"/>
            <a:ext cx="5920895" cy="4146176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When one person in the community dies by suicide, it may increase the risk for other troubled individuals due to </a:t>
            </a:r>
            <a:r>
              <a:rPr lang="en-US" altLang="en-US" sz="2800" dirty="0" smtClean="0">
                <a:cs typeface="Times New Roman" pitchFamily="18" charset="0"/>
              </a:rPr>
              <a:t>‘contagion effect’</a:t>
            </a:r>
          </a:p>
          <a:p>
            <a:pPr eaLnBrk="1" hangingPunct="1"/>
            <a:r>
              <a:rPr lang="en-US" altLang="en-US" sz="2800" dirty="0" smtClean="0">
                <a:cs typeface="Times New Roman" pitchFamily="18" charset="0"/>
              </a:rPr>
              <a:t>“</a:t>
            </a:r>
            <a:r>
              <a:rPr lang="en-US" altLang="en-US" sz="2800" dirty="0">
                <a:cs typeface="Times New Roman" pitchFamily="18" charset="0"/>
              </a:rPr>
              <a:t>If they can’t make it, how can I?”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Still being researched</a:t>
            </a:r>
          </a:p>
        </p:txBody>
      </p:sp>
      <p:pic>
        <p:nvPicPr>
          <p:cNvPr id="1536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2" y="2218766"/>
            <a:ext cx="3659909" cy="275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16000" y="403412"/>
            <a:ext cx="10363970" cy="1143000"/>
          </a:xfrm>
        </p:spPr>
        <p:txBody>
          <a:bodyPr/>
          <a:lstStyle/>
          <a:p>
            <a:pPr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Contagion Effect</a:t>
            </a:r>
          </a:p>
        </p:txBody>
      </p:sp>
    </p:spTree>
    <p:extLst>
      <p:ext uri="{BB962C8B-B14F-4D97-AF65-F5344CB8AC3E}">
        <p14:creationId xmlns:p14="http://schemas.microsoft.com/office/powerpoint/2010/main" val="29300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879274" y="1949825"/>
            <a:ext cx="7398713" cy="4146176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For every 1 suicide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115 are exposed (4.7 million annually)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25 experience major life disruptions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1 in every 15 Americans 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survivors of suicide.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2286000"/>
            <a:ext cx="3203864" cy="27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1293092" y="106455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401454" y="1143000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14016" y="268941"/>
            <a:ext cx="10363970" cy="1143000"/>
          </a:xfrm>
        </p:spPr>
        <p:txBody>
          <a:bodyPr/>
          <a:lstStyle/>
          <a:p>
            <a:pPr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Survivors of Suicide</a:t>
            </a:r>
          </a:p>
        </p:txBody>
      </p:sp>
    </p:spTree>
    <p:extLst>
      <p:ext uri="{BB962C8B-B14F-4D97-AF65-F5344CB8AC3E}">
        <p14:creationId xmlns:p14="http://schemas.microsoft.com/office/powerpoint/2010/main" val="274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914016" y="1453965"/>
            <a:ext cx="10363970" cy="446274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90% of all suicides have a diagnosable mental illness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Depression is the most common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Co-occurring psychiatric disorders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Mood Disorders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Addictions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Personality Disorders</a:t>
            </a:r>
          </a:p>
          <a:p>
            <a:pPr lvl="2" eaLnBrk="1" hangingPunct="1"/>
            <a:r>
              <a:rPr lang="en-US" altLang="en-US" sz="2800" dirty="0">
                <a:cs typeface="Times New Roman" pitchFamily="18" charset="0"/>
              </a:rPr>
              <a:t>Borderline Personality Disorder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3092" y="1210235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401454" y="1288676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194376" y="403412"/>
            <a:ext cx="8873263" cy="1143000"/>
          </a:xfrm>
        </p:spPr>
        <p:txBody>
          <a:bodyPr/>
          <a:lstStyle/>
          <a:p>
            <a:pPr algn="l" eaLnBrk="1" hangingPunct="1"/>
            <a:r>
              <a:rPr lang="en-US" altLang="en-US" sz="38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 and Mental </a:t>
            </a:r>
            <a:r>
              <a:rPr lang="en-US" altLang="en-US" sz="38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Illness</a:t>
            </a:r>
            <a:endParaRPr lang="en-US" altLang="en-US" sz="38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738911" y="201706"/>
            <a:ext cx="10363970" cy="1143000"/>
          </a:xfrm>
        </p:spPr>
        <p:txBody>
          <a:bodyPr/>
          <a:lstStyle/>
          <a:p>
            <a:pPr eaLnBrk="1" hangingPunct="1"/>
            <a:r>
              <a:rPr lang="en-US" alt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Depression, Anxiety, and Bipolar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914016" y="1748118"/>
            <a:ext cx="10363970" cy="411536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Depression almost always present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Changes in sleep, appetite, weight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Isolation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Helplessness/Hopelessness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Talks or jokes about suicide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These impair the person’s social or work functioning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20058" y="1075765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328422" y="1154206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If someone is currently intoxicated on drugs or alcohol, risk level is elevated</a:t>
            </a:r>
          </a:p>
          <a:p>
            <a:pPr lvl="1"/>
            <a:r>
              <a:rPr lang="en-US" altLang="en-US" sz="2800" dirty="0">
                <a:cs typeface="Times New Roman" pitchFamily="18" charset="0"/>
              </a:rPr>
              <a:t>Due to impulsivity</a:t>
            </a:r>
          </a:p>
          <a:p>
            <a:pPr lvl="1"/>
            <a:endParaRPr lang="en-US" altLang="en-US" sz="2800" dirty="0">
              <a:cs typeface="Times New Roman" pitchFamily="18" charset="0"/>
            </a:endParaRPr>
          </a:p>
          <a:p>
            <a:r>
              <a:rPr lang="en-US" altLang="en-US" sz="2800" dirty="0">
                <a:cs typeface="Times New Roman" pitchFamily="18" charset="0"/>
              </a:rPr>
              <a:t>Frequency of alcohol or drug abuse can elevate the risk level as well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70183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678545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458576" y="336176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34387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1136286" y="268941"/>
            <a:ext cx="11453091" cy="1143000"/>
          </a:xfrm>
        </p:spPr>
        <p:txBody>
          <a:bodyPr/>
          <a:lstStyle/>
          <a:p>
            <a:pPr algn="l" eaLnBrk="1" hangingPunct="1"/>
            <a:r>
              <a:rPr lang="en-US" altLang="en-US" sz="38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Personality </a:t>
            </a:r>
            <a:r>
              <a:rPr lang="en-US" altLang="en-US" sz="38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&amp; Misc</a:t>
            </a:r>
            <a:r>
              <a:rPr lang="en-US" altLang="en-US" sz="38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Disorders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idx="1"/>
          </p:nvPr>
        </p:nvSpPr>
        <p:spPr>
          <a:xfrm>
            <a:off x="914016" y="1417546"/>
            <a:ext cx="10363970" cy="411536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Borderline Personality Disorder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Pattern of instability in interpersonal relationships, self-image, and affects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Emotion dysregulation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Fear abandonment</a:t>
            </a:r>
          </a:p>
          <a:p>
            <a:pPr lvl="1" eaLnBrk="1" hangingPunct="1"/>
            <a:endParaRPr lang="en-US" altLang="en-US" sz="2800" dirty="0"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Schizophrenia (Spectrum)</a:t>
            </a:r>
          </a:p>
          <a:p>
            <a:pPr lvl="1" eaLnBrk="1" hangingPunct="1"/>
            <a:r>
              <a:rPr lang="en-US" altLang="en-US" sz="2800" dirty="0">
                <a:cs typeface="Times New Roman" pitchFamily="18" charset="0"/>
              </a:rPr>
              <a:t>Delusions, hallucinations, disorganized thinking, or abnormal motor behavior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3092" y="106455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01454" y="1143000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914016" y="347382"/>
            <a:ext cx="10363970" cy="1143000"/>
          </a:xfrm>
        </p:spPr>
        <p:txBody>
          <a:bodyPr/>
          <a:lstStyle/>
          <a:p>
            <a:pPr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Motivations for Suicide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Stop the pain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Overwhelming grief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Painful terminal illness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Responding to “voices” or hallucinations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To avoid public disgrace</a:t>
            </a:r>
          </a:p>
          <a:p>
            <a:pPr eaLnBrk="1" hangingPunct="1"/>
            <a:r>
              <a:rPr lang="en-US" altLang="en-US" sz="2800" dirty="0">
                <a:cs typeface="Times New Roman" pitchFamily="18" charset="0"/>
              </a:rPr>
              <a:t>Although YOU may not understand, it makes sense to the person </a:t>
            </a:r>
            <a:r>
              <a:rPr lang="en-US" alt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risk.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923638" y="1419361"/>
            <a:ext cx="10363970" cy="4571999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Times New Roman" pitchFamily="18" charset="0"/>
              </a:rPr>
              <a:t>Use this acronym to recognize risk:  </a:t>
            </a:r>
            <a:r>
              <a:rPr lang="en-US" altLang="en-US" sz="2800" b="1" dirty="0">
                <a:cs typeface="Times New Roman" pitchFamily="18" charset="0"/>
              </a:rPr>
              <a:t>Is Path Warm</a:t>
            </a:r>
            <a:r>
              <a:rPr lang="en-US" altLang="en-US" sz="2800" dirty="0">
                <a:cs typeface="Times New Roman" pitchFamily="18" charset="0"/>
              </a:rPr>
              <a:t>?</a:t>
            </a:r>
          </a:p>
          <a:p>
            <a:pPr eaLnBrk="1" hangingPunct="1"/>
            <a:endParaRPr lang="en-US" altLang="en-US" sz="2000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I	Ideation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S	Substance abuse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P	Purposelessness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A	Anxiety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T	Trapped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H	Hopelessness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W	Withdrawal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A 	Anger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R	Recklessness</a:t>
            </a:r>
          </a:p>
          <a:p>
            <a:pPr eaLnBrk="1" hangingPunct="1"/>
            <a:r>
              <a:rPr lang="en-US" altLang="en-US" sz="1800" dirty="0" smtClean="0">
                <a:cs typeface="Times New Roman" pitchFamily="18" charset="0"/>
              </a:rPr>
              <a:t>M	Mood Change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996758" y="373705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Warning </a:t>
            </a:r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Signs</a:t>
            </a:r>
            <a:endParaRPr lang="en-US" altLang="en-US" sz="4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3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>
                <a:cs typeface="Times New Roman" pitchFamily="18" charset="0"/>
              </a:rPr>
              <a:t>Lets take just a few minutes to review some of the myths that surround suicide. </a:t>
            </a:r>
            <a:endParaRPr lang="en-US" altLang="en-US" sz="32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08364" y="347382"/>
            <a:ext cx="9605818" cy="1143000"/>
          </a:xfrm>
        </p:spPr>
        <p:txBody>
          <a:bodyPr/>
          <a:lstStyle/>
          <a:p>
            <a:pPr algn="l" eaLnBrk="1" hangingPunct="1"/>
            <a:r>
              <a:rPr lang="en-US" altLang="en-US" sz="3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Myths Surrounding Suicide 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0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919788" y="1411941"/>
            <a:ext cx="10363970" cy="4908176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Times New Roman" pitchFamily="18" charset="0"/>
              </a:rPr>
              <a:t>Question: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Are you having thoughts about suicide? (not harm or “doing something stupid”)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Never “planting” the idea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Give the person permission to say yes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Don’t over or under react to the answer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Ask about plan</a:t>
            </a:r>
          </a:p>
          <a:p>
            <a:pPr lvl="2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When?</a:t>
            </a:r>
          </a:p>
          <a:p>
            <a:pPr lvl="2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Where?</a:t>
            </a:r>
          </a:p>
          <a:p>
            <a:pPr lvl="2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How? (access to the means?)</a:t>
            </a:r>
          </a:p>
          <a:p>
            <a:pPr lvl="2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Is there a chance for someone to intervene 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their plan?</a:t>
            </a:r>
          </a:p>
          <a:p>
            <a:pPr eaLnBrk="1" hangingPunct="1"/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more detailed the plan, the higher the risk!</a:t>
            </a: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970981" y="268941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38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to do next: QPR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8364" y="1131796"/>
            <a:ext cx="11083636" cy="148543"/>
            <a:chOff x="914400" y="1282700"/>
            <a:chExt cx="9144000" cy="168349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914400" y="1282700"/>
              <a:ext cx="777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2438400" y="1451049"/>
              <a:ext cx="7620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7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996758" y="336176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to do next? </a:t>
            </a:r>
            <a:r>
              <a:rPr lang="en-US" altLang="en-US" sz="2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(QPR </a:t>
            </a:r>
            <a:r>
              <a:rPr lang="en-US" alt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cont</a:t>
            </a:r>
            <a:r>
              <a:rPr lang="en-US" altLang="en-US" sz="2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endParaRPr lang="en-US" altLang="en-US" sz="2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914016" y="1613648"/>
            <a:ext cx="10363970" cy="3025588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Persuade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Persuade the person to get help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If high risk, don’t leave them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alone</a:t>
            </a:r>
          </a:p>
          <a:p>
            <a:pPr lvl="1" eaLnBrk="1" hangingPunct="1"/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Refer: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Refer them to the appropriate assistance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Adult for minor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Therapist or psychiatrist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Emergency Room if the risk is high or steps have already been taken to end their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life</a:t>
            </a:r>
          </a:p>
          <a:p>
            <a:pPr lvl="1" eaLnBrk="1" hangingPunct="1"/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45365" y="5042647"/>
            <a:ext cx="6947095" cy="707886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cap="small" spc="50" dirty="0" smtClean="0">
                <a:ln w="11430"/>
                <a:gradFill>
                  <a:gsLst>
                    <a:gs pos="25000">
                      <a:srgbClr val="6559AB">
                        <a:satMod val="155000"/>
                      </a:srgbClr>
                    </a:gs>
                    <a:gs pos="100000">
                      <a:srgbClr val="6559A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ＭＳ Ｐゴシック" pitchFamily="34" charset="-128"/>
                <a:cs typeface="Times New Roman" pitchFamily="18" charset="0"/>
              </a:rPr>
              <a:t>Question, Persuade, Refer</a:t>
            </a:r>
            <a:endParaRPr lang="en-US" altLang="en-US" sz="4000" b="1" cap="small" spc="50" dirty="0">
              <a:ln w="11430"/>
              <a:gradFill>
                <a:gsLst>
                  <a:gs pos="25000">
                    <a:srgbClr val="6559AB">
                      <a:satMod val="155000"/>
                    </a:srgbClr>
                  </a:gs>
                  <a:gs pos="100000">
                    <a:srgbClr val="6559A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08364" y="1165868"/>
            <a:ext cx="11083636" cy="111604"/>
            <a:chOff x="914400" y="1282700"/>
            <a:chExt cx="9144000" cy="168349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914400" y="1282700"/>
              <a:ext cx="777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2438400" y="1451049"/>
              <a:ext cx="7620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996758" y="347382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38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Therapists </a:t>
            </a:r>
            <a:r>
              <a:rPr lang="en-US" altLang="en-US" sz="38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Calling Police</a:t>
            </a:r>
            <a:endParaRPr lang="en-US" altLang="en-US" sz="38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Why do therapists call the police to their office when they have a suicidal client?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“Isn’t that THEIR job to deal with that?”</a:t>
            </a:r>
          </a:p>
          <a:p>
            <a:pPr lvl="1" eaLnBrk="1" hangingPunct="1"/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Therapists will call the police only when they don’t believe their client can stay safe after talking with them for some time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The therapist clinically believes the client will attempt suicide if they do not go to the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hospital</a:t>
            </a:r>
          </a:p>
          <a:p>
            <a:pPr marL="509588" lvl="1" indent="0" eaLnBrk="1" hangingPunct="1"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They often cannot transport due to liability and safety concerns both for themselves and the client</a:t>
            </a:r>
          </a:p>
          <a:p>
            <a:pPr lvl="1" eaLnBrk="1" hangingPunct="1"/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While the client cooperates now, what about during transport?</a:t>
            </a:r>
          </a:p>
        </p:txBody>
      </p:sp>
    </p:spTree>
    <p:extLst>
      <p:ext uri="{BB962C8B-B14F-4D97-AF65-F5344CB8AC3E}">
        <p14:creationId xmlns:p14="http://schemas.microsoft.com/office/powerpoint/2010/main" val="28068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914016" y="336176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Factors with Influence on Risk</a:t>
            </a:r>
          </a:p>
        </p:txBody>
      </p:sp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914018" y="1680883"/>
            <a:ext cx="10723802" cy="4415118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Previous attempts: how many, how recent, have the methods escalated?</a:t>
            </a:r>
          </a:p>
          <a:p>
            <a:pPr>
              <a:buFontTx/>
              <a:buNone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Loss: significant relationship (divorce/death), real or perceived, more recent</a:t>
            </a:r>
          </a:p>
          <a:p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Psychiatric care: diagnosed with disorder, previous or recent hospitalization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08365" y="1131794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2216727" y="1210235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914016" y="268941"/>
            <a:ext cx="10363970" cy="1143000"/>
          </a:xfrm>
        </p:spPr>
        <p:txBody>
          <a:bodyPr/>
          <a:lstStyle/>
          <a:p>
            <a:pPr algn="l"/>
            <a:r>
              <a:rPr lang="en-US" altLang="en-US" sz="48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Determining Risk Level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After having asked the prior questions, what, where, when, possibility of intervention, and listening for the other risk factors, you can determine risk level.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08365" y="1131794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216727" y="1210235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Screening Assessment Tool</a:t>
            </a:r>
            <a:endParaRPr lang="en-US" altLang="en-US" sz="4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238071"/>
            <a:ext cx="10537825" cy="1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Screening Assessment Tool</a:t>
            </a:r>
            <a:endParaRPr lang="en-US" altLang="en-US" sz="4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345718"/>
            <a:ext cx="10537825" cy="3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Screening Assessment Tool</a:t>
            </a:r>
            <a:endParaRPr lang="en-US" altLang="en-US" sz="4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05" y="1536778"/>
            <a:ext cx="969302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Screening Assessment Tool</a:t>
            </a:r>
            <a:endParaRPr lang="en-US" altLang="en-US" sz="4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608983"/>
            <a:ext cx="10537825" cy="26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0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1"/>
          <p:cNvSpPr>
            <a:spLocks noGrp="1"/>
          </p:cNvSpPr>
          <p:nvPr>
            <p:ph idx="1"/>
          </p:nvPr>
        </p:nvSpPr>
        <p:spPr>
          <a:xfrm>
            <a:off x="914016" y="1490382"/>
            <a:ext cx="10363970" cy="4605618"/>
          </a:xfrm>
        </p:spPr>
        <p:txBody>
          <a:bodyPr/>
          <a:lstStyle/>
          <a:p>
            <a:r>
              <a:rPr lang="en-US" alt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Low</a:t>
            </a:r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ideas but no real plan, no time frame, no access to means, generally no prior attempts within last 10 years</a:t>
            </a:r>
          </a:p>
          <a:p>
            <a:endParaRPr lang="en-US" altLang="en-US" sz="2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en-US" alt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Medium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some details to plan, means determined, time frame more than 24 hours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8364" y="1131796"/>
            <a:ext cx="10621818" cy="148543"/>
            <a:chOff x="914400" y="1282700"/>
            <a:chExt cx="9144000" cy="168349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914400" y="1282700"/>
              <a:ext cx="7772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2438400" y="1451049"/>
              <a:ext cx="7620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976394" y="326794"/>
            <a:ext cx="7602681" cy="1143000"/>
          </a:xfrm>
        </p:spPr>
        <p:txBody>
          <a:bodyPr/>
          <a:lstStyle/>
          <a:p>
            <a:pPr algn="l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Levels of Risk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95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545021"/>
            <a:ext cx="10539075" cy="4452929"/>
          </a:xfrm>
        </p:spPr>
        <p:txBody>
          <a:bodyPr/>
          <a:lstStyle/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Myth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	No one can stop a suicide, it is inevitable.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Fact</a:t>
            </a:r>
            <a:r>
              <a:rPr lang="en-US" altLang="en-US" sz="2400" b="1" i="1" dirty="0">
                <a:solidFill>
                  <a:schemeClr val="tx2"/>
                </a:solidFill>
                <a:latin typeface="Avenir Next" panose="020B0503020202020204" pitchFamily="34" charset="0"/>
              </a:rPr>
              <a:t>	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If people in a crisis get the help they need, they  will 		probably never be suicidal again.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Myth 	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Confronting a person about suicide will only make them angry and 		increase the risk of suicide.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Fact</a:t>
            </a:r>
            <a:r>
              <a:rPr lang="en-US" altLang="en-US" sz="2400" b="1" i="1" dirty="0">
                <a:solidFill>
                  <a:schemeClr val="tx2"/>
                </a:solidFill>
                <a:latin typeface="Avenir Next" panose="020B0503020202020204" pitchFamily="34" charset="0"/>
              </a:rPr>
              <a:t>	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Asking someone directly about suicidal intent lowers anxiety, 	opens up communication and lowers the risk of an impulsive act.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Myth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 	Only experts can prevent suicide.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Fact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	Suicide prevention is everybody’s business, </a:t>
            </a:r>
            <a:r>
              <a:rPr lang="en-US" altLang="en-US" sz="2400" dirty="0" smtClean="0">
                <a:solidFill>
                  <a:schemeClr val="tx2"/>
                </a:solidFill>
                <a:latin typeface="Avenir Next" panose="020B0503020202020204" pitchFamily="34" charset="0"/>
              </a:rPr>
              <a:t>and anyone 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can help 	prevent the tragedy of suicide</a:t>
            </a:r>
          </a:p>
          <a:p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</a:t>
            </a:r>
            <a:r>
              <a:rPr lang="en-US" sz="4000" dirty="0">
                <a:latin typeface="Avenir Next Demi Bold" panose="020B07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Myths</a:t>
            </a:r>
            <a:r>
              <a:rPr lang="en-US" sz="4000" dirty="0">
                <a:latin typeface="Avenir Next Demi Bold" panose="020B07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</a:t>
            </a:r>
            <a:r>
              <a:rPr lang="en-US" sz="4000" dirty="0">
                <a:latin typeface="Avenir Next Demi Bold" panose="020B07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Facts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7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1"/>
          <p:cNvSpPr>
            <a:spLocks noGrp="1"/>
          </p:cNvSpPr>
          <p:nvPr>
            <p:ph idx="1"/>
          </p:nvPr>
        </p:nvSpPr>
        <p:spPr>
          <a:xfrm>
            <a:off x="948654" y="1479177"/>
            <a:ext cx="10363970" cy="4370294"/>
          </a:xfrm>
        </p:spPr>
        <p:txBody>
          <a:bodyPr/>
          <a:lstStyle/>
          <a:p>
            <a:r>
              <a:rPr lang="en-US" altLang="en-US" sz="28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well thought out plan, time frame less than 24 hours, ready access to means, several other factors *if they are talking to the hotline, the CW may contact PD for “check the welfare”</a:t>
            </a:r>
          </a:p>
          <a:p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en-US" altLang="en-US" sz="28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Immediate High and/or Suicide in Progress: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well defined plan, means at hand, attempt imminent, already put plan into action (took pills) *hotline will call PD for “Suicide in Progress”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758" y="401851"/>
            <a:ext cx="10363970" cy="1143000"/>
          </a:xfrm>
        </p:spPr>
        <p:txBody>
          <a:bodyPr/>
          <a:lstStyle/>
          <a:p>
            <a:pPr algn="l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Levels of Risk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32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914016" y="1680883"/>
            <a:ext cx="10363970" cy="441511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Take all threats seriously</a:t>
            </a:r>
          </a:p>
          <a:p>
            <a:pPr lvl="1"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Not healthy to “joke” about suicide</a:t>
            </a:r>
          </a:p>
          <a:p>
            <a:pPr lvl="1"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If “just for attention” then they need attention</a:t>
            </a:r>
          </a:p>
          <a:p>
            <a:pPr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Acknowledge the person’s problems and feelings</a:t>
            </a:r>
          </a:p>
          <a:p>
            <a:pPr lvl="1"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It’s about how they feel</a:t>
            </a:r>
          </a:p>
          <a:p>
            <a:pPr lvl="1" eaLnBrk="1" hangingPunct="1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No judgments</a:t>
            </a:r>
          </a:p>
          <a:p>
            <a:pPr lvl="1" eaLnBrk="1" hangingPunct="1"/>
            <a:endParaRPr lang="en-US" altLang="en-US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96758" y="336176"/>
            <a:ext cx="10363970" cy="1143000"/>
          </a:xfrm>
        </p:spPr>
        <p:txBody>
          <a:bodyPr/>
          <a:lstStyle/>
          <a:p>
            <a:pPr algn="l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Intervention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6436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996758" y="268941"/>
            <a:ext cx="1036397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Intervention </a:t>
            </a:r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Strategies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914016" y="1479178"/>
            <a:ext cx="10363970" cy="433947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Separate from the means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Determined the next steps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Call Community Counseling Center Crisis line at 800-356-5395 (24 hours a day)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Call National Suicide Lifeline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1-800-273-TALK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Get a commitment from them to get help so they can create a “Safety Plan” with a professional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Transport as situation dictates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08365" y="1131794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216727" y="1210235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Don’t argue about their right to suicide</a:t>
            </a:r>
          </a:p>
          <a:p>
            <a:r>
              <a:rPr lang="en-US" altLang="en-US" sz="2800" dirty="0">
                <a:cs typeface="Times New Roman" pitchFamily="18" charset="0"/>
              </a:rPr>
              <a:t>Don’t minimize the person, their feelings, or the situation</a:t>
            </a:r>
          </a:p>
          <a:p>
            <a:r>
              <a:rPr lang="en-US" altLang="en-US" sz="2800" dirty="0">
                <a:cs typeface="Times New Roman" pitchFamily="18" charset="0"/>
              </a:rPr>
              <a:t>Don’t tell them they have everything to live for</a:t>
            </a:r>
          </a:p>
          <a:p>
            <a:r>
              <a:rPr lang="en-US" altLang="en-US" sz="2800" dirty="0">
                <a:cs typeface="Times New Roman" pitchFamily="18" charset="0"/>
              </a:rPr>
              <a:t>Don’t judge them when you are not in their shoes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altLang="en-US" sz="4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Intervention Don’t(s)</a:t>
            </a:r>
          </a:p>
        </p:txBody>
      </p:sp>
    </p:spTree>
    <p:extLst>
      <p:ext uri="{BB962C8B-B14F-4D97-AF65-F5344CB8AC3E}">
        <p14:creationId xmlns:p14="http://schemas.microsoft.com/office/powerpoint/2010/main" val="25477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108365" y="1143000"/>
            <a:ext cx="942109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006381" y="268941"/>
            <a:ext cx="758343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en-US" altLang="en-US" sz="28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Protective Factors</a:t>
            </a:r>
            <a:endParaRPr lang="en-US" altLang="en-US" sz="28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273" y="1546412"/>
            <a:ext cx="10363970" cy="4115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Regular school/work attendance Having a good social support system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Economic security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Community bonding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For youth feeling close to at least one </a:t>
            </a:r>
            <a:r>
              <a:rPr lang="en-US" sz="2400" dirty="0" smtClean="0"/>
              <a:t>adult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Healthy practices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High self-esteem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Good problem solving skills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Feeling in control in their own life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Spirituality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8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Horizontal brick"/>
          <p:cNvSpPr>
            <a:spLocks noChangeArrowheads="1"/>
          </p:cNvSpPr>
          <p:nvPr/>
        </p:nvSpPr>
        <p:spPr bwMode="auto">
          <a:xfrm>
            <a:off x="1524000" y="1219200"/>
            <a:ext cx="9245600" cy="4648200"/>
          </a:xfrm>
          <a:prstGeom prst="rect">
            <a:avLst/>
          </a:prstGeom>
          <a:pattFill prst="horzBrick">
            <a:fgClr>
              <a:srgbClr val="DDDDDD"/>
            </a:fgClr>
            <a:bgClr>
              <a:srgbClr val="FFFFFF"/>
            </a:bgClr>
          </a:pattFill>
          <a:ln w="571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i="1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524000" y="2438400"/>
            <a:ext cx="9245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24000" y="3124200"/>
            <a:ext cx="9245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524000" y="3810000"/>
            <a:ext cx="9245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24000" y="4495800"/>
            <a:ext cx="9245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24000" y="5181600"/>
            <a:ext cx="9245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0" y="5160963"/>
            <a:ext cx="3018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0066"/>
                </a:solidFill>
              </a:rPr>
              <a:t>-- Sobriety --</a:t>
            </a:r>
            <a:endParaRPr lang="en-US" altLang="en-US" b="1" i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93316" y="4419600"/>
            <a:ext cx="13516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Best 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Friend(s)</a:t>
            </a:r>
            <a:endParaRPr lang="en-US" altLang="en-US" b="1" i="1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22811" y="4419600"/>
            <a:ext cx="17315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Safety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Agreement</a:t>
            </a:r>
            <a:endParaRPr lang="en-US" altLang="en-US" b="1" i="1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416801" y="4419600"/>
            <a:ext cx="35602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Treatment 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Availability</a:t>
            </a:r>
            <a:endParaRPr lang="en-US" altLang="en-US" b="1" i="1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28801" y="3921125"/>
            <a:ext cx="9476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rgbClr val="000066"/>
                </a:solidFill>
              </a:rPr>
              <a:t>Pet(s)</a:t>
            </a:r>
            <a:endParaRPr lang="en-US" altLang="en-US" b="1" i="1">
              <a:solidFill>
                <a:srgbClr val="000066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267200" y="44958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7620000" y="44958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251200" y="38100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689600" y="38100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8534400" y="38100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141306" y="3768725"/>
            <a:ext cx="18694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Calm 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Environment</a:t>
            </a:r>
            <a:endParaRPr lang="en-US" altLang="en-US" b="1" i="1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630350" y="3768725"/>
            <a:ext cx="1608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D0D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Religious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Prohibition</a:t>
            </a:r>
            <a:endParaRPr lang="en-US" altLang="en-US" b="1" i="1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8873853" y="3768725"/>
            <a:ext cx="14462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AA or NA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Sponsor</a:t>
            </a:r>
            <a:endParaRPr lang="en-US" altLang="en-US" b="1" i="1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208795" y="3082925"/>
            <a:ext cx="22541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Difficult Access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to means</a:t>
            </a:r>
            <a:endParaRPr lang="en-US" altLang="en-US" b="1" i="1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978400" y="31242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612702" y="3087688"/>
            <a:ext cx="15888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A sense of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HOPE</a:t>
            </a:r>
            <a:endParaRPr lang="en-US" altLang="en-US" b="1" i="1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823200" y="31242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8334802" y="3082925"/>
            <a:ext cx="17940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Positive 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Self-esteem</a:t>
            </a:r>
            <a:endParaRPr lang="en-US" altLang="en-US" b="1" i="1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9481930" y="1828800"/>
            <a:ext cx="7761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Fear</a:t>
            </a:r>
            <a:endParaRPr lang="en-US" altLang="en-US" b="1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774614" y="2413000"/>
            <a:ext cx="21996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Job Security or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Job Skills</a:t>
            </a:r>
            <a:endParaRPr lang="en-US" altLang="en-US" b="1" i="1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426489" y="2413000"/>
            <a:ext cx="31069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Support of significant 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other(s)</a:t>
            </a:r>
            <a:endParaRPr lang="en-US" altLang="en-US" b="1" i="1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1524000" y="1752600"/>
            <a:ext cx="9245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978681" y="1270000"/>
            <a:ext cx="31694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Counselor or therapist</a:t>
            </a:r>
            <a:endParaRPr lang="en-US" altLang="en-US" b="1" i="1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689600" y="1219200"/>
            <a:ext cx="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666713" y="1863725"/>
            <a:ext cx="35253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Medication Compliance</a:t>
            </a:r>
            <a:endParaRPr lang="en-US" altLang="en-US" b="1" i="1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885562" y="1863725"/>
            <a:ext cx="19078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Good health</a:t>
            </a:r>
            <a:endParaRPr lang="en-US" altLang="en-US" b="1" i="1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702318" y="2397125"/>
            <a:ext cx="20168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Responsibility</a:t>
            </a:r>
          </a:p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for children</a:t>
            </a:r>
            <a:endParaRPr lang="en-US" altLang="en-US" b="1" i="1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534400" y="1219200"/>
            <a:ext cx="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8914322" y="1254125"/>
            <a:ext cx="12298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Others?</a:t>
            </a:r>
            <a:endParaRPr lang="en-US" altLang="en-US" b="1">
              <a:solidFill>
                <a:srgbClr val="000066"/>
              </a:solidFill>
            </a:endParaRPr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3962400" y="17526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9042400" y="17526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4368800" y="24384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7112000" y="2438400"/>
            <a:ext cx="0" cy="685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294467" y="425450"/>
            <a:ext cx="6526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i="1">
                <a:solidFill>
                  <a:schemeClr val="bg1"/>
                </a:solidFill>
              </a:rPr>
              <a:t>Wall of Resistance to Suicide</a:t>
            </a:r>
            <a:endParaRPr lang="en-US" altLang="en-US" b="1" i="1">
              <a:solidFill>
                <a:srgbClr val="660033"/>
              </a:solidFill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186767" y="6034088"/>
            <a:ext cx="3270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/>
              <a:t>Protective Factors</a:t>
            </a:r>
            <a:endParaRPr lang="en-US" altLang="en-US" b="1" i="1">
              <a:solidFill>
                <a:srgbClr val="660033"/>
              </a:solidFill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6042783" y="1249364"/>
            <a:ext cx="20537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200" b="1">
                <a:solidFill>
                  <a:srgbClr val="000066"/>
                </a:solidFill>
              </a:rPr>
              <a:t>Duty to others</a:t>
            </a:r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11848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108365" y="1143000"/>
            <a:ext cx="942109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006381" y="268941"/>
            <a:ext cx="758343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en-US" altLang="en-US" sz="28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if you respond to suicide</a:t>
            </a:r>
            <a:endParaRPr lang="en-US" altLang="en-US" sz="28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273" y="1546412"/>
            <a:ext cx="10363970" cy="4115360"/>
          </a:xfrm>
        </p:spPr>
        <p:txBody>
          <a:bodyPr/>
          <a:lstStyle/>
          <a:p>
            <a:r>
              <a:rPr lang="en-US" sz="2400" dirty="0" smtClean="0"/>
              <a:t>Follow your departments protocol</a:t>
            </a:r>
          </a:p>
          <a:p>
            <a:r>
              <a:rPr lang="en-US" sz="2400" dirty="0" smtClean="0"/>
              <a:t>Be sensitive – remember this families life has just changed forever</a:t>
            </a:r>
          </a:p>
          <a:p>
            <a:r>
              <a:rPr lang="en-US" sz="2400" dirty="0" smtClean="0"/>
              <a:t>If you had to hear this news how would you like to hear</a:t>
            </a:r>
          </a:p>
          <a:p>
            <a:r>
              <a:rPr lang="en-US" sz="2400" dirty="0" smtClean="0"/>
              <a:t>Offer to call someone family, friend, religious leader</a:t>
            </a:r>
          </a:p>
          <a:p>
            <a:r>
              <a:rPr lang="en-US" sz="2400" dirty="0" smtClean="0"/>
              <a:t>No two people will handle the news the same</a:t>
            </a:r>
          </a:p>
          <a:p>
            <a:r>
              <a:rPr lang="en-US" sz="2400" dirty="0" smtClean="0"/>
              <a:t>Remember there is nothing you can say to make situation better, just say things “I’m sorry for your loss, what can I do to help”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9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108365" y="1143000"/>
            <a:ext cx="942109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006381" y="268941"/>
            <a:ext cx="758343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en-US" altLang="en-US" sz="32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Give families resources</a:t>
            </a:r>
            <a:endParaRPr lang="en-US" altLang="en-US" sz="32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1680882"/>
            <a:ext cx="5172364" cy="255494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3" y="1680882"/>
            <a:ext cx="5172364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1108365" y="1143000"/>
            <a:ext cx="9421091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2216727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006381" y="268941"/>
            <a:ext cx="758343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en-US" altLang="en-US" sz="32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Give families resources</a:t>
            </a:r>
            <a:endParaRPr lang="en-US" altLang="en-US" sz="32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273" y="1546412"/>
            <a:ext cx="10363970" cy="4115360"/>
          </a:xfrm>
        </p:spPr>
        <p:txBody>
          <a:bodyPr/>
          <a:lstStyle/>
          <a:p>
            <a:r>
              <a:rPr lang="en-US" dirty="0" smtClean="0"/>
              <a:t>There is a local support group for survivors of suicide Survivors of Loved Ones to Suicide (SOLOS)</a:t>
            </a:r>
          </a:p>
          <a:p>
            <a:pPr lvl="1"/>
            <a:r>
              <a:rPr lang="en-US" dirty="0" smtClean="0"/>
              <a:t>They meet at Cape Library on 2</a:t>
            </a:r>
            <a:r>
              <a:rPr lang="en-US" baseline="30000" dirty="0" smtClean="0"/>
              <a:t>nd</a:t>
            </a:r>
            <a:r>
              <a:rPr lang="en-US" dirty="0" smtClean="0"/>
              <a:t> Wednesday of each month from 6:30 to 7:30</a:t>
            </a:r>
          </a:p>
          <a:p>
            <a:pPr lvl="1"/>
            <a:r>
              <a:rPr lang="en-US" dirty="0" smtClean="0"/>
              <a:t>They have online support group through Facebook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Mental Health First Aid (MHFA)-POST certified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Youth Mental Health First Aid 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Mental Health First Aid Public Safety Model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Question Persuade Refer (QPR)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safeTALK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Applied Suicide Intervention Skills Training (ASIST)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Talk Saves Lives </a:t>
            </a:r>
          </a:p>
          <a:p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altLang="en-US" sz="44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Additional trainings</a:t>
            </a:r>
            <a:endParaRPr lang="en-US" altLang="en-US" sz="4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1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434662"/>
            <a:ext cx="10539075" cy="4461641"/>
          </a:xfrm>
        </p:spPr>
        <p:txBody>
          <a:bodyPr/>
          <a:lstStyle/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Myth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	Suicidal people keep their plans to themselves.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Fact</a:t>
            </a:r>
            <a:r>
              <a:rPr lang="en-US" altLang="en-US" sz="2400" b="1" i="1" dirty="0">
                <a:solidFill>
                  <a:schemeClr val="tx2"/>
                </a:solidFill>
                <a:latin typeface="Avenir Next" panose="020B0503020202020204" pitchFamily="34" charset="0"/>
              </a:rPr>
              <a:t>	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Most suicidal people communicate their intent sometime during 	the week preceding their attempt.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Myth 	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Those who talk about suicide don’t do it.</a:t>
            </a:r>
          </a:p>
          <a:p>
            <a:pPr marL="34290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Fact</a:t>
            </a:r>
            <a:r>
              <a:rPr lang="en-US" altLang="en-US" sz="2400" b="1" i="1" dirty="0">
                <a:solidFill>
                  <a:schemeClr val="tx2"/>
                </a:solidFill>
                <a:latin typeface="Avenir Next" panose="020B0503020202020204" pitchFamily="34" charset="0"/>
              </a:rPr>
              <a:t>	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People who talk about suicide may  try, or even complete, an act of 	self-destruction..</a:t>
            </a:r>
          </a:p>
          <a:p>
            <a:pPr marL="342900" lvl="0" indent="-342900" defTabSz="906463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84313" algn="l"/>
                <a:tab pos="1541463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Myth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 	Once a person decides to complete suicide, there is nothing 	anyone can do to stop them.</a:t>
            </a:r>
          </a:p>
          <a:p>
            <a:pPr marL="342900" indent="-342900" defTabSz="1204913">
              <a:spcBef>
                <a:spcPct val="1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>
                <a:tab pos="1428750" algn="l"/>
              </a:tabLst>
            </a:pPr>
            <a:r>
              <a:rPr lang="en-US" altLang="en-US" sz="2400" b="1" dirty="0">
                <a:solidFill>
                  <a:schemeClr val="tx2"/>
                </a:solidFill>
                <a:latin typeface="Avenir Next" panose="020B0503020202020204" pitchFamily="34" charset="0"/>
              </a:rPr>
              <a:t>Fact</a:t>
            </a:r>
            <a:r>
              <a:rPr lang="en-US" altLang="en-US" sz="2400" dirty="0">
                <a:solidFill>
                  <a:schemeClr val="tx2"/>
                </a:solidFill>
                <a:latin typeface="Avenir Next" panose="020B0503020202020204" pitchFamily="34" charset="0"/>
              </a:rPr>
              <a:t> 	Suicide is the most preventable kind of death, and almost any 	positive action may save a life.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Question – what season has the highest risk for suicides </a:t>
            </a:r>
            <a:endParaRPr lang="en-US" altLang="en-US" sz="24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</a:t>
            </a:r>
            <a:r>
              <a:rPr lang="en-US" sz="4000" dirty="0">
                <a:latin typeface="Avenir Next Demi Bold" panose="020B07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Myths</a:t>
            </a:r>
            <a:r>
              <a:rPr lang="en-US" sz="4000" dirty="0">
                <a:latin typeface="Avenir Next Demi Bold" panose="020B07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</a:t>
            </a:r>
            <a:r>
              <a:rPr lang="en-US" sz="4000" dirty="0">
                <a:latin typeface="Avenir Next Demi Bold" panose="020B0703020202020204" pitchFamily="34" charset="0"/>
              </a:rPr>
              <a:t> </a:t>
            </a:r>
            <a:r>
              <a:rPr 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Facts</a:t>
            </a:r>
            <a:endParaRPr lang="en-US" altLang="en-US" sz="34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2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Attend Community Counseling Center’s annual suicide prevention and awareness conference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Participate in Out of the Darkness Walks (Cape and Ste. Genevieve counties)</a:t>
            </a:r>
          </a:p>
          <a:p>
            <a:r>
              <a:rPr lang="en-US" altLang="en-US" sz="2800" dirty="0" smtClean="0">
                <a:cs typeface="Times New Roman" pitchFamily="18" charset="0"/>
              </a:rPr>
              <a:t>Ask for additional specialized training</a:t>
            </a:r>
          </a:p>
          <a:p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Additional trainings continued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0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cs typeface="Times New Roman" pitchFamily="18" charset="0"/>
              </a:rPr>
              <a:t>Information taken Policeone.com from information from Dr. </a:t>
            </a:r>
            <a:r>
              <a:rPr lang="en-US" altLang="en-US" sz="2800" dirty="0" err="1" smtClean="0">
                <a:cs typeface="Times New Roman" pitchFamily="18" charset="0"/>
              </a:rPr>
              <a:t>Bary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cs typeface="Times New Roman" pitchFamily="18" charset="0"/>
              </a:rPr>
              <a:t>Perrou</a:t>
            </a:r>
            <a:r>
              <a:rPr lang="en-US" altLang="en-US" sz="2800" dirty="0" smtClean="0"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cs typeface="Times New Roman" pitchFamily="18" charset="0"/>
              </a:rPr>
              <a:t>Psy.D</a:t>
            </a:r>
            <a:r>
              <a:rPr lang="en-US" altLang="en-US" sz="2800" dirty="0" smtClean="0">
                <a:cs typeface="Times New Roman" pitchFamily="18" charset="0"/>
              </a:rPr>
              <a:t> – Founder of Public Safety Research Institute and a contributor to “Suicide By Cop: Inducing Officers to Shoot” </a:t>
            </a:r>
          </a:p>
          <a:p>
            <a:pPr marL="0" indent="0"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>
                <a:cs typeface="Times New Roman" pitchFamily="18" charset="0"/>
              </a:rPr>
              <a:t>Disclaimer – this part of the training is purely research driven</a:t>
            </a:r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 by Cop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3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Although </a:t>
            </a:r>
            <a:r>
              <a:rPr lang="en-US" sz="2800" dirty="0"/>
              <a:t>a peaceful resolution is certainly the desired outcome, it MUST NOT come at the expense of your safety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>
                <a:cs typeface="Times New Roman" pitchFamily="18" charset="0"/>
              </a:rPr>
              <a:t>Your safety must remain number one priority</a:t>
            </a:r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 by </a:t>
            </a:r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Cop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The 15 indicators are:</a:t>
            </a:r>
            <a:r>
              <a:rPr lang="en-US" sz="2800" dirty="0"/>
              <a:t> 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 subject is barricaded and refuses to negotiate. </a:t>
            </a:r>
          </a:p>
          <a:p>
            <a:r>
              <a:rPr lang="en-US" sz="2800" dirty="0"/>
              <a:t>The subject has just killed someone, particularly a close relative, his mother, wife or child. </a:t>
            </a:r>
          </a:p>
          <a:p>
            <a:r>
              <a:rPr lang="en-US" sz="2800" dirty="0"/>
              <a:t>The subject says that he has a life-threatening illness. </a:t>
            </a:r>
          </a:p>
          <a:p>
            <a:r>
              <a:rPr lang="en-US" sz="2800" dirty="0"/>
              <a:t>The subject's demands of police do not include negotiations for escape or freedom. 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 by Cop</a:t>
            </a:r>
          </a:p>
        </p:txBody>
      </p:sp>
    </p:spTree>
    <p:extLst>
      <p:ext uri="{BB962C8B-B14F-4D97-AF65-F5344CB8AC3E}">
        <p14:creationId xmlns:p14="http://schemas.microsoft.com/office/powerpoint/2010/main" val="3403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sz="2800" dirty="0"/>
              <a:t>The subject has undergone one or more traumatic life changes (death of a loved one, divorce, financial devastation, etc.) </a:t>
            </a:r>
          </a:p>
          <a:p>
            <a:r>
              <a:rPr lang="en-US" sz="2800" dirty="0"/>
              <a:t>Prior to the encounter, the subject has given away all of his money or possessions. </a:t>
            </a:r>
          </a:p>
          <a:p>
            <a:r>
              <a:rPr lang="en-US" sz="2800" dirty="0"/>
              <a:t>The subject has a record of assaults. </a:t>
            </a:r>
          </a:p>
          <a:p>
            <a:r>
              <a:rPr lang="en-US" sz="2800" dirty="0"/>
              <a:t>Subject says he will only surrender to the </a:t>
            </a:r>
            <a:r>
              <a:rPr lang="en-US" sz="2800" dirty="0" smtClean="0"/>
              <a:t>person in charge</a:t>
            </a:r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eaLnBrk="1" hangingPunct="1"/>
            <a:r>
              <a:rPr lang="en-US" altLang="en-US" sz="40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Suicide by Cop</a:t>
            </a:r>
          </a:p>
        </p:txBody>
      </p:sp>
    </p:spTree>
    <p:extLst>
      <p:ext uri="{BB962C8B-B14F-4D97-AF65-F5344CB8AC3E}">
        <p14:creationId xmlns:p14="http://schemas.microsoft.com/office/powerpoint/2010/main" val="2210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sz="2800" dirty="0"/>
              <a:t>Subject indicates that he has thought about planning his death. </a:t>
            </a:r>
          </a:p>
          <a:p>
            <a:r>
              <a:rPr lang="en-US" sz="2800" dirty="0"/>
              <a:t>Has expressed an interest in wanting to die in a "macho" way. </a:t>
            </a:r>
          </a:p>
          <a:p>
            <a:r>
              <a:rPr lang="en-US" sz="2800" dirty="0"/>
              <a:t>Has expressed interest in "going out in a big way." </a:t>
            </a:r>
          </a:p>
          <a:p>
            <a:r>
              <a:rPr lang="en-US" sz="2800" dirty="0"/>
              <a:t>Subject expresses feelings of hopelessness or helplessness. </a:t>
            </a:r>
          </a:p>
          <a:p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3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sz="2800" dirty="0"/>
              <a:t>Subject dictates his will to negotiators. </a:t>
            </a:r>
          </a:p>
          <a:p>
            <a:r>
              <a:rPr lang="en-US" sz="2800" dirty="0"/>
              <a:t>Subject demands to be </a:t>
            </a:r>
            <a:r>
              <a:rPr lang="en-US" sz="2800" dirty="0" smtClean="0"/>
              <a:t>killed</a:t>
            </a:r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5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"Suicide By Cop" Dr. </a:t>
            </a:r>
            <a:r>
              <a:rPr lang="en-US" sz="2800" dirty="0" err="1"/>
              <a:t>Perrou</a:t>
            </a:r>
            <a:r>
              <a:rPr lang="en-US" sz="2800" dirty="0"/>
              <a:t> also shares some potential indicators that a peaceful resolution to an </a:t>
            </a:r>
            <a:r>
              <a:rPr lang="en-US" sz="2800" dirty="0" smtClean="0"/>
              <a:t>SBC </a:t>
            </a:r>
            <a:r>
              <a:rPr lang="en-US" sz="2800" dirty="0"/>
              <a:t>may be at hand. Some things that he has observed in subjects prior to peaceful resolutions:</a:t>
            </a:r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5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sz="2800" dirty="0"/>
              <a:t>Less interactive </a:t>
            </a:r>
            <a:r>
              <a:rPr lang="en-US" sz="2800" dirty="0" smtClean="0"/>
              <a:t>tension</a:t>
            </a:r>
          </a:p>
          <a:p>
            <a:r>
              <a:rPr lang="en-US" sz="2800" dirty="0" smtClean="0"/>
              <a:t>Lowered voice </a:t>
            </a:r>
          </a:p>
          <a:p>
            <a:r>
              <a:rPr lang="en-US" sz="2800" dirty="0"/>
              <a:t>Less anger</a:t>
            </a:r>
            <a:endParaRPr lang="en-US" sz="2800" dirty="0" smtClean="0"/>
          </a:p>
          <a:p>
            <a:r>
              <a:rPr lang="en-US" sz="2800" dirty="0" smtClean="0"/>
              <a:t>Less profanity</a:t>
            </a:r>
          </a:p>
          <a:p>
            <a:r>
              <a:rPr lang="en-US" sz="2800" dirty="0" smtClean="0"/>
              <a:t>Diminished </a:t>
            </a:r>
            <a:r>
              <a:rPr lang="en-US" sz="2800" dirty="0"/>
              <a:t>aggressive body </a:t>
            </a:r>
            <a:r>
              <a:rPr lang="en-US" sz="2800" dirty="0" smtClean="0"/>
              <a:t>language</a:t>
            </a:r>
          </a:p>
          <a:p>
            <a:r>
              <a:rPr lang="en-US" sz="2800" dirty="0"/>
              <a:t>Increased non-aggressive body </a:t>
            </a:r>
            <a:r>
              <a:rPr lang="en-US" sz="2800" dirty="0" smtClean="0"/>
              <a:t>language</a:t>
            </a:r>
          </a:p>
          <a:p>
            <a:r>
              <a:rPr lang="en-US" sz="2800" dirty="0"/>
              <a:t>Diminished threats of </a:t>
            </a:r>
            <a:r>
              <a:rPr lang="en-US" sz="2800" dirty="0" smtClean="0"/>
              <a:t>violence</a:t>
            </a:r>
          </a:p>
          <a:p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9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sz="2800" dirty="0"/>
              <a:t>Less hopelessness and </a:t>
            </a:r>
            <a:r>
              <a:rPr lang="en-US" sz="2800" dirty="0" smtClean="0"/>
              <a:t>helplessness</a:t>
            </a:r>
          </a:p>
          <a:p>
            <a:r>
              <a:rPr lang="en-US" sz="2800" dirty="0"/>
              <a:t>Greater willingness to listen to the officer's </a:t>
            </a:r>
            <a:r>
              <a:rPr lang="en-US" sz="2800" dirty="0" smtClean="0"/>
              <a:t>suggestions</a:t>
            </a:r>
          </a:p>
          <a:p>
            <a:r>
              <a:rPr lang="en-US" sz="2800" dirty="0"/>
              <a:t>Solicitation of situation outcome promises and safeguards, such as "No handcuffs, no press and I will surrender if you will</a:t>
            </a:r>
            <a:r>
              <a:rPr lang="en-US" sz="2800" dirty="0" smtClean="0"/>
              <a:t>…“</a:t>
            </a:r>
          </a:p>
          <a:p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Note:  </a:t>
            </a:r>
            <a:r>
              <a:rPr lang="en-US" sz="2400" dirty="0">
                <a:solidFill>
                  <a:srgbClr val="FF0000"/>
                </a:solidFill>
              </a:rPr>
              <a:t>It is important to keep in mind that these indicators should not entice you to compromise your safety by weakening your tactical awareness.</a:t>
            </a: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4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914016" y="1773331"/>
            <a:ext cx="10363970" cy="41153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 smtClean="0">
                <a:cs typeface="Times New Roman" pitchFamily="18" charset="0"/>
              </a:rPr>
              <a:t>Why train law enforcement in suicide prevention?</a:t>
            </a:r>
            <a:endParaRPr lang="en-US" altLang="en-US" sz="3200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93092" y="1143000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01454" y="122144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08364" y="347382"/>
            <a:ext cx="9605818" cy="1143000"/>
          </a:xfrm>
        </p:spPr>
        <p:txBody>
          <a:bodyPr/>
          <a:lstStyle/>
          <a:p>
            <a:pPr algn="l" eaLnBrk="1" hangingPunct="1"/>
            <a:r>
              <a:rPr lang="en-US" altLang="en-US" sz="3400" b="1" spc="150" dirty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CIT Suicide Awareness Overview</a:t>
            </a:r>
          </a:p>
        </p:txBody>
      </p:sp>
    </p:spTree>
    <p:extLst>
      <p:ext uri="{BB962C8B-B14F-4D97-AF65-F5344CB8AC3E}">
        <p14:creationId xmlns:p14="http://schemas.microsoft.com/office/powerpoint/2010/main" val="37429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Profile of Suicide by Cop Subjects 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 smtClean="0"/>
              <a:t>95% were male     </a:t>
            </a:r>
          </a:p>
          <a:p>
            <a:r>
              <a:rPr lang="en-US" dirty="0" smtClean="0"/>
              <a:t>5% female</a:t>
            </a:r>
          </a:p>
          <a:p>
            <a:r>
              <a:rPr lang="en-US" dirty="0" smtClean="0"/>
              <a:t>Average age  male - 35</a:t>
            </a:r>
          </a:p>
          <a:p>
            <a:r>
              <a:rPr lang="en-US" dirty="0" smtClean="0"/>
              <a:t>Average age  female - 40</a:t>
            </a:r>
          </a:p>
          <a:p>
            <a:r>
              <a:rPr lang="en-US" dirty="0" smtClean="0"/>
              <a:t>36% were under the influence of alcohol </a:t>
            </a:r>
          </a:p>
          <a:p>
            <a:r>
              <a:rPr lang="en-US" dirty="0" smtClean="0"/>
              <a:t>87% of individuals made a suicidal communication prior and/or during the incident </a:t>
            </a:r>
          </a:p>
          <a:p>
            <a:pPr marL="0" indent="0">
              <a:buNone/>
            </a:pPr>
            <a:r>
              <a:rPr lang="en-US" smtClean="0"/>
              <a:t>     (handout with additional information)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Remember that although a peaceful resolution is certainly the desired outcome, it MUST NOT come at the expense of your safety.</a:t>
            </a:r>
          </a:p>
          <a:p>
            <a:pPr marL="0" indent="0">
              <a:buNone/>
            </a:pPr>
            <a:endParaRPr lang="en-US" altLang="en-US" sz="28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Reasons for Self-Injury</a:t>
            </a:r>
          </a:p>
          <a:p>
            <a:pPr lvl="1"/>
            <a:r>
              <a:rPr lang="en-US" altLang="en-US" sz="2400" dirty="0"/>
              <a:t>To escape unbearable anguish</a:t>
            </a:r>
          </a:p>
          <a:p>
            <a:pPr lvl="1"/>
            <a:r>
              <a:rPr lang="en-US" altLang="en-US" sz="2400" dirty="0"/>
              <a:t>To change the behavior of others</a:t>
            </a:r>
          </a:p>
          <a:p>
            <a:pPr lvl="1"/>
            <a:r>
              <a:rPr lang="en-US" altLang="en-US" sz="2400" dirty="0"/>
              <a:t>To escape a situation</a:t>
            </a:r>
          </a:p>
          <a:p>
            <a:pPr lvl="1"/>
            <a:r>
              <a:rPr lang="en-US" altLang="en-US" sz="2400" dirty="0"/>
              <a:t>To show desperation to others</a:t>
            </a:r>
          </a:p>
          <a:p>
            <a:pPr lvl="1"/>
            <a:r>
              <a:rPr lang="en-US" altLang="en-US" sz="2400" dirty="0"/>
              <a:t>To “get back at” other people</a:t>
            </a:r>
          </a:p>
          <a:p>
            <a:pPr lvl="1"/>
            <a:r>
              <a:rPr lang="en-US" altLang="en-US" sz="2400" dirty="0"/>
              <a:t>To gain relief from tension</a:t>
            </a:r>
          </a:p>
          <a:p>
            <a:pPr lvl="1"/>
            <a:r>
              <a:rPr lang="en-US" altLang="en-US" sz="2400" dirty="0"/>
              <a:t>To seek help</a:t>
            </a:r>
          </a:p>
          <a:p>
            <a:pPr lvl="1"/>
            <a:endParaRPr lang="en-US" altLang="en-US" sz="23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Non-Suicidal Self Injury 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7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600" dirty="0"/>
              <a:t>Recognize that self-injury is usually a symptom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600" dirty="0"/>
              <a:t>	of serious psychological distress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Avoid any negative reactions to the self-injury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Discuss the situation calmly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Focus on ways to stop the distress</a:t>
            </a:r>
          </a:p>
          <a:p>
            <a:pPr>
              <a:buFont typeface="Wingdings 2" pitchFamily="18" charset="2"/>
              <a:buNone/>
            </a:pPr>
            <a:r>
              <a:rPr lang="en-US" altLang="en-US" sz="2600" b="1" dirty="0">
                <a:solidFill>
                  <a:srgbClr val="33271D"/>
                </a:solidFill>
              </a:rPr>
              <a:t>Do Not</a:t>
            </a:r>
            <a:endParaRPr lang="en-US" altLang="en-US" sz="2600" b="1" dirty="0">
              <a:solidFill>
                <a:srgbClr val="33271D"/>
              </a:solidFill>
              <a:ea typeface="ヒラギノ角ゴ Pro W6"/>
              <a:cs typeface="ヒラギノ角ゴ Pro W6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/>
              <a:t>Focus on stopping self-injury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Trivialize the feelings or situations that have led to self-injury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Punish the person</a:t>
            </a:r>
          </a:p>
          <a:p>
            <a:pPr marL="509588" lvl="1" indent="0">
              <a:buNone/>
            </a:pPr>
            <a:endParaRPr lang="en-US" altLang="en-US" sz="23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altLang="en-US" sz="32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How to Help with a Person Who Self-Injures</a:t>
            </a:r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4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821654" y="1882590"/>
            <a:ext cx="10539075" cy="4115360"/>
          </a:xfrm>
        </p:spPr>
        <p:txBody>
          <a:bodyPr/>
          <a:lstStyle/>
          <a:p>
            <a:pPr lvl="1"/>
            <a:r>
              <a:rPr lang="en-US" altLang="en-US" sz="2300" dirty="0" smtClean="0">
                <a:cs typeface="Times New Roman" pitchFamily="18" charset="0"/>
                <a:hlinkClick r:id="rId3"/>
              </a:rPr>
              <a:t>www.afsp.org</a:t>
            </a:r>
            <a:endParaRPr lang="en-US" altLang="en-US" sz="2300" dirty="0" smtClean="0">
              <a:cs typeface="Times New Roman" pitchFamily="18" charset="0"/>
            </a:endParaRPr>
          </a:p>
          <a:p>
            <a:pPr lvl="1"/>
            <a:r>
              <a:rPr lang="en-US" altLang="en-US" sz="2300" dirty="0" smtClean="0">
                <a:cs typeface="Times New Roman" pitchFamily="18" charset="0"/>
                <a:hlinkClick r:id="rId4"/>
              </a:rPr>
              <a:t>www.suicidology.org</a:t>
            </a:r>
            <a:endParaRPr lang="en-US" altLang="en-US" sz="2300" dirty="0" smtClean="0">
              <a:cs typeface="Times New Roman" pitchFamily="18" charset="0"/>
            </a:endParaRPr>
          </a:p>
          <a:p>
            <a:pPr lvl="1"/>
            <a:r>
              <a:rPr lang="en-US" altLang="en-US" sz="2300" dirty="0" smtClean="0">
                <a:cs typeface="Times New Roman" pitchFamily="18" charset="0"/>
                <a:hlinkClick r:id="rId5"/>
              </a:rPr>
              <a:t>www.nowmattersnow.org</a:t>
            </a:r>
            <a:endParaRPr lang="en-US" altLang="en-US" sz="2300" dirty="0" smtClean="0">
              <a:cs typeface="Times New Roman" pitchFamily="18" charset="0"/>
            </a:endParaRPr>
          </a:p>
          <a:p>
            <a:pPr lvl="1"/>
            <a:r>
              <a:rPr lang="en-US" altLang="en-US" sz="2300" dirty="0" smtClean="0">
                <a:cs typeface="Times New Roman" pitchFamily="18" charset="0"/>
                <a:hlinkClick r:id="rId6"/>
              </a:rPr>
              <a:t>www.NAMI.org</a:t>
            </a:r>
            <a:endParaRPr lang="en-US" altLang="en-US" sz="2300" dirty="0" smtClean="0">
              <a:cs typeface="Times New Roman" pitchFamily="18" charset="0"/>
            </a:endParaRPr>
          </a:p>
          <a:p>
            <a:pPr lvl="1"/>
            <a:r>
              <a:rPr lang="en-US" altLang="en-US" sz="2300" smtClean="0">
                <a:cs typeface="Times New Roman" pitchFamily="18" charset="0"/>
                <a:hlinkClick r:id="rId7"/>
              </a:rPr>
              <a:t>www.thisishowitfeels.com</a:t>
            </a:r>
            <a:r>
              <a:rPr lang="en-US" altLang="en-US" sz="2300" smtClean="0">
                <a:cs typeface="Times New Roman" pitchFamily="18" charset="0"/>
              </a:rPr>
              <a:t> </a:t>
            </a:r>
            <a:endParaRPr lang="en-US" altLang="en-US" sz="2300" dirty="0" smtClean="0">
              <a:cs typeface="Times New Roman" pitchFamily="18" charset="0"/>
            </a:endParaRPr>
          </a:p>
          <a:p>
            <a:pPr lvl="1"/>
            <a:r>
              <a:rPr lang="en-US" altLang="en-US" sz="2300" dirty="0" smtClean="0">
                <a:cs typeface="Times New Roman" pitchFamily="18" charset="0"/>
                <a:hlinkClick r:id="rId8"/>
              </a:rPr>
              <a:t>www.livethroughthis.org</a:t>
            </a:r>
            <a:r>
              <a:rPr lang="en-US" altLang="en-US" sz="2300" dirty="0" smtClean="0">
                <a:cs typeface="Times New Roman" pitchFamily="18" charset="0"/>
              </a:rPr>
              <a:t> </a:t>
            </a:r>
          </a:p>
          <a:p>
            <a:pPr lvl="1"/>
            <a:endParaRPr lang="en-US" altLang="en-US" sz="2300" dirty="0"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08365" y="1199029"/>
            <a:ext cx="942109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16727" y="1277471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65570" y="442764"/>
            <a:ext cx="10363970" cy="930088"/>
          </a:xfrm>
        </p:spPr>
        <p:txBody>
          <a:bodyPr/>
          <a:lstStyle/>
          <a:p>
            <a:pPr algn="l" eaLnBrk="1" hangingPunct="1"/>
            <a:r>
              <a:rPr lang="en-US" altLang="en-US" sz="4000" b="1" spc="150" dirty="0" smtClean="0">
                <a:ln w="11430"/>
                <a:solidFill>
                  <a:srgbClr val="F8F8F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Resources</a:t>
            </a:r>
            <a:endParaRPr lang="en-US" altLang="en-US" sz="4000" b="1" spc="150" dirty="0">
              <a:ln w="11430"/>
              <a:solidFill>
                <a:srgbClr val="F8F8F8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0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0" y="3283324"/>
            <a:ext cx="9421091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108363" y="3361765"/>
            <a:ext cx="923636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" y="605118"/>
            <a:ext cx="2478782" cy="17172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68908" y="3496235"/>
            <a:ext cx="10363970" cy="161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01882" tIns="50941" rIns="101882" bIns="50941" numCol="1" anchor="t" anchorCtr="0" compatLnSpc="1">
            <a:prstTxWarp prst="textArchDow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8800" b="1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oudy Old Style" panose="02020502050305020303" pitchFamily="18" charset="0"/>
                <a:ea typeface="ＭＳ Ｐゴシック" panose="020B0600070205080204" pitchFamily="34" charset="-128"/>
              </a:rPr>
              <a:t>Questions</a:t>
            </a:r>
            <a:r>
              <a:rPr lang="en-US" altLang="en-US" sz="88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oudy Old Style" panose="02020502050305020303" pitchFamily="18" charset="0"/>
                <a:ea typeface="ＭＳ Ｐゴシック" panose="020B0600070205080204" pitchFamily="34" charset="-128"/>
              </a:rPr>
              <a:t>?</a:t>
            </a:r>
          </a:p>
          <a:p>
            <a:pPr lvl="1" eaLnBrk="1" hangingPunct="1"/>
            <a:endParaRPr lang="en-US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4248727" y="459441"/>
            <a:ext cx="7573818" cy="28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01882" tIns="50941" rIns="101882" bIns="50941" numCol="1" anchor="t" anchorCtr="0" compatLnSpc="1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indent="0" algn="ctr" defTabSz="1019175" eaLnBrk="1" hangingPunct="1">
              <a:spcBef>
                <a:spcPct val="20000"/>
              </a:spcBef>
              <a:buFontTx/>
              <a:buNone/>
              <a:defRPr sz="8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oudy Old Style" panose="02020502050305020303" pitchFamily="18" charset="0"/>
              </a:defRPr>
            </a:lvl1pPr>
            <a:lvl2pPr marL="827088" lvl="1" indent="-317500" defTabSz="1019175" eaLnBrk="1" hangingPunct="1">
              <a:spcBef>
                <a:spcPct val="20000"/>
              </a:spcBef>
              <a:buChar char="–"/>
              <a:defRPr sz="3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defRPr>
            </a:lvl2pPr>
            <a:lvl3pPr marL="1273175" indent="-254000" defTabSz="1019175">
              <a:spcBef>
                <a:spcPct val="20000"/>
              </a:spcBef>
              <a:buChar char="•"/>
              <a:defRPr sz="2700">
                <a:latin typeface="+mn-lt"/>
                <a:ea typeface="+mn-ea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200">
                <a:latin typeface="+mn-lt"/>
                <a:ea typeface="+mn-ea"/>
              </a:defRPr>
            </a:lvl4pPr>
            <a:lvl5pPr marL="2292350" indent="-254000" defTabSz="1019175">
              <a:spcBef>
                <a:spcPct val="20000"/>
              </a:spcBef>
              <a:buChar char="»"/>
              <a:defRPr sz="22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spc="150" dirty="0">
                <a:ln w="11430"/>
                <a:solidFill>
                  <a:srgbClr val="F8F8F8"/>
                </a:solidFill>
                <a:latin typeface="Tahoma"/>
                <a:ea typeface="ＭＳ Ｐゴシック" pitchFamily="34" charset="-128"/>
              </a:rPr>
              <a:t>Thank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spc="150" dirty="0">
                <a:ln w="11430"/>
                <a:solidFill>
                  <a:srgbClr val="F8F8F8"/>
                </a:solidFill>
                <a:latin typeface="Tahoma"/>
                <a:ea typeface="ＭＳ Ｐゴシック" pitchFamily="34" charset="-128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034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CIT 20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47EB9"/>
      </a:accent1>
      <a:accent2>
        <a:srgbClr val="6559AB"/>
      </a:accent2>
      <a:accent3>
        <a:srgbClr val="FCA933"/>
      </a:accent3>
      <a:accent4>
        <a:srgbClr val="AA2159"/>
      </a:accent4>
      <a:accent5>
        <a:srgbClr val="FBFB05"/>
      </a:accent5>
      <a:accent6>
        <a:srgbClr val="99CC00"/>
      </a:accent6>
      <a:hlink>
        <a:srgbClr val="00CCD6"/>
      </a:hlink>
      <a:folHlink>
        <a:srgbClr val="9AD000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CIT 20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47EB9"/>
      </a:accent1>
      <a:accent2>
        <a:srgbClr val="6559AB"/>
      </a:accent2>
      <a:accent3>
        <a:srgbClr val="FCA933"/>
      </a:accent3>
      <a:accent4>
        <a:srgbClr val="AA2159"/>
      </a:accent4>
      <a:accent5>
        <a:srgbClr val="FBFB05"/>
      </a:accent5>
      <a:accent6>
        <a:srgbClr val="99CC00"/>
      </a:accent6>
      <a:hlink>
        <a:srgbClr val="00CCD6"/>
      </a:hlink>
      <a:folHlink>
        <a:srgbClr val="9AD000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3252</Words>
  <Application>Microsoft Office PowerPoint</Application>
  <PresentationFormat>Widescreen</PresentationFormat>
  <Paragraphs>657</Paragraphs>
  <Slides>95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15" baseType="lpstr">
      <vt:lpstr>ＭＳ Ｐゴシック</vt:lpstr>
      <vt:lpstr>Arial</vt:lpstr>
      <vt:lpstr>Avenir Next</vt:lpstr>
      <vt:lpstr>Avenir Next Demi Bold</vt:lpstr>
      <vt:lpstr>Baskerville Old Face</vt:lpstr>
      <vt:lpstr>Calibri</vt:lpstr>
      <vt:lpstr>Calibri Light</vt:lpstr>
      <vt:lpstr>Century Gothic</vt:lpstr>
      <vt:lpstr>Goudy Old Style</vt:lpstr>
      <vt:lpstr>Monotype Sorts</vt:lpstr>
      <vt:lpstr>Tahoma</vt:lpstr>
      <vt:lpstr>Times New Roman</vt:lpstr>
      <vt:lpstr>Wingdings</vt:lpstr>
      <vt:lpstr>Wingdings 2</vt:lpstr>
      <vt:lpstr>ヒラギノ角ゴ Pro W6</vt:lpstr>
      <vt:lpstr>Office Theme</vt:lpstr>
      <vt:lpstr>Blank Presentation</vt:lpstr>
      <vt:lpstr>1_Blank Presentation</vt:lpstr>
      <vt:lpstr>Clip</vt:lpstr>
      <vt:lpstr>Document</vt:lpstr>
      <vt:lpstr>PowerPoint Presentation</vt:lpstr>
      <vt:lpstr>Objectives</vt:lpstr>
      <vt:lpstr>Objectives</vt:lpstr>
      <vt:lpstr>Challenge 1</vt:lpstr>
      <vt:lpstr>Challenge 2</vt:lpstr>
      <vt:lpstr>Myths Surrounding Suicide </vt:lpstr>
      <vt:lpstr>Suicide Myths and Facts</vt:lpstr>
      <vt:lpstr>Suicide Myths and Facts</vt:lpstr>
      <vt:lpstr>CIT Suicide Awareness Overview</vt:lpstr>
      <vt:lpstr>CIT Suicide Awareness Overview</vt:lpstr>
      <vt:lpstr>Why QPR for Emergency Services Professionals?</vt:lpstr>
      <vt:lpstr>Police Suicide By the Numbers Data from 2012</vt:lpstr>
      <vt:lpstr>PowerPoint Presentation</vt:lpstr>
      <vt:lpstr>Times are changing</vt:lpstr>
      <vt:lpstr>Sgt. Brigg’s Story</vt:lpstr>
      <vt:lpstr>Sgt. Brigg’s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Missouri Statistics</vt:lpstr>
      <vt:lpstr>Scope of the problem in the US, and over the past 12 months…</vt:lpstr>
      <vt:lpstr>Numbers to remember</vt:lpstr>
      <vt:lpstr>Missouri Student Survey 2016 </vt:lpstr>
      <vt:lpstr>While it is our most preventable death….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Contagion Effect</vt:lpstr>
      <vt:lpstr>Survivors of Suicide</vt:lpstr>
      <vt:lpstr>Suicide and Mental Illness</vt:lpstr>
      <vt:lpstr>Depression, Anxiety, and Bipolar</vt:lpstr>
      <vt:lpstr>Substance Abuse</vt:lpstr>
      <vt:lpstr>Personality &amp; Misc. Disorders</vt:lpstr>
      <vt:lpstr>Motivations for Suicide</vt:lpstr>
      <vt:lpstr>Warning Signs</vt:lpstr>
      <vt:lpstr>What to do next: QPR</vt:lpstr>
      <vt:lpstr>What to do next? (QPR cont)</vt:lpstr>
      <vt:lpstr>Therapists Calling Police</vt:lpstr>
      <vt:lpstr>Factors with Influence on Risk</vt:lpstr>
      <vt:lpstr>Determining Risk Level</vt:lpstr>
      <vt:lpstr>Screening Assessment Tool</vt:lpstr>
      <vt:lpstr>Screening Assessment Tool</vt:lpstr>
      <vt:lpstr>Screening Assessment Tool</vt:lpstr>
      <vt:lpstr>Screening Assessment Tool</vt:lpstr>
      <vt:lpstr>Levels of Risk</vt:lpstr>
      <vt:lpstr>Levels of Risk</vt:lpstr>
      <vt:lpstr>Intervention Strategies</vt:lpstr>
      <vt:lpstr>Intervention Strategies</vt:lpstr>
      <vt:lpstr>Intervention Don’t(s)</vt:lpstr>
      <vt:lpstr>Protective Factors</vt:lpstr>
      <vt:lpstr>PowerPoint Presentation</vt:lpstr>
      <vt:lpstr>What if you respond to suicide</vt:lpstr>
      <vt:lpstr>Give families resources</vt:lpstr>
      <vt:lpstr>Give families resources</vt:lpstr>
      <vt:lpstr>Additional trainings</vt:lpstr>
      <vt:lpstr>Additional trainings continued</vt:lpstr>
      <vt:lpstr>Suicide by Cop</vt:lpstr>
      <vt:lpstr>Suicide by Cop</vt:lpstr>
      <vt:lpstr>Suicide by Cop</vt:lpstr>
      <vt:lpstr>Suicide by Cop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 of Suicide by Cop Subjects </vt:lpstr>
      <vt:lpstr>PowerPoint Presentation</vt:lpstr>
      <vt:lpstr>Non-Suicidal Self Injury </vt:lpstr>
      <vt:lpstr>How to Help with a Person Who Self-Injures 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QPR</dc:title>
  <dc:creator>Brian Quinnett</dc:creator>
  <cp:lastModifiedBy>Bollinger, Bobby J</cp:lastModifiedBy>
  <cp:revision>51</cp:revision>
  <cp:lastPrinted>2017-11-27T14:55:39Z</cp:lastPrinted>
  <dcterms:created xsi:type="dcterms:W3CDTF">2016-02-04T02:16:14Z</dcterms:created>
  <dcterms:modified xsi:type="dcterms:W3CDTF">2018-04-04T18:55:12Z</dcterms:modified>
</cp:coreProperties>
</file>