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70" r:id="rId8"/>
    <p:sldId id="272" r:id="rId9"/>
    <p:sldId id="262" r:id="rId10"/>
    <p:sldId id="263" r:id="rId11"/>
    <p:sldId id="261" r:id="rId12"/>
    <p:sldId id="264" r:id="rId13"/>
    <p:sldId id="265" r:id="rId14"/>
    <p:sldId id="266" r:id="rId15"/>
    <p:sldId id="267" r:id="rId16"/>
    <p:sldId id="271" r:id="rId17"/>
    <p:sldId id="273" r:id="rId18"/>
    <p:sldId id="269" r:id="rId19"/>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6712813-A7F0-4714-A121-B18D759B4457}" type="datetimeFigureOut">
              <a:rPr lang="en-US" smtClean="0"/>
              <a:t>11/14/2018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7BBC39-33DA-44F6-9204-59308B7309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712813-A7F0-4714-A121-B18D759B4457}"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BBC39-33DA-44F6-9204-59308B7309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712813-A7F0-4714-A121-B18D759B4457}"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BBC39-33DA-44F6-9204-59308B7309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712813-A7F0-4714-A121-B18D759B4457}"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BBC39-33DA-44F6-9204-59308B7309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6712813-A7F0-4714-A121-B18D759B4457}"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BBC39-33DA-44F6-9204-59308B7309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712813-A7F0-4714-A121-B18D759B4457}"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BBC39-33DA-44F6-9204-59308B7309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6712813-A7F0-4714-A121-B18D759B4457}"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BBC39-33DA-44F6-9204-59308B7309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6712813-A7F0-4714-A121-B18D759B4457}"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7BBC39-33DA-44F6-9204-59308B7309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12813-A7F0-4714-A121-B18D759B4457}"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BBC39-33DA-44F6-9204-59308B7309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712813-A7F0-4714-A121-B18D759B4457}"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BBC39-33DA-44F6-9204-59308B7309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6712813-A7F0-4714-A121-B18D759B4457}"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B7BBC39-33DA-44F6-9204-59308B7309E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712813-A7F0-4714-A121-B18D759B4457}" type="datetimeFigureOut">
              <a:rPr lang="en-US" smtClean="0"/>
              <a:t>11/14/2018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7BBC39-33DA-44F6-9204-59308B7309E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Reducing Stigma </a:t>
            </a:r>
          </a:p>
        </p:txBody>
      </p:sp>
      <p:sp>
        <p:nvSpPr>
          <p:cNvPr id="3" name="Subtitle 2"/>
          <p:cNvSpPr>
            <a:spLocks noGrp="1"/>
          </p:cNvSpPr>
          <p:nvPr>
            <p:ph type="subTitle" idx="1"/>
          </p:nvPr>
        </p:nvSpPr>
        <p:spPr/>
        <p:txBody>
          <a:bodyPr/>
          <a:lstStyle/>
          <a:p>
            <a:r>
              <a:rPr lang="en-US" dirty="0" err="1"/>
              <a:t>Nic</a:t>
            </a:r>
            <a:r>
              <a:rPr lang="en-US" dirty="0"/>
              <a:t> Barna MSW, LCSW</a:t>
            </a:r>
          </a:p>
          <a:p>
            <a:r>
              <a:rPr lang="en-US" dirty="0"/>
              <a:t>PISL  Manager</a:t>
            </a:r>
          </a:p>
          <a:p>
            <a:r>
              <a:rPr lang="en-US" dirty="0"/>
              <a:t>Community Counseling Center </a:t>
            </a:r>
          </a:p>
        </p:txBody>
      </p:sp>
    </p:spTree>
    <p:extLst>
      <p:ext uri="{BB962C8B-B14F-4D97-AF65-F5344CB8AC3E}">
        <p14:creationId xmlns:p14="http://schemas.microsoft.com/office/powerpoint/2010/main" val="4159825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 = Understand</a:t>
            </a:r>
          </a:p>
        </p:txBody>
      </p:sp>
      <p:sp>
        <p:nvSpPr>
          <p:cNvPr id="3" name="Content Placeholder 2"/>
          <p:cNvSpPr>
            <a:spLocks noGrp="1"/>
          </p:cNvSpPr>
          <p:nvPr>
            <p:ph idx="1"/>
          </p:nvPr>
        </p:nvSpPr>
        <p:spPr/>
        <p:txBody>
          <a:bodyPr>
            <a:normAutofit/>
          </a:bodyPr>
          <a:lstStyle/>
          <a:p>
            <a:r>
              <a:rPr lang="en-US" b="1" dirty="0"/>
              <a:t>U</a:t>
            </a:r>
            <a:r>
              <a:rPr lang="en-US" dirty="0"/>
              <a:t>:</a:t>
            </a:r>
            <a:r>
              <a:rPr lang="en-US" b="1" dirty="0"/>
              <a:t> Understand.</a:t>
            </a:r>
            <a:r>
              <a:rPr lang="en-US" dirty="0"/>
              <a:t> </a:t>
            </a:r>
          </a:p>
          <a:p>
            <a:r>
              <a:rPr lang="en-US" dirty="0"/>
              <a:t>Educating yourself is an important step</a:t>
            </a:r>
          </a:p>
          <a:p>
            <a:r>
              <a:rPr lang="en-US" dirty="0"/>
              <a:t>Learning what words mean (Example : Mania) </a:t>
            </a:r>
          </a:p>
          <a:p>
            <a:pPr lvl="1"/>
            <a:r>
              <a:rPr lang="en-US" dirty="0"/>
              <a:t>periods of great excitement, euphoria, delusions, and over activity</a:t>
            </a:r>
          </a:p>
          <a:p>
            <a:pPr lvl="1"/>
            <a:r>
              <a:rPr lang="en-US" dirty="0"/>
              <a:t>Be willing to ask questions and not be an expert</a:t>
            </a:r>
          </a:p>
          <a:p>
            <a:r>
              <a:rPr lang="en-US" dirty="0"/>
              <a:t>Understanding is the first key to ending stigma. </a:t>
            </a:r>
          </a:p>
        </p:txBody>
      </p:sp>
    </p:spTree>
    <p:extLst>
      <p:ext uri="{BB962C8B-B14F-4D97-AF65-F5344CB8AC3E}">
        <p14:creationId xmlns:p14="http://schemas.microsoft.com/office/powerpoint/2010/main" val="1096084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 = Nurture</a:t>
            </a:r>
          </a:p>
        </p:txBody>
      </p:sp>
      <p:sp>
        <p:nvSpPr>
          <p:cNvPr id="3" name="Content Placeholder 2"/>
          <p:cNvSpPr>
            <a:spLocks noGrp="1"/>
          </p:cNvSpPr>
          <p:nvPr>
            <p:ph idx="1"/>
          </p:nvPr>
        </p:nvSpPr>
        <p:spPr/>
        <p:txBody>
          <a:bodyPr>
            <a:normAutofit/>
          </a:bodyPr>
          <a:lstStyle/>
          <a:p>
            <a:r>
              <a:rPr lang="en-US" dirty="0"/>
              <a:t>My self-care soapbox.</a:t>
            </a:r>
          </a:p>
          <a:p>
            <a:r>
              <a:rPr lang="en-US" dirty="0"/>
              <a:t>Emotional wellbeing and mental health is just as important as physical health. </a:t>
            </a:r>
          </a:p>
          <a:p>
            <a:r>
              <a:rPr lang="en-US" dirty="0"/>
              <a:t>Advocate for others to look at mental health as an important factor. </a:t>
            </a:r>
          </a:p>
          <a:p>
            <a:r>
              <a:rPr lang="en-US" dirty="0"/>
              <a:t>Do things to nurture the mental health of yourself and your family and encourage others to do so.   Don't just take care of your body, take care of your inner self as well.</a:t>
            </a:r>
          </a:p>
        </p:txBody>
      </p:sp>
    </p:spTree>
    <p:extLst>
      <p:ext uri="{BB962C8B-B14F-4D97-AF65-F5344CB8AC3E}">
        <p14:creationId xmlns:p14="http://schemas.microsoft.com/office/powerpoint/2010/main" val="224506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 Include Others</a:t>
            </a:r>
          </a:p>
        </p:txBody>
      </p:sp>
      <p:sp>
        <p:nvSpPr>
          <p:cNvPr id="3" name="Content Placeholder 2"/>
          <p:cNvSpPr>
            <a:spLocks noGrp="1"/>
          </p:cNvSpPr>
          <p:nvPr>
            <p:ph idx="1"/>
          </p:nvPr>
        </p:nvSpPr>
        <p:spPr/>
        <p:txBody>
          <a:bodyPr>
            <a:normAutofit/>
          </a:bodyPr>
          <a:lstStyle/>
          <a:p>
            <a:r>
              <a:rPr lang="en-US" dirty="0"/>
              <a:t>Inclusiveness is critical and a key part of reducing stigma. </a:t>
            </a:r>
          </a:p>
          <a:p>
            <a:r>
              <a:rPr lang="en-US" dirty="0"/>
              <a:t>Break down the barriers that separate others.</a:t>
            </a:r>
          </a:p>
          <a:p>
            <a:r>
              <a:rPr lang="en-US" dirty="0"/>
              <a:t>Treat all as equal. </a:t>
            </a:r>
          </a:p>
          <a:p>
            <a:r>
              <a:rPr lang="en-US" dirty="0"/>
              <a:t>Do not discriminate. </a:t>
            </a:r>
          </a:p>
          <a:p>
            <a:endParaRPr lang="en-US" dirty="0"/>
          </a:p>
        </p:txBody>
      </p:sp>
    </p:spTree>
    <p:extLst>
      <p:ext uri="{BB962C8B-B14F-4D97-AF65-F5344CB8AC3E}">
        <p14:creationId xmlns:p14="http://schemas.microsoft.com/office/powerpoint/2010/main" val="155920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 = Talk</a:t>
            </a:r>
          </a:p>
        </p:txBody>
      </p:sp>
      <p:sp>
        <p:nvSpPr>
          <p:cNvPr id="3" name="Content Placeholder 2"/>
          <p:cNvSpPr>
            <a:spLocks noGrp="1"/>
          </p:cNvSpPr>
          <p:nvPr>
            <p:ph idx="1"/>
          </p:nvPr>
        </p:nvSpPr>
        <p:spPr/>
        <p:txBody>
          <a:bodyPr>
            <a:normAutofit/>
          </a:bodyPr>
          <a:lstStyle/>
          <a:p>
            <a:r>
              <a:rPr lang="en-US" dirty="0"/>
              <a:t>Start talking! </a:t>
            </a:r>
          </a:p>
          <a:p>
            <a:r>
              <a:rPr lang="en-US" dirty="0"/>
              <a:t>Open the door to conversation about mental health.</a:t>
            </a:r>
          </a:p>
          <a:p>
            <a:pPr lvl="1"/>
            <a:r>
              <a:rPr lang="en-US" dirty="0"/>
              <a:t>When you learn of an event or tragedy in the news and people want to blame or focus on things like politics, gun control, or movies...bring up the topic of mental health. Initiate the discussion. </a:t>
            </a:r>
          </a:p>
          <a:p>
            <a:r>
              <a:rPr lang="en-US" dirty="0"/>
              <a:t>Shine a light on the realm of mental health so people can start thinking about it, and focusing on it. Teach others what you have learned.</a:t>
            </a:r>
          </a:p>
          <a:p>
            <a:endParaRPr lang="en-US" dirty="0"/>
          </a:p>
        </p:txBody>
      </p:sp>
    </p:spTree>
    <p:extLst>
      <p:ext uri="{BB962C8B-B14F-4D97-AF65-F5344CB8AC3E}">
        <p14:creationId xmlns:p14="http://schemas.microsoft.com/office/powerpoint/2010/main" val="670532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 = Embrace Therapy</a:t>
            </a:r>
          </a:p>
        </p:txBody>
      </p:sp>
      <p:sp>
        <p:nvSpPr>
          <p:cNvPr id="3" name="Content Placeholder 2"/>
          <p:cNvSpPr>
            <a:spLocks noGrp="1"/>
          </p:cNvSpPr>
          <p:nvPr>
            <p:ph idx="1"/>
          </p:nvPr>
        </p:nvSpPr>
        <p:spPr/>
        <p:txBody>
          <a:bodyPr>
            <a:normAutofit/>
          </a:bodyPr>
          <a:lstStyle/>
          <a:p>
            <a:r>
              <a:rPr lang="en-US" dirty="0"/>
              <a:t>We must stop this notion of embarrassment over seeing a therapist.  </a:t>
            </a:r>
          </a:p>
          <a:p>
            <a:r>
              <a:rPr lang="en-US" dirty="0"/>
              <a:t>A doctor helps to take care of our physical health, just like a therapist is there to help take care of our mental health. (Even therapists need therapists) </a:t>
            </a:r>
          </a:p>
          <a:p>
            <a:r>
              <a:rPr lang="en-US" dirty="0"/>
              <a:t>Embrace talking! </a:t>
            </a:r>
          </a:p>
          <a:p>
            <a:r>
              <a:rPr lang="en-US" b="1" dirty="0"/>
              <a:t> </a:t>
            </a:r>
            <a:r>
              <a:rPr lang="en-US" dirty="0"/>
              <a:t>We can say it, and fully believe it, because it is true.</a:t>
            </a:r>
          </a:p>
        </p:txBody>
      </p:sp>
    </p:spTree>
    <p:extLst>
      <p:ext uri="{BB962C8B-B14F-4D97-AF65-F5344CB8AC3E}">
        <p14:creationId xmlns:p14="http://schemas.microsoft.com/office/powerpoint/2010/main" val="1281267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Fighting Stigma</a:t>
            </a:r>
          </a:p>
        </p:txBody>
      </p:sp>
      <p:sp>
        <p:nvSpPr>
          <p:cNvPr id="3" name="Content Placeholder 2"/>
          <p:cNvSpPr>
            <a:spLocks noGrp="1"/>
          </p:cNvSpPr>
          <p:nvPr>
            <p:ph idx="1"/>
          </p:nvPr>
        </p:nvSpPr>
        <p:spPr/>
        <p:txBody>
          <a:bodyPr>
            <a:normAutofit fontScale="85000" lnSpcReduction="20000"/>
          </a:bodyPr>
          <a:lstStyle/>
          <a:p>
            <a:r>
              <a:rPr lang="en-US" dirty="0"/>
              <a:t>Start a conversation</a:t>
            </a:r>
          </a:p>
          <a:p>
            <a:pPr lvl="1"/>
            <a:r>
              <a:rPr lang="en-US" dirty="0"/>
              <a:t>Talk openly about mental health</a:t>
            </a:r>
          </a:p>
          <a:p>
            <a:r>
              <a:rPr lang="en-US" dirty="0"/>
              <a:t>Open your mind</a:t>
            </a:r>
          </a:p>
          <a:p>
            <a:pPr lvl="1"/>
            <a:r>
              <a:rPr lang="en-US" dirty="0"/>
              <a:t>Educate yourself and others</a:t>
            </a:r>
          </a:p>
          <a:p>
            <a:r>
              <a:rPr lang="en-US" dirty="0"/>
              <a:t>Look at wording</a:t>
            </a:r>
          </a:p>
          <a:p>
            <a:pPr lvl="1"/>
            <a:r>
              <a:rPr lang="en-US" dirty="0"/>
              <a:t>Use person first language</a:t>
            </a:r>
          </a:p>
          <a:p>
            <a:pPr lvl="1"/>
            <a:r>
              <a:rPr lang="en-US" dirty="0"/>
              <a:t>Avoid the use of works like “crazy,” “psychotic,” or “insane” </a:t>
            </a:r>
          </a:p>
          <a:p>
            <a:r>
              <a:rPr lang="en-US" dirty="0"/>
              <a:t>Be cautious when talking about suicide</a:t>
            </a:r>
          </a:p>
          <a:p>
            <a:pPr lvl="1"/>
            <a:r>
              <a:rPr lang="en-US" dirty="0"/>
              <a:t>Wording is important</a:t>
            </a:r>
          </a:p>
          <a:p>
            <a:r>
              <a:rPr lang="en-US" dirty="0"/>
              <a:t>Challenge misconceptions</a:t>
            </a:r>
          </a:p>
          <a:p>
            <a:r>
              <a:rPr lang="en-US" dirty="0"/>
              <a:t>Encourage equality between mental and physical health conditions</a:t>
            </a:r>
          </a:p>
          <a:p>
            <a:r>
              <a:rPr lang="en-US" dirty="0"/>
              <a:t>Remember UNITE</a:t>
            </a:r>
          </a:p>
          <a:p>
            <a:endParaRPr lang="en-US" dirty="0"/>
          </a:p>
        </p:txBody>
      </p:sp>
    </p:spTree>
    <p:extLst>
      <p:ext uri="{BB962C8B-B14F-4D97-AF65-F5344CB8AC3E}">
        <p14:creationId xmlns:p14="http://schemas.microsoft.com/office/powerpoint/2010/main" val="922346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 you learn?</a:t>
            </a:r>
          </a:p>
        </p:txBody>
      </p:sp>
      <p:sp>
        <p:nvSpPr>
          <p:cNvPr id="3" name="Content Placeholder 2"/>
          <p:cNvSpPr>
            <a:spLocks noGrp="1"/>
          </p:cNvSpPr>
          <p:nvPr>
            <p:ph idx="1"/>
          </p:nvPr>
        </p:nvSpPr>
        <p:spPr/>
        <p:txBody>
          <a:bodyPr/>
          <a:lstStyle/>
          <a:p>
            <a:r>
              <a:rPr lang="en-US" dirty="0"/>
              <a:t>Understand the impact of stigma/ discrimination for someone with a mental health diagnosis. </a:t>
            </a:r>
          </a:p>
          <a:p>
            <a:r>
              <a:rPr lang="en-US" dirty="0"/>
              <a:t>Importance of actions and language </a:t>
            </a:r>
          </a:p>
          <a:p>
            <a:r>
              <a:rPr lang="en-US" dirty="0"/>
              <a:t>Ways to reduce discrimination and breaking the stigma </a:t>
            </a:r>
          </a:p>
          <a:p>
            <a:endParaRPr lang="en-US" dirty="0"/>
          </a:p>
        </p:txBody>
      </p:sp>
    </p:spTree>
    <p:extLst>
      <p:ext uri="{BB962C8B-B14F-4D97-AF65-F5344CB8AC3E}">
        <p14:creationId xmlns:p14="http://schemas.microsoft.com/office/powerpoint/2010/main" val="3013276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	</a:t>
            </a:r>
          </a:p>
        </p:txBody>
      </p:sp>
      <p:sp>
        <p:nvSpPr>
          <p:cNvPr id="3" name="Content Placeholder 2"/>
          <p:cNvSpPr>
            <a:spLocks noGrp="1"/>
          </p:cNvSpPr>
          <p:nvPr>
            <p:ph idx="1"/>
          </p:nvPr>
        </p:nvSpPr>
        <p:spPr/>
        <p:txBody>
          <a:bodyPr/>
          <a:lstStyle/>
          <a:p>
            <a:r>
              <a:rPr lang="en-US" dirty="0"/>
              <a:t>Thanks!</a:t>
            </a:r>
          </a:p>
        </p:txBody>
      </p:sp>
    </p:spTree>
    <p:extLst>
      <p:ext uri="{BB962C8B-B14F-4D97-AF65-F5344CB8AC3E}">
        <p14:creationId xmlns:p14="http://schemas.microsoft.com/office/powerpoint/2010/main" val="250042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lstStyle/>
          <a:p>
            <a:r>
              <a:rPr lang="en-US" dirty="0"/>
              <a:t>1: Thornicroft G, Rose D, </a:t>
            </a:r>
            <a:r>
              <a:rPr lang="en-US" dirty="0" err="1"/>
              <a:t>Kassam</a:t>
            </a:r>
            <a:r>
              <a:rPr lang="en-US" dirty="0"/>
              <a:t> A, Sartorius N. Stigma: ignorance, prejudice or discrimination. </a:t>
            </a:r>
            <a:r>
              <a:rPr lang="en-US" i="1" dirty="0"/>
              <a:t>British Journal of Psychiatry</a:t>
            </a:r>
            <a:r>
              <a:rPr lang="en-US" dirty="0"/>
              <a:t> 2007; 190: 192-3.</a:t>
            </a:r>
          </a:p>
          <a:p>
            <a:endParaRPr lang="en-US" dirty="0"/>
          </a:p>
        </p:txBody>
      </p:sp>
    </p:spTree>
    <p:extLst>
      <p:ext uri="{BB962C8B-B14F-4D97-AF65-F5344CB8AC3E}">
        <p14:creationId xmlns:p14="http://schemas.microsoft.com/office/powerpoint/2010/main" val="22232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Requirements	</a:t>
            </a:r>
          </a:p>
        </p:txBody>
      </p:sp>
      <p:sp>
        <p:nvSpPr>
          <p:cNvPr id="3" name="Content Placeholder 2"/>
          <p:cNvSpPr>
            <a:spLocks noGrp="1"/>
          </p:cNvSpPr>
          <p:nvPr>
            <p:ph idx="1"/>
          </p:nvPr>
        </p:nvSpPr>
        <p:spPr/>
        <p:txBody>
          <a:bodyPr/>
          <a:lstStyle/>
          <a:p>
            <a:r>
              <a:rPr lang="en-US" dirty="0"/>
              <a:t>Questions are a must</a:t>
            </a:r>
          </a:p>
          <a:p>
            <a:r>
              <a:rPr lang="en-US" dirty="0"/>
              <a:t>Participation is key</a:t>
            </a:r>
          </a:p>
          <a:p>
            <a:r>
              <a:rPr lang="en-US" dirty="0"/>
              <a:t>Open your mind</a:t>
            </a:r>
          </a:p>
        </p:txBody>
      </p:sp>
    </p:spTree>
    <p:extLst>
      <p:ext uri="{BB962C8B-B14F-4D97-AF65-F5344CB8AC3E}">
        <p14:creationId xmlns:p14="http://schemas.microsoft.com/office/powerpoint/2010/main" val="2563879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Objectives</a:t>
            </a:r>
          </a:p>
        </p:txBody>
      </p:sp>
      <p:sp>
        <p:nvSpPr>
          <p:cNvPr id="3" name="Content Placeholder 2"/>
          <p:cNvSpPr>
            <a:spLocks noGrp="1"/>
          </p:cNvSpPr>
          <p:nvPr>
            <p:ph idx="1"/>
          </p:nvPr>
        </p:nvSpPr>
        <p:spPr/>
        <p:txBody>
          <a:bodyPr/>
          <a:lstStyle/>
          <a:p>
            <a:r>
              <a:rPr lang="en-US" dirty="0"/>
              <a:t>Understand the impact of stigma/ discrimination for someone with a mental health diagnosis. </a:t>
            </a:r>
          </a:p>
          <a:p>
            <a:r>
              <a:rPr lang="en-US" dirty="0"/>
              <a:t>Importance of actions and language </a:t>
            </a:r>
          </a:p>
          <a:p>
            <a:r>
              <a:rPr lang="en-US" dirty="0"/>
              <a:t>Ways to reduce discrimination and breaking the stigma </a:t>
            </a:r>
          </a:p>
        </p:txBody>
      </p:sp>
    </p:spTree>
    <p:extLst>
      <p:ext uri="{BB962C8B-B14F-4D97-AF65-F5344CB8AC3E}">
        <p14:creationId xmlns:p14="http://schemas.microsoft.com/office/powerpoint/2010/main" val="343681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Mental Health Stigma?</a:t>
            </a:r>
          </a:p>
        </p:txBody>
      </p:sp>
      <p:sp>
        <p:nvSpPr>
          <p:cNvPr id="3" name="Content Placeholder 2"/>
          <p:cNvSpPr>
            <a:spLocks noGrp="1"/>
          </p:cNvSpPr>
          <p:nvPr>
            <p:ph idx="1"/>
          </p:nvPr>
        </p:nvSpPr>
        <p:spPr/>
        <p:txBody>
          <a:bodyPr>
            <a:normAutofit/>
          </a:bodyPr>
          <a:lstStyle/>
          <a:p>
            <a:r>
              <a:rPr lang="en-US" dirty="0"/>
              <a:t>Stigma is a mark of disgrace that sets a person apart from others.</a:t>
            </a:r>
          </a:p>
          <a:p>
            <a:r>
              <a:rPr lang="en-US" dirty="0"/>
              <a:t>Stigma refers to three points (1):</a:t>
            </a:r>
          </a:p>
          <a:p>
            <a:pPr lvl="1"/>
            <a:r>
              <a:rPr lang="en-US" dirty="0"/>
              <a:t>Knowledge ( Ignorance)</a:t>
            </a:r>
          </a:p>
          <a:p>
            <a:pPr lvl="1"/>
            <a:r>
              <a:rPr lang="en-US" dirty="0"/>
              <a:t>Attitudes ( Prejudice) </a:t>
            </a:r>
          </a:p>
          <a:p>
            <a:pPr lvl="1"/>
            <a:r>
              <a:rPr lang="en-US" dirty="0"/>
              <a:t>Behavior (Discrimination) </a:t>
            </a:r>
          </a:p>
          <a:p>
            <a:r>
              <a:rPr lang="en-US" dirty="0"/>
              <a:t>Mental Health Stigma </a:t>
            </a:r>
          </a:p>
          <a:p>
            <a:pPr lvl="1"/>
            <a:endParaRPr lang="en-US" dirty="0"/>
          </a:p>
        </p:txBody>
      </p:sp>
    </p:spTree>
    <p:extLst>
      <p:ext uri="{BB962C8B-B14F-4D97-AF65-F5344CB8AC3E}">
        <p14:creationId xmlns:p14="http://schemas.microsoft.com/office/powerpoint/2010/main" val="618631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Mental Health Stigma Today</a:t>
            </a:r>
            <a:endParaRPr lang="en-US" sz="3600" dirty="0"/>
          </a:p>
        </p:txBody>
      </p:sp>
      <p:sp>
        <p:nvSpPr>
          <p:cNvPr id="3" name="Content Placeholder 2"/>
          <p:cNvSpPr>
            <a:spLocks noGrp="1"/>
          </p:cNvSpPr>
          <p:nvPr>
            <p:ph idx="1"/>
          </p:nvPr>
        </p:nvSpPr>
        <p:spPr/>
        <p:txBody>
          <a:bodyPr>
            <a:normAutofit lnSpcReduction="10000"/>
          </a:bodyPr>
          <a:lstStyle/>
          <a:p>
            <a:r>
              <a:rPr lang="en-US" dirty="0"/>
              <a:t>Where is stigma found?</a:t>
            </a:r>
          </a:p>
          <a:p>
            <a:pPr lvl="1"/>
            <a:r>
              <a:rPr lang="en-US" dirty="0"/>
              <a:t>You will still find widespread negative and/or false beliefs regarding mental illness.  </a:t>
            </a:r>
          </a:p>
          <a:p>
            <a:pPr lvl="1"/>
            <a:r>
              <a:rPr lang="en-US" dirty="0"/>
              <a:t>Common misconception that mental health diagnoses are self-inflicted ( Individual can control the diagnosis )</a:t>
            </a:r>
          </a:p>
          <a:p>
            <a:pPr lvl="1"/>
            <a:r>
              <a:rPr lang="en-US" dirty="0"/>
              <a:t>Stigma can be within schools: Children can be labeled, bullied, or left out of groups. </a:t>
            </a:r>
          </a:p>
          <a:p>
            <a:pPr lvl="1"/>
            <a:r>
              <a:rPr lang="en-US" dirty="0"/>
              <a:t>Employment- Misconceptions of a mental health diagnosis can deter employers from hiring an individual. </a:t>
            </a:r>
          </a:p>
          <a:p>
            <a:pPr lvl="1"/>
            <a:r>
              <a:rPr lang="en-US" dirty="0"/>
              <a:t>Stigma can be found within families.</a:t>
            </a:r>
          </a:p>
          <a:p>
            <a:pPr lvl="1"/>
            <a:r>
              <a:rPr lang="en-US" dirty="0"/>
              <a:t>Wide use of labeling</a:t>
            </a:r>
          </a:p>
          <a:p>
            <a:pPr lvl="1"/>
            <a:endParaRPr lang="en-US" dirty="0"/>
          </a:p>
        </p:txBody>
      </p:sp>
    </p:spTree>
    <p:extLst>
      <p:ext uri="{BB962C8B-B14F-4D97-AF65-F5344CB8AC3E}">
        <p14:creationId xmlns:p14="http://schemas.microsoft.com/office/powerpoint/2010/main" val="303759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Label = Stigma</a:t>
            </a:r>
          </a:p>
        </p:txBody>
      </p:sp>
      <p:sp>
        <p:nvSpPr>
          <p:cNvPr id="3" name="Content Placeholder 2"/>
          <p:cNvSpPr>
            <a:spLocks noGrp="1"/>
          </p:cNvSpPr>
          <p:nvPr>
            <p:ph idx="1"/>
          </p:nvPr>
        </p:nvSpPr>
        <p:spPr/>
        <p:txBody>
          <a:bodyPr>
            <a:normAutofit/>
          </a:bodyPr>
          <a:lstStyle/>
          <a:p>
            <a:r>
              <a:rPr lang="en-US" dirty="0"/>
              <a:t>We must be careful to not take a diagnosis and turn it into an identity or a label.  </a:t>
            </a:r>
          </a:p>
          <a:p>
            <a:pPr lvl="0">
              <a:buClr>
                <a:srgbClr val="0BD0D9"/>
              </a:buClr>
            </a:pPr>
            <a:r>
              <a:rPr lang="en-US" dirty="0">
                <a:solidFill>
                  <a:prstClr val="black"/>
                </a:solidFill>
              </a:rPr>
              <a:t>When a diagnosis becomes an identity, then stigma has prevailed</a:t>
            </a:r>
          </a:p>
          <a:p>
            <a:endParaRPr lang="en-US" dirty="0"/>
          </a:p>
        </p:txBody>
      </p:sp>
    </p:spTree>
    <p:extLst>
      <p:ext uri="{BB962C8B-B14F-4D97-AF65-F5344CB8AC3E}">
        <p14:creationId xmlns:p14="http://schemas.microsoft.com/office/powerpoint/2010/main" val="4206360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mental health stigma and language:</a:t>
            </a:r>
          </a:p>
        </p:txBody>
      </p:sp>
      <p:sp>
        <p:nvSpPr>
          <p:cNvPr id="3" name="Content Placeholder 2"/>
          <p:cNvSpPr>
            <a:spLocks noGrp="1"/>
          </p:cNvSpPr>
          <p:nvPr>
            <p:ph idx="1"/>
          </p:nvPr>
        </p:nvSpPr>
        <p:spPr/>
        <p:txBody>
          <a:bodyPr>
            <a:normAutofit/>
          </a:bodyPr>
          <a:lstStyle/>
          <a:p>
            <a:pPr lvl="1"/>
            <a:r>
              <a:rPr lang="en-US" dirty="0"/>
              <a:t>"Depressed people are unstable.“</a:t>
            </a:r>
          </a:p>
          <a:p>
            <a:pPr lvl="1"/>
            <a:r>
              <a:rPr lang="en-US" dirty="0"/>
              <a:t>"Someone with schizophrenia is dangerous.“</a:t>
            </a:r>
          </a:p>
          <a:p>
            <a:pPr lvl="1"/>
            <a:r>
              <a:rPr lang="en-US" dirty="0"/>
              <a:t>"Someone with an eating disorder can control it.“</a:t>
            </a:r>
          </a:p>
          <a:p>
            <a:pPr lvl="1"/>
            <a:r>
              <a:rPr lang="en-US" dirty="0"/>
              <a:t>"Depressed?  C'mon already, snap out of it, stop being such a downer!“</a:t>
            </a:r>
          </a:p>
          <a:p>
            <a:pPr lvl="1"/>
            <a:r>
              <a:rPr lang="en-US" dirty="0"/>
              <a:t>"Someone with borderline means they are close to being crazy.“</a:t>
            </a:r>
          </a:p>
          <a:p>
            <a:pPr lvl="1"/>
            <a:r>
              <a:rPr lang="en-US" dirty="0"/>
              <a:t>"Stop using depression as a crutch!”</a:t>
            </a:r>
          </a:p>
          <a:p>
            <a:pPr lvl="1"/>
            <a:r>
              <a:rPr lang="en-US" dirty="0"/>
              <a:t>  “Man up and be responsible for once.“</a:t>
            </a:r>
          </a:p>
          <a:p>
            <a:pPr lvl="1"/>
            <a:r>
              <a:rPr lang="en-US" dirty="0"/>
              <a:t>“Schizophrenic Bob”</a:t>
            </a:r>
          </a:p>
          <a:p>
            <a:endParaRPr lang="en-US" dirty="0"/>
          </a:p>
        </p:txBody>
      </p:sp>
    </p:spTree>
    <p:extLst>
      <p:ext uri="{BB962C8B-B14F-4D97-AF65-F5344CB8AC3E}">
        <p14:creationId xmlns:p14="http://schemas.microsoft.com/office/powerpoint/2010/main" val="1452607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Wording Matters</a:t>
            </a:r>
          </a:p>
        </p:txBody>
      </p:sp>
      <p:sp>
        <p:nvSpPr>
          <p:cNvPr id="3" name="Content Placeholder 2"/>
          <p:cNvSpPr>
            <a:spLocks noGrp="1"/>
          </p:cNvSpPr>
          <p:nvPr>
            <p:ph idx="1"/>
          </p:nvPr>
        </p:nvSpPr>
        <p:spPr/>
        <p:txBody>
          <a:bodyPr/>
          <a:lstStyle/>
          <a:p>
            <a:r>
              <a:rPr lang="en-US" dirty="0"/>
              <a:t>“That’s so retarded”- Instead use this is so awkward/ goofy ( essentially any other descriptive word) </a:t>
            </a:r>
          </a:p>
          <a:p>
            <a:r>
              <a:rPr lang="en-US" dirty="0"/>
              <a:t>“I will kill myself if that happens”- Talking about emotions, actual thoughts/feelings. </a:t>
            </a:r>
          </a:p>
          <a:p>
            <a:r>
              <a:rPr lang="en-US" dirty="0"/>
              <a:t>“Just sleep it off”- I am here for you or say what is on your mind</a:t>
            </a:r>
          </a:p>
          <a:p>
            <a:r>
              <a:rPr lang="en-US" dirty="0"/>
              <a:t>“Don’t sweat the small stuff”- I could see how where this could be hard for you. </a:t>
            </a:r>
          </a:p>
        </p:txBody>
      </p:sp>
    </p:spTree>
    <p:extLst>
      <p:ext uri="{BB962C8B-B14F-4D97-AF65-F5344CB8AC3E}">
        <p14:creationId xmlns:p14="http://schemas.microsoft.com/office/powerpoint/2010/main" val="3600743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How To Reduce and End Mental Health Stigma:</a:t>
            </a:r>
            <a:endParaRPr lang="en-US" sz="3200" dirty="0"/>
          </a:p>
        </p:txBody>
      </p:sp>
      <p:sp>
        <p:nvSpPr>
          <p:cNvPr id="3" name="Content Placeholder 2"/>
          <p:cNvSpPr>
            <a:spLocks noGrp="1"/>
          </p:cNvSpPr>
          <p:nvPr>
            <p:ph idx="1"/>
          </p:nvPr>
        </p:nvSpPr>
        <p:spPr/>
        <p:txBody>
          <a:bodyPr/>
          <a:lstStyle/>
          <a:p>
            <a:r>
              <a:rPr lang="en-US" dirty="0"/>
              <a:t>The acronym U.N.I.T.E. is easy to remember and will help you in spreading this positive message to your sphere of influence. UNITE to End Stigma.</a:t>
            </a:r>
          </a:p>
          <a:p>
            <a:endParaRPr lang="en-US" dirty="0"/>
          </a:p>
        </p:txBody>
      </p:sp>
    </p:spTree>
    <p:extLst>
      <p:ext uri="{BB962C8B-B14F-4D97-AF65-F5344CB8AC3E}">
        <p14:creationId xmlns:p14="http://schemas.microsoft.com/office/powerpoint/2010/main" val="1253389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504</TotalTime>
  <Words>590</Words>
  <Application>Microsoft Office PowerPoint</Application>
  <PresentationFormat>On-screen Show (4:3)</PresentationFormat>
  <Paragraphs>94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Constantia</vt:lpstr>
      <vt:lpstr>Wingdings 2</vt:lpstr>
      <vt:lpstr>Flow</vt:lpstr>
      <vt:lpstr>Reducing Stigma </vt:lpstr>
      <vt:lpstr>Requirements </vt:lpstr>
      <vt:lpstr>Course Objectives</vt:lpstr>
      <vt:lpstr>What is Mental Health Stigma?</vt:lpstr>
      <vt:lpstr>Mental Health Stigma Today</vt:lpstr>
      <vt:lpstr>Label = Stigma</vt:lpstr>
      <vt:lpstr>Examples of mental health stigma and language:</vt:lpstr>
      <vt:lpstr>Wording Matters</vt:lpstr>
      <vt:lpstr>How To Reduce and End Mental Health Stigma:</vt:lpstr>
      <vt:lpstr>U = Understand</vt:lpstr>
      <vt:lpstr>N = Nurture</vt:lpstr>
      <vt:lpstr>I = Include Others</vt:lpstr>
      <vt:lpstr>T = Talk</vt:lpstr>
      <vt:lpstr>E = Embrace Therapy</vt:lpstr>
      <vt:lpstr>Fighting Stigma</vt:lpstr>
      <vt:lpstr>What did you learn?</vt:lpstr>
      <vt:lpstr>Questions?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Stigma</dc:title>
  <dc:creator>Savannah Martin</dc:creator>
  <cp:lastModifiedBy>Bollinger, Bobby</cp:lastModifiedBy>
  <cp:revision>23</cp:revision>
  <cp:lastPrinted>2018-11-09T16:43:08Z</cp:lastPrinted>
  <dcterms:created xsi:type="dcterms:W3CDTF">2018-07-06T14:09:19Z</dcterms:created>
  <dcterms:modified xsi:type="dcterms:W3CDTF">2018-11-14T19:43:44Z</dcterms:modified>
</cp:coreProperties>
</file>