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44" r:id="rId1"/>
  </p:sldMasterIdLst>
  <p:notesMasterIdLst>
    <p:notesMasterId r:id="rId33"/>
  </p:notesMasterIdLst>
  <p:handoutMasterIdLst>
    <p:handoutMasterId r:id="rId34"/>
  </p:handoutMasterIdLst>
  <p:sldIdLst>
    <p:sldId id="256" r:id="rId2"/>
    <p:sldId id="264" r:id="rId3"/>
    <p:sldId id="265" r:id="rId4"/>
    <p:sldId id="266" r:id="rId5"/>
    <p:sldId id="267" r:id="rId6"/>
    <p:sldId id="268" r:id="rId7"/>
    <p:sldId id="269" r:id="rId8"/>
    <p:sldId id="270" r:id="rId9"/>
    <p:sldId id="271" r:id="rId10"/>
    <p:sldId id="272" r:id="rId11"/>
    <p:sldId id="257" r:id="rId12"/>
    <p:sldId id="273" r:id="rId13"/>
    <p:sldId id="274" r:id="rId14"/>
    <p:sldId id="275" r:id="rId15"/>
    <p:sldId id="276" r:id="rId16"/>
    <p:sldId id="277" r:id="rId17"/>
    <p:sldId id="278" r:id="rId18"/>
    <p:sldId id="279" r:id="rId19"/>
    <p:sldId id="280" r:id="rId20"/>
    <p:sldId id="281" r:id="rId21"/>
    <p:sldId id="282" r:id="rId22"/>
    <p:sldId id="283" r:id="rId23"/>
    <p:sldId id="291" r:id="rId24"/>
    <p:sldId id="284" r:id="rId25"/>
    <p:sldId id="285" r:id="rId26"/>
    <p:sldId id="292" r:id="rId27"/>
    <p:sldId id="286" r:id="rId28"/>
    <p:sldId id="287" r:id="rId29"/>
    <p:sldId id="288" r:id="rId30"/>
    <p:sldId id="289" r:id="rId31"/>
    <p:sldId id="290"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6" autoAdjust="0"/>
    <p:restoredTop sz="94629" autoAdjust="0"/>
  </p:normalViewPr>
  <p:slideViewPr>
    <p:cSldViewPr>
      <p:cViewPr>
        <p:scale>
          <a:sx n="100" d="100"/>
          <a:sy n="100" d="100"/>
        </p:scale>
        <p:origin x="-510" y="36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B4D4FA4A-4FD7-413D-9723-C43E62BEE633}" type="datetimeFigureOut">
              <a:rPr lang="en-US" smtClean="0"/>
              <a:pPr/>
              <a:t>3/6/2014</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750F80A-CC7A-423B-B176-3AAC1AEDF19B}" type="slidenum">
              <a:rPr lang="en-US" smtClean="0"/>
              <a:pPr/>
              <a:t>‹#›</a:t>
            </a:fld>
            <a:endParaRPr lang="en-US" dirty="0"/>
          </a:p>
        </p:txBody>
      </p:sp>
    </p:spTree>
    <p:extLst>
      <p:ext uri="{BB962C8B-B14F-4D97-AF65-F5344CB8AC3E}">
        <p14:creationId xmlns="" xmlns:p14="http://schemas.microsoft.com/office/powerpoint/2010/main" val="12820993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F098B209-EF46-447B-A76D-4C899003792F}" type="datetimeFigureOut">
              <a:rPr lang="en-US" smtClean="0"/>
              <a:pPr/>
              <a:t>3/6/2014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43DD5008-9EEC-447D-93B8-F8492D999B89}" type="slidenum">
              <a:rPr lang="en-US" smtClean="0"/>
              <a:pPr/>
              <a:t>‹#›</a:t>
            </a:fld>
            <a:endParaRPr lang="en-US" dirty="0"/>
          </a:p>
        </p:txBody>
      </p:sp>
    </p:spTree>
    <p:extLst>
      <p:ext uri="{BB962C8B-B14F-4D97-AF65-F5344CB8AC3E}">
        <p14:creationId xmlns="" xmlns:p14="http://schemas.microsoft.com/office/powerpoint/2010/main" val="3740087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D5008-9EEC-447D-93B8-F8492D999B89}" type="slidenum">
              <a:rPr lang="en-US" smtClean="0"/>
              <a:pPr/>
              <a:t>1</a:t>
            </a:fld>
            <a:endParaRPr lang="en-US" dirty="0"/>
          </a:p>
        </p:txBody>
      </p:sp>
    </p:spTree>
    <p:extLst>
      <p:ext uri="{BB962C8B-B14F-4D97-AF65-F5344CB8AC3E}">
        <p14:creationId xmlns="" xmlns:p14="http://schemas.microsoft.com/office/powerpoint/2010/main" val="36640275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D5008-9EEC-447D-93B8-F8492D999B89}" type="slidenum">
              <a:rPr lang="en-US" smtClean="0"/>
              <a:pPr/>
              <a:t>10</a:t>
            </a:fld>
            <a:endParaRPr lang="en-US" dirty="0"/>
          </a:p>
        </p:txBody>
      </p:sp>
    </p:spTree>
    <p:extLst>
      <p:ext uri="{BB962C8B-B14F-4D97-AF65-F5344CB8AC3E}">
        <p14:creationId xmlns="" xmlns:p14="http://schemas.microsoft.com/office/powerpoint/2010/main" val="1105644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D5008-9EEC-447D-93B8-F8492D999B89}" type="slidenum">
              <a:rPr lang="en-US" smtClean="0"/>
              <a:pPr/>
              <a:t>11</a:t>
            </a:fld>
            <a:endParaRPr lang="en-US" dirty="0"/>
          </a:p>
        </p:txBody>
      </p:sp>
    </p:spTree>
    <p:extLst>
      <p:ext uri="{BB962C8B-B14F-4D97-AF65-F5344CB8AC3E}">
        <p14:creationId xmlns="" xmlns:p14="http://schemas.microsoft.com/office/powerpoint/2010/main" val="41177926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D5008-9EEC-447D-93B8-F8492D999B89}" type="slidenum">
              <a:rPr lang="en-US" smtClean="0"/>
              <a:pPr/>
              <a:t>12</a:t>
            </a:fld>
            <a:endParaRPr lang="en-US" dirty="0"/>
          </a:p>
        </p:txBody>
      </p:sp>
    </p:spTree>
    <p:extLst>
      <p:ext uri="{BB962C8B-B14F-4D97-AF65-F5344CB8AC3E}">
        <p14:creationId xmlns="" xmlns:p14="http://schemas.microsoft.com/office/powerpoint/2010/main" val="40401668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D5008-9EEC-447D-93B8-F8492D999B89}" type="slidenum">
              <a:rPr lang="en-US" smtClean="0"/>
              <a:pPr/>
              <a:t>13</a:t>
            </a:fld>
            <a:endParaRPr lang="en-US" dirty="0"/>
          </a:p>
        </p:txBody>
      </p:sp>
    </p:spTree>
    <p:extLst>
      <p:ext uri="{BB962C8B-B14F-4D97-AF65-F5344CB8AC3E}">
        <p14:creationId xmlns="" xmlns:p14="http://schemas.microsoft.com/office/powerpoint/2010/main" val="31615821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D5008-9EEC-447D-93B8-F8492D999B89}" type="slidenum">
              <a:rPr lang="en-US" smtClean="0"/>
              <a:pPr/>
              <a:t>14</a:t>
            </a:fld>
            <a:endParaRPr lang="en-US" dirty="0"/>
          </a:p>
        </p:txBody>
      </p:sp>
    </p:spTree>
    <p:extLst>
      <p:ext uri="{BB962C8B-B14F-4D97-AF65-F5344CB8AC3E}">
        <p14:creationId xmlns="" xmlns:p14="http://schemas.microsoft.com/office/powerpoint/2010/main" val="14632716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D5008-9EEC-447D-93B8-F8492D999B89}" type="slidenum">
              <a:rPr lang="en-US" smtClean="0"/>
              <a:pPr/>
              <a:t>15</a:t>
            </a:fld>
            <a:endParaRPr lang="en-US" dirty="0"/>
          </a:p>
        </p:txBody>
      </p:sp>
    </p:spTree>
    <p:extLst>
      <p:ext uri="{BB962C8B-B14F-4D97-AF65-F5344CB8AC3E}">
        <p14:creationId xmlns="" xmlns:p14="http://schemas.microsoft.com/office/powerpoint/2010/main" val="13661921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D5008-9EEC-447D-93B8-F8492D999B89}" type="slidenum">
              <a:rPr lang="en-US" smtClean="0"/>
              <a:pPr/>
              <a:t>16</a:t>
            </a:fld>
            <a:endParaRPr lang="en-US" dirty="0"/>
          </a:p>
        </p:txBody>
      </p:sp>
    </p:spTree>
    <p:extLst>
      <p:ext uri="{BB962C8B-B14F-4D97-AF65-F5344CB8AC3E}">
        <p14:creationId xmlns="" xmlns:p14="http://schemas.microsoft.com/office/powerpoint/2010/main" val="11286645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D5008-9EEC-447D-93B8-F8492D999B89}" type="slidenum">
              <a:rPr lang="en-US" smtClean="0"/>
              <a:pPr/>
              <a:t>17</a:t>
            </a:fld>
            <a:endParaRPr lang="en-US" dirty="0"/>
          </a:p>
        </p:txBody>
      </p:sp>
    </p:spTree>
    <p:extLst>
      <p:ext uri="{BB962C8B-B14F-4D97-AF65-F5344CB8AC3E}">
        <p14:creationId xmlns="" xmlns:p14="http://schemas.microsoft.com/office/powerpoint/2010/main" val="19843547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D5008-9EEC-447D-93B8-F8492D999B89}" type="slidenum">
              <a:rPr lang="en-US" smtClean="0"/>
              <a:pPr/>
              <a:t>18</a:t>
            </a:fld>
            <a:endParaRPr lang="en-US" dirty="0"/>
          </a:p>
        </p:txBody>
      </p:sp>
    </p:spTree>
    <p:extLst>
      <p:ext uri="{BB962C8B-B14F-4D97-AF65-F5344CB8AC3E}">
        <p14:creationId xmlns="" xmlns:p14="http://schemas.microsoft.com/office/powerpoint/2010/main" val="5651334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D5008-9EEC-447D-93B8-F8492D999B89}" type="slidenum">
              <a:rPr lang="en-US" smtClean="0"/>
              <a:pPr/>
              <a:t>19</a:t>
            </a:fld>
            <a:endParaRPr lang="en-US" dirty="0"/>
          </a:p>
        </p:txBody>
      </p:sp>
    </p:spTree>
    <p:extLst>
      <p:ext uri="{BB962C8B-B14F-4D97-AF65-F5344CB8AC3E}">
        <p14:creationId xmlns="" xmlns:p14="http://schemas.microsoft.com/office/powerpoint/2010/main" val="2828921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D5008-9EEC-447D-93B8-F8492D999B89}" type="slidenum">
              <a:rPr lang="en-US" smtClean="0"/>
              <a:pPr/>
              <a:t>2</a:t>
            </a:fld>
            <a:endParaRPr lang="en-US" dirty="0"/>
          </a:p>
        </p:txBody>
      </p:sp>
    </p:spTree>
    <p:extLst>
      <p:ext uri="{BB962C8B-B14F-4D97-AF65-F5344CB8AC3E}">
        <p14:creationId xmlns="" xmlns:p14="http://schemas.microsoft.com/office/powerpoint/2010/main" val="12647078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D5008-9EEC-447D-93B8-F8492D999B89}" type="slidenum">
              <a:rPr lang="en-US" smtClean="0"/>
              <a:pPr/>
              <a:t>20</a:t>
            </a:fld>
            <a:endParaRPr lang="en-US" dirty="0"/>
          </a:p>
        </p:txBody>
      </p:sp>
    </p:spTree>
    <p:extLst>
      <p:ext uri="{BB962C8B-B14F-4D97-AF65-F5344CB8AC3E}">
        <p14:creationId xmlns="" xmlns:p14="http://schemas.microsoft.com/office/powerpoint/2010/main" val="448924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D5008-9EEC-447D-93B8-F8492D999B89}" type="slidenum">
              <a:rPr lang="en-US" smtClean="0"/>
              <a:pPr/>
              <a:t>21</a:t>
            </a:fld>
            <a:endParaRPr lang="en-US" dirty="0"/>
          </a:p>
        </p:txBody>
      </p:sp>
    </p:spTree>
    <p:extLst>
      <p:ext uri="{BB962C8B-B14F-4D97-AF65-F5344CB8AC3E}">
        <p14:creationId xmlns="" xmlns:p14="http://schemas.microsoft.com/office/powerpoint/2010/main" val="12622215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D5008-9EEC-447D-93B8-F8492D999B89}" type="slidenum">
              <a:rPr lang="en-US" smtClean="0"/>
              <a:pPr/>
              <a:t>22</a:t>
            </a:fld>
            <a:endParaRPr lang="en-US" dirty="0"/>
          </a:p>
        </p:txBody>
      </p:sp>
    </p:spTree>
    <p:extLst>
      <p:ext uri="{BB962C8B-B14F-4D97-AF65-F5344CB8AC3E}">
        <p14:creationId xmlns="" xmlns:p14="http://schemas.microsoft.com/office/powerpoint/2010/main" val="24115272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D5008-9EEC-447D-93B8-F8492D999B89}" type="slidenum">
              <a:rPr lang="en-US" smtClean="0"/>
              <a:pPr/>
              <a:t>24</a:t>
            </a:fld>
            <a:endParaRPr lang="en-US" dirty="0"/>
          </a:p>
        </p:txBody>
      </p:sp>
    </p:spTree>
    <p:extLst>
      <p:ext uri="{BB962C8B-B14F-4D97-AF65-F5344CB8AC3E}">
        <p14:creationId xmlns="" xmlns:p14="http://schemas.microsoft.com/office/powerpoint/2010/main" val="23439425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D5008-9EEC-447D-93B8-F8492D999B89}" type="slidenum">
              <a:rPr lang="en-US" smtClean="0"/>
              <a:pPr/>
              <a:t>25</a:t>
            </a:fld>
            <a:endParaRPr lang="en-US" dirty="0"/>
          </a:p>
        </p:txBody>
      </p:sp>
    </p:spTree>
    <p:extLst>
      <p:ext uri="{BB962C8B-B14F-4D97-AF65-F5344CB8AC3E}">
        <p14:creationId xmlns="" xmlns:p14="http://schemas.microsoft.com/office/powerpoint/2010/main" val="9356520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D5008-9EEC-447D-93B8-F8492D999B89}" type="slidenum">
              <a:rPr lang="en-US" smtClean="0"/>
              <a:pPr/>
              <a:t>27</a:t>
            </a:fld>
            <a:endParaRPr lang="en-US" dirty="0"/>
          </a:p>
        </p:txBody>
      </p:sp>
    </p:spTree>
    <p:extLst>
      <p:ext uri="{BB962C8B-B14F-4D97-AF65-F5344CB8AC3E}">
        <p14:creationId xmlns="" xmlns:p14="http://schemas.microsoft.com/office/powerpoint/2010/main" val="35371092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D5008-9EEC-447D-93B8-F8492D999B89}" type="slidenum">
              <a:rPr lang="en-US" smtClean="0"/>
              <a:pPr/>
              <a:t>28</a:t>
            </a:fld>
            <a:endParaRPr lang="en-US" dirty="0"/>
          </a:p>
        </p:txBody>
      </p:sp>
    </p:spTree>
    <p:extLst>
      <p:ext uri="{BB962C8B-B14F-4D97-AF65-F5344CB8AC3E}">
        <p14:creationId xmlns="" xmlns:p14="http://schemas.microsoft.com/office/powerpoint/2010/main" val="21682159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D5008-9EEC-447D-93B8-F8492D999B89}" type="slidenum">
              <a:rPr lang="en-US" smtClean="0"/>
              <a:pPr/>
              <a:t>29</a:t>
            </a:fld>
            <a:endParaRPr lang="en-US" dirty="0"/>
          </a:p>
        </p:txBody>
      </p:sp>
    </p:spTree>
    <p:extLst>
      <p:ext uri="{BB962C8B-B14F-4D97-AF65-F5344CB8AC3E}">
        <p14:creationId xmlns="" xmlns:p14="http://schemas.microsoft.com/office/powerpoint/2010/main" val="18281870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D5008-9EEC-447D-93B8-F8492D999B89}" type="slidenum">
              <a:rPr lang="en-US" smtClean="0"/>
              <a:pPr/>
              <a:t>30</a:t>
            </a:fld>
            <a:endParaRPr lang="en-US" dirty="0"/>
          </a:p>
        </p:txBody>
      </p:sp>
    </p:spTree>
    <p:extLst>
      <p:ext uri="{BB962C8B-B14F-4D97-AF65-F5344CB8AC3E}">
        <p14:creationId xmlns="" xmlns:p14="http://schemas.microsoft.com/office/powerpoint/2010/main" val="25573878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D5008-9EEC-447D-93B8-F8492D999B89}" type="slidenum">
              <a:rPr lang="en-US" smtClean="0"/>
              <a:pPr/>
              <a:t>31</a:t>
            </a:fld>
            <a:endParaRPr lang="en-US" dirty="0"/>
          </a:p>
        </p:txBody>
      </p:sp>
    </p:spTree>
    <p:extLst>
      <p:ext uri="{BB962C8B-B14F-4D97-AF65-F5344CB8AC3E}">
        <p14:creationId xmlns="" xmlns:p14="http://schemas.microsoft.com/office/powerpoint/2010/main" val="4200784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D5008-9EEC-447D-93B8-F8492D999B89}" type="slidenum">
              <a:rPr lang="en-US" smtClean="0"/>
              <a:pPr/>
              <a:t>3</a:t>
            </a:fld>
            <a:endParaRPr lang="en-US" dirty="0"/>
          </a:p>
        </p:txBody>
      </p:sp>
    </p:spTree>
    <p:extLst>
      <p:ext uri="{BB962C8B-B14F-4D97-AF65-F5344CB8AC3E}">
        <p14:creationId xmlns="" xmlns:p14="http://schemas.microsoft.com/office/powerpoint/2010/main" val="2594086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D5008-9EEC-447D-93B8-F8492D999B89}" type="slidenum">
              <a:rPr lang="en-US" smtClean="0"/>
              <a:pPr/>
              <a:t>4</a:t>
            </a:fld>
            <a:endParaRPr lang="en-US" dirty="0"/>
          </a:p>
        </p:txBody>
      </p:sp>
    </p:spTree>
    <p:extLst>
      <p:ext uri="{BB962C8B-B14F-4D97-AF65-F5344CB8AC3E}">
        <p14:creationId xmlns="" xmlns:p14="http://schemas.microsoft.com/office/powerpoint/2010/main" val="1474556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D5008-9EEC-447D-93B8-F8492D999B89}" type="slidenum">
              <a:rPr lang="en-US" smtClean="0"/>
              <a:pPr/>
              <a:t>5</a:t>
            </a:fld>
            <a:endParaRPr lang="en-US" dirty="0"/>
          </a:p>
        </p:txBody>
      </p:sp>
    </p:spTree>
    <p:extLst>
      <p:ext uri="{BB962C8B-B14F-4D97-AF65-F5344CB8AC3E}">
        <p14:creationId xmlns="" xmlns:p14="http://schemas.microsoft.com/office/powerpoint/2010/main" val="2374164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D5008-9EEC-447D-93B8-F8492D999B89}" type="slidenum">
              <a:rPr lang="en-US" smtClean="0"/>
              <a:pPr/>
              <a:t>6</a:t>
            </a:fld>
            <a:endParaRPr lang="en-US" dirty="0"/>
          </a:p>
        </p:txBody>
      </p:sp>
    </p:spTree>
    <p:extLst>
      <p:ext uri="{BB962C8B-B14F-4D97-AF65-F5344CB8AC3E}">
        <p14:creationId xmlns="" xmlns:p14="http://schemas.microsoft.com/office/powerpoint/2010/main" val="1765734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D5008-9EEC-447D-93B8-F8492D999B89}" type="slidenum">
              <a:rPr lang="en-US" smtClean="0"/>
              <a:pPr/>
              <a:t>7</a:t>
            </a:fld>
            <a:endParaRPr lang="en-US" dirty="0"/>
          </a:p>
        </p:txBody>
      </p:sp>
    </p:spTree>
    <p:extLst>
      <p:ext uri="{BB962C8B-B14F-4D97-AF65-F5344CB8AC3E}">
        <p14:creationId xmlns="" xmlns:p14="http://schemas.microsoft.com/office/powerpoint/2010/main" val="3814837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D5008-9EEC-447D-93B8-F8492D999B89}" type="slidenum">
              <a:rPr lang="en-US" smtClean="0"/>
              <a:pPr/>
              <a:t>8</a:t>
            </a:fld>
            <a:endParaRPr lang="en-US" dirty="0"/>
          </a:p>
        </p:txBody>
      </p:sp>
    </p:spTree>
    <p:extLst>
      <p:ext uri="{BB962C8B-B14F-4D97-AF65-F5344CB8AC3E}">
        <p14:creationId xmlns="" xmlns:p14="http://schemas.microsoft.com/office/powerpoint/2010/main" val="36167517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DD5008-9EEC-447D-93B8-F8492D999B89}" type="slidenum">
              <a:rPr lang="en-US" smtClean="0"/>
              <a:pPr/>
              <a:t>9</a:t>
            </a:fld>
            <a:endParaRPr lang="en-US" dirty="0"/>
          </a:p>
        </p:txBody>
      </p:sp>
    </p:spTree>
    <p:extLst>
      <p:ext uri="{BB962C8B-B14F-4D97-AF65-F5344CB8AC3E}">
        <p14:creationId xmlns="" xmlns:p14="http://schemas.microsoft.com/office/powerpoint/2010/main" val="3725962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dirty="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dirty="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dirty="0"/>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D81308C4-2788-4237-8121-B7DC950A06EA}" type="datetimeFigureOut">
              <a:rPr lang="en-US" smtClean="0"/>
              <a:pPr/>
              <a:t>3/6/2014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normAutofit/>
          </a:bodyPr>
          <a:lstStyle/>
          <a:p>
            <a:fld id="{3621B3CB-E8FA-41E0-A920-BE1847F3F78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1308C4-2788-4237-8121-B7DC950A06EA}" type="datetimeFigureOut">
              <a:rPr lang="en-US" smtClean="0"/>
              <a:pPr/>
              <a:t>3/6/2014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21B3CB-E8FA-41E0-A920-BE1847F3F78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1308C4-2788-4237-8121-B7DC950A06EA}" type="datetimeFigureOut">
              <a:rPr lang="en-US" smtClean="0"/>
              <a:pPr/>
              <a:t>3/6/2014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21B3CB-E8FA-41E0-A920-BE1847F3F78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D81308C4-2788-4237-8121-B7DC950A06EA}" type="datetimeFigureOut">
              <a:rPr lang="en-US" smtClean="0"/>
              <a:pPr/>
              <a:t>3/6/2014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21B3CB-E8FA-41E0-A920-BE1847F3F78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D81308C4-2788-4237-8121-B7DC950A06EA}" type="datetimeFigureOut">
              <a:rPr lang="en-US" smtClean="0"/>
              <a:pPr/>
              <a:t>3/6/2014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21B3CB-E8FA-41E0-A920-BE1847F3F78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D81308C4-2788-4237-8121-B7DC950A06EA}" type="datetimeFigureOut">
              <a:rPr lang="en-US" smtClean="0"/>
              <a:pPr/>
              <a:t>3/6/2014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21B3CB-E8FA-41E0-A920-BE1847F3F784}" type="slidenum">
              <a:rPr lang="en-US" smtClean="0"/>
              <a:pPr/>
              <a:t>‹#›</a:t>
            </a:fld>
            <a:endParaRPr lang="en-US" dirty="0"/>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6"/>
          <p:cNvSpPr>
            <a:spLocks noGrp="1"/>
          </p:cNvSpPr>
          <p:nvPr>
            <p:ph type="dt" sz="half" idx="10"/>
          </p:nvPr>
        </p:nvSpPr>
        <p:spPr/>
        <p:txBody>
          <a:bodyPr/>
          <a:lstStyle/>
          <a:p>
            <a:fld id="{D81308C4-2788-4237-8121-B7DC950A06EA}" type="datetimeFigureOut">
              <a:rPr lang="en-US" smtClean="0"/>
              <a:pPr/>
              <a:t>3/6/2014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621B3CB-E8FA-41E0-A920-BE1847F3F784}" type="slidenum">
              <a:rPr lang="en-US" smtClean="0"/>
              <a:pPr/>
              <a:t>‹#›</a:t>
            </a:fld>
            <a:endParaRPr lang="en-US" dirty="0"/>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Date Placeholder 2"/>
          <p:cNvSpPr>
            <a:spLocks noGrp="1"/>
          </p:cNvSpPr>
          <p:nvPr>
            <p:ph type="dt" sz="half" idx="10"/>
          </p:nvPr>
        </p:nvSpPr>
        <p:spPr/>
        <p:txBody>
          <a:bodyPr/>
          <a:lstStyle/>
          <a:p>
            <a:fld id="{D81308C4-2788-4237-8121-B7DC950A06EA}" type="datetimeFigureOut">
              <a:rPr lang="en-US" smtClean="0"/>
              <a:pPr/>
              <a:t>3/6/2014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21B3CB-E8FA-41E0-A920-BE1847F3F78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D81308C4-2788-4237-8121-B7DC950A06EA}" type="datetimeFigureOut">
              <a:rPr lang="en-US" smtClean="0"/>
              <a:pPr/>
              <a:t>3/6/2014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621B3CB-E8FA-41E0-A920-BE1847F3F78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D81308C4-2788-4237-8121-B7DC950A06EA}" type="datetimeFigureOut">
              <a:rPr lang="en-US" smtClean="0"/>
              <a:pPr/>
              <a:t>3/6/2014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21B3CB-E8FA-41E0-A920-BE1847F3F784}" type="slidenum">
              <a:rPr lang="en-US" smtClean="0"/>
              <a:pPr/>
              <a:t>‹#›</a:t>
            </a:fld>
            <a:endParaRPr lang="en-US" dirty="0"/>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D81308C4-2788-4237-8121-B7DC950A06EA}" type="datetimeFigureOut">
              <a:rPr lang="en-US" smtClean="0"/>
              <a:pPr/>
              <a:t>3/6/2014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21B3CB-E8FA-41E0-A920-BE1847F3F784}" type="slidenum">
              <a:rPr lang="en-US" smtClean="0"/>
              <a:pPr/>
              <a:t>‹#›</a:t>
            </a:fld>
            <a:endParaRPr lang="en-US" dirty="0"/>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cstate="print">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D81308C4-2788-4237-8121-B7DC950A06EA}" type="datetimeFigureOut">
              <a:rPr lang="en-US" smtClean="0"/>
              <a:pPr/>
              <a:t>3/6/2014</a:t>
            </a:fld>
            <a:endParaRPr lang="en-US" dirty="0"/>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3621B3CB-E8FA-41E0-A920-BE1847F3F784}"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345"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Civil Commitment Overview 	</a:t>
            </a:r>
            <a:endParaRPr lang="en-US" dirty="0"/>
          </a:p>
        </p:txBody>
      </p:sp>
      <p:sp>
        <p:nvSpPr>
          <p:cNvPr id="3" name="Subtitle 2"/>
          <p:cNvSpPr>
            <a:spLocks noGrp="1"/>
          </p:cNvSpPr>
          <p:nvPr>
            <p:ph type="subTitle" idx="1"/>
          </p:nvPr>
        </p:nvSpPr>
        <p:spPr/>
        <p:txBody>
          <a:bodyPr>
            <a:normAutofit lnSpcReduction="10000"/>
          </a:bodyPr>
          <a:lstStyle/>
          <a:p>
            <a:r>
              <a:rPr lang="en-US" dirty="0" smtClean="0"/>
              <a:t>CIT Training </a:t>
            </a:r>
          </a:p>
          <a:p>
            <a:endParaRPr lang="en-US" dirty="0"/>
          </a:p>
          <a:p>
            <a:endParaRPr lang="en-US" dirty="0" smtClean="0"/>
          </a:p>
          <a:p>
            <a:endParaRPr lang="en-US" dirty="0"/>
          </a:p>
          <a:p>
            <a:r>
              <a:rPr lang="en-US" dirty="0" smtClean="0"/>
              <a:t>Tia Coleman, MA, LPC</a:t>
            </a:r>
            <a:endParaRPr lang="en-US" dirty="0"/>
          </a:p>
        </p:txBody>
      </p:sp>
    </p:spTree>
    <p:extLst>
      <p:ext uri="{BB962C8B-B14F-4D97-AF65-F5344CB8AC3E}">
        <p14:creationId xmlns="" xmlns:p14="http://schemas.microsoft.com/office/powerpoint/2010/main" val="41548522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96 hour Commitment Definitions</a:t>
            </a:r>
            <a:endParaRPr lang="en-US" dirty="0"/>
          </a:p>
        </p:txBody>
      </p:sp>
      <p:sp>
        <p:nvSpPr>
          <p:cNvPr id="3" name="Content Placeholder 2"/>
          <p:cNvSpPr>
            <a:spLocks noGrp="1"/>
          </p:cNvSpPr>
          <p:nvPr>
            <p:ph idx="1"/>
          </p:nvPr>
        </p:nvSpPr>
        <p:spPr/>
        <p:txBody>
          <a:bodyPr/>
          <a:lstStyle/>
          <a:p>
            <a:r>
              <a:rPr lang="en-US" dirty="0" smtClean="0"/>
              <a:t>Mental Disorder:</a:t>
            </a:r>
          </a:p>
          <a:p>
            <a:pPr lvl="1"/>
            <a:r>
              <a:rPr lang="en-US" dirty="0" smtClean="0"/>
              <a:t>Any organic, mental or emotional impairment THAT </a:t>
            </a:r>
          </a:p>
          <a:p>
            <a:pPr lvl="1"/>
            <a:r>
              <a:rPr lang="en-US" dirty="0" smtClean="0"/>
              <a:t>Has substantial adverse effects on a person’s cognitive, volitional or emotional function AND</a:t>
            </a:r>
          </a:p>
          <a:p>
            <a:pPr lvl="1"/>
            <a:r>
              <a:rPr lang="en-US" dirty="0" smtClean="0"/>
              <a:t>Which constitutes a substantial impairment in a person’s ability to participate in activities of normal living</a:t>
            </a:r>
            <a:endParaRPr lang="en-US" dirty="0"/>
          </a:p>
        </p:txBody>
      </p:sp>
    </p:spTree>
    <p:extLst>
      <p:ext uri="{BB962C8B-B14F-4D97-AF65-F5344CB8AC3E}">
        <p14:creationId xmlns="" xmlns:p14="http://schemas.microsoft.com/office/powerpoint/2010/main" val="3891135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96 Hour Commitment Definitions</a:t>
            </a:r>
            <a:endParaRPr lang="en-US" dirty="0"/>
          </a:p>
        </p:txBody>
      </p:sp>
      <p:sp>
        <p:nvSpPr>
          <p:cNvPr id="3" name="Content Placeholder 2"/>
          <p:cNvSpPr>
            <a:spLocks noGrp="1"/>
          </p:cNvSpPr>
          <p:nvPr>
            <p:ph idx="1"/>
          </p:nvPr>
        </p:nvSpPr>
        <p:spPr/>
        <p:txBody>
          <a:bodyPr/>
          <a:lstStyle/>
          <a:p>
            <a:r>
              <a:rPr lang="en-US" dirty="0" smtClean="0"/>
              <a:t>Alcohol/Drug Abuse:</a:t>
            </a:r>
          </a:p>
          <a:p>
            <a:pPr lvl="1"/>
            <a:r>
              <a:rPr lang="en-US" dirty="0" smtClean="0"/>
              <a:t>The use of any alcoholic beverage or use of a drug without compelling medical reason</a:t>
            </a:r>
          </a:p>
          <a:p>
            <a:pPr lvl="1"/>
            <a:r>
              <a:rPr lang="en-US" dirty="0" smtClean="0"/>
              <a:t>Use results in intoxication or in a psychological or physiological dependency from continued use, which dependency induces a mental, emotional or physical impairment and which causes socially dysfunctional behavior. </a:t>
            </a:r>
            <a:endParaRPr lang="en-US" dirty="0"/>
          </a:p>
        </p:txBody>
      </p:sp>
      <p:pic>
        <p:nvPicPr>
          <p:cNvPr id="1042" name="Picture 18" descr="https://encrypted-tbn0.gstatic.com/images?q=tbn:ANd9GcSYVth289WHlq1r9Ew01Gyose40eZTFT3JsCP0l-pch9d2ZRszGHA"/>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743200" y="3581400"/>
            <a:ext cx="2619375" cy="174307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764870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Likelihood of serious harm</a:t>
            </a:r>
            <a:endParaRPr lang="en-US" dirty="0"/>
          </a:p>
        </p:txBody>
      </p:sp>
      <p:sp>
        <p:nvSpPr>
          <p:cNvPr id="3" name="Content Placeholder 2"/>
          <p:cNvSpPr>
            <a:spLocks noGrp="1"/>
          </p:cNvSpPr>
          <p:nvPr>
            <p:ph idx="1"/>
          </p:nvPr>
        </p:nvSpPr>
        <p:spPr/>
        <p:txBody>
          <a:bodyPr/>
          <a:lstStyle/>
          <a:p>
            <a:r>
              <a:rPr lang="en-US" dirty="0" smtClean="0"/>
              <a:t>One or more of the following:</a:t>
            </a:r>
          </a:p>
          <a:p>
            <a:pPr lvl="1"/>
            <a:r>
              <a:rPr lang="en-US" dirty="0" smtClean="0"/>
              <a:t>Harm to self</a:t>
            </a:r>
          </a:p>
          <a:p>
            <a:pPr lvl="1"/>
            <a:r>
              <a:rPr lang="en-US" dirty="0" smtClean="0"/>
              <a:t>Impaired capacity	</a:t>
            </a:r>
          </a:p>
          <a:p>
            <a:pPr lvl="1"/>
            <a:r>
              <a:rPr lang="en-US" dirty="0" smtClean="0"/>
              <a:t>Harm to others</a:t>
            </a:r>
          </a:p>
        </p:txBody>
      </p:sp>
    </p:spTree>
    <p:extLst>
      <p:ext uri="{BB962C8B-B14F-4D97-AF65-F5344CB8AC3E}">
        <p14:creationId xmlns="" xmlns:p14="http://schemas.microsoft.com/office/powerpoint/2010/main" val="2355890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Likelihood of serious harm</a:t>
            </a:r>
            <a:endParaRPr lang="en-US" dirty="0"/>
          </a:p>
        </p:txBody>
      </p:sp>
      <p:sp>
        <p:nvSpPr>
          <p:cNvPr id="3" name="Content Placeholder 2"/>
          <p:cNvSpPr>
            <a:spLocks noGrp="1"/>
          </p:cNvSpPr>
          <p:nvPr>
            <p:ph idx="1"/>
          </p:nvPr>
        </p:nvSpPr>
        <p:spPr/>
        <p:txBody>
          <a:bodyPr/>
          <a:lstStyle/>
          <a:p>
            <a:r>
              <a:rPr lang="en-US" dirty="0" smtClean="0"/>
              <a:t>Harm to self</a:t>
            </a:r>
          </a:p>
          <a:p>
            <a:pPr lvl="1"/>
            <a:r>
              <a:rPr lang="en-US" dirty="0" smtClean="0"/>
              <a:t>A substantial risk that </a:t>
            </a:r>
            <a:r>
              <a:rPr lang="en-US" b="1" i="1" u="sng" dirty="0" smtClean="0">
                <a:effectLst>
                  <a:outerShdw blurRad="38100" dist="38100" dir="2700000" algn="tl">
                    <a:srgbClr val="000000">
                      <a:alpha val="43137"/>
                    </a:srgbClr>
                  </a:outerShdw>
                </a:effectLst>
              </a:rPr>
              <a:t>serious</a:t>
            </a:r>
            <a:r>
              <a:rPr lang="en-US" b="1" u="sng" dirty="0" smtClean="0">
                <a:effectLst>
                  <a:outerShdw blurRad="38100" dist="38100" dir="2700000" algn="tl">
                    <a:srgbClr val="000000">
                      <a:alpha val="43137"/>
                    </a:srgbClr>
                  </a:outerShdw>
                </a:effectLst>
              </a:rPr>
              <a:t> </a:t>
            </a:r>
            <a:r>
              <a:rPr lang="en-US" b="1" i="1" u="sng" dirty="0" smtClean="0">
                <a:effectLst>
                  <a:outerShdw blurRad="38100" dist="38100" dir="2700000" algn="tl">
                    <a:srgbClr val="000000">
                      <a:alpha val="43137"/>
                    </a:srgbClr>
                  </a:outerShdw>
                </a:effectLst>
              </a:rPr>
              <a:t>physical harm </a:t>
            </a:r>
            <a:r>
              <a:rPr lang="en-US" dirty="0" smtClean="0"/>
              <a:t>will be </a:t>
            </a:r>
            <a:r>
              <a:rPr lang="en-US" b="1" i="1" u="sng" dirty="0" smtClean="0">
                <a:effectLst>
                  <a:outerShdw blurRad="38100" dist="38100" dir="2700000" algn="tl">
                    <a:srgbClr val="000000">
                      <a:alpha val="43137"/>
                    </a:srgbClr>
                  </a:outerShdw>
                </a:effectLst>
              </a:rPr>
              <a:t>inflicted by a person upon his own person</a:t>
            </a:r>
            <a:r>
              <a:rPr lang="en-US" dirty="0" smtClean="0"/>
              <a:t>, as evidenced by</a:t>
            </a:r>
          </a:p>
          <a:p>
            <a:pPr lvl="2"/>
            <a:r>
              <a:rPr lang="en-US" b="1" i="1" u="sng" dirty="0" smtClean="0">
                <a:effectLst>
                  <a:outerShdw blurRad="38100" dist="38100" dir="2700000" algn="tl">
                    <a:srgbClr val="000000">
                      <a:alpha val="43137"/>
                    </a:srgbClr>
                  </a:outerShdw>
                </a:effectLst>
              </a:rPr>
              <a:t>Recent threats</a:t>
            </a:r>
            <a:r>
              <a:rPr lang="en-US" dirty="0" smtClean="0"/>
              <a:t>, including verbal threats,</a:t>
            </a:r>
          </a:p>
          <a:p>
            <a:pPr lvl="2"/>
            <a:r>
              <a:rPr lang="en-US" dirty="0" smtClean="0"/>
              <a:t>Or attempts to, </a:t>
            </a:r>
            <a:r>
              <a:rPr lang="en-US" b="1" i="1" u="sng" dirty="0">
                <a:effectLst>
                  <a:outerShdw blurRad="38100" dist="38100" dir="2700000" algn="tl">
                    <a:srgbClr val="000000">
                      <a:alpha val="43137"/>
                    </a:srgbClr>
                  </a:outerShdw>
                </a:effectLst>
              </a:rPr>
              <a:t>s</a:t>
            </a:r>
            <a:r>
              <a:rPr lang="en-US" b="1" i="1" u="sng" dirty="0" smtClean="0">
                <a:effectLst>
                  <a:outerShdw blurRad="38100" dist="38100" dir="2700000" algn="tl">
                    <a:srgbClr val="000000">
                      <a:alpha val="43137"/>
                    </a:srgbClr>
                  </a:outerShdw>
                </a:effectLst>
              </a:rPr>
              <a:t>uicide </a:t>
            </a:r>
            <a:r>
              <a:rPr lang="en-US" dirty="0" smtClean="0"/>
              <a:t>or </a:t>
            </a:r>
            <a:r>
              <a:rPr lang="en-US" b="1" i="1" u="sng" dirty="0" smtClean="0">
                <a:effectLst>
                  <a:outerShdw blurRad="38100" dist="38100" dir="2700000" algn="tl">
                    <a:srgbClr val="000000">
                      <a:alpha val="43137"/>
                    </a:srgbClr>
                  </a:outerShdw>
                </a:effectLst>
              </a:rPr>
              <a:t>inflict physical harm </a:t>
            </a:r>
            <a:r>
              <a:rPr lang="en-US" dirty="0" smtClean="0"/>
              <a:t>on himself</a:t>
            </a:r>
          </a:p>
          <a:p>
            <a:pPr lvl="2"/>
            <a:r>
              <a:rPr lang="en-US" dirty="0" smtClean="0"/>
              <a:t>Evidence of substantial risk may also include information about</a:t>
            </a:r>
            <a:r>
              <a:rPr lang="en-US" b="1" i="1" u="sng" dirty="0" smtClean="0"/>
              <a:t> </a:t>
            </a:r>
            <a:r>
              <a:rPr lang="en-US" b="1" i="1" u="sng" dirty="0" smtClean="0">
                <a:effectLst>
                  <a:outerShdw blurRad="38100" dist="38100" dir="2700000" algn="tl">
                    <a:srgbClr val="000000">
                      <a:alpha val="43137"/>
                    </a:srgbClr>
                  </a:outerShdw>
                </a:effectLst>
              </a:rPr>
              <a:t>patterns of behaviors that historically have resulted in serious harm</a:t>
            </a:r>
            <a:r>
              <a:rPr lang="en-US" dirty="0" smtClean="0"/>
              <a:t> previously being inflicted by a person upon himself</a:t>
            </a:r>
          </a:p>
        </p:txBody>
      </p:sp>
      <p:pic>
        <p:nvPicPr>
          <p:cNvPr id="2050"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239000" y="3810000"/>
            <a:ext cx="1656260" cy="2209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832939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Likelihood of serious harm</a:t>
            </a:r>
            <a:endParaRPr lang="en-US" dirty="0"/>
          </a:p>
        </p:txBody>
      </p:sp>
      <p:sp>
        <p:nvSpPr>
          <p:cNvPr id="3" name="Content Placeholder 2"/>
          <p:cNvSpPr>
            <a:spLocks noGrp="1"/>
          </p:cNvSpPr>
          <p:nvPr>
            <p:ph idx="1"/>
          </p:nvPr>
        </p:nvSpPr>
        <p:spPr/>
        <p:txBody>
          <a:bodyPr/>
          <a:lstStyle/>
          <a:p>
            <a:r>
              <a:rPr lang="en-US" dirty="0" smtClean="0"/>
              <a:t>Impaired Capacity</a:t>
            </a:r>
          </a:p>
          <a:p>
            <a:pPr lvl="1"/>
            <a:r>
              <a:rPr lang="en-US" dirty="0" smtClean="0"/>
              <a:t>A substantial risk </a:t>
            </a:r>
            <a:r>
              <a:rPr lang="en-US" b="1" i="1" u="sng" dirty="0" smtClean="0">
                <a:effectLst>
                  <a:outerShdw blurRad="38100" dist="38100" dir="2700000" algn="tl">
                    <a:srgbClr val="000000">
                      <a:alpha val="43137"/>
                    </a:srgbClr>
                  </a:outerShdw>
                </a:effectLst>
              </a:rPr>
              <a:t>that serious physical harm </a:t>
            </a:r>
            <a:r>
              <a:rPr lang="en-US" dirty="0" smtClean="0"/>
              <a:t>to a person will result or is occurring because of an </a:t>
            </a:r>
            <a:r>
              <a:rPr lang="en-US" b="1" i="1" u="sng" dirty="0" smtClean="0">
                <a:effectLst>
                  <a:outerShdw blurRad="38100" dist="38100" dir="2700000" algn="tl">
                    <a:srgbClr val="000000">
                      <a:alpha val="43137"/>
                    </a:srgbClr>
                  </a:outerShdw>
                </a:effectLst>
              </a:rPr>
              <a:t>impairment in capacity to make decisions </a:t>
            </a:r>
            <a:r>
              <a:rPr lang="en-US" dirty="0" smtClean="0"/>
              <a:t>with respect to </a:t>
            </a:r>
            <a:r>
              <a:rPr lang="en-US" b="1" i="1" u="sng" dirty="0" smtClean="0">
                <a:effectLst>
                  <a:outerShdw blurRad="38100" dist="38100" dir="2700000" algn="tl">
                    <a:srgbClr val="000000">
                      <a:alpha val="43137"/>
                    </a:srgbClr>
                  </a:outerShdw>
                </a:effectLst>
              </a:rPr>
              <a:t>hospitalization</a:t>
            </a:r>
            <a:r>
              <a:rPr lang="en-US" dirty="0" smtClean="0"/>
              <a:t> and </a:t>
            </a:r>
            <a:r>
              <a:rPr lang="en-US" b="1" i="1" u="sng" dirty="0" smtClean="0">
                <a:effectLst>
                  <a:outerShdw blurRad="38100" dist="38100" dir="2700000" algn="tl">
                    <a:srgbClr val="000000">
                      <a:alpha val="43137"/>
                    </a:srgbClr>
                  </a:outerShdw>
                </a:effectLst>
              </a:rPr>
              <a:t>treatment</a:t>
            </a:r>
            <a:r>
              <a:rPr lang="en-US" dirty="0" smtClean="0"/>
              <a:t> as evidenced by </a:t>
            </a:r>
          </a:p>
          <a:p>
            <a:pPr lvl="2"/>
            <a:r>
              <a:rPr lang="en-US" dirty="0" smtClean="0"/>
              <a:t>Mental disorder resulting in an </a:t>
            </a:r>
            <a:r>
              <a:rPr lang="en-US" b="1" i="1" u="sng" dirty="0" smtClean="0">
                <a:effectLst>
                  <a:outerShdw blurRad="38100" dist="38100" dir="2700000" algn="tl">
                    <a:srgbClr val="000000">
                      <a:alpha val="43137"/>
                    </a:srgbClr>
                  </a:outerShdw>
                </a:effectLst>
              </a:rPr>
              <a:t>inability to provide for own basic necessities </a:t>
            </a:r>
            <a:r>
              <a:rPr lang="en-US" dirty="0" smtClean="0">
                <a:effectLst>
                  <a:outerShdw blurRad="38100" dist="38100" dir="2700000" algn="tl">
                    <a:srgbClr val="000000">
                      <a:alpha val="43137"/>
                    </a:srgbClr>
                  </a:outerShdw>
                </a:effectLst>
              </a:rPr>
              <a:t>of </a:t>
            </a:r>
            <a:r>
              <a:rPr lang="en-US" b="1" i="1" u="sng" dirty="0" smtClean="0">
                <a:effectLst>
                  <a:outerShdw blurRad="38100" dist="38100" dir="2700000" algn="tl">
                    <a:srgbClr val="000000">
                      <a:alpha val="43137"/>
                    </a:srgbClr>
                  </a:outerShdw>
                </a:effectLst>
              </a:rPr>
              <a:t>food</a:t>
            </a:r>
            <a:r>
              <a:rPr lang="en-US" dirty="0" smtClean="0">
                <a:effectLst>
                  <a:outerShdw blurRad="38100" dist="38100" dir="2700000" algn="tl">
                    <a:srgbClr val="000000">
                      <a:alpha val="43137"/>
                    </a:srgbClr>
                  </a:outerShdw>
                </a:effectLst>
              </a:rPr>
              <a:t>, </a:t>
            </a:r>
            <a:r>
              <a:rPr lang="en-US" b="1" i="1" u="sng" dirty="0" smtClean="0">
                <a:effectLst>
                  <a:outerShdw blurRad="38100" dist="38100" dir="2700000" algn="tl">
                    <a:srgbClr val="000000">
                      <a:alpha val="43137"/>
                    </a:srgbClr>
                  </a:outerShdw>
                </a:effectLst>
              </a:rPr>
              <a:t>clothing, shelter, safety </a:t>
            </a:r>
            <a:r>
              <a:rPr lang="en-US" dirty="0" smtClean="0"/>
              <a:t>or </a:t>
            </a:r>
            <a:r>
              <a:rPr lang="en-US" b="1" i="1" u="sng" dirty="0" smtClean="0">
                <a:effectLst>
                  <a:outerShdw blurRad="38100" dist="38100" dir="2700000" algn="tl">
                    <a:srgbClr val="000000">
                      <a:alpha val="43137"/>
                    </a:srgbClr>
                  </a:outerShdw>
                </a:effectLst>
              </a:rPr>
              <a:t>medical care </a:t>
            </a:r>
            <a:r>
              <a:rPr lang="en-US" dirty="0" smtClean="0"/>
              <a:t>or inability to provide for own </a:t>
            </a:r>
            <a:r>
              <a:rPr lang="en-US" b="1" i="1" u="sng" dirty="0" smtClean="0">
                <a:effectLst>
                  <a:outerShdw blurRad="38100" dist="38100" dir="2700000" algn="tl">
                    <a:srgbClr val="000000">
                      <a:alpha val="43137"/>
                    </a:srgbClr>
                  </a:outerShdw>
                </a:effectLst>
              </a:rPr>
              <a:t>mental health care</a:t>
            </a:r>
          </a:p>
          <a:p>
            <a:pPr lvl="2"/>
            <a:r>
              <a:rPr lang="en-US" dirty="0" smtClean="0"/>
              <a:t>Evidence of substantial risk may also include information about </a:t>
            </a:r>
            <a:r>
              <a:rPr lang="en-US" b="1" i="1" u="sng" dirty="0" smtClean="0">
                <a:effectLst>
                  <a:outerShdw blurRad="38100" dist="38100" dir="2700000" algn="tl">
                    <a:srgbClr val="000000">
                      <a:alpha val="43137"/>
                    </a:srgbClr>
                  </a:outerShdw>
                </a:effectLst>
              </a:rPr>
              <a:t>patterns of behavior </a:t>
            </a:r>
            <a:r>
              <a:rPr lang="en-US" dirty="0" smtClean="0"/>
              <a:t>that </a:t>
            </a:r>
            <a:r>
              <a:rPr lang="en-US" b="1" i="1" u="sng" dirty="0" smtClean="0">
                <a:effectLst>
                  <a:outerShdw blurRad="38100" dist="38100" dir="2700000" algn="tl">
                    <a:srgbClr val="000000">
                      <a:alpha val="43137"/>
                    </a:srgbClr>
                  </a:outerShdw>
                </a:effectLst>
              </a:rPr>
              <a:t>historically have resulted in serious harm</a:t>
            </a:r>
            <a:r>
              <a:rPr lang="en-US" dirty="0" smtClean="0">
                <a:effectLst>
                  <a:outerShdw blurRad="38100" dist="38100" dir="2700000" algn="tl">
                    <a:srgbClr val="000000">
                      <a:alpha val="43137"/>
                    </a:srgbClr>
                  </a:outerShdw>
                </a:effectLst>
              </a:rPr>
              <a:t> </a:t>
            </a:r>
            <a:r>
              <a:rPr lang="en-US" dirty="0" smtClean="0"/>
              <a:t>to the person </a:t>
            </a:r>
            <a:endParaRPr lang="en-US" dirty="0"/>
          </a:p>
          <a:p>
            <a:pPr marL="868680" lvl="2" indent="0">
              <a:buNone/>
            </a:pPr>
            <a:endParaRPr lang="en-US" dirty="0" smtClean="0"/>
          </a:p>
          <a:p>
            <a:pPr marL="868680" lvl="2" indent="0" algn="ctr">
              <a:buNone/>
            </a:pPr>
            <a:endParaRPr lang="en-US" dirty="0" smtClean="0"/>
          </a:p>
        </p:txBody>
      </p:sp>
      <p:pic>
        <p:nvPicPr>
          <p:cNvPr id="3074"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096000" y="4114800"/>
            <a:ext cx="2619375" cy="17430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3145254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Likelihood of serious Harm</a:t>
            </a:r>
            <a:endParaRPr lang="en-US" dirty="0"/>
          </a:p>
        </p:txBody>
      </p:sp>
      <p:sp>
        <p:nvSpPr>
          <p:cNvPr id="3" name="Content Placeholder 2"/>
          <p:cNvSpPr>
            <a:spLocks noGrp="1"/>
          </p:cNvSpPr>
          <p:nvPr>
            <p:ph idx="1"/>
          </p:nvPr>
        </p:nvSpPr>
        <p:spPr/>
        <p:txBody>
          <a:bodyPr/>
          <a:lstStyle/>
          <a:p>
            <a:r>
              <a:rPr lang="en-US" dirty="0" smtClean="0"/>
              <a:t>Harm to others</a:t>
            </a:r>
          </a:p>
          <a:p>
            <a:pPr lvl="1"/>
            <a:r>
              <a:rPr lang="en-US" dirty="0" smtClean="0"/>
              <a:t>A substantial risk that </a:t>
            </a:r>
            <a:r>
              <a:rPr lang="en-US" b="1" i="1" u="sng" dirty="0" smtClean="0">
                <a:effectLst>
                  <a:outerShdw blurRad="38100" dist="38100" dir="2700000" algn="tl">
                    <a:srgbClr val="000000">
                      <a:alpha val="43137"/>
                    </a:srgbClr>
                  </a:outerShdw>
                </a:effectLst>
              </a:rPr>
              <a:t>serious physical harm </a:t>
            </a:r>
            <a:r>
              <a:rPr lang="en-US" dirty="0" smtClean="0"/>
              <a:t>will be inflicted by a person </a:t>
            </a:r>
            <a:r>
              <a:rPr lang="en-US" b="1" i="1" u="sng" dirty="0" smtClean="0">
                <a:effectLst>
                  <a:outerShdw blurRad="38100" dist="38100" dir="2700000" algn="tl">
                    <a:srgbClr val="000000">
                      <a:alpha val="43137"/>
                    </a:srgbClr>
                  </a:outerShdw>
                </a:effectLst>
              </a:rPr>
              <a:t>upon another</a:t>
            </a:r>
            <a:r>
              <a:rPr lang="en-US" dirty="0" smtClean="0">
                <a:effectLst>
                  <a:outerShdw blurRad="38100" dist="38100" dir="2700000" algn="tl">
                    <a:srgbClr val="000000">
                      <a:alpha val="43137"/>
                    </a:srgbClr>
                  </a:outerShdw>
                </a:effectLst>
              </a:rPr>
              <a:t> </a:t>
            </a:r>
            <a:r>
              <a:rPr lang="en-US" dirty="0" smtClean="0"/>
              <a:t>as evidenced by 	</a:t>
            </a:r>
          </a:p>
          <a:p>
            <a:pPr lvl="2"/>
            <a:r>
              <a:rPr lang="en-US" b="1" i="1" u="sng" dirty="0" smtClean="0">
                <a:effectLst>
                  <a:outerShdw blurRad="38100" dist="38100" dir="2700000" algn="tl">
                    <a:srgbClr val="000000">
                      <a:alpha val="43137"/>
                    </a:srgbClr>
                  </a:outerShdw>
                </a:effectLst>
              </a:rPr>
              <a:t>Recent overt acts, behavior or threats</a:t>
            </a:r>
            <a:r>
              <a:rPr lang="en-US" dirty="0" smtClean="0"/>
              <a:t>, including </a:t>
            </a:r>
            <a:r>
              <a:rPr lang="en-US" b="1" i="1" u="sng" dirty="0" smtClean="0">
                <a:effectLst>
                  <a:outerShdw blurRad="38100" dist="38100" dir="2700000" algn="tl">
                    <a:srgbClr val="000000">
                      <a:alpha val="43137"/>
                    </a:srgbClr>
                  </a:outerShdw>
                </a:effectLst>
              </a:rPr>
              <a:t>verbal threats</a:t>
            </a:r>
            <a:r>
              <a:rPr lang="en-US" dirty="0" smtClean="0"/>
              <a:t>, which have caused such harm or which would </a:t>
            </a:r>
            <a:r>
              <a:rPr lang="en-US" b="1" i="1" u="sng" dirty="0" smtClean="0">
                <a:effectLst>
                  <a:outerShdw blurRad="38100" dist="38100" dir="2700000" algn="tl">
                    <a:srgbClr val="000000">
                      <a:alpha val="43137"/>
                    </a:srgbClr>
                  </a:outerShdw>
                </a:effectLst>
              </a:rPr>
              <a:t>place a reasonable person in reasonable fear of sustaining such harm</a:t>
            </a:r>
          </a:p>
          <a:p>
            <a:pPr lvl="2"/>
            <a:r>
              <a:rPr lang="en-US" dirty="0" smtClean="0"/>
              <a:t>Evidence of substantial risk may also include information about </a:t>
            </a:r>
            <a:r>
              <a:rPr lang="en-US" b="1" i="1" u="sng" dirty="0" smtClean="0">
                <a:effectLst>
                  <a:outerShdw blurRad="38100" dist="38100" dir="2700000" algn="tl">
                    <a:srgbClr val="000000">
                      <a:alpha val="43137"/>
                    </a:srgbClr>
                  </a:outerShdw>
                </a:effectLst>
              </a:rPr>
              <a:t>patterns of behavior </a:t>
            </a:r>
            <a:r>
              <a:rPr lang="en-US" dirty="0" smtClean="0"/>
              <a:t>that </a:t>
            </a:r>
            <a:r>
              <a:rPr lang="en-US" b="1" i="1" u="sng" dirty="0" smtClean="0">
                <a:effectLst>
                  <a:outerShdw blurRad="38100" dist="38100" dir="2700000" algn="tl">
                    <a:srgbClr val="000000">
                      <a:alpha val="43137"/>
                    </a:srgbClr>
                  </a:outerShdw>
                </a:effectLst>
              </a:rPr>
              <a:t>historically have resulted in physical harm </a:t>
            </a:r>
            <a:r>
              <a:rPr lang="en-US" dirty="0" smtClean="0"/>
              <a:t>previously being inflicted by a person upon another person</a:t>
            </a:r>
          </a:p>
          <a:p>
            <a:pPr lvl="2"/>
            <a:endParaRPr lang="en-US" dirty="0"/>
          </a:p>
          <a:p>
            <a:pPr lvl="2"/>
            <a:endParaRPr lang="en-US" dirty="0"/>
          </a:p>
        </p:txBody>
      </p:sp>
      <p:pic>
        <p:nvPicPr>
          <p:cNvPr id="4101"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715000" y="4231005"/>
            <a:ext cx="2962275" cy="15430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2585319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dirty="0" smtClean="0"/>
              <a:t>96 Hour Commitment Imminent Harm Forms</a:t>
            </a:r>
            <a:endParaRPr lang="en-US" sz="2600" dirty="0"/>
          </a:p>
        </p:txBody>
      </p:sp>
      <p:sp>
        <p:nvSpPr>
          <p:cNvPr id="3" name="Content Placeholder 2"/>
          <p:cNvSpPr>
            <a:spLocks noGrp="1"/>
          </p:cNvSpPr>
          <p:nvPr>
            <p:ph idx="1"/>
          </p:nvPr>
        </p:nvSpPr>
        <p:spPr/>
        <p:txBody>
          <a:bodyPr>
            <a:normAutofit/>
          </a:bodyPr>
          <a:lstStyle/>
          <a:p>
            <a:r>
              <a:rPr lang="en-US" sz="2400" dirty="0" smtClean="0"/>
              <a:t>Application – DMH 132</a:t>
            </a:r>
          </a:p>
          <a:p>
            <a:r>
              <a:rPr lang="en-US" sz="2400" dirty="0" smtClean="0"/>
              <a:t>Affidavit – DMH142</a:t>
            </a:r>
          </a:p>
          <a:p>
            <a:r>
              <a:rPr lang="en-US" sz="2400" dirty="0" smtClean="0"/>
              <a:t>List of Witnesses – DMH 137</a:t>
            </a:r>
          </a:p>
        </p:txBody>
      </p:sp>
      <p:pic>
        <p:nvPicPr>
          <p:cNvPr id="5122" name="Picture 2" descr="C:\Users\tcoleman\AppData\Local\Microsoft\Windows\Temporary Internet Files\Content.IE5\L6AG3XYI\MP900422149[1].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800600" y="3200400"/>
            <a:ext cx="3082025" cy="204906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678809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Peace Officer Application and Affidavit guidelines</a:t>
            </a:r>
            <a:endParaRPr lang="en-US" dirty="0"/>
          </a:p>
        </p:txBody>
      </p:sp>
      <p:sp>
        <p:nvSpPr>
          <p:cNvPr id="3" name="Content Placeholder 2"/>
          <p:cNvSpPr>
            <a:spLocks noGrp="1"/>
          </p:cNvSpPr>
          <p:nvPr>
            <p:ph idx="1"/>
          </p:nvPr>
        </p:nvSpPr>
        <p:spPr/>
        <p:txBody>
          <a:bodyPr>
            <a:normAutofit/>
          </a:bodyPr>
          <a:lstStyle/>
          <a:p>
            <a:r>
              <a:rPr lang="en-US" sz="2400" dirty="0" smtClean="0"/>
              <a:t>Peace Officers do not have same limitations as civilians regarding hearsay in applications and affidavits</a:t>
            </a:r>
          </a:p>
          <a:p>
            <a:pPr marL="68580" indent="0">
              <a:buNone/>
            </a:pPr>
            <a:endParaRPr lang="en-US" sz="2400" dirty="0" smtClean="0"/>
          </a:p>
          <a:p>
            <a:r>
              <a:rPr lang="en-US" sz="2400" dirty="0" smtClean="0"/>
              <a:t>By statue, peace officer </a:t>
            </a:r>
            <a:r>
              <a:rPr lang="en-US" sz="2400" u="sng" dirty="0" smtClean="0">
                <a:solidFill>
                  <a:srgbClr val="00B050"/>
                </a:solidFill>
              </a:rPr>
              <a:t>CAN</a:t>
            </a:r>
            <a:r>
              <a:rPr lang="en-US" sz="2400" dirty="0" smtClean="0"/>
              <a:t> include facts from direct observation and/or from his/her investigation in application and affidavit</a:t>
            </a:r>
            <a:endParaRPr lang="en-US" sz="2400" dirty="0"/>
          </a:p>
        </p:txBody>
      </p:sp>
      <p:pic>
        <p:nvPicPr>
          <p:cNvPr id="6146" name="Picture 2" descr="C:\Users\tcoleman\AppData\Local\Microsoft\Windows\Temporary Internet Files\Content.IE5\M44YWOGG\MC900078738[1].w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315756" y="3810000"/>
            <a:ext cx="2173687" cy="230759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TextBox 3"/>
          <p:cNvSpPr txBox="1"/>
          <p:nvPr/>
        </p:nvSpPr>
        <p:spPr>
          <a:xfrm rot="20474040">
            <a:off x="7115699" y="3737084"/>
            <a:ext cx="1512801" cy="430887"/>
          </a:xfrm>
          <a:prstGeom prst="rect">
            <a:avLst/>
          </a:prstGeom>
          <a:noFill/>
        </p:spPr>
        <p:txBody>
          <a:bodyPr wrap="square" rtlCol="0">
            <a:spAutoFit/>
          </a:bodyPr>
          <a:lstStyle/>
          <a:p>
            <a:pPr algn="ctr"/>
            <a:r>
              <a:rPr lang="en-US" sz="1100" dirty="0" smtClean="0">
                <a:solidFill>
                  <a:schemeClr val="bg1"/>
                </a:solidFill>
              </a:rPr>
              <a:t>What did you say happened?</a:t>
            </a:r>
            <a:endParaRPr lang="en-US" sz="1100" dirty="0">
              <a:solidFill>
                <a:schemeClr val="bg1"/>
              </a:solidFill>
            </a:endParaRPr>
          </a:p>
        </p:txBody>
      </p:sp>
    </p:spTree>
    <p:extLst>
      <p:ext uri="{BB962C8B-B14F-4D97-AF65-F5344CB8AC3E}">
        <p14:creationId xmlns="" xmlns:p14="http://schemas.microsoft.com/office/powerpoint/2010/main" val="1690363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Statute 632.305 section 3</a:t>
            </a:r>
            <a:endParaRPr lang="en-US" dirty="0"/>
          </a:p>
        </p:txBody>
      </p:sp>
      <p:sp>
        <p:nvSpPr>
          <p:cNvPr id="3" name="Content Placeholder 2"/>
          <p:cNvSpPr>
            <a:spLocks noGrp="1"/>
          </p:cNvSpPr>
          <p:nvPr>
            <p:ph idx="1"/>
          </p:nvPr>
        </p:nvSpPr>
        <p:spPr/>
        <p:txBody>
          <a:bodyPr>
            <a:normAutofit lnSpcReduction="10000"/>
          </a:bodyPr>
          <a:lstStyle/>
          <a:p>
            <a:r>
              <a:rPr lang="en-US" dirty="0" smtClean="0"/>
              <a:t>…a peace officer may take a person into custody for detention for evaluation and treatment for a period not to exceed ninety-six hours only when </a:t>
            </a:r>
            <a:r>
              <a:rPr lang="en-US" b="1" dirty="0" smtClean="0">
                <a:effectLst>
                  <a:outerShdw blurRad="38100" dist="38100" dir="2700000" algn="tl">
                    <a:srgbClr val="000000">
                      <a:alpha val="43137"/>
                    </a:srgbClr>
                  </a:outerShdw>
                </a:effectLst>
              </a:rPr>
              <a:t>peace officer has reasonable cause to believe that such person is suffering from a mental disorder and that the likelihood of serious harm by such person to himself or others is imminent unless such person is immediately taken into custody.</a:t>
            </a:r>
            <a:r>
              <a:rPr lang="en-US" b="1" dirty="0" smtClean="0"/>
              <a:t> </a:t>
            </a:r>
            <a:r>
              <a:rPr lang="en-US" dirty="0" smtClean="0"/>
              <a:t>Upon arrival at the mental health facility, the peace officer or mental health coordinator who conveyed such person or caused him to be conveyed shall…complete an application for initial detention for evaluation and treatment for a period not to exceed ninety-six hours which </a:t>
            </a:r>
            <a:r>
              <a:rPr lang="en-US" dirty="0" smtClean="0">
                <a:effectLst>
                  <a:outerShdw blurRad="38100" dist="38100" dir="2700000" algn="tl">
                    <a:srgbClr val="000000">
                      <a:alpha val="43137"/>
                    </a:srgbClr>
                  </a:outerShdw>
                </a:effectLst>
              </a:rPr>
              <a:t>shall be based upon his own personal observation </a:t>
            </a:r>
            <a:r>
              <a:rPr lang="en-US" b="1" dirty="0" smtClean="0">
                <a:effectLst>
                  <a:outerShdw blurRad="38100" dist="38100" dir="2700000" algn="tl">
                    <a:srgbClr val="000000">
                      <a:alpha val="43137"/>
                    </a:srgbClr>
                  </a:outerShdw>
                </a:effectLst>
              </a:rPr>
              <a:t>or investigations…</a:t>
            </a:r>
            <a:endParaRPr lang="en-US" b="1" dirty="0">
              <a:effectLst>
                <a:outerShdw blurRad="38100" dist="38100" dir="2700000" algn="tl">
                  <a:srgbClr val="000000">
                    <a:alpha val="43137"/>
                  </a:srgbClr>
                </a:outerShdw>
              </a:effectLst>
            </a:endParaRPr>
          </a:p>
        </p:txBody>
      </p:sp>
      <p:pic>
        <p:nvPicPr>
          <p:cNvPr id="7172" name="Picture 4" descr="C:\Users\tcoleman\AppData\Local\Microsoft\Windows\Temporary Internet Files\Content.IE5\3ZVF2X7A\MC900212491[1].w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315200" y="4495800"/>
            <a:ext cx="1645430" cy="157124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701486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Affidavit – a closer look</a:t>
            </a:r>
            <a:endParaRPr lang="en-US" dirty="0"/>
          </a:p>
        </p:txBody>
      </p:sp>
      <p:sp>
        <p:nvSpPr>
          <p:cNvPr id="3" name="Content Placeholder 2"/>
          <p:cNvSpPr>
            <a:spLocks noGrp="1"/>
          </p:cNvSpPr>
          <p:nvPr>
            <p:ph idx="1"/>
          </p:nvPr>
        </p:nvSpPr>
        <p:spPr/>
        <p:txBody>
          <a:bodyPr/>
          <a:lstStyle/>
          <a:p>
            <a:pPr marL="68580" indent="0">
              <a:buNone/>
            </a:pPr>
            <a:endParaRPr lang="en-US" dirty="0"/>
          </a:p>
        </p:txBody>
      </p:sp>
      <p:pic>
        <p:nvPicPr>
          <p:cNvPr id="8195"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524000" y="1524000"/>
            <a:ext cx="5362575" cy="395029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216961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Identify the different types of civil involuntary commitment </a:t>
            </a:r>
          </a:p>
          <a:p>
            <a:pPr marL="68580" indent="0">
              <a:buNone/>
            </a:pPr>
            <a:endParaRPr lang="en-US" dirty="0" smtClean="0"/>
          </a:p>
          <a:p>
            <a:r>
              <a:rPr lang="en-US" dirty="0" smtClean="0"/>
              <a:t>Identify the criteria that must be met before a person can be transported to and involuntarily detained in a mental health facility</a:t>
            </a:r>
          </a:p>
          <a:p>
            <a:pPr marL="68580" indent="0">
              <a:buNone/>
            </a:pPr>
            <a:endParaRPr lang="en-US" dirty="0" smtClean="0"/>
          </a:p>
          <a:p>
            <a:r>
              <a:rPr lang="en-US" dirty="0" smtClean="0"/>
              <a:t>Identify elements of a solid affidavit </a:t>
            </a:r>
          </a:p>
          <a:p>
            <a:pPr marL="68580" indent="0">
              <a:buNone/>
            </a:pPr>
            <a:endParaRPr lang="en-US" dirty="0" smtClean="0"/>
          </a:p>
          <a:p>
            <a:r>
              <a:rPr lang="en-US" dirty="0" smtClean="0"/>
              <a:t>Define the concept of official immunity </a:t>
            </a:r>
          </a:p>
          <a:p>
            <a:endParaRPr lang="en-US" dirty="0"/>
          </a:p>
        </p:txBody>
      </p:sp>
      <p:pic>
        <p:nvPicPr>
          <p:cNvPr id="1026" name="Picture 2" descr="C:\Users\tcoleman\AppData\Local\Microsoft\Windows\Temporary Internet Files\Content.IE5\L6AG3XYI\MC900383600[1].w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429000" y="609599"/>
            <a:ext cx="1371600" cy="86894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963892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p:cTn id="13" dur="1000" fill="hold"/>
                                        <p:tgtEl>
                                          <p:spTgt spid="1026"/>
                                        </p:tgtEl>
                                        <p:attrNameLst>
                                          <p:attrName>ppt_w</p:attrName>
                                        </p:attrNameLst>
                                      </p:cBhvr>
                                      <p:tavLst>
                                        <p:tav tm="0">
                                          <p:val>
                                            <p:fltVal val="0"/>
                                          </p:val>
                                        </p:tav>
                                        <p:tav tm="100000">
                                          <p:val>
                                            <p:strVal val="#ppt_w"/>
                                          </p:val>
                                        </p:tav>
                                      </p:tavLst>
                                    </p:anim>
                                    <p:anim calcmode="lin" valueType="num">
                                      <p:cBhvr>
                                        <p:cTn id="14" dur="1000" fill="hold"/>
                                        <p:tgtEl>
                                          <p:spTgt spid="1026"/>
                                        </p:tgtEl>
                                        <p:attrNameLst>
                                          <p:attrName>ppt_h</p:attrName>
                                        </p:attrNameLst>
                                      </p:cBhvr>
                                      <p:tavLst>
                                        <p:tav tm="0">
                                          <p:val>
                                            <p:fltVal val="0"/>
                                          </p:val>
                                        </p:tav>
                                        <p:tav tm="100000">
                                          <p:val>
                                            <p:strVal val="#ppt_h"/>
                                          </p:val>
                                        </p:tav>
                                      </p:tavLst>
                                    </p:anim>
                                    <p:anim calcmode="lin" valueType="num">
                                      <p:cBhvr>
                                        <p:cTn id="15" dur="1000" fill="hold"/>
                                        <p:tgtEl>
                                          <p:spTgt spid="1026"/>
                                        </p:tgtEl>
                                        <p:attrNameLst>
                                          <p:attrName>style.rotation</p:attrName>
                                        </p:attrNameLst>
                                      </p:cBhvr>
                                      <p:tavLst>
                                        <p:tav tm="0">
                                          <p:val>
                                            <p:fltVal val="90"/>
                                          </p:val>
                                        </p:tav>
                                        <p:tav tm="100000">
                                          <p:val>
                                            <p:fltVal val="0"/>
                                          </p:val>
                                        </p:tav>
                                      </p:tavLst>
                                    </p:anim>
                                    <p:animEffect transition="in" filter="fade">
                                      <p:cBhvr>
                                        <p:cTn id="16"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Affidavit – DMH 142 </a:t>
            </a:r>
          </a:p>
        </p:txBody>
      </p:sp>
      <p:sp>
        <p:nvSpPr>
          <p:cNvPr id="3" name="Content Placeholder 2"/>
          <p:cNvSpPr>
            <a:spLocks noGrp="1"/>
          </p:cNvSpPr>
          <p:nvPr>
            <p:ph idx="1"/>
          </p:nvPr>
        </p:nvSpPr>
        <p:spPr/>
        <p:txBody>
          <a:bodyPr>
            <a:normAutofit fontScale="92500"/>
          </a:bodyPr>
          <a:lstStyle/>
          <a:p>
            <a:r>
              <a:rPr lang="en-US" dirty="0"/>
              <a:t>Begin your affidavits by identifying your relationship to the respondent </a:t>
            </a:r>
          </a:p>
          <a:p>
            <a:r>
              <a:rPr lang="en-US" dirty="0"/>
              <a:t>An affidavit should address issues of </a:t>
            </a:r>
            <a:r>
              <a:rPr lang="en-US" b="1" dirty="0"/>
              <a:t>mental disorder or alcohol/drug abuse and likelihood of serious harm</a:t>
            </a:r>
          </a:p>
          <a:p>
            <a:r>
              <a:rPr lang="en-US" dirty="0"/>
              <a:t>Generally, an </a:t>
            </a:r>
            <a:r>
              <a:rPr lang="en-US" dirty="0">
                <a:solidFill>
                  <a:srgbClr val="00B050"/>
                </a:solidFill>
              </a:rPr>
              <a:t>affidavit should answer </a:t>
            </a:r>
            <a:r>
              <a:rPr lang="en-US" dirty="0"/>
              <a:t>the questions: </a:t>
            </a:r>
            <a:r>
              <a:rPr lang="en-US" dirty="0">
                <a:solidFill>
                  <a:srgbClr val="FFFF00"/>
                </a:solidFill>
              </a:rPr>
              <a:t>who, what , when, where, and how</a:t>
            </a:r>
          </a:p>
          <a:p>
            <a:r>
              <a:rPr lang="en-US" dirty="0"/>
              <a:t>Describe those behaviors and statements which suggest the person may be </a:t>
            </a:r>
            <a:r>
              <a:rPr lang="en-US" b="1" dirty="0"/>
              <a:t>mentally disordered</a:t>
            </a:r>
            <a:r>
              <a:rPr lang="en-US" dirty="0"/>
              <a:t> or an </a:t>
            </a:r>
            <a:r>
              <a:rPr lang="en-US" b="1" dirty="0"/>
              <a:t>alcohol and/or drug abuser</a:t>
            </a:r>
          </a:p>
          <a:p>
            <a:r>
              <a:rPr lang="en-US" dirty="0"/>
              <a:t>Describe those behaviors and statements that </a:t>
            </a:r>
            <a:r>
              <a:rPr lang="en-US" b="1" dirty="0"/>
              <a:t>suggest the person may be harmful to himself or others. </a:t>
            </a:r>
          </a:p>
          <a:p>
            <a:r>
              <a:rPr lang="en-US" dirty="0"/>
              <a:t>Statement should be concise and to the point </a:t>
            </a:r>
          </a:p>
          <a:p>
            <a:endParaRPr lang="en-US" dirty="0"/>
          </a:p>
        </p:txBody>
      </p:sp>
    </p:spTree>
    <p:extLst>
      <p:ext uri="{BB962C8B-B14F-4D97-AF65-F5344CB8AC3E}">
        <p14:creationId xmlns="" xmlns:p14="http://schemas.microsoft.com/office/powerpoint/2010/main" val="1990109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Affidavit – DMH 142</a:t>
            </a:r>
          </a:p>
        </p:txBody>
      </p:sp>
      <p:sp>
        <p:nvSpPr>
          <p:cNvPr id="3" name="Content Placeholder 2"/>
          <p:cNvSpPr>
            <a:spLocks noGrp="1"/>
          </p:cNvSpPr>
          <p:nvPr>
            <p:ph idx="1"/>
          </p:nvPr>
        </p:nvSpPr>
        <p:spPr/>
        <p:txBody>
          <a:bodyPr/>
          <a:lstStyle/>
          <a:p>
            <a:pPr lvl="0">
              <a:buClr>
                <a:srgbClr val="31B6FD"/>
              </a:buClr>
            </a:pPr>
            <a:r>
              <a:rPr lang="en-US" dirty="0">
                <a:solidFill>
                  <a:prstClr val="white"/>
                </a:solidFill>
              </a:rPr>
              <a:t>Witnessed behaviors should be included if possible </a:t>
            </a:r>
          </a:p>
          <a:p>
            <a:pPr lvl="0">
              <a:buClr>
                <a:srgbClr val="31B6FD"/>
              </a:buClr>
            </a:pPr>
            <a:r>
              <a:rPr lang="en-US" dirty="0">
                <a:solidFill>
                  <a:prstClr val="white"/>
                </a:solidFill>
              </a:rPr>
              <a:t>Peace Officer affidavits are </a:t>
            </a:r>
            <a:r>
              <a:rPr lang="en-US" b="1" dirty="0">
                <a:solidFill>
                  <a:schemeClr val="bg1"/>
                </a:solidFill>
              </a:rPr>
              <a:t>based on the officer’s own personal observations or investigations</a:t>
            </a:r>
          </a:p>
          <a:p>
            <a:pPr lvl="0">
              <a:buClr>
                <a:srgbClr val="31B6FD"/>
              </a:buClr>
            </a:pPr>
            <a:r>
              <a:rPr lang="en-US" dirty="0">
                <a:solidFill>
                  <a:prstClr val="white"/>
                </a:solidFill>
              </a:rPr>
              <a:t>Write only on the front of the affidavit form</a:t>
            </a:r>
          </a:p>
          <a:p>
            <a:pPr lvl="0">
              <a:buClr>
                <a:srgbClr val="31B6FD"/>
              </a:buClr>
            </a:pPr>
            <a:r>
              <a:rPr lang="en-US" dirty="0">
                <a:solidFill>
                  <a:prstClr val="white"/>
                </a:solidFill>
              </a:rPr>
              <a:t>Affidavits </a:t>
            </a:r>
            <a:r>
              <a:rPr lang="en-US" u="sng" dirty="0">
                <a:solidFill>
                  <a:srgbClr val="00B050"/>
                </a:solidFill>
              </a:rPr>
              <a:t>must </a:t>
            </a:r>
            <a:r>
              <a:rPr lang="en-US" dirty="0">
                <a:solidFill>
                  <a:prstClr val="white"/>
                </a:solidFill>
              </a:rPr>
              <a:t>be notarized</a:t>
            </a:r>
          </a:p>
          <a:p>
            <a:pPr lvl="0">
              <a:buClr>
                <a:srgbClr val="31B6FD"/>
              </a:buClr>
            </a:pPr>
            <a:r>
              <a:rPr lang="en-US" dirty="0" smtClean="0">
                <a:solidFill>
                  <a:prstClr val="white"/>
                </a:solidFill>
              </a:rPr>
              <a:t>The </a:t>
            </a:r>
            <a:r>
              <a:rPr lang="en-US" dirty="0">
                <a:solidFill>
                  <a:prstClr val="white"/>
                </a:solidFill>
              </a:rPr>
              <a:t>affidavit becomes part of the court file and medical record which are accessible to the individual if the individual requests to see it.  There is no guarantee of confidentiality </a:t>
            </a:r>
          </a:p>
          <a:p>
            <a:pPr lvl="0">
              <a:buClr>
                <a:srgbClr val="31B6FD"/>
              </a:buClr>
            </a:pPr>
            <a:r>
              <a:rPr lang="en-US" dirty="0">
                <a:solidFill>
                  <a:prstClr val="white"/>
                </a:solidFill>
              </a:rPr>
              <a:t>Some probate courts may require more than one affidavit in certain situations or may have other or additional requirements</a:t>
            </a:r>
          </a:p>
          <a:p>
            <a:endParaRPr lang="en-US" dirty="0"/>
          </a:p>
        </p:txBody>
      </p:sp>
    </p:spTree>
    <p:extLst>
      <p:ext uri="{BB962C8B-B14F-4D97-AF65-F5344CB8AC3E}">
        <p14:creationId xmlns="" xmlns:p14="http://schemas.microsoft.com/office/powerpoint/2010/main" val="3436875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 dmh </a:t>
            </a:r>
            <a:r>
              <a:rPr lang="en-US" dirty="0" smtClean="0"/>
              <a:t>142</a:t>
            </a:r>
            <a:endParaRPr lang="en-US" dirty="0"/>
          </a:p>
        </p:txBody>
      </p:sp>
      <p:pic>
        <p:nvPicPr>
          <p:cNvPr id="3"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590800" y="1100927"/>
            <a:ext cx="4144864" cy="560727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4" name="TextBox 3"/>
          <p:cNvSpPr txBox="1"/>
          <p:nvPr/>
        </p:nvSpPr>
        <p:spPr>
          <a:xfrm>
            <a:off x="7010400" y="685800"/>
            <a:ext cx="1905000" cy="4278094"/>
          </a:xfrm>
          <a:prstGeom prst="rect">
            <a:avLst/>
          </a:prstGeom>
          <a:noFill/>
        </p:spPr>
        <p:txBody>
          <a:bodyPr wrap="square" rtlCol="0">
            <a:spAutoFit/>
          </a:bodyPr>
          <a:lstStyle/>
          <a:p>
            <a:pPr marL="285750" indent="-285750">
              <a:buFont typeface="Arial" panose="020B0604020202020204" pitchFamily="34" charset="0"/>
              <a:buChar char="•"/>
            </a:pPr>
            <a:r>
              <a:rPr lang="en-US" sz="1600" dirty="0"/>
              <a:t>Affidavit </a:t>
            </a:r>
            <a:r>
              <a:rPr lang="en-US" sz="1600" b="1" dirty="0">
                <a:solidFill>
                  <a:schemeClr val="accent3"/>
                </a:solidFill>
              </a:rPr>
              <a:t>should </a:t>
            </a:r>
            <a:r>
              <a:rPr lang="en-US" sz="1600" dirty="0"/>
              <a:t>describe behaviors which suggest person may be mentally disordered or an alcohol/drug </a:t>
            </a:r>
            <a:r>
              <a:rPr lang="en-US" sz="1600" dirty="0" smtClean="0"/>
              <a:t>abuser</a:t>
            </a:r>
          </a:p>
          <a:p>
            <a:pPr marL="285750" indent="-285750"/>
            <a:endParaRPr lang="en-US" sz="1600" dirty="0" smtClean="0"/>
          </a:p>
          <a:p>
            <a:endParaRPr lang="en-US" sz="1600" dirty="0"/>
          </a:p>
          <a:p>
            <a:pPr marL="285750" indent="-285750">
              <a:buFont typeface="Arial" panose="020B0604020202020204" pitchFamily="34" charset="0"/>
              <a:buChar char="•"/>
            </a:pPr>
            <a:r>
              <a:rPr lang="en-US" sz="1600" dirty="0"/>
              <a:t>Affidavit </a:t>
            </a:r>
            <a:r>
              <a:rPr lang="en-US" sz="1600" b="1" dirty="0">
                <a:solidFill>
                  <a:schemeClr val="accent3"/>
                </a:solidFill>
              </a:rPr>
              <a:t>should</a:t>
            </a:r>
            <a:r>
              <a:rPr lang="en-US" sz="1600" dirty="0"/>
              <a:t> answer: who, what, when, where and how</a:t>
            </a:r>
          </a:p>
        </p:txBody>
      </p:sp>
      <p:sp>
        <p:nvSpPr>
          <p:cNvPr id="5" name="TextBox 4"/>
          <p:cNvSpPr txBox="1"/>
          <p:nvPr/>
        </p:nvSpPr>
        <p:spPr>
          <a:xfrm>
            <a:off x="609600" y="3810000"/>
            <a:ext cx="1524000" cy="584775"/>
          </a:xfrm>
          <a:prstGeom prst="rect">
            <a:avLst/>
          </a:prstGeom>
          <a:noFill/>
        </p:spPr>
        <p:txBody>
          <a:bodyPr wrap="square" rtlCol="0">
            <a:spAutoFit/>
          </a:bodyPr>
          <a:lstStyle/>
          <a:p>
            <a:r>
              <a:rPr lang="en-US" sz="1600" dirty="0"/>
              <a:t>Must be notarized </a:t>
            </a:r>
          </a:p>
        </p:txBody>
      </p:sp>
      <p:cxnSp>
        <p:nvCxnSpPr>
          <p:cNvPr id="7" name="Straight Arrow Connector 6"/>
          <p:cNvCxnSpPr/>
          <p:nvPr/>
        </p:nvCxnSpPr>
        <p:spPr>
          <a:xfrm flipH="1">
            <a:off x="5181600" y="1676400"/>
            <a:ext cx="1981200" cy="1981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676400" y="4191000"/>
            <a:ext cx="3962400" cy="2057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676400" y="4191000"/>
            <a:ext cx="1447800" cy="2057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676400" y="4191000"/>
            <a:ext cx="2514600" cy="2057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81000" y="1219200"/>
            <a:ext cx="1905000" cy="2062103"/>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Affidavit </a:t>
            </a:r>
            <a:r>
              <a:rPr lang="en-US" sz="1600" b="1" dirty="0" smtClean="0">
                <a:solidFill>
                  <a:srgbClr val="00B050"/>
                </a:solidFill>
              </a:rPr>
              <a:t>should</a:t>
            </a:r>
            <a:r>
              <a:rPr lang="en-US" sz="1600" dirty="0" smtClean="0"/>
              <a:t> describe behaviors that suggest the person may be harmful to self or others. </a:t>
            </a:r>
            <a:endParaRPr lang="en-US" sz="1600" dirty="0"/>
          </a:p>
        </p:txBody>
      </p:sp>
      <p:cxnSp>
        <p:nvCxnSpPr>
          <p:cNvPr id="14" name="Straight Arrow Connector 13"/>
          <p:cNvCxnSpPr/>
          <p:nvPr/>
        </p:nvCxnSpPr>
        <p:spPr>
          <a:xfrm>
            <a:off x="1905000" y="1524000"/>
            <a:ext cx="2286000" cy="1981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5715000" y="4267200"/>
            <a:ext cx="1371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108468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Practice – sample statements</a:t>
            </a:r>
            <a:endParaRPr lang="en-US" dirty="0"/>
          </a:p>
        </p:txBody>
      </p:sp>
      <p:sp>
        <p:nvSpPr>
          <p:cNvPr id="3" name="Content Placeholder 2"/>
          <p:cNvSpPr>
            <a:spLocks noGrp="1"/>
          </p:cNvSpPr>
          <p:nvPr>
            <p:ph idx="1"/>
          </p:nvPr>
        </p:nvSpPr>
        <p:spPr/>
        <p:txBody>
          <a:bodyPr>
            <a:normAutofit lnSpcReduction="10000"/>
          </a:bodyPr>
          <a:lstStyle/>
          <a:p>
            <a:r>
              <a:rPr lang="en-US" dirty="0" smtClean="0"/>
              <a:t>Which of theses statements </a:t>
            </a:r>
            <a:r>
              <a:rPr lang="en-US" u="sng" dirty="0" smtClean="0"/>
              <a:t>COULD </a:t>
            </a:r>
            <a:r>
              <a:rPr lang="en-US" dirty="0" smtClean="0"/>
              <a:t>you put in your affidavit?</a:t>
            </a:r>
          </a:p>
          <a:p>
            <a:pPr lvl="1"/>
            <a:r>
              <a:rPr lang="en-US" dirty="0" smtClean="0"/>
              <a:t>Received call from dispatch regarding possible suicide in progress and upon arriving on the scene, I observed respondent with a bottle of pills out on the kitchen table</a:t>
            </a:r>
          </a:p>
          <a:p>
            <a:pPr lvl="1"/>
            <a:r>
              <a:rPr lang="en-US" dirty="0" smtClean="0"/>
              <a:t>Father, John Doe and mother, Jane Doe, reports the respondent has been threatening suicide and has a history of 3 attempts in the last year</a:t>
            </a:r>
          </a:p>
          <a:p>
            <a:pPr lvl="1"/>
            <a:r>
              <a:rPr lang="en-US" dirty="0" smtClean="0"/>
              <a:t>Respondent reported she has attempted suicide 3 times in the past year, states regret for failing to die and confirms she told her parents she plans on overdosing with intent to die</a:t>
            </a:r>
          </a:p>
          <a:p>
            <a:pPr lvl="1"/>
            <a:r>
              <a:rPr lang="en-US" dirty="0" smtClean="0"/>
              <a:t>Respondent reports he has discontinued his medication, is exhibiting hostile behavior,  including yelling and aggressive finger pointing. Officer Smith reports she observed respondent become physically violent while off </a:t>
            </a:r>
            <a:r>
              <a:rPr lang="en-US" dirty="0" smtClean="0"/>
              <a:t>medications and </a:t>
            </a:r>
            <a:r>
              <a:rPr lang="en-US" dirty="0" smtClean="0"/>
              <a:t>in this state – assaulted mother in May 2012, brother in April of 2013</a:t>
            </a:r>
          </a:p>
          <a:p>
            <a:pPr lvl="1"/>
            <a:endParaRPr lang="en-US" dirty="0"/>
          </a:p>
        </p:txBody>
      </p:sp>
    </p:spTree>
    <p:extLst>
      <p:ext uri="{BB962C8B-B14F-4D97-AF65-F5344CB8AC3E}">
        <p14:creationId xmlns="" xmlns:p14="http://schemas.microsoft.com/office/powerpoint/2010/main" val="3055502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 Movie Clip</a:t>
            </a:r>
            <a:endParaRPr lang="en-US" dirty="0"/>
          </a:p>
        </p:txBody>
      </p:sp>
      <p:sp>
        <p:nvSpPr>
          <p:cNvPr id="3" name="Content Placeholder 2"/>
          <p:cNvSpPr>
            <a:spLocks noGrp="1"/>
          </p:cNvSpPr>
          <p:nvPr>
            <p:ph idx="1"/>
          </p:nvPr>
        </p:nvSpPr>
        <p:spPr/>
        <p:txBody>
          <a:bodyPr/>
          <a:lstStyle/>
          <a:p>
            <a:r>
              <a:rPr lang="en-US" dirty="0" smtClean="0"/>
              <a:t>Clip: A Beautiful Mind, released 2001 – the baby’s bath</a:t>
            </a:r>
          </a:p>
          <a:p>
            <a:endParaRPr lang="en-US" dirty="0" smtClean="0"/>
          </a:p>
          <a:p>
            <a:pPr lvl="1"/>
            <a:r>
              <a:rPr lang="en-US" dirty="0" smtClean="0"/>
              <a:t>What information from the clip could </a:t>
            </a:r>
            <a:r>
              <a:rPr lang="en-US" smtClean="0"/>
              <a:t>you include </a:t>
            </a:r>
            <a:r>
              <a:rPr lang="en-US" dirty="0" smtClean="0"/>
              <a:t>in your affidavit?</a:t>
            </a:r>
          </a:p>
          <a:p>
            <a:pPr marL="68580" indent="0">
              <a:buNone/>
            </a:pPr>
            <a:endParaRPr lang="en-US" dirty="0" smtClean="0"/>
          </a:p>
          <a:p>
            <a:pPr marL="68580" indent="0">
              <a:buNone/>
            </a:pPr>
            <a:endParaRPr lang="en-US" dirty="0"/>
          </a:p>
        </p:txBody>
      </p:sp>
    </p:spTree>
    <p:extLst>
      <p:ext uri="{BB962C8B-B14F-4D97-AF65-F5344CB8AC3E}">
        <p14:creationId xmlns="" xmlns:p14="http://schemas.microsoft.com/office/powerpoint/2010/main" val="31894785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Facility Designee</a:t>
            </a:r>
            <a:endParaRPr lang="en-US" dirty="0"/>
          </a:p>
        </p:txBody>
      </p:sp>
      <p:sp>
        <p:nvSpPr>
          <p:cNvPr id="3" name="Content Placeholder 2"/>
          <p:cNvSpPr>
            <a:spLocks noGrp="1"/>
          </p:cNvSpPr>
          <p:nvPr>
            <p:ph idx="1"/>
          </p:nvPr>
        </p:nvSpPr>
        <p:spPr/>
        <p:txBody>
          <a:bodyPr/>
          <a:lstStyle/>
          <a:p>
            <a:r>
              <a:rPr lang="en-US" dirty="0" smtClean="0"/>
              <a:t>Facility Designees are professionals who are:</a:t>
            </a:r>
          </a:p>
          <a:p>
            <a:pPr lvl="1"/>
            <a:r>
              <a:rPr lang="en-US" dirty="0" smtClean="0"/>
              <a:t>Designated by the head of the facility</a:t>
            </a:r>
          </a:p>
          <a:p>
            <a:pPr lvl="1"/>
            <a:r>
              <a:rPr lang="en-US" dirty="0" smtClean="0"/>
              <a:t>Approved by the Department of Mental Health</a:t>
            </a:r>
          </a:p>
          <a:p>
            <a:pPr lvl="2"/>
            <a:r>
              <a:rPr lang="en-US" dirty="0" smtClean="0"/>
              <a:t>Approval occurs through completion of designee training</a:t>
            </a:r>
            <a:endParaRPr lang="en-US" dirty="0"/>
          </a:p>
        </p:txBody>
      </p:sp>
      <p:pic>
        <p:nvPicPr>
          <p:cNvPr id="13316" name="Picture 4" descr="C:\Users\tcoleman\AppData\Local\Microsoft\Windows\Temporary Internet Files\Content.IE5\0NX6NGET\MP900401001[1].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400800" y="3352800"/>
            <a:ext cx="2073402" cy="238322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325054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96 hour Admissions: Facility duties</a:t>
            </a:r>
            <a:endParaRPr lang="en-US" sz="3000" dirty="0"/>
          </a:p>
        </p:txBody>
      </p:sp>
      <p:sp>
        <p:nvSpPr>
          <p:cNvPr id="3" name="Content Placeholder 2"/>
          <p:cNvSpPr>
            <a:spLocks noGrp="1"/>
          </p:cNvSpPr>
          <p:nvPr>
            <p:ph idx="1"/>
          </p:nvPr>
        </p:nvSpPr>
        <p:spPr/>
        <p:txBody>
          <a:bodyPr/>
          <a:lstStyle/>
          <a:p>
            <a:r>
              <a:rPr lang="en-US" dirty="0" smtClean="0"/>
              <a:t>Within </a:t>
            </a:r>
            <a:r>
              <a:rPr lang="en-US" u="sng" dirty="0" smtClean="0">
                <a:effectLst>
                  <a:outerShdw blurRad="38100" dist="38100" dir="2700000" algn="tl">
                    <a:srgbClr val="000000">
                      <a:alpha val="43137"/>
                    </a:srgbClr>
                  </a:outerShdw>
                </a:effectLst>
              </a:rPr>
              <a:t>3 hours </a:t>
            </a:r>
            <a:r>
              <a:rPr lang="en-US" dirty="0" smtClean="0"/>
              <a:t>of arriving at a mental health or alcohol or drug abuse facility the person shall</a:t>
            </a:r>
          </a:p>
          <a:p>
            <a:pPr>
              <a:buNone/>
            </a:pPr>
            <a:endParaRPr lang="en-US" dirty="0" smtClean="0"/>
          </a:p>
          <a:p>
            <a:pPr lvl="1"/>
            <a:r>
              <a:rPr lang="en-US" dirty="0" smtClean="0"/>
              <a:t>Be given a copy of the </a:t>
            </a:r>
            <a:r>
              <a:rPr lang="en-US" u="sng" dirty="0" smtClean="0">
                <a:effectLst>
                  <a:outerShdw blurRad="38100" dist="38100" dir="2700000" algn="tl">
                    <a:srgbClr val="000000">
                      <a:alpha val="43137"/>
                    </a:srgbClr>
                  </a:outerShdw>
                </a:effectLst>
              </a:rPr>
              <a:t>application, notice of admission, the name of the attorney who will represent the person and the notice of rights</a:t>
            </a:r>
          </a:p>
          <a:p>
            <a:pPr lvl="1">
              <a:buNone/>
            </a:pPr>
            <a:endParaRPr lang="en-US" dirty="0" smtClean="0"/>
          </a:p>
          <a:p>
            <a:pPr lvl="1"/>
            <a:r>
              <a:rPr lang="en-US" dirty="0" smtClean="0"/>
              <a:t>Be given assistance in contacting the appointed or other attorney if requested</a:t>
            </a:r>
          </a:p>
          <a:p>
            <a:pPr lvl="1">
              <a:buNone/>
            </a:pPr>
            <a:endParaRPr lang="en-US" dirty="0" smtClean="0"/>
          </a:p>
          <a:p>
            <a:pPr lvl="1"/>
            <a:r>
              <a:rPr lang="en-US" dirty="0" smtClean="0"/>
              <a:t>Be seen by a mental health professional or </a:t>
            </a:r>
            <a:r>
              <a:rPr lang="en-US" dirty="0" err="1" smtClean="0"/>
              <a:t>registere</a:t>
            </a:r>
            <a:r>
              <a:rPr lang="en-US" dirty="0" smtClean="0"/>
              <a:t> </a:t>
            </a:r>
            <a:r>
              <a:rPr lang="en-US" dirty="0" smtClean="0"/>
              <a:t>nurse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96 hour Admission: facility Duties</a:t>
            </a:r>
            <a:endParaRPr lang="en-US" dirty="0"/>
          </a:p>
        </p:txBody>
      </p:sp>
      <p:sp>
        <p:nvSpPr>
          <p:cNvPr id="3" name="Content Placeholder 2"/>
          <p:cNvSpPr>
            <a:spLocks noGrp="1"/>
          </p:cNvSpPr>
          <p:nvPr>
            <p:ph idx="1"/>
          </p:nvPr>
        </p:nvSpPr>
        <p:spPr/>
        <p:txBody>
          <a:bodyPr/>
          <a:lstStyle/>
          <a:p>
            <a:r>
              <a:rPr lang="en-US" dirty="0" smtClean="0"/>
              <a:t>Within</a:t>
            </a:r>
            <a:r>
              <a:rPr lang="en-US" b="1" dirty="0" smtClean="0"/>
              <a:t>18</a:t>
            </a:r>
            <a:r>
              <a:rPr lang="en-US" dirty="0" smtClean="0"/>
              <a:t> </a:t>
            </a:r>
            <a:r>
              <a:rPr lang="en-US" b="1" dirty="0" smtClean="0"/>
              <a:t>hours</a:t>
            </a:r>
            <a:r>
              <a:rPr lang="en-US" dirty="0" smtClean="0"/>
              <a:t> the person shall be examined by a licensed physician</a:t>
            </a:r>
          </a:p>
          <a:p>
            <a:pPr marL="68580" indent="0">
              <a:buNone/>
            </a:pPr>
            <a:endParaRPr lang="en-US" dirty="0" smtClean="0"/>
          </a:p>
          <a:p>
            <a:r>
              <a:rPr lang="en-US" dirty="0"/>
              <a:t> </a:t>
            </a:r>
            <a:r>
              <a:rPr lang="en-US" dirty="0" smtClean="0"/>
              <a:t>Within </a:t>
            </a:r>
            <a:r>
              <a:rPr lang="en-US" b="1" dirty="0" smtClean="0"/>
              <a:t>24 hours </a:t>
            </a:r>
            <a:r>
              <a:rPr lang="en-US" dirty="0" smtClean="0"/>
              <a:t>the facility shall provide copies of the </a:t>
            </a:r>
            <a:r>
              <a:rPr lang="en-US" b="1" dirty="0" smtClean="0"/>
              <a:t>application for involuntary commitment</a:t>
            </a:r>
            <a:r>
              <a:rPr lang="en-US" dirty="0" smtClean="0"/>
              <a:t>, the </a:t>
            </a:r>
            <a:r>
              <a:rPr lang="en-US" b="1" dirty="0" smtClean="0"/>
              <a:t>notice of admission </a:t>
            </a:r>
            <a:r>
              <a:rPr lang="en-US" dirty="0" smtClean="0"/>
              <a:t>and the </a:t>
            </a:r>
            <a:r>
              <a:rPr lang="en-US" b="1" dirty="0" smtClean="0"/>
              <a:t>notice of rights </a:t>
            </a:r>
            <a:r>
              <a:rPr lang="en-US" dirty="0" smtClean="0"/>
              <a:t>to the probate court, the client, the client’s attorney and the Department of Mental Health Central Office </a:t>
            </a:r>
            <a:endParaRPr lang="en-US" dirty="0"/>
          </a:p>
        </p:txBody>
      </p:sp>
      <p:pic>
        <p:nvPicPr>
          <p:cNvPr id="12302" name="Picture 14" descr="C:\Users\tcoleman\AppData\Local\Microsoft\Windows\Temporary Internet Files\Content.IE5\3ZVF2X7A\MC900016004[1].w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781800" y="4038600"/>
            <a:ext cx="1789481" cy="175290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20279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Attorneys	</a:t>
            </a:r>
            <a:endParaRPr lang="en-US" dirty="0"/>
          </a:p>
        </p:txBody>
      </p:sp>
      <p:sp>
        <p:nvSpPr>
          <p:cNvPr id="3" name="Content Placeholder 2"/>
          <p:cNvSpPr>
            <a:spLocks noGrp="1"/>
          </p:cNvSpPr>
          <p:nvPr>
            <p:ph idx="1"/>
          </p:nvPr>
        </p:nvSpPr>
        <p:spPr/>
        <p:txBody>
          <a:bodyPr/>
          <a:lstStyle/>
          <a:p>
            <a:r>
              <a:rPr lang="en-US" dirty="0" smtClean="0"/>
              <a:t>Attorneys are provided for all persons committed, or the person may chose an attorney</a:t>
            </a:r>
          </a:p>
          <a:p>
            <a:pPr marL="68580" indent="0">
              <a:buNone/>
            </a:pPr>
            <a:endParaRPr lang="en-US" dirty="0" smtClean="0"/>
          </a:p>
          <a:p>
            <a:r>
              <a:rPr lang="en-US" dirty="0" smtClean="0"/>
              <a:t>If the Judge finds the person is unable to pay, the attorney fee (which is set by the Judge) is paid from a state fund</a:t>
            </a:r>
          </a:p>
          <a:p>
            <a:pPr marL="68580" indent="0">
              <a:buNone/>
            </a:pPr>
            <a:endParaRPr lang="en-US" dirty="0" smtClean="0"/>
          </a:p>
          <a:p>
            <a:r>
              <a:rPr lang="en-US" dirty="0" smtClean="0"/>
              <a:t>A list is maintained of attorneys who have agreed to serve</a:t>
            </a:r>
            <a:endParaRPr lang="en-US" dirty="0"/>
          </a:p>
        </p:txBody>
      </p:sp>
      <p:pic>
        <p:nvPicPr>
          <p:cNvPr id="11266" name="Picture 2" descr="C:\Users\tcoleman\AppData\Local\Microsoft\Windows\Temporary Internet Files\Content.IE5\3ZVF2X7A\MC900056525[1].w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162800" y="4114800"/>
            <a:ext cx="1634947" cy="185897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598551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Commitment Beyond 96 hours: mental health</a:t>
            </a:r>
            <a:endParaRPr lang="en-US" sz="2400" dirty="0"/>
          </a:p>
        </p:txBody>
      </p:sp>
      <p:sp>
        <p:nvSpPr>
          <p:cNvPr id="3" name="Content Placeholder 2"/>
          <p:cNvSpPr>
            <a:spLocks noGrp="1"/>
          </p:cNvSpPr>
          <p:nvPr>
            <p:ph idx="1"/>
          </p:nvPr>
        </p:nvSpPr>
        <p:spPr/>
        <p:txBody>
          <a:bodyPr/>
          <a:lstStyle/>
          <a:p>
            <a:r>
              <a:rPr lang="en-US" dirty="0" smtClean="0"/>
              <a:t>21 day hold</a:t>
            </a:r>
          </a:p>
          <a:p>
            <a:r>
              <a:rPr lang="en-US" dirty="0" smtClean="0"/>
              <a:t>90 day hold</a:t>
            </a:r>
          </a:p>
          <a:p>
            <a:r>
              <a:rPr lang="en-US" dirty="0" smtClean="0"/>
              <a:t>One </a:t>
            </a:r>
            <a:r>
              <a:rPr lang="en-US" dirty="0" smtClean="0"/>
              <a:t>year</a:t>
            </a:r>
            <a:endParaRPr lang="en-US" dirty="0" smtClean="0"/>
          </a:p>
          <a:p>
            <a:pPr lvl="1"/>
            <a:r>
              <a:rPr lang="en-US" dirty="0" smtClean="0"/>
              <a:t>Requires a </a:t>
            </a:r>
            <a:r>
              <a:rPr lang="en-US" dirty="0" smtClean="0"/>
              <a:t>hearing</a:t>
            </a:r>
            <a:endParaRPr lang="en-US" dirty="0" smtClean="0"/>
          </a:p>
        </p:txBody>
      </p:sp>
    </p:spTree>
    <p:extLst>
      <p:ext uri="{BB962C8B-B14F-4D97-AF65-F5344CB8AC3E}">
        <p14:creationId xmlns="" xmlns:p14="http://schemas.microsoft.com/office/powerpoint/2010/main" val="1349988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Relevance</a:t>
            </a:r>
            <a:endParaRPr lang="en-US" dirty="0"/>
          </a:p>
        </p:txBody>
      </p:sp>
      <p:sp>
        <p:nvSpPr>
          <p:cNvPr id="3" name="Content Placeholder 2"/>
          <p:cNvSpPr>
            <a:spLocks noGrp="1"/>
          </p:cNvSpPr>
          <p:nvPr>
            <p:ph idx="1"/>
          </p:nvPr>
        </p:nvSpPr>
        <p:spPr/>
        <p:txBody>
          <a:bodyPr/>
          <a:lstStyle/>
          <a:p>
            <a:r>
              <a:rPr lang="en-US" dirty="0" smtClean="0"/>
              <a:t>Responding to and assessing mental health situations have become a significant part of police work</a:t>
            </a:r>
          </a:p>
          <a:p>
            <a:pPr marL="68580" indent="0">
              <a:buNone/>
            </a:pPr>
            <a:endParaRPr lang="en-US" dirty="0" smtClean="0"/>
          </a:p>
          <a:p>
            <a:r>
              <a:rPr lang="en-US" dirty="0" smtClean="0"/>
              <a:t>The public repeatedly calls on law enforcement officers for assistance with people who are mentally ill because police officers and deputy sheriffs alone combine free, around the clock service with unique mobility, a legal obligation to respond and a legal authority to detain (journal for criminal justice)</a:t>
            </a:r>
          </a:p>
          <a:p>
            <a:endParaRPr lang="en-US" dirty="0"/>
          </a:p>
        </p:txBody>
      </p:sp>
    </p:spTree>
    <p:extLst>
      <p:ext uri="{BB962C8B-B14F-4D97-AF65-F5344CB8AC3E}">
        <p14:creationId xmlns="" xmlns:p14="http://schemas.microsoft.com/office/powerpoint/2010/main" val="3918965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Liability</a:t>
            </a:r>
            <a:endParaRPr lang="en-US" dirty="0"/>
          </a:p>
        </p:txBody>
      </p:sp>
      <p:sp>
        <p:nvSpPr>
          <p:cNvPr id="3" name="Content Placeholder 2"/>
          <p:cNvSpPr>
            <a:spLocks noGrp="1"/>
          </p:cNvSpPr>
          <p:nvPr>
            <p:ph idx="1"/>
          </p:nvPr>
        </p:nvSpPr>
        <p:spPr/>
        <p:txBody>
          <a:bodyPr/>
          <a:lstStyle/>
          <a:p>
            <a:r>
              <a:rPr lang="en-US" dirty="0" smtClean="0"/>
              <a:t>Official immunity – discretionary immunity from personal liability that is granted to public officers </a:t>
            </a:r>
          </a:p>
          <a:p>
            <a:pPr lvl="1"/>
            <a:r>
              <a:rPr lang="en-US" dirty="0" smtClean="0"/>
              <a:t>It is personal immunity accorded to a public official from liability </a:t>
            </a:r>
          </a:p>
          <a:p>
            <a:pPr marL="468630" lvl="1" indent="0">
              <a:buNone/>
            </a:pPr>
            <a:r>
              <a:rPr lang="en-US" dirty="0" smtClean="0"/>
              <a:t>     to anyone injured by actions that are consequence of exerting</a:t>
            </a:r>
          </a:p>
          <a:p>
            <a:pPr marL="468630" lvl="1" indent="0">
              <a:buNone/>
            </a:pPr>
            <a:r>
              <a:rPr lang="en-US" dirty="0"/>
              <a:t> </a:t>
            </a:r>
            <a:r>
              <a:rPr lang="en-US" dirty="0" smtClean="0"/>
              <a:t>    official authority</a:t>
            </a:r>
          </a:p>
          <a:p>
            <a:pPr lvl="0">
              <a:buClr>
                <a:srgbClr val="31B6FD"/>
              </a:buClr>
            </a:pPr>
            <a:r>
              <a:rPr lang="en-US" dirty="0">
                <a:solidFill>
                  <a:prstClr val="white"/>
                </a:solidFill>
              </a:rPr>
              <a:t>The law provides broad protections for those involved in the civil detention process who are acting in good faith</a:t>
            </a:r>
          </a:p>
          <a:p>
            <a:pPr marL="468630" lvl="1" indent="0">
              <a:buNone/>
            </a:pPr>
            <a:endParaRPr lang="en-US" dirty="0" smtClean="0"/>
          </a:p>
          <a:p>
            <a:endParaRPr lang="en-US" dirty="0"/>
          </a:p>
          <a:p>
            <a:pPr marL="68580" indent="0">
              <a:buNone/>
            </a:pPr>
            <a:endParaRPr lang="en-US" dirty="0"/>
          </a:p>
        </p:txBody>
      </p:sp>
      <p:pic>
        <p:nvPicPr>
          <p:cNvPr id="1026" name="Picture 2" descr="C:\Users\tcoleman\AppData\Local\Microsoft\Windows\Temporary Internet Files\Content.IE5\L6AG3XYI\MC900241173[1].w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086600" y="4495800"/>
            <a:ext cx="1447800" cy="144925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043863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68580" indent="0">
              <a:buNone/>
            </a:pPr>
            <a:endParaRPr lang="en-US" dirty="0"/>
          </a:p>
        </p:txBody>
      </p:sp>
      <p:pic>
        <p:nvPicPr>
          <p:cNvPr id="14340" name="Picture 4" descr="C:\Users\tcoleman\AppData\Local\Microsoft\Windows\Temporary Internet Files\Content.IE5\L6AG3XYI\MC900078711[1].w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810000" y="1461845"/>
            <a:ext cx="1622066" cy="393430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428672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withEffect">
                                  <p:stCondLst>
                                    <p:cond delay="0"/>
                                  </p:stCondLst>
                                  <p:childTnLst>
                                    <p:animEffect transition="out" filter="fade">
                                      <p:cBhvr>
                                        <p:cTn id="6" dur="4500" tmFilter="0, 0; .2, .5; .8, .5; 1, 0"/>
                                        <p:tgtEl>
                                          <p:spTgt spid="14340"/>
                                        </p:tgtEl>
                                      </p:cBhvr>
                                    </p:animEffect>
                                    <p:animScale>
                                      <p:cBhvr>
                                        <p:cTn id="7" dur="2250" autoRev="1" fill="hold"/>
                                        <p:tgtEl>
                                          <p:spTgt spid="1434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Civil Commitment Overview	</a:t>
            </a:r>
            <a:endParaRPr lang="en-US" dirty="0"/>
          </a:p>
        </p:txBody>
      </p:sp>
      <p:sp>
        <p:nvSpPr>
          <p:cNvPr id="3" name="Content Placeholder 2"/>
          <p:cNvSpPr>
            <a:spLocks noGrp="1"/>
          </p:cNvSpPr>
          <p:nvPr>
            <p:ph idx="1"/>
          </p:nvPr>
        </p:nvSpPr>
        <p:spPr/>
        <p:txBody>
          <a:bodyPr>
            <a:normAutofit/>
          </a:bodyPr>
          <a:lstStyle/>
          <a:p>
            <a:r>
              <a:rPr lang="en-US" sz="2400" dirty="0" smtClean="0"/>
              <a:t>A person who presents a likelihood of serious harm to self or others as the result of a mental disorder or alcohol or drug abuse may be involuntarily detained for evaluation or treatment at a mental health or alcohol/drug abuse facility recognized by the Department of Mental Health</a:t>
            </a:r>
            <a:endParaRPr lang="en-US" sz="2400" dirty="0"/>
          </a:p>
        </p:txBody>
      </p:sp>
    </p:spTree>
    <p:extLst>
      <p:ext uri="{BB962C8B-B14F-4D97-AF65-F5344CB8AC3E}">
        <p14:creationId xmlns="" xmlns:p14="http://schemas.microsoft.com/office/powerpoint/2010/main" val="3874264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96 hour commitment overview</a:t>
            </a:r>
            <a:endParaRPr lang="en-US" dirty="0"/>
          </a:p>
        </p:txBody>
      </p:sp>
      <p:sp>
        <p:nvSpPr>
          <p:cNvPr id="3" name="Content Placeholder 2"/>
          <p:cNvSpPr>
            <a:spLocks noGrp="1"/>
          </p:cNvSpPr>
          <p:nvPr>
            <p:ph idx="1"/>
          </p:nvPr>
        </p:nvSpPr>
        <p:spPr/>
        <p:txBody>
          <a:bodyPr>
            <a:normAutofit/>
          </a:bodyPr>
          <a:lstStyle/>
          <a:p>
            <a:r>
              <a:rPr lang="en-US" sz="2800" dirty="0" smtClean="0"/>
              <a:t>Probate court commitment</a:t>
            </a:r>
          </a:p>
          <a:p>
            <a:r>
              <a:rPr lang="en-US" sz="2800" dirty="0" smtClean="0"/>
              <a:t>Imminent harm commitment</a:t>
            </a:r>
          </a:p>
          <a:p>
            <a:r>
              <a:rPr lang="en-US" sz="2800" dirty="0" smtClean="0"/>
              <a:t>Facility-based commitment </a:t>
            </a:r>
            <a:endParaRPr lang="en-US" sz="2800" dirty="0"/>
          </a:p>
        </p:txBody>
      </p:sp>
    </p:spTree>
    <p:extLst>
      <p:ext uri="{BB962C8B-B14F-4D97-AF65-F5344CB8AC3E}">
        <p14:creationId xmlns="" xmlns:p14="http://schemas.microsoft.com/office/powerpoint/2010/main" val="2686480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96 hour commitment overview</a:t>
            </a:r>
            <a:endParaRPr lang="en-US" dirty="0"/>
          </a:p>
        </p:txBody>
      </p:sp>
      <p:sp>
        <p:nvSpPr>
          <p:cNvPr id="3" name="Content Placeholder 2"/>
          <p:cNvSpPr>
            <a:spLocks noGrp="1"/>
          </p:cNvSpPr>
          <p:nvPr>
            <p:ph idx="1"/>
          </p:nvPr>
        </p:nvSpPr>
        <p:spPr/>
        <p:txBody>
          <a:bodyPr/>
          <a:lstStyle/>
          <a:p>
            <a:r>
              <a:rPr lang="en-US" dirty="0" smtClean="0"/>
              <a:t>Probate Court Commitment </a:t>
            </a:r>
          </a:p>
          <a:p>
            <a:pPr lvl="1"/>
            <a:r>
              <a:rPr lang="en-US" dirty="0" smtClean="0"/>
              <a:t>Filed by any adult person</a:t>
            </a:r>
          </a:p>
          <a:p>
            <a:pPr lvl="1"/>
            <a:r>
              <a:rPr lang="en-US" dirty="0" smtClean="0"/>
              <a:t>Ordered by Probate Judge </a:t>
            </a:r>
          </a:p>
          <a:p>
            <a:pPr lvl="1"/>
            <a:r>
              <a:rPr lang="en-US" dirty="0" smtClean="0"/>
              <a:t>Peace Officer takes custody and transports to a recognized facility</a:t>
            </a:r>
          </a:p>
          <a:p>
            <a:pPr lvl="1"/>
            <a:r>
              <a:rPr lang="en-US" dirty="0" smtClean="0"/>
              <a:t>Public facility </a:t>
            </a:r>
            <a:r>
              <a:rPr lang="en-US" u="sng" dirty="0" smtClean="0">
                <a:solidFill>
                  <a:srgbClr val="00B050"/>
                </a:solidFill>
              </a:rPr>
              <a:t>SHALL </a:t>
            </a:r>
            <a:r>
              <a:rPr lang="en-US" dirty="0" smtClean="0"/>
              <a:t>provisionally  accept</a:t>
            </a:r>
          </a:p>
          <a:p>
            <a:pPr lvl="1"/>
            <a:r>
              <a:rPr lang="en-US" dirty="0" smtClean="0"/>
              <a:t>Private facility </a:t>
            </a:r>
            <a:r>
              <a:rPr lang="en-US" u="sng" dirty="0" smtClean="0">
                <a:solidFill>
                  <a:srgbClr val="FFFF00"/>
                </a:solidFill>
              </a:rPr>
              <a:t>MAY</a:t>
            </a:r>
            <a:r>
              <a:rPr lang="en-US" dirty="0" smtClean="0"/>
              <a:t> provisionally accept </a:t>
            </a:r>
          </a:p>
          <a:p>
            <a:pPr lvl="1"/>
            <a:r>
              <a:rPr lang="en-US" dirty="0" smtClean="0"/>
              <a:t>If accepted facility evaluates and admits or releases the person</a:t>
            </a:r>
            <a:endParaRPr lang="en-US" dirty="0"/>
          </a:p>
        </p:txBody>
      </p:sp>
      <p:pic>
        <p:nvPicPr>
          <p:cNvPr id="2050" name="Picture 2" descr="C:\Users\tcoleman\AppData\Local\Microsoft\Windows\Temporary Internet Files\Content.IE5\M44YWOGG\MC900441394[1].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800600" y="1143000"/>
            <a:ext cx="1828800" cy="18288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90007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0"/>
                                        <p:tgtEl>
                                          <p:spTgt spid="2050"/>
                                        </p:tgtEl>
                                      </p:cBhvr>
                                    </p:animEffect>
                                    <p:anim calcmode="lin" valueType="num">
                                      <p:cBhvr>
                                        <p:cTn id="8" dur="5000" fill="hold"/>
                                        <p:tgtEl>
                                          <p:spTgt spid="2050"/>
                                        </p:tgtEl>
                                        <p:attrNameLst>
                                          <p:attrName>ppt_w</p:attrName>
                                        </p:attrNameLst>
                                      </p:cBhvr>
                                      <p:tavLst>
                                        <p:tav tm="0" fmla="#ppt_w*sin(2.5*pi*$)">
                                          <p:val>
                                            <p:fltVal val="0"/>
                                          </p:val>
                                        </p:tav>
                                        <p:tav tm="100000">
                                          <p:val>
                                            <p:fltVal val="1"/>
                                          </p:val>
                                        </p:tav>
                                      </p:tavLst>
                                    </p:anim>
                                    <p:anim calcmode="lin" valueType="num">
                                      <p:cBhvr>
                                        <p:cTn id="9" dur="5000" fill="hold"/>
                                        <p:tgtEl>
                                          <p:spTgt spid="2050"/>
                                        </p:tgtEl>
                                        <p:attrNameLst>
                                          <p:attrName>ppt_h</p:attrName>
                                        </p:attrNameLst>
                                      </p:cBhvr>
                                      <p:tavLst>
                                        <p:tav tm="0">
                                          <p:val>
                                            <p:strVal val="#ppt_h"/>
                                          </p:val>
                                        </p:tav>
                                        <p:tav tm="100000">
                                          <p:val>
                                            <p:strVal val="#ppt_h"/>
                                          </p:val>
                                        </p:tav>
                                      </p:tavLst>
                                    </p:anim>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96 hour Commitment Overview</a:t>
            </a:r>
            <a:endParaRPr lang="en-US" dirty="0"/>
          </a:p>
        </p:txBody>
      </p:sp>
      <p:sp>
        <p:nvSpPr>
          <p:cNvPr id="3" name="Content Placeholder 2"/>
          <p:cNvSpPr>
            <a:spLocks noGrp="1"/>
          </p:cNvSpPr>
          <p:nvPr>
            <p:ph idx="1"/>
          </p:nvPr>
        </p:nvSpPr>
        <p:spPr/>
        <p:txBody>
          <a:bodyPr/>
          <a:lstStyle/>
          <a:p>
            <a:r>
              <a:rPr lang="en-US" dirty="0" smtClean="0"/>
              <a:t>Imminent Harm Commitment</a:t>
            </a:r>
          </a:p>
          <a:p>
            <a:pPr lvl="1"/>
            <a:r>
              <a:rPr lang="en-US" dirty="0" smtClean="0"/>
              <a:t>For a person who presents an imminent likelihood of serious harm due to a mental disorder or alcohol or drug abuse </a:t>
            </a:r>
          </a:p>
          <a:p>
            <a:pPr lvl="1"/>
            <a:r>
              <a:rPr lang="en-US" dirty="0" smtClean="0"/>
              <a:t>A Peace Officer may complete the application, take custody and transport to a recognized facility </a:t>
            </a:r>
          </a:p>
          <a:p>
            <a:pPr lvl="1"/>
            <a:r>
              <a:rPr lang="en-US" dirty="0" smtClean="0"/>
              <a:t>Facility </a:t>
            </a:r>
            <a:r>
              <a:rPr lang="en-US" u="sng" dirty="0" smtClean="0">
                <a:solidFill>
                  <a:srgbClr val="FFFF00"/>
                </a:solidFill>
              </a:rPr>
              <a:t>MAY</a:t>
            </a:r>
            <a:r>
              <a:rPr lang="en-US" dirty="0" smtClean="0"/>
              <a:t> provisionally accept person</a:t>
            </a:r>
          </a:p>
          <a:p>
            <a:pPr lvl="1"/>
            <a:r>
              <a:rPr lang="en-US" b="1" dirty="0" smtClean="0"/>
              <a:t>If accepted, </a:t>
            </a:r>
            <a:r>
              <a:rPr lang="en-US" b="1" dirty="0"/>
              <a:t> </a:t>
            </a:r>
            <a:r>
              <a:rPr lang="en-US" b="1" dirty="0" smtClean="0"/>
              <a:t>evaluate the person and admit or release the person</a:t>
            </a:r>
            <a:endParaRPr lang="en-US" b="1" dirty="0"/>
          </a:p>
        </p:txBody>
      </p:sp>
    </p:spTree>
    <p:extLst>
      <p:ext uri="{BB962C8B-B14F-4D97-AF65-F5344CB8AC3E}">
        <p14:creationId xmlns="" xmlns:p14="http://schemas.microsoft.com/office/powerpoint/2010/main" val="1475805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96 hour Commitment Overview</a:t>
            </a:r>
            <a:endParaRPr lang="en-US" dirty="0"/>
          </a:p>
        </p:txBody>
      </p:sp>
      <p:sp>
        <p:nvSpPr>
          <p:cNvPr id="3" name="Content Placeholder 2"/>
          <p:cNvSpPr>
            <a:spLocks noGrp="1"/>
          </p:cNvSpPr>
          <p:nvPr>
            <p:ph idx="1"/>
          </p:nvPr>
        </p:nvSpPr>
        <p:spPr/>
        <p:txBody>
          <a:bodyPr/>
          <a:lstStyle/>
          <a:p>
            <a:r>
              <a:rPr lang="en-US" dirty="0" smtClean="0"/>
              <a:t>Facility-based Commitment</a:t>
            </a:r>
          </a:p>
          <a:p>
            <a:pPr lvl="1"/>
            <a:r>
              <a:rPr lang="en-US" dirty="0" smtClean="0"/>
              <a:t>Used when a person presents at a recognized facility and who demonstrates an imminent likelihood of serious harm to self or others as the result of a mental disorder or alcohol or drug abuse</a:t>
            </a:r>
          </a:p>
          <a:p>
            <a:pPr lvl="1"/>
            <a:r>
              <a:rPr lang="en-US" dirty="0" smtClean="0"/>
              <a:t>May be detained by the facility designated and </a:t>
            </a:r>
            <a:r>
              <a:rPr lang="en-US" smtClean="0"/>
              <a:t>approved professional</a:t>
            </a:r>
            <a:endParaRPr lang="en-US" dirty="0"/>
          </a:p>
        </p:txBody>
      </p:sp>
      <p:pic>
        <p:nvPicPr>
          <p:cNvPr id="4098" name="Picture 2" descr="C:\Users\tcoleman\AppData\Local\Microsoft\Windows\Temporary Internet Files\Content.IE5\L6AG3XYI\MP900314367[1].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685032" y="3657600"/>
            <a:ext cx="1318260" cy="1524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203996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does all this mean?</a:t>
            </a:r>
            <a:endParaRPr lang="en-US" dirty="0"/>
          </a:p>
        </p:txBody>
      </p:sp>
      <p:pic>
        <p:nvPicPr>
          <p:cNvPr id="6146" name="Picture 2" descr="C:\Users\tcoleman\AppData\Local\Microsoft\Windows\Temporary Internet Files\Content.IE5\L6AG3XYI\MC900441902[1].wmf"/>
          <p:cNvPicPr>
            <a:picLocks noGrp="1" noChangeAspect="1" noChangeArrowheads="1"/>
          </p:cNvPicPr>
          <p:nvPr>
            <p:ph idx="1"/>
          </p:nvPr>
        </p:nvPicPr>
        <p:blipFill>
          <a:blip r:embed="rId3" cstate="print">
            <a:extLst>
              <a:ext uri="{28A0092B-C50C-407E-A947-70E740481C1C}">
                <a14:useLocalDpi xmlns="" xmlns:a14="http://schemas.microsoft.com/office/drawing/2010/main" val="0"/>
              </a:ext>
            </a:extLst>
          </a:blip>
          <a:srcRect/>
          <a:stretch>
            <a:fillRect/>
          </a:stretch>
        </p:blipFill>
        <p:spPr bwMode="auto">
          <a:xfrm>
            <a:off x="3429000" y="1295400"/>
            <a:ext cx="2286000" cy="2701203"/>
          </a:xfrm>
          <a:prstGeom prst="rect">
            <a:avLst/>
          </a:prstGeom>
          <a:noFill/>
          <a:extLst>
            <a:ext uri="{909E8E84-426E-40DD-AFC4-6F175D3DCCD1}">
              <a14:hiddenFill xmlns="" xmlns:a14="http://schemas.microsoft.com/office/drawing/2010/main">
                <a:solidFill>
                  <a:srgbClr val="FFFFFF"/>
                </a:solidFill>
              </a14:hiddenFill>
            </a:ext>
          </a:extLst>
        </p:spPr>
      </p:pic>
      <p:sp>
        <p:nvSpPr>
          <p:cNvPr id="5" name="TextBox 4"/>
          <p:cNvSpPr txBox="1"/>
          <p:nvPr/>
        </p:nvSpPr>
        <p:spPr>
          <a:xfrm rot="823361">
            <a:off x="6083699" y="2314301"/>
            <a:ext cx="2301977" cy="369332"/>
          </a:xfrm>
          <a:prstGeom prst="rect">
            <a:avLst/>
          </a:prstGeom>
          <a:noFill/>
        </p:spPr>
        <p:txBody>
          <a:bodyPr wrap="none" rtlCol="0">
            <a:spAutoFit/>
          </a:bodyPr>
          <a:lstStyle/>
          <a:p>
            <a:r>
              <a:rPr lang="en-US" dirty="0" smtClean="0"/>
              <a:t>Mental </a:t>
            </a:r>
            <a:r>
              <a:rPr lang="en-US" dirty="0"/>
              <a:t>h</a:t>
            </a:r>
            <a:r>
              <a:rPr lang="en-US" dirty="0" smtClean="0"/>
              <a:t>ealth disorder</a:t>
            </a:r>
            <a:endParaRPr lang="en-US" dirty="0"/>
          </a:p>
        </p:txBody>
      </p:sp>
      <p:sp>
        <p:nvSpPr>
          <p:cNvPr id="6" name="TextBox 5"/>
          <p:cNvSpPr txBox="1"/>
          <p:nvPr/>
        </p:nvSpPr>
        <p:spPr>
          <a:xfrm rot="20928469">
            <a:off x="456767" y="2314302"/>
            <a:ext cx="2683299" cy="369332"/>
          </a:xfrm>
          <a:prstGeom prst="rect">
            <a:avLst/>
          </a:prstGeom>
          <a:noFill/>
        </p:spPr>
        <p:txBody>
          <a:bodyPr wrap="none" rtlCol="0">
            <a:spAutoFit/>
          </a:bodyPr>
          <a:lstStyle/>
          <a:p>
            <a:pPr algn="ctr"/>
            <a:r>
              <a:rPr lang="en-US" dirty="0" smtClean="0">
                <a:solidFill>
                  <a:srgbClr val="92D050"/>
                </a:solidFill>
              </a:rPr>
              <a:t>Likelihood of serious harm</a:t>
            </a:r>
            <a:endParaRPr lang="en-US" dirty="0">
              <a:solidFill>
                <a:srgbClr val="92D050"/>
              </a:solidFill>
            </a:endParaRPr>
          </a:p>
        </p:txBody>
      </p:sp>
      <p:sp>
        <p:nvSpPr>
          <p:cNvPr id="7" name="TextBox 6"/>
          <p:cNvSpPr txBox="1"/>
          <p:nvPr/>
        </p:nvSpPr>
        <p:spPr>
          <a:xfrm rot="20584032">
            <a:off x="5652543" y="4462161"/>
            <a:ext cx="1253869" cy="369332"/>
          </a:xfrm>
          <a:prstGeom prst="rect">
            <a:avLst/>
          </a:prstGeom>
          <a:noFill/>
        </p:spPr>
        <p:txBody>
          <a:bodyPr wrap="none" rtlCol="0">
            <a:spAutoFit/>
          </a:bodyPr>
          <a:lstStyle/>
          <a:p>
            <a:r>
              <a:rPr lang="en-US" dirty="0">
                <a:solidFill>
                  <a:srgbClr val="92D050"/>
                </a:solidFill>
              </a:rPr>
              <a:t>D</a:t>
            </a:r>
            <a:r>
              <a:rPr lang="en-US" dirty="0" smtClean="0">
                <a:solidFill>
                  <a:srgbClr val="92D050"/>
                </a:solidFill>
              </a:rPr>
              <a:t>rug abuse</a:t>
            </a:r>
            <a:endParaRPr lang="en-US" dirty="0">
              <a:solidFill>
                <a:srgbClr val="92D050"/>
              </a:solidFill>
            </a:endParaRPr>
          </a:p>
        </p:txBody>
      </p:sp>
      <p:sp>
        <p:nvSpPr>
          <p:cNvPr id="3" name="TextBox 2"/>
          <p:cNvSpPr txBox="1"/>
          <p:nvPr/>
        </p:nvSpPr>
        <p:spPr>
          <a:xfrm rot="1602831">
            <a:off x="1586614" y="4102907"/>
            <a:ext cx="1524000" cy="369332"/>
          </a:xfrm>
          <a:prstGeom prst="rect">
            <a:avLst/>
          </a:prstGeom>
          <a:noFill/>
        </p:spPr>
        <p:txBody>
          <a:bodyPr wrap="square" rtlCol="0">
            <a:spAutoFit/>
          </a:bodyPr>
          <a:lstStyle/>
          <a:p>
            <a:r>
              <a:rPr lang="en-US" dirty="0" smtClean="0"/>
              <a:t>Alcohol abuse</a:t>
            </a:r>
            <a:endParaRPr lang="en-US" dirty="0"/>
          </a:p>
        </p:txBody>
      </p:sp>
    </p:spTree>
    <p:extLst>
      <p:ext uri="{BB962C8B-B14F-4D97-AF65-F5344CB8AC3E}">
        <p14:creationId xmlns="" xmlns:p14="http://schemas.microsoft.com/office/powerpoint/2010/main" val="395216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2000" fill="hold"/>
                                        <p:tgtEl>
                                          <p:spTgt spid="614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Urban Pop">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TC101859862[[fn=Urban Pop]]</Template>
  <TotalTime>4137</TotalTime>
  <Words>1598</Words>
  <Application>Microsoft Office PowerPoint</Application>
  <PresentationFormat>On-screen Show (4:3)</PresentationFormat>
  <Paragraphs>185</Paragraphs>
  <Slides>31</Slides>
  <Notes>29</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Urban Pop</vt:lpstr>
      <vt:lpstr>Civil Commitment Overview  </vt:lpstr>
      <vt:lpstr>Objectives</vt:lpstr>
      <vt:lpstr>Relevance</vt:lpstr>
      <vt:lpstr>Civil Commitment Overview </vt:lpstr>
      <vt:lpstr>96 hour commitment overview</vt:lpstr>
      <vt:lpstr>96 hour commitment overview</vt:lpstr>
      <vt:lpstr>96 hour Commitment Overview</vt:lpstr>
      <vt:lpstr>96 hour Commitment Overview</vt:lpstr>
      <vt:lpstr>What does all this mean?</vt:lpstr>
      <vt:lpstr>96 hour Commitment Definitions</vt:lpstr>
      <vt:lpstr>96 Hour Commitment Definitions</vt:lpstr>
      <vt:lpstr>Likelihood of serious harm</vt:lpstr>
      <vt:lpstr>Likelihood of serious harm</vt:lpstr>
      <vt:lpstr>Likelihood of serious harm</vt:lpstr>
      <vt:lpstr>Likelihood of serious Harm</vt:lpstr>
      <vt:lpstr>96 Hour Commitment Imminent Harm Forms</vt:lpstr>
      <vt:lpstr>Peace Officer Application and Affidavit guidelines</vt:lpstr>
      <vt:lpstr>Statute 632.305 section 3</vt:lpstr>
      <vt:lpstr>Affidavit – a closer look</vt:lpstr>
      <vt:lpstr>Affidavit – DMH 142 </vt:lpstr>
      <vt:lpstr>Affidavit – DMH 142</vt:lpstr>
      <vt:lpstr>Form dmh 142</vt:lpstr>
      <vt:lpstr>Practice – sample statements</vt:lpstr>
      <vt:lpstr>Practice – Movie Clip</vt:lpstr>
      <vt:lpstr>Facility Designee</vt:lpstr>
      <vt:lpstr>96 hour Admissions: Facility duties</vt:lpstr>
      <vt:lpstr>96 hour Admission: facility Duties</vt:lpstr>
      <vt:lpstr>Attorneys </vt:lpstr>
      <vt:lpstr>Commitment Beyond 96 hours: mental health</vt:lpstr>
      <vt:lpstr>Liability</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Patterson</dc:creator>
  <cp:lastModifiedBy>Tia Coleman</cp:lastModifiedBy>
  <cp:revision>115</cp:revision>
  <cp:lastPrinted>2014-03-02T04:20:37Z</cp:lastPrinted>
  <dcterms:created xsi:type="dcterms:W3CDTF">2014-01-22T20:20:32Z</dcterms:created>
  <dcterms:modified xsi:type="dcterms:W3CDTF">2014-03-07T02:59:36Z</dcterms:modified>
</cp:coreProperties>
</file>