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31"/>
  </p:handoutMasterIdLst>
  <p:sldIdLst>
    <p:sldId id="256" r:id="rId2"/>
    <p:sldId id="257" r:id="rId3"/>
    <p:sldId id="258" r:id="rId4"/>
    <p:sldId id="263" r:id="rId5"/>
    <p:sldId id="271" r:id="rId6"/>
    <p:sldId id="286" r:id="rId7"/>
    <p:sldId id="287" r:id="rId8"/>
    <p:sldId id="288" r:id="rId9"/>
    <p:sldId id="264" r:id="rId10"/>
    <p:sldId id="260" r:id="rId11"/>
    <p:sldId id="280" r:id="rId12"/>
    <p:sldId id="281" r:id="rId13"/>
    <p:sldId id="262" r:id="rId14"/>
    <p:sldId id="265" r:id="rId15"/>
    <p:sldId id="278" r:id="rId16"/>
    <p:sldId id="272" r:id="rId17"/>
    <p:sldId id="266" r:id="rId18"/>
    <p:sldId id="273" r:id="rId19"/>
    <p:sldId id="284" r:id="rId20"/>
    <p:sldId id="285" r:id="rId21"/>
    <p:sldId id="283" r:id="rId22"/>
    <p:sldId id="267" r:id="rId23"/>
    <p:sldId id="268" r:id="rId24"/>
    <p:sldId id="274" r:id="rId25"/>
    <p:sldId id="269" r:id="rId26"/>
    <p:sldId id="282" r:id="rId27"/>
    <p:sldId id="270" r:id="rId28"/>
    <p:sldId id="275" r:id="rId29"/>
    <p:sldId id="27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F4AB740-730D-4AC2-B6F7-416D986F3AF9}" type="datetimeFigureOut">
              <a:rPr lang="en-US" smtClean="0"/>
              <a:t>4/5/2017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7ED967-78C1-4AEA-AB26-5B027B4DA290}" type="slidenum">
              <a:rPr lang="en-US" smtClean="0"/>
              <a:t>‹#›</a:t>
            </a:fld>
            <a:endParaRPr lang="en-US"/>
          </a:p>
        </p:txBody>
      </p:sp>
    </p:spTree>
    <p:extLst>
      <p:ext uri="{BB962C8B-B14F-4D97-AF65-F5344CB8AC3E}">
        <p14:creationId xmlns:p14="http://schemas.microsoft.com/office/powerpoint/2010/main" val="1890364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4/5/2017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4/5/2017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4/5/2017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2971800"/>
          </a:xfrm>
        </p:spPr>
        <p:txBody>
          <a:bodyPr>
            <a:normAutofit/>
          </a:bodyPr>
          <a:lstStyle/>
          <a:p>
            <a:pPr algn="ctr"/>
            <a:r>
              <a:rPr lang="en-US" sz="3200" dirty="0" smtClean="0"/>
              <a:t>St. Louis County Department of Public Works      </a:t>
            </a:r>
          </a:p>
          <a:p>
            <a:pPr algn="ctr"/>
            <a:r>
              <a:rPr lang="en-US" sz="3200" dirty="0" smtClean="0"/>
              <a:t>Problem Properties Unit</a:t>
            </a:r>
          </a:p>
          <a:p>
            <a:pPr algn="ctr"/>
            <a:r>
              <a:rPr lang="en-US" dirty="0" smtClean="0"/>
              <a:t> </a:t>
            </a:r>
            <a:endParaRPr lang="en-US" dirty="0"/>
          </a:p>
        </p:txBody>
      </p:sp>
      <p:sp>
        <p:nvSpPr>
          <p:cNvPr id="2" name="Title 1"/>
          <p:cNvSpPr>
            <a:spLocks noGrp="1"/>
          </p:cNvSpPr>
          <p:nvPr>
            <p:ph type="ctrTitle"/>
          </p:nvPr>
        </p:nvSpPr>
        <p:spPr/>
        <p:txBody>
          <a:bodyPr>
            <a:normAutofit/>
          </a:bodyPr>
          <a:lstStyle/>
          <a:p>
            <a:pPr algn="ctr"/>
            <a:r>
              <a:rPr lang="en-US" dirty="0" smtClean="0"/>
              <a:t>Addressing Hoarding Issues in Housing</a:t>
            </a:r>
            <a:endParaRPr lang="en-US" dirty="0"/>
          </a:p>
        </p:txBody>
      </p:sp>
    </p:spTree>
    <p:extLst>
      <p:ext uri="{BB962C8B-B14F-4D97-AF65-F5344CB8AC3E}">
        <p14:creationId xmlns:p14="http://schemas.microsoft.com/office/powerpoint/2010/main" val="371624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219200"/>
          </a:xfrm>
        </p:spPr>
        <p:txBody>
          <a:bodyPr>
            <a:noAutofit/>
          </a:bodyPr>
          <a:lstStyle/>
          <a:p>
            <a:r>
              <a:rPr lang="en-US" sz="3200" b="1" dirty="0" smtClean="0"/>
              <a:t>Living room of a hoarder </a:t>
            </a:r>
            <a:br>
              <a:rPr lang="en-US" sz="3200" b="1" dirty="0" smtClean="0"/>
            </a:br>
            <a:r>
              <a:rPr lang="en-US" sz="3200" b="1" dirty="0" smtClean="0"/>
              <a:t>Before &amp; After</a:t>
            </a:r>
            <a:endParaRPr lang="en-US" sz="3200" b="1" dirty="0"/>
          </a:p>
        </p:txBody>
      </p:sp>
      <p:pic>
        <p:nvPicPr>
          <p:cNvPr id="2050" name="Picture 2" descr="C:\Users\pw0lnx\Desktop\PP for hoarding training for police\IMG_1934.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4419600" cy="49101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w0lnx\Desktop\PP for hoarding training for police\IMG_193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4038599" cy="483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6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Animal Hoarding</a:t>
            </a:r>
            <a:endParaRPr lang="en-US" sz="3600" b="1" dirty="0"/>
          </a:p>
        </p:txBody>
      </p:sp>
      <p:pic>
        <p:nvPicPr>
          <p:cNvPr id="1026" name="Picture 2" descr="C:\Users\pw0lnx\Desktop\PP for hoarding training for police\Spring Water 2902 MC 092815 (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4267199" cy="36790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w0lnx\Desktop\PP for hoarding training for police\Spring Water 2902 MC 092815 (2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4191000" cy="373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1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Animal Hoarding</a:t>
            </a:r>
            <a:endParaRPr lang="en-US" sz="3600" b="1" dirty="0"/>
          </a:p>
        </p:txBody>
      </p:sp>
      <p:pic>
        <p:nvPicPr>
          <p:cNvPr id="2050" name="Picture 2" descr="C:\Users\pw0lnx\Desktop\PP for hoarding training for police\Fluffy &amp; friends.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01625" y="2197894"/>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w0lnx\Desktop\PP for hoarding training for police\Another friend of Fluffy'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197894"/>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11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HOW are hoarding issues approached?</a:t>
            </a:r>
            <a:endParaRPr lang="en-US" sz="3600" b="1" dirty="0"/>
          </a:p>
        </p:txBody>
      </p:sp>
      <p:sp>
        <p:nvSpPr>
          <p:cNvPr id="3" name="Content Placeholder 2"/>
          <p:cNvSpPr>
            <a:spLocks noGrp="1"/>
          </p:cNvSpPr>
          <p:nvPr>
            <p:ph sz="quarter" idx="1"/>
          </p:nvPr>
        </p:nvSpPr>
        <p:spPr>
          <a:xfrm>
            <a:off x="301752" y="1527048"/>
            <a:ext cx="8503920" cy="4492752"/>
          </a:xfrm>
        </p:spPr>
        <p:txBody>
          <a:bodyPr>
            <a:normAutofit fontScale="85000" lnSpcReduction="10000"/>
          </a:bodyPr>
          <a:lstStyle/>
          <a:p>
            <a:pPr marL="0" indent="0">
              <a:buNone/>
            </a:pPr>
            <a:endParaRPr lang="en-US" dirty="0"/>
          </a:p>
          <a:p>
            <a:r>
              <a:rPr lang="en-US" sz="3200" dirty="0" smtClean="0"/>
              <a:t>Gentle approach</a:t>
            </a:r>
          </a:p>
          <a:p>
            <a:r>
              <a:rPr lang="en-US" sz="3200" dirty="0" smtClean="0"/>
              <a:t>Gain resident’s TRUST!</a:t>
            </a:r>
          </a:p>
          <a:p>
            <a:r>
              <a:rPr lang="en-US" sz="3200" dirty="0" smtClean="0"/>
              <a:t>Demonstrate respect</a:t>
            </a:r>
          </a:p>
          <a:p>
            <a:r>
              <a:rPr lang="en-US" sz="3200" dirty="0" smtClean="0"/>
              <a:t>Explain thoroughly what has to be done</a:t>
            </a:r>
          </a:p>
          <a:p>
            <a:r>
              <a:rPr lang="en-US" sz="3200" dirty="0" smtClean="0"/>
              <a:t>Focus on positive outcome</a:t>
            </a:r>
          </a:p>
          <a:p>
            <a:r>
              <a:rPr lang="en-US" sz="3200" dirty="0" smtClean="0"/>
              <a:t>Resident is in charge.  It is their house, their things</a:t>
            </a:r>
          </a:p>
          <a:p>
            <a:r>
              <a:rPr lang="en-US" sz="3200" dirty="0"/>
              <a:t>People with HD usually have problems with organizing, problem solving, and making </a:t>
            </a:r>
            <a:r>
              <a:rPr lang="en-US" sz="3200" dirty="0" smtClean="0"/>
              <a:t>decisions</a:t>
            </a:r>
          </a:p>
          <a:p>
            <a:pPr marL="0" indent="0">
              <a:buNone/>
            </a:pPr>
            <a:endParaRPr lang="en-US" sz="3200" dirty="0" smtClean="0"/>
          </a:p>
          <a:p>
            <a:endParaRPr lang="en-US" dirty="0"/>
          </a:p>
        </p:txBody>
      </p:sp>
    </p:spTree>
    <p:extLst>
      <p:ext uri="{BB962C8B-B14F-4D97-AF65-F5344CB8AC3E}">
        <p14:creationId xmlns:p14="http://schemas.microsoft.com/office/powerpoint/2010/main" val="197445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NOT to do</a:t>
            </a:r>
            <a:endParaRPr lang="en-US" sz="3600" b="1" dirty="0"/>
          </a:p>
        </p:txBody>
      </p:sp>
      <p:sp>
        <p:nvSpPr>
          <p:cNvPr id="3" name="Content Placeholder 2"/>
          <p:cNvSpPr>
            <a:spLocks noGrp="1"/>
          </p:cNvSpPr>
          <p:nvPr>
            <p:ph sz="quarter" idx="1"/>
          </p:nvPr>
        </p:nvSpPr>
        <p:spPr>
          <a:xfrm>
            <a:off x="301752" y="1905000"/>
            <a:ext cx="8503920" cy="4038600"/>
          </a:xfrm>
        </p:spPr>
        <p:txBody>
          <a:bodyPr>
            <a:noAutofit/>
          </a:bodyPr>
          <a:lstStyle/>
          <a:p>
            <a:r>
              <a:rPr lang="en-US" sz="3200" dirty="0" smtClean="0"/>
              <a:t>Expect a reasonable response</a:t>
            </a:r>
          </a:p>
          <a:p>
            <a:r>
              <a:rPr lang="en-US" sz="3200" dirty="0"/>
              <a:t>Touch their possessions without their permission (except animals</a:t>
            </a:r>
            <a:r>
              <a:rPr lang="en-US" sz="3200" dirty="0" smtClean="0"/>
              <a:t>)</a:t>
            </a:r>
          </a:p>
          <a:p>
            <a:r>
              <a:rPr lang="en-US" sz="3200" dirty="0"/>
              <a:t>R</a:t>
            </a:r>
            <a:r>
              <a:rPr lang="en-US" sz="3200" dirty="0" smtClean="0"/>
              <a:t>efer to the resident as a hoarder</a:t>
            </a:r>
          </a:p>
          <a:p>
            <a:r>
              <a:rPr lang="en-US" sz="3200" dirty="0" smtClean="0"/>
              <a:t>Remove their items when they are not present</a:t>
            </a:r>
          </a:p>
          <a:p>
            <a:r>
              <a:rPr lang="en-US" sz="3200" dirty="0" smtClean="0"/>
              <a:t>Refer to their items as trash, junk or crap</a:t>
            </a:r>
            <a:endParaRPr lang="en-US" sz="3200" dirty="0"/>
          </a:p>
        </p:txBody>
      </p:sp>
    </p:spTree>
    <p:extLst>
      <p:ext uri="{BB962C8B-B14F-4D97-AF65-F5344CB8AC3E}">
        <p14:creationId xmlns:p14="http://schemas.microsoft.com/office/powerpoint/2010/main" val="276859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Effects of Hoarding</a:t>
            </a:r>
            <a:endParaRPr lang="en-US" sz="3600" b="1" dirty="0"/>
          </a:p>
        </p:txBody>
      </p:sp>
      <p:sp>
        <p:nvSpPr>
          <p:cNvPr id="3" name="Content Placeholder 2"/>
          <p:cNvSpPr>
            <a:spLocks noGrp="1"/>
          </p:cNvSpPr>
          <p:nvPr>
            <p:ph sz="quarter" idx="1"/>
          </p:nvPr>
        </p:nvSpPr>
        <p:spPr>
          <a:xfrm>
            <a:off x="301752" y="2209800"/>
            <a:ext cx="8503920" cy="3889248"/>
          </a:xfrm>
        </p:spPr>
        <p:txBody>
          <a:bodyPr/>
          <a:lstStyle/>
          <a:p>
            <a:r>
              <a:rPr lang="en-US" dirty="0" smtClean="0"/>
              <a:t>Unable to clean their property </a:t>
            </a:r>
          </a:p>
          <a:p>
            <a:r>
              <a:rPr lang="en-US" dirty="0" smtClean="0"/>
              <a:t>Socially isolated</a:t>
            </a:r>
          </a:p>
          <a:p>
            <a:r>
              <a:rPr lang="en-US" dirty="0" smtClean="0"/>
              <a:t>Fire and fall danger</a:t>
            </a:r>
          </a:p>
          <a:p>
            <a:r>
              <a:rPr lang="en-US" dirty="0" smtClean="0"/>
              <a:t>Danger to fire fighters </a:t>
            </a:r>
          </a:p>
          <a:p>
            <a:r>
              <a:rPr lang="en-US" dirty="0" smtClean="0"/>
              <a:t>Fire danger to neighboring houses </a:t>
            </a:r>
          </a:p>
          <a:p>
            <a:r>
              <a:rPr lang="en-US" dirty="0"/>
              <a:t>Vermin </a:t>
            </a:r>
            <a:r>
              <a:rPr lang="en-US" dirty="0" smtClean="0"/>
              <a:t>infestation</a:t>
            </a:r>
          </a:p>
          <a:p>
            <a:r>
              <a:rPr lang="en-US" dirty="0" smtClean="0"/>
              <a:t>Neighborhood property values</a:t>
            </a:r>
            <a:endParaRPr lang="en-US" dirty="0"/>
          </a:p>
        </p:txBody>
      </p:sp>
    </p:spTree>
    <p:extLst>
      <p:ext uri="{BB962C8B-B14F-4D97-AF65-F5344CB8AC3E}">
        <p14:creationId xmlns:p14="http://schemas.microsoft.com/office/powerpoint/2010/main" val="3691504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smtClean="0"/>
              <a:t>WHERE do the resources come from?</a:t>
            </a:r>
            <a:endParaRPr lang="en-US" sz="3600" b="1" dirty="0"/>
          </a:p>
        </p:txBody>
      </p:sp>
      <p:sp>
        <p:nvSpPr>
          <p:cNvPr id="6" name="Content Placeholder 5"/>
          <p:cNvSpPr>
            <a:spLocks noGrp="1"/>
          </p:cNvSpPr>
          <p:nvPr>
            <p:ph sz="quarter" idx="1"/>
          </p:nvPr>
        </p:nvSpPr>
        <p:spPr/>
        <p:txBody>
          <a:bodyPr/>
          <a:lstStyle/>
          <a:p>
            <a:r>
              <a:rPr lang="en-US" dirty="0" smtClean="0"/>
              <a:t>St. Louis County -  dumpsters</a:t>
            </a:r>
          </a:p>
          <a:p>
            <a:r>
              <a:rPr lang="en-US" dirty="0" smtClean="0"/>
              <a:t>St. Louis County Older Residence Program - minor home repairs</a:t>
            </a:r>
          </a:p>
          <a:p>
            <a:r>
              <a:rPr lang="en-US" dirty="0" smtClean="0"/>
              <a:t>Non-profit organizations provide resources through grant funding, i.e. utility assistance, home &amp; plumbing repairs, weatherization</a:t>
            </a:r>
          </a:p>
          <a:p>
            <a:r>
              <a:rPr lang="en-US" dirty="0" smtClean="0"/>
              <a:t>Volunteers from churches</a:t>
            </a:r>
          </a:p>
          <a:p>
            <a:r>
              <a:rPr lang="en-US" dirty="0" smtClean="0"/>
              <a:t>Volunteers from high schools</a:t>
            </a:r>
          </a:p>
          <a:p>
            <a:r>
              <a:rPr lang="en-US" dirty="0" smtClean="0"/>
              <a:t>Family &amp; friends</a:t>
            </a:r>
            <a:endParaRPr lang="en-US" dirty="0"/>
          </a:p>
        </p:txBody>
      </p:sp>
    </p:spTree>
    <p:extLst>
      <p:ext uri="{BB962C8B-B14F-4D97-AF65-F5344CB8AC3E}">
        <p14:creationId xmlns:p14="http://schemas.microsoft.com/office/powerpoint/2010/main" val="327488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If resident does not cooperate:</a:t>
            </a:r>
            <a:r>
              <a:rPr lang="en-US" dirty="0" smtClean="0"/>
              <a:t>		</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pPr>
              <a:buFont typeface="Wingdings" panose="05000000000000000000" pitchFamily="2" charset="2"/>
              <a:buChar char="v"/>
            </a:pPr>
            <a:r>
              <a:rPr lang="en-US" dirty="0"/>
              <a:t>C</a:t>
            </a:r>
            <a:r>
              <a:rPr lang="en-US" dirty="0" smtClean="0"/>
              <a:t>ould be vacated from the property if there are any of the following violations: </a:t>
            </a:r>
          </a:p>
          <a:p>
            <a:pPr marL="0" indent="0">
              <a:buNone/>
            </a:pPr>
            <a:r>
              <a:rPr lang="en-US" dirty="0" smtClean="0"/>
              <a:t>       *  unsanitary conditions</a:t>
            </a:r>
          </a:p>
          <a:p>
            <a:pPr marL="0" indent="0">
              <a:buNone/>
            </a:pPr>
            <a:r>
              <a:rPr lang="en-US" dirty="0" smtClean="0"/>
              <a:t>       *  illegal sleeping areas</a:t>
            </a:r>
          </a:p>
          <a:p>
            <a:pPr marL="0" indent="0">
              <a:buNone/>
            </a:pPr>
            <a:r>
              <a:rPr lang="en-US" dirty="0"/>
              <a:t> </a:t>
            </a:r>
            <a:r>
              <a:rPr lang="en-US" dirty="0" smtClean="0"/>
              <a:t>      *  accumulation of rubbish</a:t>
            </a:r>
          </a:p>
          <a:p>
            <a:pPr marL="0" indent="0">
              <a:buNone/>
            </a:pPr>
            <a:r>
              <a:rPr lang="en-US" dirty="0"/>
              <a:t> </a:t>
            </a:r>
            <a:r>
              <a:rPr lang="en-US" dirty="0" smtClean="0"/>
              <a:t>      *  defective sanitary drains</a:t>
            </a:r>
          </a:p>
          <a:p>
            <a:pPr marL="0" indent="0">
              <a:buNone/>
            </a:pPr>
            <a:r>
              <a:rPr lang="en-US" dirty="0"/>
              <a:t> </a:t>
            </a:r>
            <a:r>
              <a:rPr lang="en-US" dirty="0" smtClean="0"/>
              <a:t>      *  no utilities</a:t>
            </a:r>
          </a:p>
          <a:p>
            <a:pPr marL="0" indent="0">
              <a:buNone/>
            </a:pPr>
            <a:r>
              <a:rPr lang="en-US" dirty="0"/>
              <a:t> </a:t>
            </a:r>
            <a:r>
              <a:rPr lang="en-US" dirty="0" smtClean="0"/>
              <a:t>      *  dangerous wiring</a:t>
            </a:r>
          </a:p>
          <a:p>
            <a:pPr marL="0" indent="0">
              <a:buNone/>
            </a:pPr>
            <a:r>
              <a:rPr lang="en-US" dirty="0"/>
              <a:t> </a:t>
            </a:r>
            <a:r>
              <a:rPr lang="en-US" dirty="0" smtClean="0"/>
              <a:t>      *  obstructed egress</a:t>
            </a:r>
          </a:p>
          <a:p>
            <a:pPr marL="0" indent="0">
              <a:buNone/>
            </a:pPr>
            <a:r>
              <a:rPr lang="en-US" dirty="0"/>
              <a:t> </a:t>
            </a:r>
            <a:r>
              <a:rPr lang="en-US" dirty="0" smtClean="0"/>
              <a:t>      *  food preparation area inadequate </a:t>
            </a:r>
          </a:p>
          <a:p>
            <a:pPr>
              <a:buFont typeface="Wingdings" panose="05000000000000000000" pitchFamily="2" charset="2"/>
              <a:buChar char="v"/>
            </a:pPr>
            <a:r>
              <a:rPr lang="en-US" dirty="0" smtClean="0"/>
              <a:t> Alternative living facility may be needed</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37655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pPr algn="ctr"/>
            <a:r>
              <a:rPr lang="en-US" dirty="0" smtClean="0"/>
              <a:t>Food preparation area is inadequate </a:t>
            </a:r>
            <a:endParaRPr lang="en-US" dirty="0"/>
          </a:p>
        </p:txBody>
      </p:sp>
      <p:sp>
        <p:nvSpPr>
          <p:cNvPr id="10" name="Text Placeholder 9"/>
          <p:cNvSpPr>
            <a:spLocks noGrp="1"/>
          </p:cNvSpPr>
          <p:nvPr>
            <p:ph type="body" sz="half" idx="3"/>
          </p:nvPr>
        </p:nvSpPr>
        <p:spPr/>
        <p:txBody>
          <a:bodyPr/>
          <a:lstStyle/>
          <a:p>
            <a:pPr algn="ctr"/>
            <a:r>
              <a:rPr lang="en-US" dirty="0" smtClean="0"/>
              <a:t>Accumulation of rubbish</a:t>
            </a:r>
            <a:endParaRPr lang="en-US" dirty="0"/>
          </a:p>
        </p:txBody>
      </p:sp>
      <p:sp>
        <p:nvSpPr>
          <p:cNvPr id="8" name="Title 7"/>
          <p:cNvSpPr>
            <a:spLocks noGrp="1"/>
          </p:cNvSpPr>
          <p:nvPr>
            <p:ph type="title"/>
          </p:nvPr>
        </p:nvSpPr>
        <p:spPr/>
        <p:txBody>
          <a:bodyPr>
            <a:normAutofit/>
          </a:bodyPr>
          <a:lstStyle/>
          <a:p>
            <a:r>
              <a:rPr lang="en-US" sz="3600" b="1" dirty="0" smtClean="0"/>
              <a:t>Violations</a:t>
            </a:r>
            <a:endParaRPr lang="en-US" sz="3600" b="1" dirty="0"/>
          </a:p>
        </p:txBody>
      </p:sp>
      <p:pic>
        <p:nvPicPr>
          <p:cNvPr id="2050" name="Picture 2" descr="C:\Users\pw0lnx\Desktop\Use for Fall-2014 Powerpoint  presentation &amp; hoarding info\Sakura 10006 (5).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301625" y="2865041"/>
            <a:ext cx="4041775" cy="303133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w0lnx\Desktop\PP for hoarding training for police\01fbca3e5a62e1cf55e705d4993fffc66e745caaca.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867819"/>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355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Furnace area</a:t>
            </a:r>
            <a:endParaRPr lang="en-US" dirty="0"/>
          </a:p>
        </p:txBody>
      </p:sp>
      <p:sp>
        <p:nvSpPr>
          <p:cNvPr id="3" name="Text Placeholder 2"/>
          <p:cNvSpPr>
            <a:spLocks noGrp="1"/>
          </p:cNvSpPr>
          <p:nvPr>
            <p:ph type="body" sz="half" idx="3"/>
          </p:nvPr>
        </p:nvSpPr>
        <p:spPr/>
        <p:txBody>
          <a:bodyPr/>
          <a:lstStyle/>
          <a:p>
            <a:pPr algn="ctr"/>
            <a:r>
              <a:rPr lang="en-US" dirty="0" smtClean="0"/>
              <a:t>Basement area</a:t>
            </a:r>
            <a:endParaRPr lang="en-US" dirty="0"/>
          </a:p>
        </p:txBody>
      </p:sp>
      <p:sp>
        <p:nvSpPr>
          <p:cNvPr id="6" name="Title 5"/>
          <p:cNvSpPr>
            <a:spLocks noGrp="1"/>
          </p:cNvSpPr>
          <p:nvPr>
            <p:ph type="title"/>
          </p:nvPr>
        </p:nvSpPr>
        <p:spPr/>
        <p:txBody>
          <a:bodyPr/>
          <a:lstStyle/>
          <a:p>
            <a:r>
              <a:rPr lang="en-US" b="1" dirty="0" smtClean="0"/>
              <a:t>Fire Hazard in the Basement</a:t>
            </a:r>
            <a:endParaRPr lang="en-US" b="1" dirty="0"/>
          </a:p>
        </p:txBody>
      </p:sp>
      <p:pic>
        <p:nvPicPr>
          <p:cNvPr id="2051" name="Picture 3" descr="C:\Users\pw0lnx\Desktop\PP for hoarding training for police\Seven Pines 2061 101114 DK (13).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301625" y="2438400"/>
            <a:ext cx="404177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w0lnx\Desktop\PP for hoarding training for police\Seven Pines 2061 101114 DK (15).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438400"/>
            <a:ext cx="4038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00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How do we get our referrals?</a:t>
            </a:r>
            <a:endParaRPr lang="en-US" sz="3600" dirty="0"/>
          </a:p>
        </p:txBody>
      </p:sp>
      <p:sp>
        <p:nvSpPr>
          <p:cNvPr id="3" name="Content Placeholder 2"/>
          <p:cNvSpPr>
            <a:spLocks noGrp="1"/>
          </p:cNvSpPr>
          <p:nvPr>
            <p:ph sz="quarter" idx="1"/>
          </p:nvPr>
        </p:nvSpPr>
        <p:spPr>
          <a:xfrm>
            <a:off x="301752" y="1527048"/>
            <a:ext cx="8503920" cy="4340352"/>
          </a:xfrm>
        </p:spPr>
        <p:txBody>
          <a:bodyPr/>
          <a:lstStyle/>
          <a:p>
            <a:pPr marL="0" indent="0" algn="ctr"/>
            <a:r>
              <a:rPr lang="en-US" sz="3200" dirty="0"/>
              <a:t> </a:t>
            </a:r>
            <a:r>
              <a:rPr lang="en-US" sz="3200" dirty="0" smtClean="0"/>
              <a:t> Police                        </a:t>
            </a:r>
          </a:p>
          <a:p>
            <a:pPr marL="0" indent="0" algn="ctr"/>
            <a:r>
              <a:rPr lang="en-US" sz="3200" dirty="0" smtClean="0"/>
              <a:t> </a:t>
            </a:r>
            <a:r>
              <a:rPr lang="en-US" sz="3200" dirty="0"/>
              <a:t>Emergency Medical Services</a:t>
            </a:r>
          </a:p>
          <a:p>
            <a:pPr marL="0" indent="0" algn="ctr"/>
            <a:r>
              <a:rPr lang="en-US" sz="3200" dirty="0" smtClean="0"/>
              <a:t> </a:t>
            </a:r>
            <a:r>
              <a:rPr lang="en-US" sz="3200" dirty="0"/>
              <a:t>Fire Department       </a:t>
            </a:r>
          </a:p>
          <a:p>
            <a:pPr marL="0" indent="0" algn="ctr"/>
            <a:r>
              <a:rPr lang="en-US" sz="3200" dirty="0" smtClean="0"/>
              <a:t> </a:t>
            </a:r>
            <a:r>
              <a:rPr lang="en-US" sz="3200" dirty="0"/>
              <a:t>Division of Aging</a:t>
            </a:r>
          </a:p>
          <a:p>
            <a:pPr marL="0" indent="0" algn="ctr"/>
            <a:r>
              <a:rPr lang="en-US" sz="3200" dirty="0" smtClean="0"/>
              <a:t> </a:t>
            </a:r>
            <a:r>
              <a:rPr lang="en-US" sz="3200" dirty="0"/>
              <a:t>Department of Family Services       </a:t>
            </a:r>
          </a:p>
          <a:p>
            <a:pPr marL="0" indent="0" algn="ctr"/>
            <a:r>
              <a:rPr lang="en-US" sz="3200" dirty="0" smtClean="0"/>
              <a:t> </a:t>
            </a:r>
            <a:r>
              <a:rPr lang="en-US" sz="3200" dirty="0"/>
              <a:t>Case workers</a:t>
            </a:r>
          </a:p>
          <a:p>
            <a:pPr algn="ctr"/>
            <a:r>
              <a:rPr lang="en-US" sz="3200" dirty="0" smtClean="0"/>
              <a:t>Family </a:t>
            </a:r>
            <a:r>
              <a:rPr lang="en-US" sz="3200" dirty="0"/>
              <a:t>members, friends, neighbors</a:t>
            </a:r>
          </a:p>
          <a:p>
            <a:endParaRPr lang="en-US" dirty="0"/>
          </a:p>
        </p:txBody>
      </p:sp>
    </p:spTree>
    <p:extLst>
      <p:ext uri="{BB962C8B-B14F-4D97-AF65-F5344CB8AC3E}">
        <p14:creationId xmlns:p14="http://schemas.microsoft.com/office/powerpoint/2010/main" val="724092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Before</a:t>
            </a:r>
            <a:endParaRPr lang="en-US" dirty="0"/>
          </a:p>
        </p:txBody>
      </p:sp>
      <p:sp>
        <p:nvSpPr>
          <p:cNvPr id="3" name="Text Placeholder 2"/>
          <p:cNvSpPr>
            <a:spLocks noGrp="1"/>
          </p:cNvSpPr>
          <p:nvPr>
            <p:ph type="body" sz="half" idx="3"/>
          </p:nvPr>
        </p:nvSpPr>
        <p:spPr/>
        <p:txBody>
          <a:bodyPr/>
          <a:lstStyle/>
          <a:p>
            <a:pPr algn="ctr"/>
            <a:r>
              <a:rPr lang="en-US" dirty="0" smtClean="0"/>
              <a:t>After</a:t>
            </a:r>
            <a:endParaRPr lang="en-US" dirty="0"/>
          </a:p>
        </p:txBody>
      </p:sp>
      <p:sp>
        <p:nvSpPr>
          <p:cNvPr id="6" name="Title 5"/>
          <p:cNvSpPr>
            <a:spLocks noGrp="1"/>
          </p:cNvSpPr>
          <p:nvPr>
            <p:ph type="title"/>
          </p:nvPr>
        </p:nvSpPr>
        <p:spPr/>
        <p:txBody>
          <a:bodyPr/>
          <a:lstStyle/>
          <a:p>
            <a:r>
              <a:rPr lang="en-US" b="1" dirty="0" smtClean="0"/>
              <a:t>Bathroom</a:t>
            </a:r>
            <a:endParaRPr lang="en-US" b="1" dirty="0"/>
          </a:p>
        </p:txBody>
      </p:sp>
      <p:pic>
        <p:nvPicPr>
          <p:cNvPr id="1026" name="Picture 2" descr="C:\Users\pw0lnx\Desktop\PP for hoarding training for police\Warrior09319JY21 4-28-11.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38400"/>
            <a:ext cx="4343400" cy="38179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w0lnx\Desktop\PP for hoarding training for police\Warrior 9319 082411 004.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438400"/>
            <a:ext cx="4038600" cy="388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41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Bedroom</a:t>
            </a:r>
            <a:endParaRPr lang="en-US" dirty="0"/>
          </a:p>
        </p:txBody>
      </p:sp>
      <p:sp>
        <p:nvSpPr>
          <p:cNvPr id="3" name="Text Placeholder 2"/>
          <p:cNvSpPr>
            <a:spLocks noGrp="1"/>
          </p:cNvSpPr>
          <p:nvPr>
            <p:ph type="body" sz="half" idx="3"/>
          </p:nvPr>
        </p:nvSpPr>
        <p:spPr/>
        <p:txBody>
          <a:bodyPr/>
          <a:lstStyle/>
          <a:p>
            <a:pPr algn="ctr"/>
            <a:r>
              <a:rPr lang="en-US" dirty="0" smtClean="0"/>
              <a:t>Bedroom</a:t>
            </a:r>
            <a:endParaRPr lang="en-US" dirty="0"/>
          </a:p>
        </p:txBody>
      </p:sp>
      <p:sp>
        <p:nvSpPr>
          <p:cNvPr id="6" name="Title 5"/>
          <p:cNvSpPr>
            <a:spLocks noGrp="1"/>
          </p:cNvSpPr>
          <p:nvPr>
            <p:ph type="title"/>
          </p:nvPr>
        </p:nvSpPr>
        <p:spPr/>
        <p:txBody>
          <a:bodyPr/>
          <a:lstStyle/>
          <a:p>
            <a:r>
              <a:rPr lang="en-US" b="1" dirty="0" smtClean="0"/>
              <a:t>Unsafe Sleeping Area</a:t>
            </a:r>
            <a:endParaRPr lang="en-US" b="1" dirty="0"/>
          </a:p>
        </p:txBody>
      </p:sp>
      <p:pic>
        <p:nvPicPr>
          <p:cNvPr id="1026" name="Picture 2" descr="C:\Users\pw0lnx\Desktop\PP for hoarding training for police\Seven Pines 2061 041214 DK (1).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301625" y="2514600"/>
            <a:ext cx="4041775" cy="37337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w0lnx\Desktop\2061 Seven Pines - court pics\Seven Pines 2061 041214 DK (2).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471738"/>
            <a:ext cx="3962400" cy="382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982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Illegal Outside Storage  </a:t>
            </a:r>
            <a:endParaRPr lang="en-US" sz="3600" b="1" dirty="0"/>
          </a:p>
        </p:txBody>
      </p:sp>
      <p:pic>
        <p:nvPicPr>
          <p:cNvPr id="4" name="Picture 2" descr="C:\Users\pw0lnx\Desktop\PP for hoarding training for police\Ringer Rd 5344 121913 DK 005.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505744" y="1527175"/>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859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0375" y="5181600"/>
            <a:ext cx="5867400" cy="685800"/>
          </a:xfrm>
        </p:spPr>
        <p:txBody>
          <a:bodyPr/>
          <a:lstStyle/>
          <a:p>
            <a:pPr algn="ctr"/>
            <a:r>
              <a:rPr lang="en-US" sz="2800" dirty="0" smtClean="0"/>
              <a:t>Gas service has been shut off.</a:t>
            </a:r>
            <a:endParaRPr lang="en-US" sz="2800" dirty="0"/>
          </a:p>
        </p:txBody>
      </p:sp>
      <p:sp>
        <p:nvSpPr>
          <p:cNvPr id="7" name="Text Placeholder 6"/>
          <p:cNvSpPr>
            <a:spLocks noGrp="1"/>
          </p:cNvSpPr>
          <p:nvPr>
            <p:ph type="body" sz="half" idx="2"/>
          </p:nvPr>
        </p:nvSpPr>
        <p:spPr/>
        <p:txBody>
          <a:bodyPr>
            <a:normAutofit/>
          </a:bodyPr>
          <a:lstStyle/>
          <a:p>
            <a:r>
              <a:rPr lang="en-US" sz="3200" dirty="0" smtClean="0"/>
              <a:t>Use of space heater on top of excessive amounts of clothes, plastic bags, paper.</a:t>
            </a:r>
            <a:endParaRPr lang="en-US" sz="3200" dirty="0"/>
          </a:p>
        </p:txBody>
      </p:sp>
      <p:pic>
        <p:nvPicPr>
          <p:cNvPr id="2050" name="Picture 2" descr="C:\Users\pw0lnx\Desktop\PP for hoarding training for police\Rainbow 2225 120616 DK  (10).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1515" b="15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496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algn="ctr"/>
            <a:r>
              <a:rPr lang="en-US" sz="3200" dirty="0" smtClean="0"/>
              <a:t>Before</a:t>
            </a:r>
            <a:endParaRPr lang="en-US" sz="3200" dirty="0"/>
          </a:p>
        </p:txBody>
      </p:sp>
      <p:sp>
        <p:nvSpPr>
          <p:cNvPr id="8" name="Text Placeholder 7"/>
          <p:cNvSpPr>
            <a:spLocks noGrp="1"/>
          </p:cNvSpPr>
          <p:nvPr>
            <p:ph type="body" sz="half" idx="3"/>
          </p:nvPr>
        </p:nvSpPr>
        <p:spPr/>
        <p:txBody>
          <a:bodyPr/>
          <a:lstStyle/>
          <a:p>
            <a:pPr algn="ctr"/>
            <a:r>
              <a:rPr lang="en-US" sz="3200" dirty="0" smtClean="0"/>
              <a:t>After</a:t>
            </a:r>
            <a:endParaRPr lang="en-US" sz="3200" dirty="0"/>
          </a:p>
        </p:txBody>
      </p:sp>
      <p:sp>
        <p:nvSpPr>
          <p:cNvPr id="5" name="Title 4"/>
          <p:cNvSpPr>
            <a:spLocks noGrp="1"/>
          </p:cNvSpPr>
          <p:nvPr>
            <p:ph type="title"/>
          </p:nvPr>
        </p:nvSpPr>
        <p:spPr>
          <a:xfrm>
            <a:off x="301752" y="152400"/>
            <a:ext cx="8534400" cy="990600"/>
          </a:xfrm>
        </p:spPr>
        <p:txBody>
          <a:bodyPr>
            <a:noAutofit/>
          </a:bodyPr>
          <a:lstStyle/>
          <a:p>
            <a:r>
              <a:rPr lang="en-US" sz="3200" b="1" dirty="0" smtClean="0"/>
              <a:t>Unsanitary conditions  </a:t>
            </a:r>
            <a:br>
              <a:rPr lang="en-US" sz="3200" b="1" dirty="0" smtClean="0"/>
            </a:br>
            <a:r>
              <a:rPr lang="en-US" sz="3200" b="1" dirty="0" smtClean="0"/>
              <a:t>Food preparation area is inadequate </a:t>
            </a:r>
            <a:endParaRPr lang="en-US" sz="3200" b="1" dirty="0"/>
          </a:p>
        </p:txBody>
      </p:sp>
      <p:pic>
        <p:nvPicPr>
          <p:cNvPr id="4098" name="Picture 2" descr="C:\Users\pw0lnx\Desktop\PP for hoarding training for police\Lemay Ferry 750 121416 DK (1).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301625" y="2362200"/>
            <a:ext cx="4346575" cy="3962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w0lnx\Desktop\PP for hoarding training for police\Lemay Ferry 750 011017 DK (5).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362200"/>
            <a:ext cx="4038600" cy="403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611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Can Hoarding be treated?</a:t>
            </a:r>
            <a:endParaRPr lang="en-US" sz="3600" b="1" dirty="0"/>
          </a:p>
        </p:txBody>
      </p:sp>
      <p:sp>
        <p:nvSpPr>
          <p:cNvPr id="6" name="Content Placeholder 5"/>
          <p:cNvSpPr>
            <a:spLocks noGrp="1"/>
          </p:cNvSpPr>
          <p:nvPr>
            <p:ph sz="quarter" idx="1"/>
          </p:nvPr>
        </p:nvSpPr>
        <p:spPr/>
        <p:txBody>
          <a:bodyPr>
            <a:normAutofit fontScale="92500"/>
          </a:bodyPr>
          <a:lstStyle/>
          <a:p>
            <a:pPr marL="571500" indent="-571500">
              <a:buFont typeface="Courier New" panose="02070309020205020404" pitchFamily="49" charset="0"/>
              <a:buChar char="o"/>
            </a:pPr>
            <a:r>
              <a:rPr lang="en-US" dirty="0"/>
              <a:t>Challenge the hoarder’s thoughts and beliefs about the need to keep items and about collecting new things</a:t>
            </a:r>
          </a:p>
          <a:p>
            <a:pPr marL="571500" indent="-571500">
              <a:buFont typeface="Courier New" panose="02070309020205020404" pitchFamily="49" charset="0"/>
              <a:buChar char="o"/>
            </a:pPr>
            <a:r>
              <a:rPr lang="en-US" dirty="0"/>
              <a:t>Go out without buying or picking up new items</a:t>
            </a:r>
          </a:p>
          <a:p>
            <a:pPr marL="571500" indent="-571500">
              <a:buFont typeface="Courier New" panose="02070309020205020404" pitchFamily="49" charset="0"/>
              <a:buChar char="o"/>
            </a:pPr>
            <a:r>
              <a:rPr lang="en-US" dirty="0"/>
              <a:t>Get rid of and recycle clutter.  First, practice the removal of clutter with the help of a clinician or coach and then independently remove clutter</a:t>
            </a:r>
          </a:p>
          <a:p>
            <a:pPr marL="571500" indent="-571500">
              <a:buFont typeface="Courier New" panose="02070309020205020404" pitchFamily="49" charset="0"/>
              <a:buChar char="o"/>
            </a:pPr>
            <a:r>
              <a:rPr lang="en-US" dirty="0"/>
              <a:t>Find and join a support group or team up with a coach to sort and reduce clutter</a:t>
            </a:r>
          </a:p>
          <a:p>
            <a:pPr marL="571500" indent="-571500">
              <a:buFont typeface="Courier New" panose="02070309020205020404" pitchFamily="49" charset="0"/>
              <a:buChar char="o"/>
            </a:pPr>
            <a:r>
              <a:rPr lang="en-US" b="1" dirty="0"/>
              <a:t>UNDERSTAND THAT RELAPSE CAN OCCUR</a:t>
            </a:r>
            <a:r>
              <a:rPr lang="en-US" dirty="0"/>
              <a:t>	</a:t>
            </a:r>
          </a:p>
          <a:p>
            <a:pPr marL="571500" indent="-571500">
              <a:buFont typeface="Courier New" panose="02070309020205020404" pitchFamily="49" charset="0"/>
              <a:buChar char="o"/>
            </a:pPr>
            <a:r>
              <a:rPr lang="en-US" dirty="0"/>
              <a:t>Develop a plan to prevent future clutter</a:t>
            </a:r>
          </a:p>
          <a:p>
            <a:endParaRPr lang="en-US" dirty="0"/>
          </a:p>
        </p:txBody>
      </p:sp>
    </p:spTree>
    <p:extLst>
      <p:ext uri="{BB962C8B-B14F-4D97-AF65-F5344CB8AC3E}">
        <p14:creationId xmlns:p14="http://schemas.microsoft.com/office/powerpoint/2010/main" val="2271348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to ask:</a:t>
            </a:r>
            <a:endParaRPr lang="en-US" b="1"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a:t> </a:t>
            </a:r>
            <a:r>
              <a:rPr lang="en-US" dirty="0" smtClean="0"/>
              <a:t>   1)  Do I need this?</a:t>
            </a:r>
          </a:p>
          <a:p>
            <a:pPr marL="0" indent="0">
              <a:buNone/>
            </a:pPr>
            <a:r>
              <a:rPr lang="en-US" dirty="0" smtClean="0"/>
              <a:t>    2)  Can I afford it?</a:t>
            </a:r>
          </a:p>
          <a:p>
            <a:pPr marL="0" indent="0">
              <a:buNone/>
            </a:pPr>
            <a:r>
              <a:rPr lang="en-US" dirty="0" smtClean="0"/>
              <a:t>    3)  Do I have room for it?</a:t>
            </a:r>
          </a:p>
          <a:p>
            <a:pPr marL="0" indent="0">
              <a:buNone/>
            </a:pPr>
            <a:r>
              <a:rPr lang="en-US" dirty="0" smtClean="0"/>
              <a:t>    4)  Do I have something at home that serves the </a:t>
            </a:r>
          </a:p>
          <a:p>
            <a:pPr marL="0" indent="0">
              <a:buNone/>
            </a:pPr>
            <a:r>
              <a:rPr lang="en-US" dirty="0"/>
              <a:t> </a:t>
            </a:r>
            <a:r>
              <a:rPr lang="en-US" dirty="0" smtClean="0"/>
              <a:t>         same purpose?</a:t>
            </a:r>
          </a:p>
          <a:p>
            <a:endParaRPr lang="en-US" dirty="0"/>
          </a:p>
          <a:p>
            <a:pPr marL="0" indent="0" algn="ctr">
              <a:buNone/>
            </a:pPr>
            <a:r>
              <a:rPr lang="en-US" dirty="0"/>
              <a:t>A</a:t>
            </a:r>
            <a:r>
              <a:rPr lang="en-US" dirty="0" smtClean="0"/>
              <a:t>sking these questions interrupts the impulse to buy.</a:t>
            </a:r>
            <a:endParaRPr lang="en-US" dirty="0"/>
          </a:p>
        </p:txBody>
      </p:sp>
    </p:spTree>
    <p:extLst>
      <p:ext uri="{BB962C8B-B14F-4D97-AF65-F5344CB8AC3E}">
        <p14:creationId xmlns:p14="http://schemas.microsoft.com/office/powerpoint/2010/main" val="3129813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r>
              <a:rPr lang="en-US" sz="4000" b="1" dirty="0" smtClean="0"/>
              <a:t>What next?</a:t>
            </a:r>
            <a:endParaRPr lang="en-US" sz="4000" b="1" dirty="0"/>
          </a:p>
        </p:txBody>
      </p:sp>
      <p:sp>
        <p:nvSpPr>
          <p:cNvPr id="3" name="Content Placeholder 2"/>
          <p:cNvSpPr>
            <a:spLocks noGrp="1"/>
          </p:cNvSpPr>
          <p:nvPr>
            <p:ph sz="quarter" idx="1"/>
          </p:nvPr>
        </p:nvSpPr>
        <p:spPr/>
        <p:txBody>
          <a:bodyPr/>
          <a:lstStyle/>
          <a:p>
            <a:endParaRPr lang="en-US" sz="3600" dirty="0" smtClean="0"/>
          </a:p>
          <a:p>
            <a:r>
              <a:rPr lang="en-US" sz="3600" dirty="0" smtClean="0"/>
              <a:t>Regular follow up in home visits</a:t>
            </a:r>
          </a:p>
          <a:p>
            <a:r>
              <a:rPr lang="en-US" sz="3600" dirty="0" smtClean="0"/>
              <a:t>Funding is needed to assist these residents with in home psychological therapy, corporations, universities?</a:t>
            </a:r>
          </a:p>
          <a:p>
            <a:r>
              <a:rPr lang="en-US" sz="3600" dirty="0" smtClean="0"/>
              <a:t>More individuals are needed to coach and assist in decluttering &amp; organizing</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54871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Problem Properties Unit Teams</a:t>
            </a:r>
            <a:endParaRPr lang="en-US" sz="3600" b="1" dirty="0"/>
          </a:p>
        </p:txBody>
      </p:sp>
      <p:sp>
        <p:nvSpPr>
          <p:cNvPr id="3" name="Content Placeholder 2"/>
          <p:cNvSpPr>
            <a:spLocks noGrp="1"/>
          </p:cNvSpPr>
          <p:nvPr>
            <p:ph sz="quarter" idx="1"/>
          </p:nvPr>
        </p:nvSpPr>
        <p:spPr/>
        <p:txBody>
          <a:bodyPr/>
          <a:lstStyle/>
          <a:p>
            <a:pPr marL="0" indent="0">
              <a:buNone/>
            </a:pPr>
            <a:r>
              <a:rPr lang="en-US" dirty="0" smtClean="0"/>
              <a:t>                              South of Highway 64</a:t>
            </a:r>
          </a:p>
          <a:p>
            <a:r>
              <a:rPr lang="en-US" dirty="0" smtClean="0"/>
              <a:t>Officer Tim Rehagen – (314) 713-4395</a:t>
            </a:r>
          </a:p>
          <a:p>
            <a:r>
              <a:rPr lang="en-US" dirty="0" smtClean="0"/>
              <a:t>Specialist – Jeff Young (314) 486-8912</a:t>
            </a:r>
          </a:p>
          <a:p>
            <a:pPr marL="0" indent="0">
              <a:buNone/>
            </a:pPr>
            <a:r>
              <a:rPr lang="en-US" dirty="0"/>
              <a:t> </a:t>
            </a:r>
            <a:r>
              <a:rPr lang="en-US" dirty="0" smtClean="0"/>
              <a:t>                 West of Highway 367 to Highway 64</a:t>
            </a:r>
          </a:p>
          <a:p>
            <a:pPr>
              <a:buFont typeface="Arial" charset="0"/>
              <a:buChar char="•"/>
            </a:pPr>
            <a:r>
              <a:rPr lang="en-US" dirty="0" smtClean="0"/>
              <a:t>Officer Rob Rinck – (314) 486-8928</a:t>
            </a:r>
          </a:p>
          <a:p>
            <a:pPr>
              <a:buFont typeface="Arial" charset="0"/>
              <a:buChar char="•"/>
            </a:pPr>
            <a:r>
              <a:rPr lang="en-US" dirty="0" smtClean="0"/>
              <a:t>Specialist – Mike Cross (314) 486-8918</a:t>
            </a:r>
          </a:p>
          <a:p>
            <a:pPr marL="0" indent="0">
              <a:buNone/>
            </a:pPr>
            <a:r>
              <a:rPr lang="en-US" dirty="0" smtClean="0"/>
              <a:t>East of Highway 367 –Glasgow Village &amp; Spanish Lake</a:t>
            </a:r>
          </a:p>
          <a:p>
            <a:pPr>
              <a:buFont typeface="Arial" charset="0"/>
              <a:buChar char="•"/>
            </a:pPr>
            <a:r>
              <a:rPr lang="en-US" dirty="0" smtClean="0"/>
              <a:t>Officer Jon Armbrister – (314) 405-0487</a:t>
            </a:r>
          </a:p>
          <a:p>
            <a:pPr>
              <a:buFont typeface="Arial" charset="0"/>
              <a:buChar char="•"/>
            </a:pPr>
            <a:r>
              <a:rPr lang="en-US" dirty="0" smtClean="0"/>
              <a:t>Specialist – Phil Jones (314) 810-4919</a:t>
            </a:r>
          </a:p>
          <a:p>
            <a:endParaRPr lang="en-US" dirty="0"/>
          </a:p>
        </p:txBody>
      </p:sp>
    </p:spTree>
    <p:extLst>
      <p:ext uri="{BB962C8B-B14F-4D97-AF65-F5344CB8AC3E}">
        <p14:creationId xmlns:p14="http://schemas.microsoft.com/office/powerpoint/2010/main" val="751523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527175"/>
            <a:ext cx="8504238" cy="4572000"/>
          </a:xfrm>
        </p:spPr>
        <p:txBody>
          <a:bodyPr/>
          <a:lstStyle/>
          <a:p>
            <a:pPr algn="ctr">
              <a:buNone/>
            </a:pPr>
            <a:r>
              <a:rPr lang="en-US" sz="2800" b="1" dirty="0"/>
              <a:t>Debbie Kricensky, Resource Coordinator</a:t>
            </a:r>
            <a:endParaRPr lang="en-US" sz="2800" dirty="0"/>
          </a:p>
          <a:p>
            <a:pPr algn="ctr">
              <a:buNone/>
            </a:pPr>
            <a:r>
              <a:rPr lang="en-US" sz="2800" b="1" dirty="0"/>
              <a:t>Problem Properties Unit</a:t>
            </a:r>
            <a:endParaRPr lang="en-US" sz="2800" dirty="0"/>
          </a:p>
          <a:p>
            <a:pPr algn="ctr">
              <a:buNone/>
            </a:pPr>
            <a:r>
              <a:rPr lang="en-US" sz="2800" b="1" dirty="0"/>
              <a:t>St. Louis County Public Works</a:t>
            </a:r>
            <a:endParaRPr lang="en-US" sz="2800" dirty="0"/>
          </a:p>
          <a:p>
            <a:pPr algn="ctr">
              <a:buNone/>
            </a:pPr>
            <a:r>
              <a:rPr lang="en-US" sz="2800" b="1" dirty="0"/>
              <a:t>1050 N. Lindbergh Blvd.</a:t>
            </a:r>
          </a:p>
          <a:p>
            <a:pPr algn="ctr">
              <a:buNone/>
            </a:pPr>
            <a:r>
              <a:rPr lang="en-US" sz="2800" b="1" dirty="0"/>
              <a:t>St. Louis, MO  63132 </a:t>
            </a:r>
          </a:p>
          <a:p>
            <a:pPr algn="ctr">
              <a:buNone/>
            </a:pPr>
            <a:r>
              <a:rPr lang="en-US" sz="2800" b="1" dirty="0"/>
              <a:t>314.486.8906 (cell)</a:t>
            </a:r>
            <a:endParaRPr lang="en-US" sz="2800" dirty="0"/>
          </a:p>
          <a:p>
            <a:pPr algn="ctr">
              <a:buNone/>
            </a:pPr>
            <a:r>
              <a:rPr lang="en-US" sz="2800" b="1" dirty="0"/>
              <a:t>dkricensky@stlouisco.com   </a:t>
            </a:r>
            <a:endParaRPr lang="en-US" sz="2800" dirty="0"/>
          </a:p>
          <a:p>
            <a:endParaRPr lang="en-US" dirty="0"/>
          </a:p>
        </p:txBody>
      </p:sp>
    </p:spTree>
    <p:extLst>
      <p:ext uri="{BB962C8B-B14F-4D97-AF65-F5344CB8AC3E}">
        <p14:creationId xmlns:p14="http://schemas.microsoft.com/office/powerpoint/2010/main" val="381480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does the Resource Coordinator do?</a:t>
            </a:r>
            <a:endParaRPr lang="en-US" b="1" dirty="0"/>
          </a:p>
        </p:txBody>
      </p:sp>
      <p:sp>
        <p:nvSpPr>
          <p:cNvPr id="3" name="Content Placeholder 2"/>
          <p:cNvSpPr>
            <a:spLocks noGrp="1"/>
          </p:cNvSpPr>
          <p:nvPr>
            <p:ph sz="quarter" idx="1"/>
          </p:nvPr>
        </p:nvSpPr>
        <p:spPr>
          <a:xfrm>
            <a:off x="301752" y="1527048"/>
            <a:ext cx="8503920" cy="4721352"/>
          </a:xfrm>
        </p:spPr>
        <p:txBody>
          <a:bodyPr>
            <a:noAutofit/>
          </a:bodyPr>
          <a:lstStyle/>
          <a:p>
            <a:pPr algn="ctr"/>
            <a:endParaRPr lang="en-US" sz="4400" dirty="0" smtClean="0"/>
          </a:p>
          <a:p>
            <a:pPr algn="ctr"/>
            <a:r>
              <a:rPr lang="en-US" sz="4400" dirty="0" smtClean="0"/>
              <a:t>Assists residents with abating violations</a:t>
            </a:r>
          </a:p>
          <a:p>
            <a:pPr algn="ctr"/>
            <a:r>
              <a:rPr lang="en-US" sz="4400" dirty="0" smtClean="0"/>
              <a:t>Assists hoarders with resources,  decluttering &amp; organization</a:t>
            </a:r>
            <a:endParaRPr lang="en-US" sz="4400" dirty="0"/>
          </a:p>
        </p:txBody>
      </p:sp>
    </p:spTree>
    <p:extLst>
      <p:ext uri="{BB962C8B-B14F-4D97-AF65-F5344CB8AC3E}">
        <p14:creationId xmlns:p14="http://schemas.microsoft.com/office/powerpoint/2010/main" val="399647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607552" cy="990600"/>
          </a:xfrm>
        </p:spPr>
        <p:txBody>
          <a:bodyPr>
            <a:noAutofit/>
          </a:bodyPr>
          <a:lstStyle/>
          <a:p>
            <a:r>
              <a:rPr lang="en-US" sz="3200" b="1" dirty="0" smtClean="0"/>
              <a:t>Hoarding</a:t>
            </a:r>
            <a:br>
              <a:rPr lang="en-US" sz="3200" b="1" dirty="0" smtClean="0"/>
            </a:br>
            <a:r>
              <a:rPr lang="en-US" sz="3200" b="1" dirty="0" smtClean="0"/>
              <a:t>What is compulsive hoarding?</a:t>
            </a:r>
            <a:endParaRPr lang="en-US" sz="3200" b="1" dirty="0"/>
          </a:p>
        </p:txBody>
      </p:sp>
      <p:sp>
        <p:nvSpPr>
          <p:cNvPr id="6" name="Content Placeholder 5"/>
          <p:cNvSpPr>
            <a:spLocks noGrp="1"/>
          </p:cNvSpPr>
          <p:nvPr>
            <p:ph sz="quarter" idx="1"/>
          </p:nvPr>
        </p:nvSpPr>
        <p:spPr>
          <a:xfrm>
            <a:off x="301752" y="1752600"/>
            <a:ext cx="8503920" cy="4346448"/>
          </a:xfrm>
        </p:spPr>
        <p:txBody>
          <a:bodyPr>
            <a:normAutofit fontScale="92500" lnSpcReduction="20000"/>
          </a:bodyPr>
          <a:lstStyle/>
          <a:p>
            <a:pPr>
              <a:buFont typeface="Wingdings" pitchFamily="2" charset="2"/>
              <a:buChar char="Ø"/>
            </a:pPr>
            <a:r>
              <a:rPr lang="en-US" sz="2800" dirty="0"/>
              <a:t>Hoarding Disorder (HD) is a mental health disorder where people have difficulty getting rid of possessions that are no longer useful, and efforts to get rid of the items and not new acquire items causes distress.</a:t>
            </a:r>
            <a:endParaRPr lang="en-US" sz="2800" dirty="0" smtClean="0"/>
          </a:p>
          <a:p>
            <a:pPr>
              <a:buFont typeface="Wingdings" pitchFamily="2" charset="2"/>
              <a:buChar char="Ø"/>
            </a:pPr>
            <a:r>
              <a:rPr lang="en-US" sz="2800" dirty="0" smtClean="0"/>
              <a:t>A </a:t>
            </a:r>
            <a:r>
              <a:rPr lang="en-US" sz="2800" dirty="0"/>
              <a:t>person collects &amp; keeps a lot of items, even things that appear useless or of little value to most people</a:t>
            </a:r>
          </a:p>
          <a:p>
            <a:pPr>
              <a:buFont typeface="Wingdings" pitchFamily="2" charset="2"/>
              <a:buChar char="Ø"/>
            </a:pPr>
            <a:r>
              <a:rPr lang="en-US" sz="2800" dirty="0"/>
              <a:t>These items clutter the living spaces and keep the person from using their rooms as they were intended, and</a:t>
            </a:r>
          </a:p>
          <a:p>
            <a:pPr>
              <a:buFont typeface="Wingdings" pitchFamily="2" charset="2"/>
              <a:buChar char="Ø"/>
            </a:pPr>
            <a:r>
              <a:rPr lang="en-US" sz="2800" dirty="0"/>
              <a:t>These items cause distress or problems in day-to-day activities</a:t>
            </a:r>
          </a:p>
          <a:p>
            <a:pPr>
              <a:buNone/>
            </a:pPr>
            <a:r>
              <a:rPr lang="en-US" sz="2800" dirty="0"/>
              <a:t>                                                               </a:t>
            </a:r>
            <a:r>
              <a:rPr lang="en-US" sz="2800" dirty="0" smtClean="0"/>
              <a:t>-</a:t>
            </a:r>
            <a:r>
              <a:rPr lang="en-US" sz="2800" dirty="0"/>
              <a:t>OCD Foundation</a:t>
            </a:r>
          </a:p>
          <a:p>
            <a:endParaRPr lang="en-US" dirty="0"/>
          </a:p>
        </p:txBody>
      </p:sp>
    </p:spTree>
    <p:extLst>
      <p:ext uri="{BB962C8B-B14F-4D97-AF65-F5344CB8AC3E}">
        <p14:creationId xmlns:p14="http://schemas.microsoft.com/office/powerpoint/2010/main" val="251834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Hoarding Signs</a:t>
            </a:r>
            <a:endParaRPr lang="en-US" sz="3600" b="1" dirty="0"/>
          </a:p>
        </p:txBody>
      </p:sp>
      <p:sp>
        <p:nvSpPr>
          <p:cNvPr id="3" name="Content Placeholder 2"/>
          <p:cNvSpPr>
            <a:spLocks noGrp="1"/>
          </p:cNvSpPr>
          <p:nvPr>
            <p:ph sz="quarter" idx="1"/>
          </p:nvPr>
        </p:nvSpPr>
        <p:spPr/>
        <p:txBody>
          <a:bodyPr>
            <a:normAutofit fontScale="92500" lnSpcReduction="10000"/>
          </a:bodyPr>
          <a:lstStyle/>
          <a:p>
            <a:r>
              <a:rPr lang="en-US" dirty="0" smtClean="0"/>
              <a:t>Outdoor clutter</a:t>
            </a:r>
          </a:p>
          <a:p>
            <a:r>
              <a:rPr lang="en-US" dirty="0" smtClean="0"/>
              <a:t>Overgrowth </a:t>
            </a:r>
          </a:p>
          <a:p>
            <a:r>
              <a:rPr lang="en-US" dirty="0" smtClean="0"/>
              <a:t>Windows</a:t>
            </a:r>
          </a:p>
          <a:p>
            <a:r>
              <a:rPr lang="en-US" dirty="0" smtClean="0"/>
              <a:t>Resident usually comes outside from the back of the house</a:t>
            </a:r>
          </a:p>
          <a:p>
            <a:r>
              <a:rPr lang="en-US" dirty="0" smtClean="0"/>
              <a:t>Excessive amount of items in their vehicle</a:t>
            </a:r>
          </a:p>
          <a:p>
            <a:r>
              <a:rPr lang="en-US" dirty="0" smtClean="0"/>
              <a:t>Derelict vehicles on the property</a:t>
            </a:r>
          </a:p>
          <a:p>
            <a:r>
              <a:rPr lang="en-US" dirty="0" smtClean="0"/>
              <a:t>Poor hygiene</a:t>
            </a:r>
          </a:p>
          <a:p>
            <a:r>
              <a:rPr lang="en-US" dirty="0" smtClean="0"/>
              <a:t>Depressed</a:t>
            </a:r>
          </a:p>
          <a:p>
            <a:r>
              <a:rPr lang="en-US" dirty="0" smtClean="0"/>
              <a:t>Anxious</a:t>
            </a:r>
          </a:p>
          <a:p>
            <a:r>
              <a:rPr lang="en-US" dirty="0" smtClean="0"/>
              <a:t>Unable to control items </a:t>
            </a:r>
          </a:p>
          <a:p>
            <a:endParaRPr lang="en-US" dirty="0" smtClean="0"/>
          </a:p>
          <a:p>
            <a:endParaRPr lang="en-US" dirty="0"/>
          </a:p>
        </p:txBody>
      </p:sp>
    </p:spTree>
    <p:extLst>
      <p:ext uri="{BB962C8B-B14F-4D97-AF65-F5344CB8AC3E}">
        <p14:creationId xmlns:p14="http://schemas.microsoft.com/office/powerpoint/2010/main" val="158383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Bathroom</a:t>
            </a:r>
            <a:endParaRPr lang="en-US" dirty="0"/>
          </a:p>
        </p:txBody>
      </p:sp>
      <p:sp>
        <p:nvSpPr>
          <p:cNvPr id="3" name="Text Placeholder 2"/>
          <p:cNvSpPr>
            <a:spLocks noGrp="1"/>
          </p:cNvSpPr>
          <p:nvPr>
            <p:ph type="body" sz="half" idx="3"/>
          </p:nvPr>
        </p:nvSpPr>
        <p:spPr/>
        <p:txBody>
          <a:bodyPr/>
          <a:lstStyle/>
          <a:p>
            <a:pPr algn="ctr"/>
            <a:r>
              <a:rPr lang="en-US" dirty="0" smtClean="0"/>
              <a:t>Kitchen</a:t>
            </a:r>
            <a:endParaRPr lang="en-US" dirty="0"/>
          </a:p>
        </p:txBody>
      </p:sp>
      <p:sp>
        <p:nvSpPr>
          <p:cNvPr id="6" name="Title 5"/>
          <p:cNvSpPr>
            <a:spLocks noGrp="1"/>
          </p:cNvSpPr>
          <p:nvPr>
            <p:ph type="title"/>
          </p:nvPr>
        </p:nvSpPr>
        <p:spPr/>
        <p:txBody>
          <a:bodyPr/>
          <a:lstStyle/>
          <a:p>
            <a:r>
              <a:rPr lang="en-US" b="1" dirty="0" smtClean="0"/>
              <a:t>Interior of an 88 year olds home</a:t>
            </a:r>
            <a:endParaRPr lang="en-US" b="1" dirty="0"/>
          </a:p>
        </p:txBody>
      </p:sp>
      <p:pic>
        <p:nvPicPr>
          <p:cNvPr id="2050" name="Picture 2" descr="C:\Users\pw0lnx\Desktop\PP for hoarding training for police\14574 Arpent - bathroom - before - 1-16-07.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14600"/>
            <a:ext cx="4041775" cy="37338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w0lnx\Desktop\PP for hoarding training for police\14574 Arpent - kitchen - before - 1-16-07.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514600"/>
            <a:ext cx="4038600" cy="380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45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Bedroom of a 90 year old</a:t>
            </a:r>
            <a:endParaRPr lang="en-US" b="1" dirty="0"/>
          </a:p>
        </p:txBody>
      </p:sp>
      <p:pic>
        <p:nvPicPr>
          <p:cNvPr id="4098" name="Picture 2" descr="C:\Users\pw0lnx\Desktop\PP for hoarding training for police\Warrior09319JY27 4-28-11.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301625" y="2514600"/>
            <a:ext cx="4041775" cy="36576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w0lnx\Desktop\PP for hoarding training for police\Warrior09319JY34 4-28-11.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514600"/>
            <a:ext cx="4038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6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Kitchen table</a:t>
            </a:r>
            <a:endParaRPr lang="en-US" dirty="0"/>
          </a:p>
        </p:txBody>
      </p:sp>
      <p:sp>
        <p:nvSpPr>
          <p:cNvPr id="3" name="Text Placeholder 2"/>
          <p:cNvSpPr>
            <a:spLocks noGrp="1"/>
          </p:cNvSpPr>
          <p:nvPr>
            <p:ph type="body" sz="half" idx="3"/>
          </p:nvPr>
        </p:nvSpPr>
        <p:spPr/>
        <p:txBody>
          <a:bodyPr/>
          <a:lstStyle/>
          <a:p>
            <a:pPr algn="ctr"/>
            <a:r>
              <a:rPr lang="en-US" dirty="0" smtClean="0"/>
              <a:t>Kitchen floor &amp; sink</a:t>
            </a:r>
            <a:endParaRPr lang="en-US" dirty="0"/>
          </a:p>
        </p:txBody>
      </p:sp>
      <p:sp>
        <p:nvSpPr>
          <p:cNvPr id="6" name="Title 5"/>
          <p:cNvSpPr>
            <a:spLocks noGrp="1"/>
          </p:cNvSpPr>
          <p:nvPr>
            <p:ph type="title"/>
          </p:nvPr>
        </p:nvSpPr>
        <p:spPr/>
        <p:txBody>
          <a:bodyPr/>
          <a:lstStyle/>
          <a:p>
            <a:r>
              <a:rPr lang="en-US" b="1" dirty="0" smtClean="0"/>
              <a:t>Kitchen of a 51 year old man</a:t>
            </a:r>
            <a:endParaRPr lang="en-US" b="1" dirty="0"/>
          </a:p>
        </p:txBody>
      </p:sp>
      <p:pic>
        <p:nvPicPr>
          <p:cNvPr id="5122" name="Picture 2" descr="C:\Users\pw0lnx\Desktop\PP for hoarding training for police\09846 Lakeford 09846 8-13-07 JY 03.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301625" y="2438401"/>
            <a:ext cx="427037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w0lnx\Desktop\PP for hoarding training for police\09846 Lakeford 09846 8-13-07 JY 04.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438400"/>
            <a:ext cx="4038600" cy="396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71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Hoarding Statistics</a:t>
            </a:r>
            <a:endParaRPr lang="en-US" sz="3600" b="1" dirty="0"/>
          </a:p>
        </p:txBody>
      </p:sp>
      <p:sp>
        <p:nvSpPr>
          <p:cNvPr id="3" name="Content Placeholder 2"/>
          <p:cNvSpPr>
            <a:spLocks noGrp="1"/>
          </p:cNvSpPr>
          <p:nvPr>
            <p:ph sz="quarter" idx="1"/>
          </p:nvPr>
        </p:nvSpPr>
        <p:spPr/>
        <p:txBody>
          <a:bodyPr/>
          <a:lstStyle/>
          <a:p>
            <a:endParaRPr lang="en-US" dirty="0" smtClean="0"/>
          </a:p>
          <a:p>
            <a:r>
              <a:rPr lang="en-US" sz="3200" dirty="0"/>
              <a:t>Up to 5% of the world population displays clinical </a:t>
            </a:r>
            <a:r>
              <a:rPr lang="en-US" sz="3200" dirty="0" smtClean="0"/>
              <a:t>hoarding</a:t>
            </a:r>
          </a:p>
          <a:p>
            <a:r>
              <a:rPr lang="en-US" sz="3200" dirty="0" smtClean="0"/>
              <a:t>75% of hoarders engage in excessive buying</a:t>
            </a:r>
          </a:p>
          <a:p>
            <a:r>
              <a:rPr lang="en-US" sz="3200" dirty="0" smtClean="0"/>
              <a:t>50% excessively acquire free items</a:t>
            </a:r>
          </a:p>
          <a:p>
            <a:r>
              <a:rPr lang="en-US" sz="3200" dirty="0" smtClean="0"/>
              <a:t>15% acknowledge their behavior is irrational</a:t>
            </a:r>
          </a:p>
          <a:p>
            <a:endParaRPr lang="en-US" dirty="0"/>
          </a:p>
        </p:txBody>
      </p:sp>
    </p:spTree>
    <p:extLst>
      <p:ext uri="{BB962C8B-B14F-4D97-AF65-F5344CB8AC3E}">
        <p14:creationId xmlns:p14="http://schemas.microsoft.com/office/powerpoint/2010/main" val="28279297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389</TotalTime>
  <Words>852</Words>
  <Application>Microsoft Office PowerPoint</Application>
  <PresentationFormat>On-screen Show (4:3)</PresentationFormat>
  <Paragraphs>148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Civic</vt:lpstr>
      <vt:lpstr>Addressing Hoarding Issues in Housing</vt:lpstr>
      <vt:lpstr>How do we get our referrals?</vt:lpstr>
      <vt:lpstr>WHAT does the Resource Coordinator do?</vt:lpstr>
      <vt:lpstr>Hoarding What is compulsive hoarding?</vt:lpstr>
      <vt:lpstr>Hoarding Signs</vt:lpstr>
      <vt:lpstr>Interior of an 88 year olds home</vt:lpstr>
      <vt:lpstr>Bedroom of a 90 year old</vt:lpstr>
      <vt:lpstr>Kitchen of a 51 year old man</vt:lpstr>
      <vt:lpstr>Hoarding Statistics</vt:lpstr>
      <vt:lpstr>Living room of a hoarder  Before &amp; After</vt:lpstr>
      <vt:lpstr>Animal Hoarding</vt:lpstr>
      <vt:lpstr>Animal Hoarding</vt:lpstr>
      <vt:lpstr>HOW are hoarding issues approached?</vt:lpstr>
      <vt:lpstr>What NOT to do</vt:lpstr>
      <vt:lpstr>Effects of Hoarding</vt:lpstr>
      <vt:lpstr>WHERE do the resources come from?</vt:lpstr>
      <vt:lpstr>        If resident does not cooperate:  </vt:lpstr>
      <vt:lpstr>Violations</vt:lpstr>
      <vt:lpstr>Fire Hazard in the Basement</vt:lpstr>
      <vt:lpstr>Bathroom</vt:lpstr>
      <vt:lpstr>Unsafe Sleeping Area</vt:lpstr>
      <vt:lpstr>Illegal Outside Storage  </vt:lpstr>
      <vt:lpstr>Gas service has been shut off.</vt:lpstr>
      <vt:lpstr>Unsanitary conditions   Food preparation area is inadequate </vt:lpstr>
      <vt:lpstr>Can Hoarding be treated?</vt:lpstr>
      <vt:lpstr>Questions to ask:</vt:lpstr>
      <vt:lpstr>What next?</vt:lpstr>
      <vt:lpstr>Problem Properties Unit Teams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Hoarding Issues in Housing</dc:title>
  <dc:creator>Kricensky, Debra</dc:creator>
  <cp:lastModifiedBy>Kricensky, Debra</cp:lastModifiedBy>
  <cp:revision>80</cp:revision>
  <cp:lastPrinted>2017-02-02T13:35:40Z</cp:lastPrinted>
  <dcterms:created xsi:type="dcterms:W3CDTF">2006-08-16T00:00:00Z</dcterms:created>
  <dcterms:modified xsi:type="dcterms:W3CDTF">2017-04-05T18:47:41Z</dcterms:modified>
</cp:coreProperties>
</file>