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slideLayouts/slideLayout3.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68" r:id="rId5"/>
    <p:sldMasterId id="2147483670" r:id="rId6"/>
    <p:sldMasterId id="2147483672" r:id="rId7"/>
    <p:sldMasterId id="2147483674" r:id="rId8"/>
  </p:sldMasterIdLst>
  <p:notesMasterIdLst>
    <p:notesMasterId r:id="rId34"/>
  </p:notesMasterIdLst>
  <p:handoutMasterIdLst>
    <p:handoutMasterId r:id="rId35"/>
  </p:handoutMasterIdLst>
  <p:sldIdLst>
    <p:sldId id="257" r:id="rId9"/>
    <p:sldId id="311" r:id="rId10"/>
    <p:sldId id="338" r:id="rId11"/>
    <p:sldId id="312" r:id="rId12"/>
    <p:sldId id="313" r:id="rId13"/>
    <p:sldId id="314" r:id="rId14"/>
    <p:sldId id="315" r:id="rId15"/>
    <p:sldId id="316" r:id="rId16"/>
    <p:sldId id="318" r:id="rId17"/>
    <p:sldId id="319" r:id="rId18"/>
    <p:sldId id="320" r:id="rId19"/>
    <p:sldId id="321" r:id="rId20"/>
    <p:sldId id="322" r:id="rId21"/>
    <p:sldId id="325" r:id="rId22"/>
    <p:sldId id="323" r:id="rId23"/>
    <p:sldId id="326" r:id="rId24"/>
    <p:sldId id="327" r:id="rId25"/>
    <p:sldId id="328" r:id="rId26"/>
    <p:sldId id="333" r:id="rId27"/>
    <p:sldId id="329" r:id="rId28"/>
    <p:sldId id="331" r:id="rId29"/>
    <p:sldId id="330" r:id="rId30"/>
    <p:sldId id="334" r:id="rId31"/>
    <p:sldId id="335" r:id="rId32"/>
    <p:sldId id="300" r:id="rId3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2F6B36F7-E4CC-4282-8CE1-E8780A6DA811}" type="datetimeFigureOut">
              <a:rPr lang="en-US" smtClean="0"/>
              <a:t>3/11/2019</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7B1EBF72-CE57-4A14-8348-9618E0A5CE09}" type="slidenum">
              <a:rPr lang="en-US" smtClean="0"/>
              <a:t>‹#›</a:t>
            </a:fld>
            <a:endParaRPr lang="en-US"/>
          </a:p>
        </p:txBody>
      </p:sp>
    </p:spTree>
    <p:extLst>
      <p:ext uri="{BB962C8B-B14F-4D97-AF65-F5344CB8AC3E}">
        <p14:creationId xmlns:p14="http://schemas.microsoft.com/office/powerpoint/2010/main" val="2973553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EDB454A4-BA9F-4B02-91A5-D0588EBD016D}" type="datetimeFigureOut">
              <a:rPr lang="en-US" smtClean="0"/>
              <a:t>3/11/2019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E9007FE-8B2E-4F2F-8ADF-5AF1133D3859}" type="slidenum">
              <a:rPr lang="en-US" smtClean="0"/>
              <a:t>‹#›</a:t>
            </a:fld>
            <a:endParaRPr lang="en-US"/>
          </a:p>
        </p:txBody>
      </p:sp>
    </p:spTree>
    <p:extLst>
      <p:ext uri="{BB962C8B-B14F-4D97-AF65-F5344CB8AC3E}">
        <p14:creationId xmlns:p14="http://schemas.microsoft.com/office/powerpoint/2010/main" val="124891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2C66FE-61F3-4C36-A875-ADAE3DAD7BE9}" type="slidenum">
              <a:rPr lang="en-US" smtClean="0">
                <a:solidFill>
                  <a:prstClr val="black"/>
                </a:solidFill>
              </a:rPr>
              <a:pPr/>
              <a:t>1</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Anthem District Council Mtgs</a:t>
            </a:r>
            <a:endParaRPr lang="en-US">
              <a:solidFill>
                <a:prstClr val="black"/>
              </a:solidFill>
            </a:endParaRPr>
          </a:p>
        </p:txBody>
      </p:sp>
    </p:spTree>
    <p:extLst>
      <p:ext uri="{BB962C8B-B14F-4D97-AF65-F5344CB8AC3E}">
        <p14:creationId xmlns:p14="http://schemas.microsoft.com/office/powerpoint/2010/main" val="2197521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1E89B-71AD-419B-BBEC-4410AD88430E}" type="slidenum">
              <a:rPr lang="en-US" smtClean="0"/>
              <a:t>10</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542405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1E89B-71AD-419B-BBEC-4410AD88430E}" type="slidenum">
              <a:rPr lang="en-US" smtClean="0"/>
              <a:t>11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900519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1E89B-71AD-419B-BBEC-4410AD88430E}" type="slidenum">
              <a:rPr lang="en-US" smtClean="0"/>
              <a:t>12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1189960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1E89B-71AD-419B-BBEC-4410AD88430E}" type="slidenum">
              <a:rPr lang="en-US" smtClean="0"/>
              <a:t>13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314305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1E89B-71AD-419B-BBEC-4410AD88430E}" type="slidenum">
              <a:rPr lang="en-US" smtClean="0"/>
              <a:t>14</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284894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1E89B-71AD-419B-BBEC-4410AD88430E}" type="slidenum">
              <a:rPr lang="en-US" smtClean="0"/>
              <a:t>15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8731756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1E89B-71AD-419B-BBEC-4410AD88430E}" type="slidenum">
              <a:rPr lang="en-US" smtClean="0"/>
              <a:t>16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3252022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1E89B-71AD-419B-BBEC-4410AD88430E}" type="slidenum">
              <a:rPr lang="en-US" smtClean="0"/>
              <a:t>17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3342169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1E89B-71AD-419B-BBEC-4410AD88430E}" type="slidenum">
              <a:rPr lang="en-US" smtClean="0"/>
              <a:t>18</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597100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1E89B-71AD-419B-BBEC-4410AD88430E}" type="slidenum">
              <a:rPr lang="en-US" smtClean="0"/>
              <a:t>19</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052057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31E89B-71AD-419B-BBEC-4410AD88430E}" type="slidenum">
              <a:rPr lang="en-US" smtClean="0"/>
              <a:t>2</a:t>
            </a:fld>
            <a:endParaRPr lang="en-US" dirty="0"/>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9381445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1E89B-71AD-419B-BBEC-4410AD88430E}" type="slidenum">
              <a:rPr lang="en-US" smtClean="0"/>
              <a:t>20</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9778853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1E89B-71AD-419B-BBEC-4410AD88430E}" type="slidenum">
              <a:rPr lang="en-US" smtClean="0"/>
              <a:t>21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42724284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1E89B-71AD-419B-BBEC-4410AD88430E}" type="slidenum">
              <a:rPr lang="en-US" smtClean="0"/>
              <a:t>22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4437753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1E89B-71AD-419B-BBEC-4410AD88430E}" type="slidenum">
              <a:rPr lang="en-US" smtClean="0"/>
              <a:t>23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6904139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1E89B-71AD-419B-BBEC-4410AD88430E}" type="slidenum">
              <a:rPr lang="en-US" smtClean="0"/>
              <a:t>24</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43258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5FE71-DA14-4DAF-86B3-E6DC9A12FC57}" type="slidenum">
              <a:rPr lang="en-US" smtClean="0"/>
              <a:t>3</a:t>
            </a:fld>
            <a:endParaRPr lang="en-US"/>
          </a:p>
        </p:txBody>
      </p:sp>
    </p:spTree>
    <p:extLst>
      <p:ext uri="{BB962C8B-B14F-4D97-AF65-F5344CB8AC3E}">
        <p14:creationId xmlns:p14="http://schemas.microsoft.com/office/powerpoint/2010/main" val="3970859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1E89B-71AD-419B-BBEC-4410AD88430E}" type="slidenum">
              <a:rPr lang="en-US" smtClean="0"/>
              <a:t>4</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4166462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fall, staff listened to members recount frequent, alarming examples of workplace violence.  </a:t>
            </a:r>
          </a:p>
          <a:p>
            <a:r>
              <a:rPr lang="en-US" dirty="0"/>
              <a:t> </a:t>
            </a:r>
          </a:p>
          <a:p>
            <a:endParaRPr lang="en-US" dirty="0"/>
          </a:p>
          <a:p>
            <a:r>
              <a:rPr lang="en-US" dirty="0"/>
              <a:t>To develop long-term actions, staff conducted a listening tour of members to deepen understanding of workplace violence.  Eight specific MHA member groups representing 225 physicians, executive leadership, clinical, human resources, security and front-line staff participated in the listening tour.  Based on the quantitative and qualitative responses, the following have been identified as the greatest identified threats in ranked order.</a:t>
            </a:r>
          </a:p>
          <a:p>
            <a:endParaRPr lang="en-US" dirty="0"/>
          </a:p>
          <a:p>
            <a:pPr lvl="0"/>
            <a:r>
              <a:rPr lang="en-US" dirty="0"/>
              <a:t>behavioral health patient boarding in non-psychiatric facilities (more prevalent in rural settings)</a:t>
            </a:r>
          </a:p>
          <a:p>
            <a:pPr lvl="0"/>
            <a:r>
              <a:rPr lang="en-US" dirty="0"/>
              <a:t>violent patient encounters (more prevalent in urban and metropolitan areas)</a:t>
            </a:r>
          </a:p>
          <a:p>
            <a:pPr lvl="0"/>
            <a:r>
              <a:rPr lang="en-US" dirty="0"/>
              <a:t>law enforcement drop-offs that create holding and/or elopement concerns</a:t>
            </a:r>
          </a:p>
          <a:p>
            <a:endParaRPr lang="en-US" dirty="0" smtClean="0"/>
          </a:p>
          <a:p>
            <a:endParaRPr lang="en-US" dirty="0" smtClean="0"/>
          </a:p>
          <a:p>
            <a:endParaRPr lang="en-US" dirty="0"/>
          </a:p>
          <a:p>
            <a:r>
              <a:rPr lang="en-US" dirty="0"/>
              <a:t> </a:t>
            </a:r>
          </a:p>
          <a:p>
            <a:r>
              <a:rPr lang="en-US" dirty="0"/>
              <a:t>Boarding of behavioral health/substance abuse patients in non psychiatric facilities </a:t>
            </a:r>
          </a:p>
          <a:p>
            <a:r>
              <a:rPr lang="en-US" dirty="0"/>
              <a:t>    Law enforcement drop-offs that create holding and or elopement concerns </a:t>
            </a:r>
          </a:p>
          <a:p>
            <a:r>
              <a:rPr lang="en-US" dirty="0"/>
              <a:t> Violent patient encounters (not resulting from one of the above triggers) </a:t>
            </a:r>
          </a:p>
          <a:p>
            <a:endParaRPr lang="en-US" dirty="0"/>
          </a:p>
        </p:txBody>
      </p:sp>
      <p:sp>
        <p:nvSpPr>
          <p:cNvPr id="4" name="Slide Number Placeholder 3"/>
          <p:cNvSpPr>
            <a:spLocks noGrp="1"/>
          </p:cNvSpPr>
          <p:nvPr>
            <p:ph type="sldNum" sz="quarter" idx="10"/>
          </p:nvPr>
        </p:nvSpPr>
        <p:spPr/>
        <p:txBody>
          <a:bodyPr/>
          <a:lstStyle/>
          <a:p>
            <a:fld id="{60E6000C-FBC5-4B21-847B-135615A2EF0A}" type="slidenum">
              <a:rPr lang="en-US" smtClean="0">
                <a:solidFill>
                  <a:prstClr val="black"/>
                </a:solidFill>
              </a:rPr>
              <a:pPr/>
              <a:t>5</a:t>
            </a:fld>
            <a:endParaRPr lang="en-US" dirty="0">
              <a:solidFill>
                <a:prstClr val="black"/>
              </a:solidFill>
            </a:endParaRPr>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4059296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1E89B-71AD-419B-BBEC-4410AD88430E}" type="slidenum">
              <a:rPr lang="en-US" smtClean="0"/>
              <a:t>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263044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1E89B-71AD-419B-BBEC-4410AD88430E}" type="slidenum">
              <a:rPr lang="en-US" smtClean="0"/>
              <a:t>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732311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31E89B-71AD-419B-BBEC-4410AD88430E}" type="slidenum">
              <a:rPr lang="en-US" smtClean="0"/>
              <a:t>8</a:t>
            </a:fld>
            <a:endParaRPr lang="en-US" dirty="0"/>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648666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1E89B-71AD-419B-BBEC-4410AD88430E}" type="slidenum">
              <a:rPr lang="en-US" smtClean="0"/>
              <a:t>9</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5317197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133600"/>
            <a:ext cx="10871200" cy="1981200"/>
          </a:xfrm>
          <a:prstGeom prst="rect">
            <a:avLst/>
          </a:prstGeom>
        </p:spPr>
        <p:txBody>
          <a:bodyPr anchor="b" anchorCtr="0"/>
          <a:lstStyle>
            <a:lvl1pPr algn="l">
              <a:defRPr sz="4000" b="1">
                <a:solidFill>
                  <a:schemeClr val="tx2"/>
                </a:solidFill>
                <a:latin typeface="+mj-lt"/>
                <a:cs typeface="Tahom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609600" y="4267200"/>
            <a:ext cx="7315200" cy="457200"/>
          </a:xfrm>
          <a:prstGeom prst="rect">
            <a:avLst/>
          </a:prstGeom>
        </p:spPr>
        <p:txBody>
          <a:bodyPr/>
          <a:lstStyle>
            <a:lvl1pPr marL="0" indent="0" algn="l">
              <a:buNone/>
              <a:defRPr sz="2000">
                <a:solidFill>
                  <a:schemeClr val="tx2"/>
                </a:solidFill>
                <a:latin typeface="+mn-lt"/>
                <a:cs typeface="Tahoma"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6" name="Date Placeholder 3"/>
          <p:cNvSpPr>
            <a:spLocks noGrp="1"/>
          </p:cNvSpPr>
          <p:nvPr>
            <p:ph type="dt" sz="half" idx="2"/>
          </p:nvPr>
        </p:nvSpPr>
        <p:spPr>
          <a:xfrm>
            <a:off x="508000" y="6569076"/>
            <a:ext cx="2844800" cy="288925"/>
          </a:xfrm>
          <a:prstGeom prst="rect">
            <a:avLst/>
          </a:prstGeom>
        </p:spPr>
        <p:txBody>
          <a:bodyPr/>
          <a:lstStyle>
            <a:lvl1pPr>
              <a:defRPr sz="1050"/>
            </a:lvl1pPr>
          </a:lstStyle>
          <a:p>
            <a:pPr>
              <a:defRPr/>
            </a:pPr>
            <a:fld id="{247D0DD7-7422-4B3A-8C93-792BA78EFC48}" type="datetime1">
              <a:rPr lang="en-US" smtClean="0">
                <a:solidFill>
                  <a:srgbClr val="4C4546"/>
                </a:solidFill>
              </a:rPr>
              <a:pPr>
                <a:defRPr/>
              </a:pPr>
              <a:t>3/11/2019</a:t>
            </a:fld>
            <a:endParaRPr lang="en-US" dirty="0">
              <a:solidFill>
                <a:srgbClr val="4C4546"/>
              </a:solidFill>
            </a:endParaRPr>
          </a:p>
        </p:txBody>
      </p:sp>
      <p:sp>
        <p:nvSpPr>
          <p:cNvPr id="7" name="Footer Placeholder 4"/>
          <p:cNvSpPr>
            <a:spLocks noGrp="1"/>
          </p:cNvSpPr>
          <p:nvPr>
            <p:ph type="ftr" sz="quarter" idx="3"/>
          </p:nvPr>
        </p:nvSpPr>
        <p:spPr>
          <a:xfrm>
            <a:off x="3556000" y="6569076"/>
            <a:ext cx="7010400" cy="288925"/>
          </a:xfrm>
          <a:prstGeom prst="rect">
            <a:avLst/>
          </a:prstGeom>
        </p:spPr>
        <p:txBody>
          <a:bodyPr/>
          <a:lstStyle>
            <a:lvl1pPr>
              <a:defRPr sz="1050"/>
            </a:lvl1pPr>
          </a:lstStyle>
          <a:p>
            <a:pPr>
              <a:defRPr/>
            </a:pPr>
            <a:endParaRPr lang="en-US" dirty="0">
              <a:solidFill>
                <a:srgbClr val="4C4546"/>
              </a:solidFill>
            </a:endParaRPr>
          </a:p>
        </p:txBody>
      </p:sp>
      <p:sp>
        <p:nvSpPr>
          <p:cNvPr id="8" name="Slide Number Placeholder 5"/>
          <p:cNvSpPr>
            <a:spLocks noGrp="1"/>
          </p:cNvSpPr>
          <p:nvPr>
            <p:ph type="sldNum" sz="quarter" idx="4"/>
          </p:nvPr>
        </p:nvSpPr>
        <p:spPr>
          <a:xfrm>
            <a:off x="10769600" y="6569076"/>
            <a:ext cx="1016000" cy="288925"/>
          </a:xfrm>
          <a:prstGeom prst="rect">
            <a:avLst/>
          </a:prstGeom>
        </p:spPr>
        <p:txBody>
          <a:bodyPr/>
          <a:lstStyle>
            <a:lvl1pPr>
              <a:defRPr sz="1050"/>
            </a:lvl1pPr>
          </a:lstStyle>
          <a:p>
            <a:pPr>
              <a:defRPr/>
            </a:pPr>
            <a:fld id="{81DBC602-7CFF-42AB-8DAC-DFF9CE4B26D4}" type="slidenum">
              <a:rPr lang="en-US" smtClean="0">
                <a:solidFill>
                  <a:srgbClr val="4C4546"/>
                </a:solidFill>
              </a:rPr>
              <a:pPr>
                <a:defRPr/>
              </a:pPr>
              <a:t>‹#›</a:t>
            </a:fld>
            <a:endParaRPr lang="en-US" dirty="0">
              <a:solidFill>
                <a:srgbClr val="4C4546"/>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362" y="796277"/>
            <a:ext cx="2056191" cy="615238"/>
          </a:xfrm>
          <a:prstGeom prst="rect">
            <a:avLst/>
          </a:prstGeom>
        </p:spPr>
      </p:pic>
    </p:spTree>
    <p:extLst>
      <p:ext uri="{BB962C8B-B14F-4D97-AF65-F5344CB8AC3E}">
        <p14:creationId xmlns:p14="http://schemas.microsoft.com/office/powerpoint/2010/main" val="391404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990600"/>
          </a:xfrm>
          <a:prstGeom prst="rect">
            <a:avLst/>
          </a:prstGeom>
        </p:spPr>
        <p:txBody>
          <a:bodyPr anchor="b" anchorCtr="0"/>
          <a:lstStyle>
            <a:lvl1pPr algn="l">
              <a:defRPr sz="3400">
                <a:solidFill>
                  <a:schemeClr val="tx2"/>
                </a:solidFill>
                <a:latin typeface="+mj-lt"/>
                <a:cs typeface="Tahoma"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609600" y="1828800"/>
            <a:ext cx="10972800" cy="3962400"/>
          </a:xfrm>
          <a:prstGeom prst="rect">
            <a:avLst/>
          </a:prstGeom>
        </p:spPr>
        <p:txBody>
          <a:bodyPr/>
          <a:lstStyle>
            <a:lvl1pPr marL="341313" indent="-341313">
              <a:spcBef>
                <a:spcPts val="0"/>
              </a:spcBef>
              <a:spcAft>
                <a:spcPts val="600"/>
              </a:spcAft>
              <a:buClr>
                <a:schemeClr val="accent6"/>
              </a:buClr>
              <a:buSzPct val="110000"/>
              <a:buFont typeface="Wingdings" pitchFamily="2" charset="2"/>
              <a:buChar char=""/>
              <a:defRPr sz="2800"/>
            </a:lvl1pPr>
            <a:lvl2pPr marL="682625" indent="-341313">
              <a:spcBef>
                <a:spcPts val="0"/>
              </a:spcBef>
              <a:spcAft>
                <a:spcPts val="600"/>
              </a:spcAft>
              <a:buClr>
                <a:schemeClr val="tx2">
                  <a:lumMod val="60000"/>
                  <a:lumOff val="40000"/>
                </a:schemeClr>
              </a:buClr>
              <a:buSzPct val="75000"/>
              <a:buFont typeface="Wingdings 3" pitchFamily="18" charset="2"/>
              <a:buChar char=""/>
              <a:tabLst/>
              <a:defRPr/>
            </a:lvl2pPr>
            <a:lvl3pPr marL="1023938" indent="-339725">
              <a:spcBef>
                <a:spcPts val="0"/>
              </a:spcBef>
              <a:spcAft>
                <a:spcPts val="600"/>
              </a:spcAft>
              <a:defRPr/>
            </a:lvl3pPr>
            <a:lvl4pPr marL="1312863" indent="-228600">
              <a:spcBef>
                <a:spcPts val="0"/>
              </a:spcBef>
              <a:spcAft>
                <a:spcPts val="600"/>
              </a:spcAft>
              <a:buClr>
                <a:schemeClr val="tx2"/>
              </a:buClr>
              <a:defRPr/>
            </a:lvl4pPr>
            <a:lvl5pPr marL="1538288" indent="-228600">
              <a:spcBef>
                <a:spcPts val="0"/>
              </a:spcBef>
              <a:spcAft>
                <a:spcPts val="6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08000" y="6569076"/>
            <a:ext cx="2844800" cy="288925"/>
          </a:xfrm>
          <a:prstGeom prst="rect">
            <a:avLst/>
          </a:prstGeom>
        </p:spPr>
        <p:txBody>
          <a:bodyPr/>
          <a:lstStyle>
            <a:lvl1pPr>
              <a:defRPr sz="1050"/>
            </a:lvl1pPr>
          </a:lstStyle>
          <a:p>
            <a:fld id="{15C9411D-2CFD-440B-8017-6BE183E30BAD}" type="datetime1">
              <a:rPr lang="en-US" smtClean="0">
                <a:solidFill>
                  <a:srgbClr val="4C4546"/>
                </a:solidFill>
              </a:rPr>
              <a:t>3/11/2019</a:t>
            </a:fld>
            <a:endParaRPr lang="en-US">
              <a:solidFill>
                <a:srgbClr val="4C4546"/>
              </a:solidFill>
            </a:endParaRPr>
          </a:p>
        </p:txBody>
      </p:sp>
      <p:sp>
        <p:nvSpPr>
          <p:cNvPr id="5" name="Footer Placeholder 4"/>
          <p:cNvSpPr>
            <a:spLocks noGrp="1"/>
          </p:cNvSpPr>
          <p:nvPr>
            <p:ph type="ftr" sz="quarter" idx="3"/>
          </p:nvPr>
        </p:nvSpPr>
        <p:spPr>
          <a:xfrm>
            <a:off x="3556000" y="6569076"/>
            <a:ext cx="7010400" cy="288925"/>
          </a:xfrm>
          <a:prstGeom prst="rect">
            <a:avLst/>
          </a:prstGeom>
        </p:spPr>
        <p:txBody>
          <a:bodyPr/>
          <a:lstStyle>
            <a:lvl1pPr>
              <a:defRPr sz="1050"/>
            </a:lvl1pPr>
          </a:lstStyle>
          <a:p>
            <a:endParaRPr lang="en-US">
              <a:solidFill>
                <a:srgbClr val="4C4546"/>
              </a:solidFill>
            </a:endParaRPr>
          </a:p>
        </p:txBody>
      </p:sp>
      <p:sp>
        <p:nvSpPr>
          <p:cNvPr id="7" name="Slide Number Placeholder 5"/>
          <p:cNvSpPr>
            <a:spLocks noGrp="1"/>
          </p:cNvSpPr>
          <p:nvPr>
            <p:ph type="sldNum" sz="quarter" idx="4"/>
          </p:nvPr>
        </p:nvSpPr>
        <p:spPr>
          <a:xfrm>
            <a:off x="10769600" y="6569076"/>
            <a:ext cx="1016000" cy="288925"/>
          </a:xfrm>
          <a:prstGeom prst="rect">
            <a:avLst/>
          </a:prstGeom>
        </p:spPr>
        <p:txBody>
          <a:bodyPr/>
          <a:lstStyle>
            <a:lvl1pPr>
              <a:defRPr sz="1050"/>
            </a:lvl1pPr>
          </a:lstStyle>
          <a:p>
            <a:fld id="{81DBC602-7CFF-42AB-8DAC-DFF9CE4B26D4}" type="slidenum">
              <a:rPr lang="en-US" smtClean="0">
                <a:solidFill>
                  <a:srgbClr val="4C4546"/>
                </a:solidFill>
              </a:rPr>
              <a:pPr/>
              <a:t>‹#›</a:t>
            </a:fld>
            <a:endParaRPr lang="en-US">
              <a:solidFill>
                <a:srgbClr val="4C4546"/>
              </a:solidFill>
            </a:endParaRPr>
          </a:p>
        </p:txBody>
      </p:sp>
    </p:spTree>
    <p:extLst>
      <p:ext uri="{BB962C8B-B14F-4D97-AF65-F5344CB8AC3E}">
        <p14:creationId xmlns:p14="http://schemas.microsoft.com/office/powerpoint/2010/main" val="2666015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990600"/>
          </a:xfrm>
          <a:prstGeom prst="rect">
            <a:avLst/>
          </a:prstGeom>
        </p:spPr>
        <p:txBody>
          <a:bodyPr anchor="b" anchorCtr="0"/>
          <a:lstStyle>
            <a:lvl1pPr algn="l">
              <a:defRPr sz="3400">
                <a:solidFill>
                  <a:schemeClr val="tx2"/>
                </a:solidFill>
                <a:latin typeface="+mj-lt"/>
                <a:cs typeface="Tahoma"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609600" y="1828800"/>
            <a:ext cx="10972800" cy="3962400"/>
          </a:xfrm>
          <a:prstGeom prst="rect">
            <a:avLst/>
          </a:prstGeom>
        </p:spPr>
        <p:txBody>
          <a:bodyPr/>
          <a:lstStyle>
            <a:lvl1pPr marL="341313" indent="-341313">
              <a:spcBef>
                <a:spcPts val="0"/>
              </a:spcBef>
              <a:spcAft>
                <a:spcPts val="600"/>
              </a:spcAft>
              <a:buClr>
                <a:schemeClr val="accent6"/>
              </a:buClr>
              <a:buSzPct val="110000"/>
              <a:buFont typeface="Wingdings" pitchFamily="2" charset="2"/>
              <a:buChar char=""/>
              <a:defRPr sz="2800"/>
            </a:lvl1pPr>
            <a:lvl2pPr marL="682625" indent="-341313">
              <a:spcBef>
                <a:spcPts val="0"/>
              </a:spcBef>
              <a:spcAft>
                <a:spcPts val="600"/>
              </a:spcAft>
              <a:buClr>
                <a:schemeClr val="tx2">
                  <a:lumMod val="60000"/>
                  <a:lumOff val="40000"/>
                </a:schemeClr>
              </a:buClr>
              <a:buSzPct val="75000"/>
              <a:buFont typeface="Wingdings 3" pitchFamily="18" charset="2"/>
              <a:buChar char=""/>
              <a:tabLst/>
              <a:defRPr/>
            </a:lvl2pPr>
            <a:lvl3pPr marL="1023938" indent="-339725">
              <a:spcBef>
                <a:spcPts val="0"/>
              </a:spcBef>
              <a:spcAft>
                <a:spcPts val="600"/>
              </a:spcAft>
              <a:defRPr/>
            </a:lvl3pPr>
            <a:lvl4pPr marL="1312863" indent="-228600">
              <a:spcBef>
                <a:spcPts val="0"/>
              </a:spcBef>
              <a:spcAft>
                <a:spcPts val="600"/>
              </a:spcAft>
              <a:buClr>
                <a:schemeClr val="tx2"/>
              </a:buClr>
              <a:defRPr/>
            </a:lvl4pPr>
            <a:lvl5pPr marL="1538288" indent="-228600">
              <a:spcBef>
                <a:spcPts val="0"/>
              </a:spcBef>
              <a:spcAft>
                <a:spcPts val="6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08000" y="6569076"/>
            <a:ext cx="2844800" cy="288925"/>
          </a:xfrm>
          <a:prstGeom prst="rect">
            <a:avLst/>
          </a:prstGeom>
        </p:spPr>
        <p:txBody>
          <a:bodyPr/>
          <a:lstStyle>
            <a:lvl1pPr>
              <a:defRPr sz="1050"/>
            </a:lvl1pPr>
          </a:lstStyle>
          <a:p>
            <a:fld id="{E1244E28-75D9-4144-983A-64DB5D91A197}" type="datetime1">
              <a:rPr lang="en-US" smtClean="0">
                <a:solidFill>
                  <a:srgbClr val="4C4546"/>
                </a:solidFill>
              </a:rPr>
              <a:pPr/>
              <a:t>3/11/2019</a:t>
            </a:fld>
            <a:endParaRPr lang="en-US" dirty="0">
              <a:solidFill>
                <a:srgbClr val="4C4546"/>
              </a:solidFill>
            </a:endParaRPr>
          </a:p>
        </p:txBody>
      </p:sp>
      <p:sp>
        <p:nvSpPr>
          <p:cNvPr id="5" name="Footer Placeholder 4"/>
          <p:cNvSpPr>
            <a:spLocks noGrp="1"/>
          </p:cNvSpPr>
          <p:nvPr>
            <p:ph type="ftr" sz="quarter" idx="3"/>
          </p:nvPr>
        </p:nvSpPr>
        <p:spPr>
          <a:xfrm>
            <a:off x="3556000" y="6569076"/>
            <a:ext cx="7010400" cy="288925"/>
          </a:xfrm>
          <a:prstGeom prst="rect">
            <a:avLst/>
          </a:prstGeom>
        </p:spPr>
        <p:txBody>
          <a:bodyPr/>
          <a:lstStyle>
            <a:lvl1pPr>
              <a:defRPr sz="1050"/>
            </a:lvl1pPr>
          </a:lstStyle>
          <a:p>
            <a:endParaRPr lang="en-US" dirty="0">
              <a:solidFill>
                <a:srgbClr val="4C4546"/>
              </a:solidFill>
            </a:endParaRPr>
          </a:p>
        </p:txBody>
      </p:sp>
      <p:sp>
        <p:nvSpPr>
          <p:cNvPr id="7" name="Slide Number Placeholder 5"/>
          <p:cNvSpPr>
            <a:spLocks noGrp="1"/>
          </p:cNvSpPr>
          <p:nvPr>
            <p:ph type="sldNum" sz="quarter" idx="4"/>
          </p:nvPr>
        </p:nvSpPr>
        <p:spPr>
          <a:xfrm>
            <a:off x="10769600" y="6569076"/>
            <a:ext cx="1016000" cy="288925"/>
          </a:xfrm>
          <a:prstGeom prst="rect">
            <a:avLst/>
          </a:prstGeom>
        </p:spPr>
        <p:txBody>
          <a:bodyPr/>
          <a:lstStyle>
            <a:lvl1pPr>
              <a:defRPr sz="1050"/>
            </a:lvl1pPr>
          </a:lstStyle>
          <a:p>
            <a:fld id="{81DBC602-7CFF-42AB-8DAC-DFF9CE4B26D4}" type="slidenum">
              <a:rPr lang="en-US" smtClean="0">
                <a:solidFill>
                  <a:srgbClr val="4C4546"/>
                </a:solidFill>
              </a:rPr>
              <a:pPr/>
              <a:t>‹#›</a:t>
            </a:fld>
            <a:endParaRPr lang="en-US" dirty="0">
              <a:solidFill>
                <a:srgbClr val="4C4546"/>
              </a:solidFill>
            </a:endParaRPr>
          </a:p>
        </p:txBody>
      </p:sp>
    </p:spTree>
    <p:extLst>
      <p:ext uri="{BB962C8B-B14F-4D97-AF65-F5344CB8AC3E}">
        <p14:creationId xmlns:p14="http://schemas.microsoft.com/office/powerpoint/2010/main" val="29786405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8.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508000" y="6569076"/>
            <a:ext cx="2844800" cy="288925"/>
          </a:xfrm>
          <a:prstGeom prst="rect">
            <a:avLst/>
          </a:prstGeom>
        </p:spPr>
        <p:txBody>
          <a:bodyPr/>
          <a:lstStyle>
            <a:lvl1pPr>
              <a:defRPr sz="1050"/>
            </a:lvl1pPr>
          </a:lstStyle>
          <a:p>
            <a:pPr>
              <a:defRPr/>
            </a:pPr>
            <a:fld id="{3A539C89-862A-433B-A82F-71D4A7231835}" type="datetime1">
              <a:rPr lang="en-US" smtClean="0">
                <a:solidFill>
                  <a:srgbClr val="4C4546"/>
                </a:solidFill>
              </a:rPr>
              <a:pPr>
                <a:defRPr/>
              </a:pPr>
              <a:t>3/11/2019</a:t>
            </a:fld>
            <a:endParaRPr lang="en-US" dirty="0">
              <a:solidFill>
                <a:srgbClr val="4C4546"/>
              </a:solidFill>
            </a:endParaRPr>
          </a:p>
        </p:txBody>
      </p:sp>
      <p:sp>
        <p:nvSpPr>
          <p:cNvPr id="3" name="Footer Placeholder 4"/>
          <p:cNvSpPr>
            <a:spLocks noGrp="1"/>
          </p:cNvSpPr>
          <p:nvPr>
            <p:ph type="ftr" sz="quarter" idx="3"/>
          </p:nvPr>
        </p:nvSpPr>
        <p:spPr>
          <a:xfrm>
            <a:off x="3556000" y="6569076"/>
            <a:ext cx="7010400" cy="288925"/>
          </a:xfrm>
          <a:prstGeom prst="rect">
            <a:avLst/>
          </a:prstGeom>
        </p:spPr>
        <p:txBody>
          <a:bodyPr/>
          <a:lstStyle>
            <a:lvl1pPr>
              <a:defRPr sz="1050"/>
            </a:lvl1pPr>
          </a:lstStyle>
          <a:p>
            <a:pPr>
              <a:defRPr/>
            </a:pPr>
            <a:endParaRPr lang="en-US" dirty="0">
              <a:solidFill>
                <a:srgbClr val="4C4546"/>
              </a:solidFill>
            </a:endParaRPr>
          </a:p>
        </p:txBody>
      </p:sp>
      <p:sp>
        <p:nvSpPr>
          <p:cNvPr id="5" name="Slide Number Placeholder 5"/>
          <p:cNvSpPr>
            <a:spLocks noGrp="1"/>
          </p:cNvSpPr>
          <p:nvPr>
            <p:ph type="sldNum" sz="quarter" idx="4"/>
          </p:nvPr>
        </p:nvSpPr>
        <p:spPr>
          <a:xfrm>
            <a:off x="10769600" y="6569076"/>
            <a:ext cx="1016000" cy="288925"/>
          </a:xfrm>
          <a:prstGeom prst="rect">
            <a:avLst/>
          </a:prstGeom>
        </p:spPr>
        <p:txBody>
          <a:bodyPr/>
          <a:lstStyle>
            <a:lvl1pPr algn="r">
              <a:defRPr sz="1050"/>
            </a:lvl1pPr>
          </a:lstStyle>
          <a:p>
            <a:pPr>
              <a:defRPr/>
            </a:pPr>
            <a:fld id="{81DBC602-7CFF-42AB-8DAC-DFF9CE4B26D4}" type="slidenum">
              <a:rPr lang="en-US" smtClean="0">
                <a:solidFill>
                  <a:srgbClr val="4C4546"/>
                </a:solidFill>
              </a:rPr>
              <a:pPr>
                <a:defRPr/>
              </a:pPr>
              <a:t>‹#›</a:t>
            </a:fld>
            <a:endParaRPr lang="en-US" dirty="0">
              <a:solidFill>
                <a:srgbClr val="4C4546"/>
              </a:solidFill>
            </a:endParaRPr>
          </a:p>
        </p:txBody>
      </p:sp>
    </p:spTree>
    <p:extLst>
      <p:ext uri="{BB962C8B-B14F-4D97-AF65-F5344CB8AC3E}">
        <p14:creationId xmlns:p14="http://schemas.microsoft.com/office/powerpoint/2010/main" val="474105363"/>
      </p:ext>
    </p:extLst>
  </p:cSld>
  <p:clrMap bg1="lt1" tx1="dk1" bg2="lt2" tx2="dk2" accent1="accent1" accent2="accent2" accent3="accent3" accent4="accent4" accent5="accent5" accent6="accent6" hlink="hlink" folHlink="folHlink"/>
  <p:sldLayoutIdLst>
    <p:sldLayoutId id="2147483661" r:id="rId1"/>
    <p:sldLayoutId id="2147483676" r:id="rId2"/>
  </p:sldLayoutIdLst>
  <p:hf hdr="0" ftr="0" dt="0"/>
  <p:txStyles>
    <p:titleStyle>
      <a:lvl1pPr algn="ctr" rtl="0" eaLnBrk="1" fontAlgn="base" hangingPunct="1">
        <a:spcBef>
          <a:spcPct val="0"/>
        </a:spcBef>
        <a:spcAft>
          <a:spcPct val="0"/>
        </a:spcAft>
        <a:defRPr sz="3800" b="1">
          <a:solidFill>
            <a:schemeClr val="tx2"/>
          </a:solidFill>
          <a:latin typeface="+mj-lt"/>
          <a:ea typeface="+mj-ea"/>
          <a:cs typeface="+mj-cs"/>
        </a:defRPr>
      </a:lvl1pPr>
      <a:lvl2pPr algn="ctr" rtl="0" eaLnBrk="1" fontAlgn="base" hangingPunct="1">
        <a:spcBef>
          <a:spcPct val="0"/>
        </a:spcBef>
        <a:spcAft>
          <a:spcPct val="0"/>
        </a:spcAft>
        <a:defRPr sz="3800" b="1">
          <a:solidFill>
            <a:schemeClr val="tx2"/>
          </a:solidFill>
          <a:latin typeface="Verdana" pitchFamily="34" charset="0"/>
        </a:defRPr>
      </a:lvl2pPr>
      <a:lvl3pPr algn="ctr" rtl="0" eaLnBrk="1" fontAlgn="base" hangingPunct="1">
        <a:spcBef>
          <a:spcPct val="0"/>
        </a:spcBef>
        <a:spcAft>
          <a:spcPct val="0"/>
        </a:spcAft>
        <a:defRPr sz="3800" b="1">
          <a:solidFill>
            <a:schemeClr val="tx2"/>
          </a:solidFill>
          <a:latin typeface="Verdana" pitchFamily="34" charset="0"/>
        </a:defRPr>
      </a:lvl3pPr>
      <a:lvl4pPr algn="ctr" rtl="0" eaLnBrk="1" fontAlgn="base" hangingPunct="1">
        <a:spcBef>
          <a:spcPct val="0"/>
        </a:spcBef>
        <a:spcAft>
          <a:spcPct val="0"/>
        </a:spcAft>
        <a:defRPr sz="3800" b="1">
          <a:solidFill>
            <a:schemeClr val="tx2"/>
          </a:solidFill>
          <a:latin typeface="Verdana" pitchFamily="34" charset="0"/>
        </a:defRPr>
      </a:lvl4pPr>
      <a:lvl5pPr algn="ctr" rtl="0" eaLnBrk="1" fontAlgn="base" hangingPunct="1">
        <a:spcBef>
          <a:spcPct val="0"/>
        </a:spcBef>
        <a:spcAft>
          <a:spcPct val="0"/>
        </a:spcAft>
        <a:defRPr sz="3800" b="1">
          <a:solidFill>
            <a:schemeClr val="tx2"/>
          </a:solidFill>
          <a:latin typeface="Verdana" pitchFamily="34" charset="0"/>
        </a:defRPr>
      </a:lvl5pPr>
      <a:lvl6pPr marL="457200" algn="ctr" rtl="0" eaLnBrk="1" fontAlgn="base" hangingPunct="1">
        <a:spcBef>
          <a:spcPct val="0"/>
        </a:spcBef>
        <a:spcAft>
          <a:spcPct val="0"/>
        </a:spcAft>
        <a:defRPr sz="3800" b="1">
          <a:solidFill>
            <a:schemeClr val="tx2"/>
          </a:solidFill>
          <a:latin typeface="Arial" charset="0"/>
        </a:defRPr>
      </a:lvl6pPr>
      <a:lvl7pPr marL="914400" algn="ctr" rtl="0" eaLnBrk="1" fontAlgn="base" hangingPunct="1">
        <a:spcBef>
          <a:spcPct val="0"/>
        </a:spcBef>
        <a:spcAft>
          <a:spcPct val="0"/>
        </a:spcAft>
        <a:defRPr sz="3800" b="1">
          <a:solidFill>
            <a:schemeClr val="tx2"/>
          </a:solidFill>
          <a:latin typeface="Arial" charset="0"/>
        </a:defRPr>
      </a:lvl7pPr>
      <a:lvl8pPr marL="1371600" algn="ctr" rtl="0" eaLnBrk="1" fontAlgn="base" hangingPunct="1">
        <a:spcBef>
          <a:spcPct val="0"/>
        </a:spcBef>
        <a:spcAft>
          <a:spcPct val="0"/>
        </a:spcAft>
        <a:defRPr sz="3800" b="1">
          <a:solidFill>
            <a:schemeClr val="tx2"/>
          </a:solidFill>
          <a:latin typeface="Arial" charset="0"/>
        </a:defRPr>
      </a:lvl8pPr>
      <a:lvl9pPr marL="1828800" algn="ctr" rtl="0" eaLnBrk="1" fontAlgn="base" hangingPunct="1">
        <a:spcBef>
          <a:spcPct val="0"/>
        </a:spcBef>
        <a:spcAft>
          <a:spcPct val="0"/>
        </a:spcAft>
        <a:defRPr sz="3800" b="1">
          <a:solidFill>
            <a:schemeClr val="tx2"/>
          </a:solidFill>
          <a:latin typeface="Arial" charset="0"/>
        </a:defRPr>
      </a:lvl9pPr>
    </p:titleStyle>
    <p:bodyStyle>
      <a:lvl1pPr marL="342900" indent="-342900" algn="l" rtl="0" eaLnBrk="1" fontAlgn="base" hangingPunct="1">
        <a:spcBef>
          <a:spcPct val="20000"/>
        </a:spcBef>
        <a:spcAft>
          <a:spcPct val="0"/>
        </a:spcAft>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Font typeface="Arial" charset="0"/>
        <a:buChar char="–"/>
        <a:defRPr sz="2400">
          <a:solidFill>
            <a:schemeClr val="tx1"/>
          </a:solidFill>
          <a:latin typeface="+mn-lt"/>
        </a:defRPr>
      </a:lvl3pPr>
      <a:lvl4pPr marL="1600200" indent="-228600" algn="l" rtl="0" eaLnBrk="1" fontAlgn="base" hangingPunct="1">
        <a:spcBef>
          <a:spcPct val="20000"/>
        </a:spcBef>
        <a:spcAft>
          <a:spcPct val="0"/>
        </a:spcAft>
        <a:buClr>
          <a:srgbClr val="FF0000"/>
        </a:buClr>
        <a:buFont typeface="Times New Roman" pitchFamily="18" charset="0"/>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508000" y="6569076"/>
            <a:ext cx="2844800" cy="288925"/>
          </a:xfrm>
          <a:prstGeom prst="rect">
            <a:avLst/>
          </a:prstGeom>
        </p:spPr>
        <p:txBody>
          <a:bodyPr/>
          <a:lstStyle>
            <a:lvl1pPr>
              <a:defRPr sz="1050"/>
            </a:lvl1pPr>
          </a:lstStyle>
          <a:p>
            <a:pPr>
              <a:defRPr/>
            </a:pPr>
            <a:fld id="{3A539C89-862A-433B-A82F-71D4A7231835}" type="datetime1">
              <a:rPr lang="en-US" smtClean="0">
                <a:solidFill>
                  <a:srgbClr val="4C4546"/>
                </a:solidFill>
              </a:rPr>
              <a:pPr>
                <a:defRPr/>
              </a:pPr>
              <a:t>3/11/2019</a:t>
            </a:fld>
            <a:endParaRPr lang="en-US" dirty="0">
              <a:solidFill>
                <a:srgbClr val="4C4546"/>
              </a:solidFill>
            </a:endParaRPr>
          </a:p>
        </p:txBody>
      </p:sp>
      <p:sp>
        <p:nvSpPr>
          <p:cNvPr id="3" name="Footer Placeholder 4"/>
          <p:cNvSpPr>
            <a:spLocks noGrp="1"/>
          </p:cNvSpPr>
          <p:nvPr>
            <p:ph type="ftr" sz="quarter" idx="3"/>
          </p:nvPr>
        </p:nvSpPr>
        <p:spPr>
          <a:xfrm>
            <a:off x="3556000" y="6569076"/>
            <a:ext cx="7010400" cy="288925"/>
          </a:xfrm>
          <a:prstGeom prst="rect">
            <a:avLst/>
          </a:prstGeom>
        </p:spPr>
        <p:txBody>
          <a:bodyPr/>
          <a:lstStyle>
            <a:lvl1pPr>
              <a:defRPr sz="1050"/>
            </a:lvl1pPr>
          </a:lstStyle>
          <a:p>
            <a:pPr>
              <a:defRPr/>
            </a:pPr>
            <a:endParaRPr lang="en-US" dirty="0">
              <a:solidFill>
                <a:srgbClr val="4C4546"/>
              </a:solidFill>
            </a:endParaRPr>
          </a:p>
        </p:txBody>
      </p:sp>
      <p:sp>
        <p:nvSpPr>
          <p:cNvPr id="5" name="Slide Number Placeholder 5"/>
          <p:cNvSpPr>
            <a:spLocks noGrp="1"/>
          </p:cNvSpPr>
          <p:nvPr>
            <p:ph type="sldNum" sz="quarter" idx="4"/>
          </p:nvPr>
        </p:nvSpPr>
        <p:spPr>
          <a:xfrm>
            <a:off x="10769600" y="6569076"/>
            <a:ext cx="1016000" cy="288925"/>
          </a:xfrm>
          <a:prstGeom prst="rect">
            <a:avLst/>
          </a:prstGeom>
        </p:spPr>
        <p:txBody>
          <a:bodyPr/>
          <a:lstStyle>
            <a:lvl1pPr algn="r">
              <a:defRPr sz="1050"/>
            </a:lvl1pPr>
          </a:lstStyle>
          <a:p>
            <a:pPr>
              <a:defRPr/>
            </a:pPr>
            <a:fld id="{81DBC602-7CFF-42AB-8DAC-DFF9CE4B26D4}" type="slidenum">
              <a:rPr lang="en-US" smtClean="0">
                <a:solidFill>
                  <a:srgbClr val="4C4546"/>
                </a:solidFill>
              </a:rPr>
              <a:pPr>
                <a:defRPr/>
              </a:pPr>
              <a:t>‹#›</a:t>
            </a:fld>
            <a:endParaRPr lang="en-US" dirty="0">
              <a:solidFill>
                <a:srgbClr val="4C4546"/>
              </a:solidFill>
            </a:endParaRPr>
          </a:p>
        </p:txBody>
      </p:sp>
    </p:spTree>
    <p:extLst>
      <p:ext uri="{BB962C8B-B14F-4D97-AF65-F5344CB8AC3E}">
        <p14:creationId xmlns:p14="http://schemas.microsoft.com/office/powerpoint/2010/main" val="1661792825"/>
      </p:ext>
    </p:extLst>
  </p:cSld>
  <p:clrMap bg1="lt1" tx1="dk1" bg2="lt2" tx2="dk2" accent1="accent1" accent2="accent2" accent3="accent3" accent4="accent4" accent5="accent5" accent6="accent6" hlink="hlink" folHlink="folHlink"/>
  <p:hf hdr="0" ftr="0" dt="0"/>
  <p:txStyles>
    <p:titleStyle>
      <a:lvl1pPr algn="ctr" rtl="0" eaLnBrk="1" fontAlgn="base" hangingPunct="1">
        <a:spcBef>
          <a:spcPct val="0"/>
        </a:spcBef>
        <a:spcAft>
          <a:spcPct val="0"/>
        </a:spcAft>
        <a:defRPr sz="3800" b="1">
          <a:solidFill>
            <a:schemeClr val="tx2"/>
          </a:solidFill>
          <a:latin typeface="+mj-lt"/>
          <a:ea typeface="+mj-ea"/>
          <a:cs typeface="+mj-cs"/>
        </a:defRPr>
      </a:lvl1pPr>
      <a:lvl2pPr algn="ctr" rtl="0" eaLnBrk="1" fontAlgn="base" hangingPunct="1">
        <a:spcBef>
          <a:spcPct val="0"/>
        </a:spcBef>
        <a:spcAft>
          <a:spcPct val="0"/>
        </a:spcAft>
        <a:defRPr sz="3800" b="1">
          <a:solidFill>
            <a:schemeClr val="tx2"/>
          </a:solidFill>
          <a:latin typeface="Verdana" pitchFamily="34" charset="0"/>
        </a:defRPr>
      </a:lvl2pPr>
      <a:lvl3pPr algn="ctr" rtl="0" eaLnBrk="1" fontAlgn="base" hangingPunct="1">
        <a:spcBef>
          <a:spcPct val="0"/>
        </a:spcBef>
        <a:spcAft>
          <a:spcPct val="0"/>
        </a:spcAft>
        <a:defRPr sz="3800" b="1">
          <a:solidFill>
            <a:schemeClr val="tx2"/>
          </a:solidFill>
          <a:latin typeface="Verdana" pitchFamily="34" charset="0"/>
        </a:defRPr>
      </a:lvl3pPr>
      <a:lvl4pPr algn="ctr" rtl="0" eaLnBrk="1" fontAlgn="base" hangingPunct="1">
        <a:spcBef>
          <a:spcPct val="0"/>
        </a:spcBef>
        <a:spcAft>
          <a:spcPct val="0"/>
        </a:spcAft>
        <a:defRPr sz="3800" b="1">
          <a:solidFill>
            <a:schemeClr val="tx2"/>
          </a:solidFill>
          <a:latin typeface="Verdana" pitchFamily="34" charset="0"/>
        </a:defRPr>
      </a:lvl4pPr>
      <a:lvl5pPr algn="ctr" rtl="0" eaLnBrk="1" fontAlgn="base" hangingPunct="1">
        <a:spcBef>
          <a:spcPct val="0"/>
        </a:spcBef>
        <a:spcAft>
          <a:spcPct val="0"/>
        </a:spcAft>
        <a:defRPr sz="3800" b="1">
          <a:solidFill>
            <a:schemeClr val="tx2"/>
          </a:solidFill>
          <a:latin typeface="Verdana" pitchFamily="34" charset="0"/>
        </a:defRPr>
      </a:lvl5pPr>
      <a:lvl6pPr marL="457200" algn="ctr" rtl="0" eaLnBrk="1" fontAlgn="base" hangingPunct="1">
        <a:spcBef>
          <a:spcPct val="0"/>
        </a:spcBef>
        <a:spcAft>
          <a:spcPct val="0"/>
        </a:spcAft>
        <a:defRPr sz="3800" b="1">
          <a:solidFill>
            <a:schemeClr val="tx2"/>
          </a:solidFill>
          <a:latin typeface="Arial" charset="0"/>
        </a:defRPr>
      </a:lvl6pPr>
      <a:lvl7pPr marL="914400" algn="ctr" rtl="0" eaLnBrk="1" fontAlgn="base" hangingPunct="1">
        <a:spcBef>
          <a:spcPct val="0"/>
        </a:spcBef>
        <a:spcAft>
          <a:spcPct val="0"/>
        </a:spcAft>
        <a:defRPr sz="3800" b="1">
          <a:solidFill>
            <a:schemeClr val="tx2"/>
          </a:solidFill>
          <a:latin typeface="Arial" charset="0"/>
        </a:defRPr>
      </a:lvl7pPr>
      <a:lvl8pPr marL="1371600" algn="ctr" rtl="0" eaLnBrk="1" fontAlgn="base" hangingPunct="1">
        <a:spcBef>
          <a:spcPct val="0"/>
        </a:spcBef>
        <a:spcAft>
          <a:spcPct val="0"/>
        </a:spcAft>
        <a:defRPr sz="3800" b="1">
          <a:solidFill>
            <a:schemeClr val="tx2"/>
          </a:solidFill>
          <a:latin typeface="Arial" charset="0"/>
        </a:defRPr>
      </a:lvl8pPr>
      <a:lvl9pPr marL="1828800" algn="ctr" rtl="0" eaLnBrk="1" fontAlgn="base" hangingPunct="1">
        <a:spcBef>
          <a:spcPct val="0"/>
        </a:spcBef>
        <a:spcAft>
          <a:spcPct val="0"/>
        </a:spcAft>
        <a:defRPr sz="3800" b="1">
          <a:solidFill>
            <a:schemeClr val="tx2"/>
          </a:solidFill>
          <a:latin typeface="Arial" charset="0"/>
        </a:defRPr>
      </a:lvl9pPr>
    </p:titleStyle>
    <p:bodyStyle>
      <a:lvl1pPr marL="342900" indent="-342900" algn="l" rtl="0" eaLnBrk="1" fontAlgn="base" hangingPunct="1">
        <a:spcBef>
          <a:spcPct val="20000"/>
        </a:spcBef>
        <a:spcAft>
          <a:spcPct val="0"/>
        </a:spcAft>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Font typeface="Arial" charset="0"/>
        <a:buChar char="–"/>
        <a:defRPr sz="2400">
          <a:solidFill>
            <a:schemeClr val="tx1"/>
          </a:solidFill>
          <a:latin typeface="+mn-lt"/>
        </a:defRPr>
      </a:lvl3pPr>
      <a:lvl4pPr marL="1600200" indent="-228600" algn="l" rtl="0" eaLnBrk="1" fontAlgn="base" hangingPunct="1">
        <a:spcBef>
          <a:spcPct val="20000"/>
        </a:spcBef>
        <a:spcAft>
          <a:spcPct val="0"/>
        </a:spcAft>
        <a:buClr>
          <a:srgbClr val="FF0000"/>
        </a:buClr>
        <a:buFont typeface="Times New Roman" pitchFamily="18" charset="0"/>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508000" y="6569076"/>
            <a:ext cx="2844800" cy="288925"/>
          </a:xfrm>
          <a:prstGeom prst="rect">
            <a:avLst/>
          </a:prstGeom>
        </p:spPr>
        <p:txBody>
          <a:bodyPr/>
          <a:lstStyle>
            <a:lvl1pPr>
              <a:defRPr sz="1050"/>
            </a:lvl1pPr>
          </a:lstStyle>
          <a:p>
            <a:pPr>
              <a:defRPr/>
            </a:pPr>
            <a:fld id="{3A539C89-862A-433B-A82F-71D4A7231835}" type="datetime1">
              <a:rPr lang="en-US" smtClean="0">
                <a:solidFill>
                  <a:srgbClr val="4C4546"/>
                </a:solidFill>
              </a:rPr>
              <a:pPr>
                <a:defRPr/>
              </a:pPr>
              <a:t>3/11/2019</a:t>
            </a:fld>
            <a:endParaRPr lang="en-US" dirty="0">
              <a:solidFill>
                <a:srgbClr val="4C4546"/>
              </a:solidFill>
            </a:endParaRPr>
          </a:p>
        </p:txBody>
      </p:sp>
      <p:sp>
        <p:nvSpPr>
          <p:cNvPr id="3" name="Footer Placeholder 4"/>
          <p:cNvSpPr>
            <a:spLocks noGrp="1"/>
          </p:cNvSpPr>
          <p:nvPr>
            <p:ph type="ftr" sz="quarter" idx="3"/>
          </p:nvPr>
        </p:nvSpPr>
        <p:spPr>
          <a:xfrm>
            <a:off x="3556000" y="6569076"/>
            <a:ext cx="7010400" cy="288925"/>
          </a:xfrm>
          <a:prstGeom prst="rect">
            <a:avLst/>
          </a:prstGeom>
        </p:spPr>
        <p:txBody>
          <a:bodyPr/>
          <a:lstStyle>
            <a:lvl1pPr>
              <a:defRPr sz="1050"/>
            </a:lvl1pPr>
          </a:lstStyle>
          <a:p>
            <a:pPr>
              <a:defRPr/>
            </a:pPr>
            <a:endParaRPr lang="en-US" dirty="0">
              <a:solidFill>
                <a:srgbClr val="4C4546"/>
              </a:solidFill>
            </a:endParaRPr>
          </a:p>
        </p:txBody>
      </p:sp>
      <p:sp>
        <p:nvSpPr>
          <p:cNvPr id="5" name="Slide Number Placeholder 5"/>
          <p:cNvSpPr>
            <a:spLocks noGrp="1"/>
          </p:cNvSpPr>
          <p:nvPr>
            <p:ph type="sldNum" sz="quarter" idx="4"/>
          </p:nvPr>
        </p:nvSpPr>
        <p:spPr>
          <a:xfrm>
            <a:off x="10769600" y="6569076"/>
            <a:ext cx="1016000" cy="288925"/>
          </a:xfrm>
          <a:prstGeom prst="rect">
            <a:avLst/>
          </a:prstGeom>
        </p:spPr>
        <p:txBody>
          <a:bodyPr/>
          <a:lstStyle>
            <a:lvl1pPr algn="r">
              <a:defRPr sz="1050"/>
            </a:lvl1pPr>
          </a:lstStyle>
          <a:p>
            <a:pPr>
              <a:defRPr/>
            </a:pPr>
            <a:fld id="{81DBC602-7CFF-42AB-8DAC-DFF9CE4B26D4}" type="slidenum">
              <a:rPr lang="en-US" smtClean="0">
                <a:solidFill>
                  <a:srgbClr val="4C4546"/>
                </a:solidFill>
              </a:rPr>
              <a:pPr>
                <a:defRPr/>
              </a:pPr>
              <a:t>‹#›</a:t>
            </a:fld>
            <a:endParaRPr lang="en-US" dirty="0">
              <a:solidFill>
                <a:srgbClr val="4C4546"/>
              </a:solidFill>
            </a:endParaRPr>
          </a:p>
        </p:txBody>
      </p:sp>
    </p:spTree>
    <p:extLst>
      <p:ext uri="{BB962C8B-B14F-4D97-AF65-F5344CB8AC3E}">
        <p14:creationId xmlns:p14="http://schemas.microsoft.com/office/powerpoint/2010/main" val="776747304"/>
      </p:ext>
    </p:extLst>
  </p:cSld>
  <p:clrMap bg1="lt1" tx1="dk1" bg2="lt2" tx2="dk2" accent1="accent1" accent2="accent2" accent3="accent3" accent4="accent4" accent5="accent5" accent6="accent6" hlink="hlink" folHlink="folHlink"/>
  <p:hf hdr="0" ftr="0" dt="0"/>
  <p:txStyles>
    <p:titleStyle>
      <a:lvl1pPr algn="ctr" rtl="0" eaLnBrk="1" fontAlgn="base" hangingPunct="1">
        <a:spcBef>
          <a:spcPct val="0"/>
        </a:spcBef>
        <a:spcAft>
          <a:spcPct val="0"/>
        </a:spcAft>
        <a:defRPr sz="3800" b="1">
          <a:solidFill>
            <a:schemeClr val="tx2"/>
          </a:solidFill>
          <a:latin typeface="+mj-lt"/>
          <a:ea typeface="+mj-ea"/>
          <a:cs typeface="+mj-cs"/>
        </a:defRPr>
      </a:lvl1pPr>
      <a:lvl2pPr algn="ctr" rtl="0" eaLnBrk="1" fontAlgn="base" hangingPunct="1">
        <a:spcBef>
          <a:spcPct val="0"/>
        </a:spcBef>
        <a:spcAft>
          <a:spcPct val="0"/>
        </a:spcAft>
        <a:defRPr sz="3800" b="1">
          <a:solidFill>
            <a:schemeClr val="tx2"/>
          </a:solidFill>
          <a:latin typeface="Verdana" pitchFamily="34" charset="0"/>
        </a:defRPr>
      </a:lvl2pPr>
      <a:lvl3pPr algn="ctr" rtl="0" eaLnBrk="1" fontAlgn="base" hangingPunct="1">
        <a:spcBef>
          <a:spcPct val="0"/>
        </a:spcBef>
        <a:spcAft>
          <a:spcPct val="0"/>
        </a:spcAft>
        <a:defRPr sz="3800" b="1">
          <a:solidFill>
            <a:schemeClr val="tx2"/>
          </a:solidFill>
          <a:latin typeface="Verdana" pitchFamily="34" charset="0"/>
        </a:defRPr>
      </a:lvl3pPr>
      <a:lvl4pPr algn="ctr" rtl="0" eaLnBrk="1" fontAlgn="base" hangingPunct="1">
        <a:spcBef>
          <a:spcPct val="0"/>
        </a:spcBef>
        <a:spcAft>
          <a:spcPct val="0"/>
        </a:spcAft>
        <a:defRPr sz="3800" b="1">
          <a:solidFill>
            <a:schemeClr val="tx2"/>
          </a:solidFill>
          <a:latin typeface="Verdana" pitchFamily="34" charset="0"/>
        </a:defRPr>
      </a:lvl4pPr>
      <a:lvl5pPr algn="ctr" rtl="0" eaLnBrk="1" fontAlgn="base" hangingPunct="1">
        <a:spcBef>
          <a:spcPct val="0"/>
        </a:spcBef>
        <a:spcAft>
          <a:spcPct val="0"/>
        </a:spcAft>
        <a:defRPr sz="3800" b="1">
          <a:solidFill>
            <a:schemeClr val="tx2"/>
          </a:solidFill>
          <a:latin typeface="Verdana" pitchFamily="34" charset="0"/>
        </a:defRPr>
      </a:lvl5pPr>
      <a:lvl6pPr marL="457200" algn="ctr" rtl="0" eaLnBrk="1" fontAlgn="base" hangingPunct="1">
        <a:spcBef>
          <a:spcPct val="0"/>
        </a:spcBef>
        <a:spcAft>
          <a:spcPct val="0"/>
        </a:spcAft>
        <a:defRPr sz="3800" b="1">
          <a:solidFill>
            <a:schemeClr val="tx2"/>
          </a:solidFill>
          <a:latin typeface="Arial" charset="0"/>
        </a:defRPr>
      </a:lvl6pPr>
      <a:lvl7pPr marL="914400" algn="ctr" rtl="0" eaLnBrk="1" fontAlgn="base" hangingPunct="1">
        <a:spcBef>
          <a:spcPct val="0"/>
        </a:spcBef>
        <a:spcAft>
          <a:spcPct val="0"/>
        </a:spcAft>
        <a:defRPr sz="3800" b="1">
          <a:solidFill>
            <a:schemeClr val="tx2"/>
          </a:solidFill>
          <a:latin typeface="Arial" charset="0"/>
        </a:defRPr>
      </a:lvl7pPr>
      <a:lvl8pPr marL="1371600" algn="ctr" rtl="0" eaLnBrk="1" fontAlgn="base" hangingPunct="1">
        <a:spcBef>
          <a:spcPct val="0"/>
        </a:spcBef>
        <a:spcAft>
          <a:spcPct val="0"/>
        </a:spcAft>
        <a:defRPr sz="3800" b="1">
          <a:solidFill>
            <a:schemeClr val="tx2"/>
          </a:solidFill>
          <a:latin typeface="Arial" charset="0"/>
        </a:defRPr>
      </a:lvl8pPr>
      <a:lvl9pPr marL="1828800" algn="ctr" rtl="0" eaLnBrk="1" fontAlgn="base" hangingPunct="1">
        <a:spcBef>
          <a:spcPct val="0"/>
        </a:spcBef>
        <a:spcAft>
          <a:spcPct val="0"/>
        </a:spcAft>
        <a:defRPr sz="3800" b="1">
          <a:solidFill>
            <a:schemeClr val="tx2"/>
          </a:solidFill>
          <a:latin typeface="Arial" charset="0"/>
        </a:defRPr>
      </a:lvl9pPr>
    </p:titleStyle>
    <p:bodyStyle>
      <a:lvl1pPr marL="342900" indent="-342900" algn="l" rtl="0" eaLnBrk="1" fontAlgn="base" hangingPunct="1">
        <a:spcBef>
          <a:spcPct val="20000"/>
        </a:spcBef>
        <a:spcAft>
          <a:spcPct val="0"/>
        </a:spcAft>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Font typeface="Arial" charset="0"/>
        <a:buChar char="–"/>
        <a:defRPr sz="2400">
          <a:solidFill>
            <a:schemeClr val="tx1"/>
          </a:solidFill>
          <a:latin typeface="+mn-lt"/>
        </a:defRPr>
      </a:lvl3pPr>
      <a:lvl4pPr marL="1600200" indent="-228600" algn="l" rtl="0" eaLnBrk="1" fontAlgn="base" hangingPunct="1">
        <a:spcBef>
          <a:spcPct val="20000"/>
        </a:spcBef>
        <a:spcAft>
          <a:spcPct val="0"/>
        </a:spcAft>
        <a:buClr>
          <a:srgbClr val="FF0000"/>
        </a:buClr>
        <a:buFont typeface="Times New Roman" pitchFamily="18" charset="0"/>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508000" y="6569076"/>
            <a:ext cx="2844800" cy="288925"/>
          </a:xfrm>
          <a:prstGeom prst="rect">
            <a:avLst/>
          </a:prstGeom>
        </p:spPr>
        <p:txBody>
          <a:bodyPr/>
          <a:lstStyle>
            <a:lvl1pPr>
              <a:defRPr sz="1050"/>
            </a:lvl1pPr>
          </a:lstStyle>
          <a:p>
            <a:pPr>
              <a:defRPr/>
            </a:pPr>
            <a:fld id="{3A539C89-862A-433B-A82F-71D4A7231835}" type="datetime1">
              <a:rPr lang="en-US" smtClean="0">
                <a:solidFill>
                  <a:srgbClr val="4C4546"/>
                </a:solidFill>
              </a:rPr>
              <a:pPr>
                <a:defRPr/>
              </a:pPr>
              <a:t>3/11/2019</a:t>
            </a:fld>
            <a:endParaRPr lang="en-US" dirty="0">
              <a:solidFill>
                <a:srgbClr val="4C4546"/>
              </a:solidFill>
            </a:endParaRPr>
          </a:p>
        </p:txBody>
      </p:sp>
      <p:sp>
        <p:nvSpPr>
          <p:cNvPr id="3" name="Footer Placeholder 4"/>
          <p:cNvSpPr>
            <a:spLocks noGrp="1"/>
          </p:cNvSpPr>
          <p:nvPr>
            <p:ph type="ftr" sz="quarter" idx="3"/>
          </p:nvPr>
        </p:nvSpPr>
        <p:spPr>
          <a:xfrm>
            <a:off x="3556000" y="6569076"/>
            <a:ext cx="7010400" cy="288925"/>
          </a:xfrm>
          <a:prstGeom prst="rect">
            <a:avLst/>
          </a:prstGeom>
        </p:spPr>
        <p:txBody>
          <a:bodyPr/>
          <a:lstStyle>
            <a:lvl1pPr>
              <a:defRPr sz="1050"/>
            </a:lvl1pPr>
          </a:lstStyle>
          <a:p>
            <a:pPr>
              <a:defRPr/>
            </a:pPr>
            <a:endParaRPr lang="en-US" dirty="0">
              <a:solidFill>
                <a:srgbClr val="4C4546"/>
              </a:solidFill>
            </a:endParaRPr>
          </a:p>
        </p:txBody>
      </p:sp>
      <p:sp>
        <p:nvSpPr>
          <p:cNvPr id="5" name="Slide Number Placeholder 5"/>
          <p:cNvSpPr>
            <a:spLocks noGrp="1"/>
          </p:cNvSpPr>
          <p:nvPr>
            <p:ph type="sldNum" sz="quarter" idx="4"/>
          </p:nvPr>
        </p:nvSpPr>
        <p:spPr>
          <a:xfrm>
            <a:off x="10769600" y="6569076"/>
            <a:ext cx="1016000" cy="288925"/>
          </a:xfrm>
          <a:prstGeom prst="rect">
            <a:avLst/>
          </a:prstGeom>
        </p:spPr>
        <p:txBody>
          <a:bodyPr/>
          <a:lstStyle>
            <a:lvl1pPr algn="r">
              <a:defRPr sz="1050"/>
            </a:lvl1pPr>
          </a:lstStyle>
          <a:p>
            <a:pPr>
              <a:defRPr/>
            </a:pPr>
            <a:fld id="{81DBC602-7CFF-42AB-8DAC-DFF9CE4B26D4}" type="slidenum">
              <a:rPr lang="en-US" smtClean="0">
                <a:solidFill>
                  <a:srgbClr val="4C4546"/>
                </a:solidFill>
              </a:rPr>
              <a:pPr>
                <a:defRPr/>
              </a:pPr>
              <a:t>‹#›</a:t>
            </a:fld>
            <a:endParaRPr lang="en-US" dirty="0">
              <a:solidFill>
                <a:srgbClr val="4C4546"/>
              </a:solidFill>
            </a:endParaRPr>
          </a:p>
        </p:txBody>
      </p:sp>
    </p:spTree>
    <p:extLst>
      <p:ext uri="{BB962C8B-B14F-4D97-AF65-F5344CB8AC3E}">
        <p14:creationId xmlns:p14="http://schemas.microsoft.com/office/powerpoint/2010/main" val="4205033736"/>
      </p:ext>
    </p:extLst>
  </p:cSld>
  <p:clrMap bg1="lt1" tx1="dk1" bg2="lt2" tx2="dk2" accent1="accent1" accent2="accent2" accent3="accent3" accent4="accent4" accent5="accent5" accent6="accent6" hlink="hlink" folHlink="folHlink"/>
  <p:hf hdr="0" ftr="0" dt="0"/>
  <p:txStyles>
    <p:titleStyle>
      <a:lvl1pPr algn="ctr" rtl="0" eaLnBrk="1" fontAlgn="base" hangingPunct="1">
        <a:spcBef>
          <a:spcPct val="0"/>
        </a:spcBef>
        <a:spcAft>
          <a:spcPct val="0"/>
        </a:spcAft>
        <a:defRPr sz="3800" b="1">
          <a:solidFill>
            <a:schemeClr val="tx2"/>
          </a:solidFill>
          <a:latin typeface="+mj-lt"/>
          <a:ea typeface="+mj-ea"/>
          <a:cs typeface="+mj-cs"/>
        </a:defRPr>
      </a:lvl1pPr>
      <a:lvl2pPr algn="ctr" rtl="0" eaLnBrk="1" fontAlgn="base" hangingPunct="1">
        <a:spcBef>
          <a:spcPct val="0"/>
        </a:spcBef>
        <a:spcAft>
          <a:spcPct val="0"/>
        </a:spcAft>
        <a:defRPr sz="3800" b="1">
          <a:solidFill>
            <a:schemeClr val="tx2"/>
          </a:solidFill>
          <a:latin typeface="Verdana" pitchFamily="34" charset="0"/>
        </a:defRPr>
      </a:lvl2pPr>
      <a:lvl3pPr algn="ctr" rtl="0" eaLnBrk="1" fontAlgn="base" hangingPunct="1">
        <a:spcBef>
          <a:spcPct val="0"/>
        </a:spcBef>
        <a:spcAft>
          <a:spcPct val="0"/>
        </a:spcAft>
        <a:defRPr sz="3800" b="1">
          <a:solidFill>
            <a:schemeClr val="tx2"/>
          </a:solidFill>
          <a:latin typeface="Verdana" pitchFamily="34" charset="0"/>
        </a:defRPr>
      </a:lvl3pPr>
      <a:lvl4pPr algn="ctr" rtl="0" eaLnBrk="1" fontAlgn="base" hangingPunct="1">
        <a:spcBef>
          <a:spcPct val="0"/>
        </a:spcBef>
        <a:spcAft>
          <a:spcPct val="0"/>
        </a:spcAft>
        <a:defRPr sz="3800" b="1">
          <a:solidFill>
            <a:schemeClr val="tx2"/>
          </a:solidFill>
          <a:latin typeface="Verdana" pitchFamily="34" charset="0"/>
        </a:defRPr>
      </a:lvl4pPr>
      <a:lvl5pPr algn="ctr" rtl="0" eaLnBrk="1" fontAlgn="base" hangingPunct="1">
        <a:spcBef>
          <a:spcPct val="0"/>
        </a:spcBef>
        <a:spcAft>
          <a:spcPct val="0"/>
        </a:spcAft>
        <a:defRPr sz="3800" b="1">
          <a:solidFill>
            <a:schemeClr val="tx2"/>
          </a:solidFill>
          <a:latin typeface="Verdana" pitchFamily="34" charset="0"/>
        </a:defRPr>
      </a:lvl5pPr>
      <a:lvl6pPr marL="457200" algn="ctr" rtl="0" eaLnBrk="1" fontAlgn="base" hangingPunct="1">
        <a:spcBef>
          <a:spcPct val="0"/>
        </a:spcBef>
        <a:spcAft>
          <a:spcPct val="0"/>
        </a:spcAft>
        <a:defRPr sz="3800" b="1">
          <a:solidFill>
            <a:schemeClr val="tx2"/>
          </a:solidFill>
          <a:latin typeface="Arial" charset="0"/>
        </a:defRPr>
      </a:lvl6pPr>
      <a:lvl7pPr marL="914400" algn="ctr" rtl="0" eaLnBrk="1" fontAlgn="base" hangingPunct="1">
        <a:spcBef>
          <a:spcPct val="0"/>
        </a:spcBef>
        <a:spcAft>
          <a:spcPct val="0"/>
        </a:spcAft>
        <a:defRPr sz="3800" b="1">
          <a:solidFill>
            <a:schemeClr val="tx2"/>
          </a:solidFill>
          <a:latin typeface="Arial" charset="0"/>
        </a:defRPr>
      </a:lvl7pPr>
      <a:lvl8pPr marL="1371600" algn="ctr" rtl="0" eaLnBrk="1" fontAlgn="base" hangingPunct="1">
        <a:spcBef>
          <a:spcPct val="0"/>
        </a:spcBef>
        <a:spcAft>
          <a:spcPct val="0"/>
        </a:spcAft>
        <a:defRPr sz="3800" b="1">
          <a:solidFill>
            <a:schemeClr val="tx2"/>
          </a:solidFill>
          <a:latin typeface="Arial" charset="0"/>
        </a:defRPr>
      </a:lvl8pPr>
      <a:lvl9pPr marL="1828800" algn="ctr" rtl="0" eaLnBrk="1" fontAlgn="base" hangingPunct="1">
        <a:spcBef>
          <a:spcPct val="0"/>
        </a:spcBef>
        <a:spcAft>
          <a:spcPct val="0"/>
        </a:spcAft>
        <a:defRPr sz="3800" b="1">
          <a:solidFill>
            <a:schemeClr val="tx2"/>
          </a:solidFill>
          <a:latin typeface="Arial" charset="0"/>
        </a:defRPr>
      </a:lvl9pPr>
    </p:titleStyle>
    <p:bodyStyle>
      <a:lvl1pPr marL="342900" indent="-342900" algn="l" rtl="0" eaLnBrk="1" fontAlgn="base" hangingPunct="1">
        <a:spcBef>
          <a:spcPct val="20000"/>
        </a:spcBef>
        <a:spcAft>
          <a:spcPct val="0"/>
        </a:spcAft>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Font typeface="Arial" charset="0"/>
        <a:buChar char="–"/>
        <a:defRPr sz="2400">
          <a:solidFill>
            <a:schemeClr val="tx1"/>
          </a:solidFill>
          <a:latin typeface="+mn-lt"/>
        </a:defRPr>
      </a:lvl3pPr>
      <a:lvl4pPr marL="1600200" indent="-228600" algn="l" rtl="0" eaLnBrk="1" fontAlgn="base" hangingPunct="1">
        <a:spcBef>
          <a:spcPct val="20000"/>
        </a:spcBef>
        <a:spcAft>
          <a:spcPct val="0"/>
        </a:spcAft>
        <a:buClr>
          <a:srgbClr val="FF0000"/>
        </a:buClr>
        <a:buFont typeface="Times New Roman" pitchFamily="18" charset="0"/>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508000" y="6569076"/>
            <a:ext cx="2844800" cy="288925"/>
          </a:xfrm>
          <a:prstGeom prst="rect">
            <a:avLst/>
          </a:prstGeom>
        </p:spPr>
        <p:txBody>
          <a:bodyPr/>
          <a:lstStyle>
            <a:lvl1pPr>
              <a:defRPr sz="1050"/>
            </a:lvl1pPr>
          </a:lstStyle>
          <a:p>
            <a:pPr>
              <a:defRPr/>
            </a:pPr>
            <a:fld id="{3A539C89-862A-433B-A82F-71D4A7231835}" type="datetime1">
              <a:rPr lang="en-US" smtClean="0">
                <a:solidFill>
                  <a:srgbClr val="4C4546"/>
                </a:solidFill>
              </a:rPr>
              <a:pPr>
                <a:defRPr/>
              </a:pPr>
              <a:t>3/11/2019</a:t>
            </a:fld>
            <a:endParaRPr lang="en-US" dirty="0">
              <a:solidFill>
                <a:srgbClr val="4C4546"/>
              </a:solidFill>
            </a:endParaRPr>
          </a:p>
        </p:txBody>
      </p:sp>
      <p:sp>
        <p:nvSpPr>
          <p:cNvPr id="3" name="Footer Placeholder 4"/>
          <p:cNvSpPr>
            <a:spLocks noGrp="1"/>
          </p:cNvSpPr>
          <p:nvPr>
            <p:ph type="ftr" sz="quarter" idx="3"/>
          </p:nvPr>
        </p:nvSpPr>
        <p:spPr>
          <a:xfrm>
            <a:off x="3556000" y="6569076"/>
            <a:ext cx="7010400" cy="288925"/>
          </a:xfrm>
          <a:prstGeom prst="rect">
            <a:avLst/>
          </a:prstGeom>
        </p:spPr>
        <p:txBody>
          <a:bodyPr/>
          <a:lstStyle>
            <a:lvl1pPr>
              <a:defRPr sz="1050"/>
            </a:lvl1pPr>
          </a:lstStyle>
          <a:p>
            <a:pPr>
              <a:defRPr/>
            </a:pPr>
            <a:endParaRPr lang="en-US" dirty="0">
              <a:solidFill>
                <a:srgbClr val="4C4546"/>
              </a:solidFill>
            </a:endParaRPr>
          </a:p>
        </p:txBody>
      </p:sp>
      <p:sp>
        <p:nvSpPr>
          <p:cNvPr id="5" name="Slide Number Placeholder 5"/>
          <p:cNvSpPr>
            <a:spLocks noGrp="1"/>
          </p:cNvSpPr>
          <p:nvPr>
            <p:ph type="sldNum" sz="quarter" idx="4"/>
          </p:nvPr>
        </p:nvSpPr>
        <p:spPr>
          <a:xfrm>
            <a:off x="10769600" y="6569076"/>
            <a:ext cx="1016000" cy="288925"/>
          </a:xfrm>
          <a:prstGeom prst="rect">
            <a:avLst/>
          </a:prstGeom>
        </p:spPr>
        <p:txBody>
          <a:bodyPr/>
          <a:lstStyle>
            <a:lvl1pPr algn="r">
              <a:defRPr sz="1050"/>
            </a:lvl1pPr>
          </a:lstStyle>
          <a:p>
            <a:pPr>
              <a:defRPr/>
            </a:pPr>
            <a:fld id="{81DBC602-7CFF-42AB-8DAC-DFF9CE4B26D4}" type="slidenum">
              <a:rPr lang="en-US" smtClean="0">
                <a:solidFill>
                  <a:srgbClr val="4C4546"/>
                </a:solidFill>
              </a:rPr>
              <a:pPr>
                <a:defRPr/>
              </a:pPr>
              <a:t>‹#›</a:t>
            </a:fld>
            <a:endParaRPr lang="en-US" dirty="0">
              <a:solidFill>
                <a:srgbClr val="4C4546"/>
              </a:solidFill>
            </a:endParaRPr>
          </a:p>
        </p:txBody>
      </p:sp>
    </p:spTree>
    <p:extLst>
      <p:ext uri="{BB962C8B-B14F-4D97-AF65-F5344CB8AC3E}">
        <p14:creationId xmlns:p14="http://schemas.microsoft.com/office/powerpoint/2010/main" val="705177906"/>
      </p:ext>
    </p:extLst>
  </p:cSld>
  <p:clrMap bg1="lt1" tx1="dk1" bg2="lt2" tx2="dk2" accent1="accent1" accent2="accent2" accent3="accent3" accent4="accent4" accent5="accent5" accent6="accent6" hlink="hlink" folHlink="folHlink"/>
  <p:hf hdr="0" ftr="0" dt="0"/>
  <p:txStyles>
    <p:titleStyle>
      <a:lvl1pPr algn="ctr" rtl="0" eaLnBrk="1" fontAlgn="base" hangingPunct="1">
        <a:spcBef>
          <a:spcPct val="0"/>
        </a:spcBef>
        <a:spcAft>
          <a:spcPct val="0"/>
        </a:spcAft>
        <a:defRPr sz="3800" b="1">
          <a:solidFill>
            <a:schemeClr val="tx2"/>
          </a:solidFill>
          <a:latin typeface="+mj-lt"/>
          <a:ea typeface="+mj-ea"/>
          <a:cs typeface="+mj-cs"/>
        </a:defRPr>
      </a:lvl1pPr>
      <a:lvl2pPr algn="ctr" rtl="0" eaLnBrk="1" fontAlgn="base" hangingPunct="1">
        <a:spcBef>
          <a:spcPct val="0"/>
        </a:spcBef>
        <a:spcAft>
          <a:spcPct val="0"/>
        </a:spcAft>
        <a:defRPr sz="3800" b="1">
          <a:solidFill>
            <a:schemeClr val="tx2"/>
          </a:solidFill>
          <a:latin typeface="Verdana" pitchFamily="34" charset="0"/>
        </a:defRPr>
      </a:lvl2pPr>
      <a:lvl3pPr algn="ctr" rtl="0" eaLnBrk="1" fontAlgn="base" hangingPunct="1">
        <a:spcBef>
          <a:spcPct val="0"/>
        </a:spcBef>
        <a:spcAft>
          <a:spcPct val="0"/>
        </a:spcAft>
        <a:defRPr sz="3800" b="1">
          <a:solidFill>
            <a:schemeClr val="tx2"/>
          </a:solidFill>
          <a:latin typeface="Verdana" pitchFamily="34" charset="0"/>
        </a:defRPr>
      </a:lvl3pPr>
      <a:lvl4pPr algn="ctr" rtl="0" eaLnBrk="1" fontAlgn="base" hangingPunct="1">
        <a:spcBef>
          <a:spcPct val="0"/>
        </a:spcBef>
        <a:spcAft>
          <a:spcPct val="0"/>
        </a:spcAft>
        <a:defRPr sz="3800" b="1">
          <a:solidFill>
            <a:schemeClr val="tx2"/>
          </a:solidFill>
          <a:latin typeface="Verdana" pitchFamily="34" charset="0"/>
        </a:defRPr>
      </a:lvl4pPr>
      <a:lvl5pPr algn="ctr" rtl="0" eaLnBrk="1" fontAlgn="base" hangingPunct="1">
        <a:spcBef>
          <a:spcPct val="0"/>
        </a:spcBef>
        <a:spcAft>
          <a:spcPct val="0"/>
        </a:spcAft>
        <a:defRPr sz="3800" b="1">
          <a:solidFill>
            <a:schemeClr val="tx2"/>
          </a:solidFill>
          <a:latin typeface="Verdana" pitchFamily="34" charset="0"/>
        </a:defRPr>
      </a:lvl5pPr>
      <a:lvl6pPr marL="457200" algn="ctr" rtl="0" eaLnBrk="1" fontAlgn="base" hangingPunct="1">
        <a:spcBef>
          <a:spcPct val="0"/>
        </a:spcBef>
        <a:spcAft>
          <a:spcPct val="0"/>
        </a:spcAft>
        <a:defRPr sz="3800" b="1">
          <a:solidFill>
            <a:schemeClr val="tx2"/>
          </a:solidFill>
          <a:latin typeface="Arial" charset="0"/>
        </a:defRPr>
      </a:lvl6pPr>
      <a:lvl7pPr marL="914400" algn="ctr" rtl="0" eaLnBrk="1" fontAlgn="base" hangingPunct="1">
        <a:spcBef>
          <a:spcPct val="0"/>
        </a:spcBef>
        <a:spcAft>
          <a:spcPct val="0"/>
        </a:spcAft>
        <a:defRPr sz="3800" b="1">
          <a:solidFill>
            <a:schemeClr val="tx2"/>
          </a:solidFill>
          <a:latin typeface="Arial" charset="0"/>
        </a:defRPr>
      </a:lvl7pPr>
      <a:lvl8pPr marL="1371600" algn="ctr" rtl="0" eaLnBrk="1" fontAlgn="base" hangingPunct="1">
        <a:spcBef>
          <a:spcPct val="0"/>
        </a:spcBef>
        <a:spcAft>
          <a:spcPct val="0"/>
        </a:spcAft>
        <a:defRPr sz="3800" b="1">
          <a:solidFill>
            <a:schemeClr val="tx2"/>
          </a:solidFill>
          <a:latin typeface="Arial" charset="0"/>
        </a:defRPr>
      </a:lvl8pPr>
      <a:lvl9pPr marL="1828800" algn="ctr" rtl="0" eaLnBrk="1" fontAlgn="base" hangingPunct="1">
        <a:spcBef>
          <a:spcPct val="0"/>
        </a:spcBef>
        <a:spcAft>
          <a:spcPct val="0"/>
        </a:spcAft>
        <a:defRPr sz="3800" b="1">
          <a:solidFill>
            <a:schemeClr val="tx2"/>
          </a:solidFill>
          <a:latin typeface="Arial" charset="0"/>
        </a:defRPr>
      </a:lvl9pPr>
    </p:titleStyle>
    <p:bodyStyle>
      <a:lvl1pPr marL="342900" indent="-342900" algn="l" rtl="0" eaLnBrk="1" fontAlgn="base" hangingPunct="1">
        <a:spcBef>
          <a:spcPct val="20000"/>
        </a:spcBef>
        <a:spcAft>
          <a:spcPct val="0"/>
        </a:spcAft>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Font typeface="Arial" charset="0"/>
        <a:buChar char="–"/>
        <a:defRPr sz="2400">
          <a:solidFill>
            <a:schemeClr val="tx1"/>
          </a:solidFill>
          <a:latin typeface="+mn-lt"/>
        </a:defRPr>
      </a:lvl3pPr>
      <a:lvl4pPr marL="1600200" indent="-228600" algn="l" rtl="0" eaLnBrk="1" fontAlgn="base" hangingPunct="1">
        <a:spcBef>
          <a:spcPct val="20000"/>
        </a:spcBef>
        <a:spcAft>
          <a:spcPct val="0"/>
        </a:spcAft>
        <a:buClr>
          <a:srgbClr val="FF0000"/>
        </a:buClr>
        <a:buFont typeface="Times New Roman" pitchFamily="18" charset="0"/>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508000" y="6569076"/>
            <a:ext cx="2844800" cy="288925"/>
          </a:xfrm>
          <a:prstGeom prst="rect">
            <a:avLst/>
          </a:prstGeom>
        </p:spPr>
        <p:txBody>
          <a:bodyPr/>
          <a:lstStyle>
            <a:lvl1pPr>
              <a:defRPr sz="1050"/>
            </a:lvl1pPr>
          </a:lstStyle>
          <a:p>
            <a:pPr>
              <a:defRPr/>
            </a:pPr>
            <a:endParaRPr lang="en-US" dirty="0">
              <a:solidFill>
                <a:srgbClr val="4C4546"/>
              </a:solidFill>
            </a:endParaRPr>
          </a:p>
        </p:txBody>
      </p:sp>
      <p:sp>
        <p:nvSpPr>
          <p:cNvPr id="3" name="Footer Placeholder 4"/>
          <p:cNvSpPr>
            <a:spLocks noGrp="1"/>
          </p:cNvSpPr>
          <p:nvPr>
            <p:ph type="ftr" sz="quarter" idx="3"/>
          </p:nvPr>
        </p:nvSpPr>
        <p:spPr>
          <a:xfrm>
            <a:off x="3556000" y="6569076"/>
            <a:ext cx="7010400" cy="288925"/>
          </a:xfrm>
          <a:prstGeom prst="rect">
            <a:avLst/>
          </a:prstGeom>
        </p:spPr>
        <p:txBody>
          <a:bodyPr/>
          <a:lstStyle>
            <a:lvl1pPr>
              <a:defRPr sz="1050"/>
            </a:lvl1pPr>
          </a:lstStyle>
          <a:p>
            <a:pPr>
              <a:defRPr/>
            </a:pPr>
            <a:endParaRPr lang="en-US" dirty="0">
              <a:solidFill>
                <a:srgbClr val="4C4546"/>
              </a:solidFill>
            </a:endParaRPr>
          </a:p>
        </p:txBody>
      </p:sp>
      <p:sp>
        <p:nvSpPr>
          <p:cNvPr id="5" name="Slide Number Placeholder 5"/>
          <p:cNvSpPr>
            <a:spLocks noGrp="1"/>
          </p:cNvSpPr>
          <p:nvPr>
            <p:ph type="sldNum" sz="quarter" idx="4"/>
          </p:nvPr>
        </p:nvSpPr>
        <p:spPr>
          <a:xfrm>
            <a:off x="10769600" y="6569076"/>
            <a:ext cx="1016000" cy="288925"/>
          </a:xfrm>
          <a:prstGeom prst="rect">
            <a:avLst/>
          </a:prstGeom>
        </p:spPr>
        <p:txBody>
          <a:bodyPr/>
          <a:lstStyle>
            <a:lvl1pPr algn="r">
              <a:defRPr sz="1050"/>
            </a:lvl1pPr>
          </a:lstStyle>
          <a:p>
            <a:pPr>
              <a:defRPr/>
            </a:pPr>
            <a:fld id="{81DBC602-7CFF-42AB-8DAC-DFF9CE4B26D4}" type="slidenum">
              <a:rPr lang="en-US" smtClean="0">
                <a:solidFill>
                  <a:srgbClr val="4C4546"/>
                </a:solidFill>
              </a:rPr>
              <a:pPr>
                <a:defRPr/>
              </a:pPr>
              <a:t>‹#›</a:t>
            </a:fld>
            <a:endParaRPr lang="en-US" dirty="0">
              <a:solidFill>
                <a:srgbClr val="4C4546"/>
              </a:solidFill>
            </a:endParaRPr>
          </a:p>
        </p:txBody>
      </p:sp>
    </p:spTree>
    <p:extLst>
      <p:ext uri="{BB962C8B-B14F-4D97-AF65-F5344CB8AC3E}">
        <p14:creationId xmlns:p14="http://schemas.microsoft.com/office/powerpoint/2010/main" val="456614415"/>
      </p:ext>
    </p:extLst>
  </p:cSld>
  <p:clrMap bg1="lt1" tx1="dk1" bg2="lt2" tx2="dk2" accent1="accent1" accent2="accent2" accent3="accent3" accent4="accent4" accent5="accent5" accent6="accent6" hlink="hlink" folHlink="folHlink"/>
  <p:hf hdr="0" ftr="0" dt="0"/>
  <p:txStyles>
    <p:titleStyle>
      <a:lvl1pPr algn="ctr" rtl="0" eaLnBrk="1" fontAlgn="base" hangingPunct="1">
        <a:spcBef>
          <a:spcPct val="0"/>
        </a:spcBef>
        <a:spcAft>
          <a:spcPct val="0"/>
        </a:spcAft>
        <a:defRPr sz="3800" b="1">
          <a:solidFill>
            <a:schemeClr val="tx2"/>
          </a:solidFill>
          <a:latin typeface="+mj-lt"/>
          <a:ea typeface="+mj-ea"/>
          <a:cs typeface="+mj-cs"/>
        </a:defRPr>
      </a:lvl1pPr>
      <a:lvl2pPr algn="ctr" rtl="0" eaLnBrk="1" fontAlgn="base" hangingPunct="1">
        <a:spcBef>
          <a:spcPct val="0"/>
        </a:spcBef>
        <a:spcAft>
          <a:spcPct val="0"/>
        </a:spcAft>
        <a:defRPr sz="3800" b="1">
          <a:solidFill>
            <a:schemeClr val="tx2"/>
          </a:solidFill>
          <a:latin typeface="Verdana" pitchFamily="34" charset="0"/>
        </a:defRPr>
      </a:lvl2pPr>
      <a:lvl3pPr algn="ctr" rtl="0" eaLnBrk="1" fontAlgn="base" hangingPunct="1">
        <a:spcBef>
          <a:spcPct val="0"/>
        </a:spcBef>
        <a:spcAft>
          <a:spcPct val="0"/>
        </a:spcAft>
        <a:defRPr sz="3800" b="1">
          <a:solidFill>
            <a:schemeClr val="tx2"/>
          </a:solidFill>
          <a:latin typeface="Verdana" pitchFamily="34" charset="0"/>
        </a:defRPr>
      </a:lvl3pPr>
      <a:lvl4pPr algn="ctr" rtl="0" eaLnBrk="1" fontAlgn="base" hangingPunct="1">
        <a:spcBef>
          <a:spcPct val="0"/>
        </a:spcBef>
        <a:spcAft>
          <a:spcPct val="0"/>
        </a:spcAft>
        <a:defRPr sz="3800" b="1">
          <a:solidFill>
            <a:schemeClr val="tx2"/>
          </a:solidFill>
          <a:latin typeface="Verdana" pitchFamily="34" charset="0"/>
        </a:defRPr>
      </a:lvl4pPr>
      <a:lvl5pPr algn="ctr" rtl="0" eaLnBrk="1" fontAlgn="base" hangingPunct="1">
        <a:spcBef>
          <a:spcPct val="0"/>
        </a:spcBef>
        <a:spcAft>
          <a:spcPct val="0"/>
        </a:spcAft>
        <a:defRPr sz="3800" b="1">
          <a:solidFill>
            <a:schemeClr val="tx2"/>
          </a:solidFill>
          <a:latin typeface="Verdana" pitchFamily="34" charset="0"/>
        </a:defRPr>
      </a:lvl5pPr>
      <a:lvl6pPr marL="457200" algn="ctr" rtl="0" eaLnBrk="1" fontAlgn="base" hangingPunct="1">
        <a:spcBef>
          <a:spcPct val="0"/>
        </a:spcBef>
        <a:spcAft>
          <a:spcPct val="0"/>
        </a:spcAft>
        <a:defRPr sz="3800" b="1">
          <a:solidFill>
            <a:schemeClr val="tx2"/>
          </a:solidFill>
          <a:latin typeface="Arial" charset="0"/>
        </a:defRPr>
      </a:lvl6pPr>
      <a:lvl7pPr marL="914400" algn="ctr" rtl="0" eaLnBrk="1" fontAlgn="base" hangingPunct="1">
        <a:spcBef>
          <a:spcPct val="0"/>
        </a:spcBef>
        <a:spcAft>
          <a:spcPct val="0"/>
        </a:spcAft>
        <a:defRPr sz="3800" b="1">
          <a:solidFill>
            <a:schemeClr val="tx2"/>
          </a:solidFill>
          <a:latin typeface="Arial" charset="0"/>
        </a:defRPr>
      </a:lvl7pPr>
      <a:lvl8pPr marL="1371600" algn="ctr" rtl="0" eaLnBrk="1" fontAlgn="base" hangingPunct="1">
        <a:spcBef>
          <a:spcPct val="0"/>
        </a:spcBef>
        <a:spcAft>
          <a:spcPct val="0"/>
        </a:spcAft>
        <a:defRPr sz="3800" b="1">
          <a:solidFill>
            <a:schemeClr val="tx2"/>
          </a:solidFill>
          <a:latin typeface="Arial" charset="0"/>
        </a:defRPr>
      </a:lvl8pPr>
      <a:lvl9pPr marL="1828800" algn="ctr" rtl="0" eaLnBrk="1" fontAlgn="base" hangingPunct="1">
        <a:spcBef>
          <a:spcPct val="0"/>
        </a:spcBef>
        <a:spcAft>
          <a:spcPct val="0"/>
        </a:spcAft>
        <a:defRPr sz="3800" b="1">
          <a:solidFill>
            <a:schemeClr val="tx2"/>
          </a:solidFill>
          <a:latin typeface="Arial" charset="0"/>
        </a:defRPr>
      </a:lvl9pPr>
    </p:titleStyle>
    <p:bodyStyle>
      <a:lvl1pPr marL="342900" indent="-342900" algn="l" rtl="0" eaLnBrk="1" fontAlgn="base" hangingPunct="1">
        <a:spcBef>
          <a:spcPct val="20000"/>
        </a:spcBef>
        <a:spcAft>
          <a:spcPct val="0"/>
        </a:spcAft>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Font typeface="Arial" charset="0"/>
        <a:buChar char="–"/>
        <a:defRPr sz="2400">
          <a:solidFill>
            <a:schemeClr val="tx1"/>
          </a:solidFill>
          <a:latin typeface="+mn-lt"/>
        </a:defRPr>
      </a:lvl3pPr>
      <a:lvl4pPr marL="1600200" indent="-228600" algn="l" rtl="0" eaLnBrk="1" fontAlgn="base" hangingPunct="1">
        <a:spcBef>
          <a:spcPct val="20000"/>
        </a:spcBef>
        <a:spcAft>
          <a:spcPct val="0"/>
        </a:spcAft>
        <a:buClr>
          <a:srgbClr val="FF0000"/>
        </a:buClr>
        <a:buFont typeface="Times New Roman" pitchFamily="18" charset="0"/>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508000" y="6569076"/>
            <a:ext cx="2844800" cy="288925"/>
          </a:xfrm>
          <a:prstGeom prst="rect">
            <a:avLst/>
          </a:prstGeom>
        </p:spPr>
        <p:txBody>
          <a:bodyPr/>
          <a:lstStyle>
            <a:lvl1pPr>
              <a:defRPr sz="1050"/>
            </a:lvl1pPr>
          </a:lstStyle>
          <a:p>
            <a:pPr>
              <a:defRPr/>
            </a:pPr>
            <a:fld id="{3A539C89-862A-433B-A82F-71D4A7231835}" type="datetime1">
              <a:rPr lang="en-US" smtClean="0">
                <a:solidFill>
                  <a:srgbClr val="4C4546"/>
                </a:solidFill>
              </a:rPr>
              <a:pPr>
                <a:defRPr/>
              </a:pPr>
              <a:t>3/11/2019</a:t>
            </a:fld>
            <a:endParaRPr lang="en-US" dirty="0">
              <a:solidFill>
                <a:srgbClr val="4C4546"/>
              </a:solidFill>
            </a:endParaRPr>
          </a:p>
        </p:txBody>
      </p:sp>
      <p:sp>
        <p:nvSpPr>
          <p:cNvPr id="3" name="Footer Placeholder 4"/>
          <p:cNvSpPr>
            <a:spLocks noGrp="1"/>
          </p:cNvSpPr>
          <p:nvPr>
            <p:ph type="ftr" sz="quarter" idx="3"/>
          </p:nvPr>
        </p:nvSpPr>
        <p:spPr>
          <a:xfrm>
            <a:off x="3556000" y="6569076"/>
            <a:ext cx="7010400" cy="288925"/>
          </a:xfrm>
          <a:prstGeom prst="rect">
            <a:avLst/>
          </a:prstGeom>
        </p:spPr>
        <p:txBody>
          <a:bodyPr/>
          <a:lstStyle>
            <a:lvl1pPr>
              <a:defRPr sz="1050"/>
            </a:lvl1pPr>
          </a:lstStyle>
          <a:p>
            <a:pPr>
              <a:defRPr/>
            </a:pPr>
            <a:endParaRPr lang="en-US" dirty="0">
              <a:solidFill>
                <a:srgbClr val="4C4546"/>
              </a:solidFill>
            </a:endParaRPr>
          </a:p>
        </p:txBody>
      </p:sp>
      <p:sp>
        <p:nvSpPr>
          <p:cNvPr id="5" name="Slide Number Placeholder 5"/>
          <p:cNvSpPr>
            <a:spLocks noGrp="1"/>
          </p:cNvSpPr>
          <p:nvPr>
            <p:ph type="sldNum" sz="quarter" idx="4"/>
          </p:nvPr>
        </p:nvSpPr>
        <p:spPr>
          <a:xfrm>
            <a:off x="10769600" y="6569076"/>
            <a:ext cx="1016000" cy="288925"/>
          </a:xfrm>
          <a:prstGeom prst="rect">
            <a:avLst/>
          </a:prstGeom>
        </p:spPr>
        <p:txBody>
          <a:bodyPr/>
          <a:lstStyle>
            <a:lvl1pPr algn="r">
              <a:defRPr sz="1050"/>
            </a:lvl1pPr>
          </a:lstStyle>
          <a:p>
            <a:pPr>
              <a:defRPr/>
            </a:pPr>
            <a:fld id="{81DBC602-7CFF-42AB-8DAC-DFF9CE4B26D4}" type="slidenum">
              <a:rPr lang="en-US" smtClean="0">
                <a:solidFill>
                  <a:srgbClr val="4C4546"/>
                </a:solidFill>
              </a:rPr>
              <a:pPr>
                <a:defRPr/>
              </a:pPr>
              <a:t>‹#›</a:t>
            </a:fld>
            <a:endParaRPr lang="en-US" dirty="0">
              <a:solidFill>
                <a:srgbClr val="4C4546"/>
              </a:solidFill>
            </a:endParaRPr>
          </a:p>
        </p:txBody>
      </p:sp>
    </p:spTree>
    <p:extLst>
      <p:ext uri="{BB962C8B-B14F-4D97-AF65-F5344CB8AC3E}">
        <p14:creationId xmlns:p14="http://schemas.microsoft.com/office/powerpoint/2010/main" val="2569832227"/>
      </p:ext>
    </p:extLst>
  </p:cSld>
  <p:clrMap bg1="lt1" tx1="dk1" bg2="lt2" tx2="dk2" accent1="accent1" accent2="accent2" accent3="accent3" accent4="accent4" accent5="accent5" accent6="accent6" hlink="hlink" folHlink="folHlink"/>
  <p:hf hdr="0" ftr="0" dt="0"/>
  <p:txStyles>
    <p:titleStyle>
      <a:lvl1pPr algn="ctr" rtl="0" eaLnBrk="1" fontAlgn="base" hangingPunct="1">
        <a:spcBef>
          <a:spcPct val="0"/>
        </a:spcBef>
        <a:spcAft>
          <a:spcPct val="0"/>
        </a:spcAft>
        <a:defRPr sz="3800" b="1">
          <a:solidFill>
            <a:schemeClr val="tx2"/>
          </a:solidFill>
          <a:latin typeface="+mj-lt"/>
          <a:ea typeface="+mj-ea"/>
          <a:cs typeface="+mj-cs"/>
        </a:defRPr>
      </a:lvl1pPr>
      <a:lvl2pPr algn="ctr" rtl="0" eaLnBrk="1" fontAlgn="base" hangingPunct="1">
        <a:spcBef>
          <a:spcPct val="0"/>
        </a:spcBef>
        <a:spcAft>
          <a:spcPct val="0"/>
        </a:spcAft>
        <a:defRPr sz="3800" b="1">
          <a:solidFill>
            <a:schemeClr val="tx2"/>
          </a:solidFill>
          <a:latin typeface="Verdana" pitchFamily="34" charset="0"/>
        </a:defRPr>
      </a:lvl2pPr>
      <a:lvl3pPr algn="ctr" rtl="0" eaLnBrk="1" fontAlgn="base" hangingPunct="1">
        <a:spcBef>
          <a:spcPct val="0"/>
        </a:spcBef>
        <a:spcAft>
          <a:spcPct val="0"/>
        </a:spcAft>
        <a:defRPr sz="3800" b="1">
          <a:solidFill>
            <a:schemeClr val="tx2"/>
          </a:solidFill>
          <a:latin typeface="Verdana" pitchFamily="34" charset="0"/>
        </a:defRPr>
      </a:lvl3pPr>
      <a:lvl4pPr algn="ctr" rtl="0" eaLnBrk="1" fontAlgn="base" hangingPunct="1">
        <a:spcBef>
          <a:spcPct val="0"/>
        </a:spcBef>
        <a:spcAft>
          <a:spcPct val="0"/>
        </a:spcAft>
        <a:defRPr sz="3800" b="1">
          <a:solidFill>
            <a:schemeClr val="tx2"/>
          </a:solidFill>
          <a:latin typeface="Verdana" pitchFamily="34" charset="0"/>
        </a:defRPr>
      </a:lvl4pPr>
      <a:lvl5pPr algn="ctr" rtl="0" eaLnBrk="1" fontAlgn="base" hangingPunct="1">
        <a:spcBef>
          <a:spcPct val="0"/>
        </a:spcBef>
        <a:spcAft>
          <a:spcPct val="0"/>
        </a:spcAft>
        <a:defRPr sz="3800" b="1">
          <a:solidFill>
            <a:schemeClr val="tx2"/>
          </a:solidFill>
          <a:latin typeface="Verdana" pitchFamily="34" charset="0"/>
        </a:defRPr>
      </a:lvl5pPr>
      <a:lvl6pPr marL="457200" algn="ctr" rtl="0" eaLnBrk="1" fontAlgn="base" hangingPunct="1">
        <a:spcBef>
          <a:spcPct val="0"/>
        </a:spcBef>
        <a:spcAft>
          <a:spcPct val="0"/>
        </a:spcAft>
        <a:defRPr sz="3800" b="1">
          <a:solidFill>
            <a:schemeClr val="tx2"/>
          </a:solidFill>
          <a:latin typeface="Arial" charset="0"/>
        </a:defRPr>
      </a:lvl6pPr>
      <a:lvl7pPr marL="914400" algn="ctr" rtl="0" eaLnBrk="1" fontAlgn="base" hangingPunct="1">
        <a:spcBef>
          <a:spcPct val="0"/>
        </a:spcBef>
        <a:spcAft>
          <a:spcPct val="0"/>
        </a:spcAft>
        <a:defRPr sz="3800" b="1">
          <a:solidFill>
            <a:schemeClr val="tx2"/>
          </a:solidFill>
          <a:latin typeface="Arial" charset="0"/>
        </a:defRPr>
      </a:lvl7pPr>
      <a:lvl8pPr marL="1371600" algn="ctr" rtl="0" eaLnBrk="1" fontAlgn="base" hangingPunct="1">
        <a:spcBef>
          <a:spcPct val="0"/>
        </a:spcBef>
        <a:spcAft>
          <a:spcPct val="0"/>
        </a:spcAft>
        <a:defRPr sz="3800" b="1">
          <a:solidFill>
            <a:schemeClr val="tx2"/>
          </a:solidFill>
          <a:latin typeface="Arial" charset="0"/>
        </a:defRPr>
      </a:lvl8pPr>
      <a:lvl9pPr marL="1828800" algn="ctr" rtl="0" eaLnBrk="1" fontAlgn="base" hangingPunct="1">
        <a:spcBef>
          <a:spcPct val="0"/>
        </a:spcBef>
        <a:spcAft>
          <a:spcPct val="0"/>
        </a:spcAft>
        <a:defRPr sz="3800" b="1">
          <a:solidFill>
            <a:schemeClr val="tx2"/>
          </a:solidFill>
          <a:latin typeface="Arial" charset="0"/>
        </a:defRPr>
      </a:lvl9pPr>
    </p:titleStyle>
    <p:bodyStyle>
      <a:lvl1pPr marL="342900" indent="-342900" algn="l" rtl="0" eaLnBrk="1" fontAlgn="base" hangingPunct="1">
        <a:spcBef>
          <a:spcPct val="20000"/>
        </a:spcBef>
        <a:spcAft>
          <a:spcPct val="0"/>
        </a:spcAft>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Font typeface="Arial" charset="0"/>
        <a:buChar char="–"/>
        <a:defRPr sz="2400">
          <a:solidFill>
            <a:schemeClr val="tx1"/>
          </a:solidFill>
          <a:latin typeface="+mn-lt"/>
        </a:defRPr>
      </a:lvl3pPr>
      <a:lvl4pPr marL="1600200" indent="-228600" algn="l" rtl="0" eaLnBrk="1" fontAlgn="base" hangingPunct="1">
        <a:spcBef>
          <a:spcPct val="20000"/>
        </a:spcBef>
        <a:spcAft>
          <a:spcPct val="0"/>
        </a:spcAft>
        <a:buClr>
          <a:srgbClr val="FF0000"/>
        </a:buClr>
        <a:buFont typeface="Times New Roman" pitchFamily="18" charset="0"/>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508000" y="6569076"/>
            <a:ext cx="2844800" cy="288925"/>
          </a:xfrm>
          <a:prstGeom prst="rect">
            <a:avLst/>
          </a:prstGeom>
        </p:spPr>
        <p:txBody>
          <a:bodyPr/>
          <a:lstStyle>
            <a:lvl1pPr>
              <a:defRPr sz="1050"/>
            </a:lvl1pPr>
          </a:lstStyle>
          <a:p>
            <a:fld id="{71931B35-8CEE-4B9B-B53E-ECC75F060B2D}" type="datetime1">
              <a:rPr lang="en-US" smtClean="0">
                <a:solidFill>
                  <a:srgbClr val="4C4546"/>
                </a:solidFill>
              </a:rPr>
              <a:pPr/>
              <a:t>3/11/2019</a:t>
            </a:fld>
            <a:endParaRPr lang="en-US" dirty="0">
              <a:solidFill>
                <a:srgbClr val="4C4546"/>
              </a:solidFill>
            </a:endParaRPr>
          </a:p>
        </p:txBody>
      </p:sp>
      <p:sp>
        <p:nvSpPr>
          <p:cNvPr id="3" name="Footer Placeholder 4"/>
          <p:cNvSpPr>
            <a:spLocks noGrp="1"/>
          </p:cNvSpPr>
          <p:nvPr>
            <p:ph type="ftr" sz="quarter" idx="3"/>
          </p:nvPr>
        </p:nvSpPr>
        <p:spPr>
          <a:xfrm>
            <a:off x="3556000" y="6569076"/>
            <a:ext cx="7010400" cy="288925"/>
          </a:xfrm>
          <a:prstGeom prst="rect">
            <a:avLst/>
          </a:prstGeom>
        </p:spPr>
        <p:txBody>
          <a:bodyPr/>
          <a:lstStyle>
            <a:lvl1pPr>
              <a:defRPr sz="1050"/>
            </a:lvl1pPr>
          </a:lstStyle>
          <a:p>
            <a:endParaRPr lang="en-US" dirty="0">
              <a:solidFill>
                <a:srgbClr val="4C4546"/>
              </a:solidFill>
            </a:endParaRPr>
          </a:p>
        </p:txBody>
      </p:sp>
      <p:sp>
        <p:nvSpPr>
          <p:cNvPr id="5" name="Slide Number Placeholder 5"/>
          <p:cNvSpPr>
            <a:spLocks noGrp="1"/>
          </p:cNvSpPr>
          <p:nvPr>
            <p:ph type="sldNum" sz="quarter" idx="4"/>
          </p:nvPr>
        </p:nvSpPr>
        <p:spPr>
          <a:xfrm>
            <a:off x="10769600" y="6569076"/>
            <a:ext cx="1016000" cy="288925"/>
          </a:xfrm>
          <a:prstGeom prst="rect">
            <a:avLst/>
          </a:prstGeom>
        </p:spPr>
        <p:txBody>
          <a:bodyPr/>
          <a:lstStyle>
            <a:lvl1pPr algn="r">
              <a:defRPr sz="1050"/>
            </a:lvl1pPr>
          </a:lstStyle>
          <a:p>
            <a:fld id="{81DBC602-7CFF-42AB-8DAC-DFF9CE4B26D4}" type="slidenum">
              <a:rPr lang="en-US" smtClean="0">
                <a:solidFill>
                  <a:srgbClr val="4C4546"/>
                </a:solidFill>
              </a:rPr>
              <a:pPr/>
              <a:t>‹#›</a:t>
            </a:fld>
            <a:endParaRPr lang="en-US" dirty="0">
              <a:solidFill>
                <a:srgbClr val="4C4546"/>
              </a:solidFill>
            </a:endParaRPr>
          </a:p>
        </p:txBody>
      </p:sp>
    </p:spTree>
    <p:extLst>
      <p:ext uri="{BB962C8B-B14F-4D97-AF65-F5344CB8AC3E}">
        <p14:creationId xmlns:p14="http://schemas.microsoft.com/office/powerpoint/2010/main" val="2587067095"/>
      </p:ext>
    </p:extLst>
  </p:cSld>
  <p:clrMap bg1="lt1" tx1="dk1" bg2="lt2" tx2="dk2" accent1="accent1" accent2="accent2" accent3="accent3" accent4="accent4" accent5="accent5" accent6="accent6" hlink="hlink" folHlink="folHlink"/>
  <p:sldLayoutIdLst>
    <p:sldLayoutId id="2147483675" r:id="rId1"/>
  </p:sldLayoutIdLst>
  <p:hf hdr="0" ftr="0" dt="0"/>
  <p:txStyles>
    <p:titleStyle>
      <a:lvl1pPr algn="ctr" rtl="0" eaLnBrk="1" fontAlgn="base" hangingPunct="1">
        <a:spcBef>
          <a:spcPct val="0"/>
        </a:spcBef>
        <a:spcAft>
          <a:spcPct val="0"/>
        </a:spcAft>
        <a:defRPr sz="3800" b="1">
          <a:solidFill>
            <a:schemeClr val="tx2"/>
          </a:solidFill>
          <a:latin typeface="+mj-lt"/>
          <a:ea typeface="+mj-ea"/>
          <a:cs typeface="+mj-cs"/>
        </a:defRPr>
      </a:lvl1pPr>
      <a:lvl2pPr algn="ctr" rtl="0" eaLnBrk="1" fontAlgn="base" hangingPunct="1">
        <a:spcBef>
          <a:spcPct val="0"/>
        </a:spcBef>
        <a:spcAft>
          <a:spcPct val="0"/>
        </a:spcAft>
        <a:defRPr sz="3800" b="1">
          <a:solidFill>
            <a:schemeClr val="tx2"/>
          </a:solidFill>
          <a:latin typeface="Verdana" pitchFamily="34" charset="0"/>
        </a:defRPr>
      </a:lvl2pPr>
      <a:lvl3pPr algn="ctr" rtl="0" eaLnBrk="1" fontAlgn="base" hangingPunct="1">
        <a:spcBef>
          <a:spcPct val="0"/>
        </a:spcBef>
        <a:spcAft>
          <a:spcPct val="0"/>
        </a:spcAft>
        <a:defRPr sz="3800" b="1">
          <a:solidFill>
            <a:schemeClr val="tx2"/>
          </a:solidFill>
          <a:latin typeface="Verdana" pitchFamily="34" charset="0"/>
        </a:defRPr>
      </a:lvl3pPr>
      <a:lvl4pPr algn="ctr" rtl="0" eaLnBrk="1" fontAlgn="base" hangingPunct="1">
        <a:spcBef>
          <a:spcPct val="0"/>
        </a:spcBef>
        <a:spcAft>
          <a:spcPct val="0"/>
        </a:spcAft>
        <a:defRPr sz="3800" b="1">
          <a:solidFill>
            <a:schemeClr val="tx2"/>
          </a:solidFill>
          <a:latin typeface="Verdana" pitchFamily="34" charset="0"/>
        </a:defRPr>
      </a:lvl4pPr>
      <a:lvl5pPr algn="ctr" rtl="0" eaLnBrk="1" fontAlgn="base" hangingPunct="1">
        <a:spcBef>
          <a:spcPct val="0"/>
        </a:spcBef>
        <a:spcAft>
          <a:spcPct val="0"/>
        </a:spcAft>
        <a:defRPr sz="3800" b="1">
          <a:solidFill>
            <a:schemeClr val="tx2"/>
          </a:solidFill>
          <a:latin typeface="Verdana" pitchFamily="34" charset="0"/>
        </a:defRPr>
      </a:lvl5pPr>
      <a:lvl6pPr marL="457200" algn="ctr" rtl="0" eaLnBrk="1" fontAlgn="base" hangingPunct="1">
        <a:spcBef>
          <a:spcPct val="0"/>
        </a:spcBef>
        <a:spcAft>
          <a:spcPct val="0"/>
        </a:spcAft>
        <a:defRPr sz="3800" b="1">
          <a:solidFill>
            <a:schemeClr val="tx2"/>
          </a:solidFill>
          <a:latin typeface="Arial" charset="0"/>
        </a:defRPr>
      </a:lvl6pPr>
      <a:lvl7pPr marL="914400" algn="ctr" rtl="0" eaLnBrk="1" fontAlgn="base" hangingPunct="1">
        <a:spcBef>
          <a:spcPct val="0"/>
        </a:spcBef>
        <a:spcAft>
          <a:spcPct val="0"/>
        </a:spcAft>
        <a:defRPr sz="3800" b="1">
          <a:solidFill>
            <a:schemeClr val="tx2"/>
          </a:solidFill>
          <a:latin typeface="Arial" charset="0"/>
        </a:defRPr>
      </a:lvl7pPr>
      <a:lvl8pPr marL="1371600" algn="ctr" rtl="0" eaLnBrk="1" fontAlgn="base" hangingPunct="1">
        <a:spcBef>
          <a:spcPct val="0"/>
        </a:spcBef>
        <a:spcAft>
          <a:spcPct val="0"/>
        </a:spcAft>
        <a:defRPr sz="3800" b="1">
          <a:solidFill>
            <a:schemeClr val="tx2"/>
          </a:solidFill>
          <a:latin typeface="Arial" charset="0"/>
        </a:defRPr>
      </a:lvl8pPr>
      <a:lvl9pPr marL="1828800" algn="ctr" rtl="0" eaLnBrk="1" fontAlgn="base" hangingPunct="1">
        <a:spcBef>
          <a:spcPct val="0"/>
        </a:spcBef>
        <a:spcAft>
          <a:spcPct val="0"/>
        </a:spcAft>
        <a:defRPr sz="3800" b="1">
          <a:solidFill>
            <a:schemeClr val="tx2"/>
          </a:solidFill>
          <a:latin typeface="Arial" charset="0"/>
        </a:defRPr>
      </a:lvl9pPr>
    </p:titleStyle>
    <p:bodyStyle>
      <a:lvl1pPr marL="342900" indent="-342900" algn="l" rtl="0" eaLnBrk="1" fontAlgn="base" hangingPunct="1">
        <a:spcBef>
          <a:spcPct val="20000"/>
        </a:spcBef>
        <a:spcAft>
          <a:spcPct val="0"/>
        </a:spcAft>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Font typeface="Arial" charset="0"/>
        <a:buChar char="–"/>
        <a:defRPr sz="2400">
          <a:solidFill>
            <a:schemeClr val="tx1"/>
          </a:solidFill>
          <a:latin typeface="+mn-lt"/>
        </a:defRPr>
      </a:lvl3pPr>
      <a:lvl4pPr marL="1600200" indent="-228600" algn="l" rtl="0" eaLnBrk="1" fontAlgn="base" hangingPunct="1">
        <a:spcBef>
          <a:spcPct val="20000"/>
        </a:spcBef>
        <a:spcAft>
          <a:spcPct val="0"/>
        </a:spcAft>
        <a:buClr>
          <a:srgbClr val="FF0000"/>
        </a:buClr>
        <a:buFont typeface="Times New Roman" pitchFamily="18" charset="0"/>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eb.mhanet.com/" TargetMode="External"/><Relationship Id="rId2" Type="http://schemas.openxmlformats.org/officeDocument/2006/relationships/hyperlink" Target="mailto:jdrummond@mhanet.com"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2973" y="2061556"/>
            <a:ext cx="11111345" cy="2593571"/>
          </a:xfrm>
        </p:spPr>
        <p:txBody>
          <a:bodyPr/>
          <a:lstStyle/>
          <a:p>
            <a:r>
              <a:rPr lang="en-US" sz="3900" dirty="0" smtClean="0"/>
              <a:t>Law </a:t>
            </a:r>
            <a:r>
              <a:rPr lang="en-US" sz="3900" dirty="0"/>
              <a:t>Enforcement </a:t>
            </a:r>
            <a:r>
              <a:rPr lang="en-US" sz="3900" dirty="0" smtClean="0"/>
              <a:t>&amp; the Emergency Department: A Community Resource Partnership</a:t>
            </a:r>
            <a:r>
              <a:rPr lang="en-US" sz="3900" dirty="0"/>
              <a:t/>
            </a:r>
            <a:br>
              <a:rPr lang="en-US" sz="3900" dirty="0"/>
            </a:br>
            <a:endParaRPr lang="en-US" sz="3900" dirty="0"/>
          </a:p>
        </p:txBody>
      </p:sp>
      <p:sp>
        <p:nvSpPr>
          <p:cNvPr id="3" name="Subtitle 2"/>
          <p:cNvSpPr>
            <a:spLocks noGrp="1"/>
          </p:cNvSpPr>
          <p:nvPr>
            <p:ph type="subTitle" idx="1"/>
          </p:nvPr>
        </p:nvSpPr>
        <p:spPr/>
        <p:txBody>
          <a:bodyPr/>
          <a:lstStyle/>
          <a:p>
            <a:r>
              <a:rPr lang="en-US" dirty="0" smtClean="0"/>
              <a:t> </a:t>
            </a:r>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1</a:t>
            </a:fld>
            <a:endParaRPr lang="en-US" dirty="0">
              <a:solidFill>
                <a:srgbClr val="4C4546"/>
              </a:solidFill>
            </a:endParaRPr>
          </a:p>
        </p:txBody>
      </p:sp>
      <p:sp>
        <p:nvSpPr>
          <p:cNvPr id="5" name="TextBox 4"/>
          <p:cNvSpPr txBox="1"/>
          <p:nvPr/>
        </p:nvSpPr>
        <p:spPr>
          <a:xfrm>
            <a:off x="749029" y="5389123"/>
            <a:ext cx="5552018" cy="646331"/>
          </a:xfrm>
          <a:prstGeom prst="rect">
            <a:avLst/>
          </a:prstGeom>
          <a:noFill/>
        </p:spPr>
        <p:txBody>
          <a:bodyPr wrap="square" rtlCol="0">
            <a:spAutoFit/>
          </a:bodyPr>
          <a:lstStyle/>
          <a:p>
            <a:r>
              <a:rPr lang="en-US" dirty="0" smtClean="0"/>
              <a:t>Jane C. Drummond</a:t>
            </a:r>
          </a:p>
          <a:p>
            <a:r>
              <a:rPr lang="en-US" dirty="0" smtClean="0"/>
              <a:t>General Counsel and Vice President of Legal Affairs</a:t>
            </a:r>
            <a:endParaRPr lang="en-US" dirty="0"/>
          </a:p>
        </p:txBody>
      </p:sp>
      <p:pic>
        <p:nvPicPr>
          <p:cNvPr id="6" name="Picture 5"/>
          <p:cNvPicPr>
            <a:picLocks noChangeAspect="1"/>
          </p:cNvPicPr>
          <p:nvPr/>
        </p:nvPicPr>
        <p:blipFill>
          <a:blip r:embed="rId3">
            <a:clrChange>
              <a:clrFrom>
                <a:srgbClr val="FFFFFF"/>
              </a:clrFrom>
              <a:clrTo>
                <a:srgbClr val="FFFFFF">
                  <a:alpha val="0"/>
                </a:srgbClr>
              </a:clrTo>
            </a:clrChange>
          </a:blip>
          <a:stretch>
            <a:fillRect/>
          </a:stretch>
        </p:blipFill>
        <p:spPr>
          <a:xfrm>
            <a:off x="8381571" y="3549534"/>
            <a:ext cx="2685511" cy="2647776"/>
          </a:xfrm>
          <a:prstGeom prst="rect">
            <a:avLst/>
          </a:prstGeom>
        </p:spPr>
      </p:pic>
    </p:spTree>
    <p:extLst>
      <p:ext uri="{BB962C8B-B14F-4D97-AF65-F5344CB8AC3E}">
        <p14:creationId xmlns:p14="http://schemas.microsoft.com/office/powerpoint/2010/main" val="712640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6861"/>
            <a:ext cx="10972800" cy="990600"/>
          </a:xfrm>
        </p:spPr>
        <p:txBody>
          <a:bodyPr/>
          <a:lstStyle/>
          <a:p>
            <a:r>
              <a:rPr lang="en-US" dirty="0" smtClean="0"/>
              <a:t>The Emergency Department and EMTALA</a:t>
            </a:r>
            <a:endParaRPr lang="en-US" dirty="0"/>
          </a:p>
        </p:txBody>
      </p:sp>
      <p:sp>
        <p:nvSpPr>
          <p:cNvPr id="3" name="Content Placeholder 2"/>
          <p:cNvSpPr>
            <a:spLocks noGrp="1"/>
          </p:cNvSpPr>
          <p:nvPr>
            <p:ph idx="1"/>
          </p:nvPr>
        </p:nvSpPr>
        <p:spPr>
          <a:xfrm>
            <a:off x="609600" y="1377461"/>
            <a:ext cx="10972800" cy="5027525"/>
          </a:xfrm>
        </p:spPr>
        <p:txBody>
          <a:bodyPr/>
          <a:lstStyle/>
          <a:p>
            <a:pPr marL="0" indent="0">
              <a:buNone/>
            </a:pPr>
            <a:r>
              <a:rPr lang="en-US" sz="2600" b="1" dirty="0" smtClean="0"/>
              <a:t>What is EMTALA?</a:t>
            </a:r>
          </a:p>
          <a:p>
            <a:pPr>
              <a:buFont typeface="Arial" panose="020B0604020202020204" pitchFamily="34" charset="0"/>
              <a:buChar char="•"/>
            </a:pPr>
            <a:r>
              <a:rPr lang="en-US" dirty="0"/>
              <a:t>A hospital cannot release a patient until an identified emergency medical condition has been </a:t>
            </a:r>
            <a:r>
              <a:rPr lang="en-US" dirty="0" smtClean="0"/>
              <a:t>stabilized for discharge or transfer.</a:t>
            </a:r>
            <a:endParaRPr lang="en-US" dirty="0"/>
          </a:p>
          <a:p>
            <a:pPr>
              <a:buFont typeface="Arial" panose="020B0604020202020204" pitchFamily="34" charset="0"/>
              <a:buChar char="•"/>
            </a:pPr>
            <a:r>
              <a:rPr lang="en-US" dirty="0" smtClean="0"/>
              <a:t>EMTALA is </a:t>
            </a:r>
            <a:r>
              <a:rPr lang="en-US" dirty="0"/>
              <a:t>enforced by the Centers for Medicare &amp; Medicaid Services (CMS).  If CMS determines a hospital violated EMTALA, it can cite the facility for placing patients in “</a:t>
            </a:r>
            <a:r>
              <a:rPr lang="en-US" b="1" dirty="0">
                <a:solidFill>
                  <a:srgbClr val="FF0000"/>
                </a:solidFill>
              </a:rPr>
              <a:t>immediate jeopardy</a:t>
            </a:r>
            <a:r>
              <a:rPr lang="en-US" dirty="0"/>
              <a:t>,” in which case the hospital can be terminated from participation from the Medicare program within 23 days.</a:t>
            </a:r>
          </a:p>
          <a:p>
            <a:pPr marL="0" indent="0">
              <a:buNone/>
            </a:pPr>
            <a:endParaRPr lang="en-US" sz="2400" dirty="0" smtClean="0"/>
          </a:p>
          <a:p>
            <a:pPr marL="0" indent="0">
              <a:buNone/>
            </a:pPr>
            <a:endParaRPr lang="en-US" sz="2400" dirty="0" smtClean="0"/>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10</a:t>
            </a:fld>
            <a:endParaRPr lang="en-US" dirty="0">
              <a:solidFill>
                <a:srgbClr val="4C4546"/>
              </a:solidFill>
            </a:endParaRPr>
          </a:p>
        </p:txBody>
      </p:sp>
    </p:spTree>
    <p:extLst>
      <p:ext uri="{BB962C8B-B14F-4D97-AF65-F5344CB8AC3E}">
        <p14:creationId xmlns:p14="http://schemas.microsoft.com/office/powerpoint/2010/main" val="727100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6861"/>
            <a:ext cx="10972800" cy="990600"/>
          </a:xfrm>
        </p:spPr>
        <p:txBody>
          <a:bodyPr/>
          <a:lstStyle/>
          <a:p>
            <a:r>
              <a:rPr lang="en-US" dirty="0" smtClean="0"/>
              <a:t>Case Study #1</a:t>
            </a:r>
            <a:endParaRPr lang="en-US" dirty="0"/>
          </a:p>
        </p:txBody>
      </p:sp>
      <p:sp>
        <p:nvSpPr>
          <p:cNvPr id="3" name="Content Placeholder 2"/>
          <p:cNvSpPr>
            <a:spLocks noGrp="1"/>
          </p:cNvSpPr>
          <p:nvPr>
            <p:ph idx="1"/>
          </p:nvPr>
        </p:nvSpPr>
        <p:spPr>
          <a:xfrm>
            <a:off x="609600" y="1694821"/>
            <a:ext cx="10972800" cy="4404527"/>
          </a:xfrm>
        </p:spPr>
        <p:txBody>
          <a:bodyPr/>
          <a:lstStyle/>
          <a:p>
            <a:pPr marL="0" indent="0">
              <a:buNone/>
            </a:pPr>
            <a:r>
              <a:rPr lang="en-US" sz="2600" dirty="0" smtClean="0"/>
              <a:t>The Wentzville Police Department has an individual in custody who has stated on several occasions he would like to die.  One day, he informs a deputy that he ingested cleaning fluid in an attempt to kill himself, although the deputy is skeptical that the inmate had access to chemicals that could cause him harm.  Still, he arranges for transport to SSM St. Joseph. The prisoner is examined and found to be in no apparent distress, so the emergency room physician places him under observation.  After two hours, with no change in the inmate’s condition, the officer tires of waiting and wants to take the inmate back to jail.  Is he free to do so?</a:t>
            </a:r>
          </a:p>
          <a:p>
            <a:pPr marL="0" indent="0">
              <a:buNone/>
            </a:pPr>
            <a:endParaRPr lang="en-US" sz="2400" dirty="0" smtClean="0"/>
          </a:p>
          <a:p>
            <a:pPr marL="0" indent="0">
              <a:buNone/>
            </a:pPr>
            <a:endParaRPr lang="en-US" sz="2400" dirty="0" smtClean="0"/>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11</a:t>
            </a:fld>
            <a:endParaRPr lang="en-US" dirty="0">
              <a:solidFill>
                <a:srgbClr val="4C4546"/>
              </a:solidFill>
            </a:endParaRPr>
          </a:p>
        </p:txBody>
      </p:sp>
    </p:spTree>
    <p:extLst>
      <p:ext uri="{BB962C8B-B14F-4D97-AF65-F5344CB8AC3E}">
        <p14:creationId xmlns:p14="http://schemas.microsoft.com/office/powerpoint/2010/main" val="400415293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6861"/>
            <a:ext cx="10972800" cy="990600"/>
          </a:xfrm>
        </p:spPr>
        <p:txBody>
          <a:bodyPr/>
          <a:lstStyle/>
          <a:p>
            <a:r>
              <a:rPr lang="en-US" dirty="0" smtClean="0"/>
              <a:t>EMTALA Considerations</a:t>
            </a:r>
            <a:endParaRPr lang="en-US" dirty="0"/>
          </a:p>
        </p:txBody>
      </p:sp>
      <p:sp>
        <p:nvSpPr>
          <p:cNvPr id="3" name="Content Placeholder 2"/>
          <p:cNvSpPr>
            <a:spLocks noGrp="1"/>
          </p:cNvSpPr>
          <p:nvPr>
            <p:ph idx="1"/>
          </p:nvPr>
        </p:nvSpPr>
        <p:spPr>
          <a:xfrm>
            <a:off x="609600" y="1694821"/>
            <a:ext cx="10972800" cy="4404527"/>
          </a:xfrm>
        </p:spPr>
        <p:txBody>
          <a:bodyPr/>
          <a:lstStyle/>
          <a:p>
            <a:pPr marL="0" indent="0">
              <a:buNone/>
            </a:pPr>
            <a:r>
              <a:rPr lang="en-US" sz="2400" dirty="0" smtClean="0"/>
              <a:t>Request for treatment need not come from the patient. A hospital is required to provide a medical screening exam for anyone who </a:t>
            </a:r>
            <a:r>
              <a:rPr lang="en-US" sz="2400" dirty="0" smtClean="0">
                <a:solidFill>
                  <a:srgbClr val="FF0000"/>
                </a:solidFill>
              </a:rPr>
              <a:t>comes to the emergency department</a:t>
            </a:r>
            <a:r>
              <a:rPr lang="en-US" sz="2400" dirty="0" smtClean="0"/>
              <a:t>. EMTALA is triggered:</a:t>
            </a:r>
          </a:p>
          <a:p>
            <a:r>
              <a:rPr lang="en-US" sz="2400" dirty="0" smtClean="0"/>
              <a:t>When the patient seeks treatment</a:t>
            </a:r>
          </a:p>
          <a:p>
            <a:r>
              <a:rPr lang="en-US" sz="2400" dirty="0" smtClean="0"/>
              <a:t>When someone else requests treatment on the patient’s behalf</a:t>
            </a:r>
          </a:p>
          <a:p>
            <a:r>
              <a:rPr lang="en-US" sz="2400" dirty="0" smtClean="0"/>
              <a:t>When it is apparent that the patient may be suffering from an emergency condition</a:t>
            </a:r>
          </a:p>
          <a:p>
            <a:pPr marL="0" indent="0">
              <a:buNone/>
            </a:pPr>
            <a:endParaRPr lang="en-US" sz="2400" dirty="0" smtClean="0"/>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12</a:t>
            </a:fld>
            <a:endParaRPr lang="en-US" dirty="0">
              <a:solidFill>
                <a:srgbClr val="4C4546"/>
              </a:solidFill>
            </a:endParaRPr>
          </a:p>
        </p:txBody>
      </p:sp>
    </p:spTree>
    <p:extLst>
      <p:ext uri="{BB962C8B-B14F-4D97-AF65-F5344CB8AC3E}">
        <p14:creationId xmlns:p14="http://schemas.microsoft.com/office/powerpoint/2010/main" val="14101392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6861"/>
            <a:ext cx="10972800" cy="990600"/>
          </a:xfrm>
        </p:spPr>
        <p:txBody>
          <a:bodyPr/>
          <a:lstStyle/>
          <a:p>
            <a:r>
              <a:rPr lang="en-US" dirty="0" smtClean="0"/>
              <a:t>Facilitating Emergency Room Interactions</a:t>
            </a:r>
            <a:endParaRPr lang="en-US" dirty="0"/>
          </a:p>
        </p:txBody>
      </p:sp>
      <p:sp>
        <p:nvSpPr>
          <p:cNvPr id="3" name="Content Placeholder 2"/>
          <p:cNvSpPr>
            <a:spLocks noGrp="1"/>
          </p:cNvSpPr>
          <p:nvPr>
            <p:ph idx="1"/>
          </p:nvPr>
        </p:nvSpPr>
        <p:spPr>
          <a:xfrm>
            <a:off x="609600" y="1694821"/>
            <a:ext cx="10972800" cy="4404527"/>
          </a:xfrm>
        </p:spPr>
        <p:txBody>
          <a:bodyPr/>
          <a:lstStyle/>
          <a:p>
            <a:pPr marL="0" indent="0">
              <a:buNone/>
            </a:pPr>
            <a:r>
              <a:rPr lang="en-US" sz="2400" dirty="0" smtClean="0"/>
              <a:t>Hospitals and their law enforcement partners should work to establish best practices </a:t>
            </a:r>
            <a:r>
              <a:rPr lang="en-US" sz="2400" dirty="0" smtClean="0"/>
              <a:t>before </a:t>
            </a:r>
            <a:r>
              <a:rPr lang="en-US" sz="2400" dirty="0" smtClean="0"/>
              <a:t>a difficult situation arises. Some things to consider:</a:t>
            </a:r>
          </a:p>
          <a:p>
            <a:r>
              <a:rPr lang="en-US" sz="2400" dirty="0" smtClean="0"/>
              <a:t>Prisoner triage system</a:t>
            </a:r>
          </a:p>
          <a:p>
            <a:pPr lvl="1"/>
            <a:r>
              <a:rPr lang="en-US" sz="2400" dirty="0" smtClean="0"/>
              <a:t>Triage is not the same as a medical screening exam</a:t>
            </a:r>
          </a:p>
          <a:p>
            <a:r>
              <a:rPr lang="en-US" sz="2400" dirty="0" smtClean="0"/>
              <a:t>Save the ER for emergencies</a:t>
            </a:r>
          </a:p>
          <a:p>
            <a:pPr lvl="1"/>
            <a:r>
              <a:rPr lang="en-US" sz="2400" dirty="0" smtClean="0"/>
              <a:t>Once a patient is brought to the emergency department, hospital cannot release until medically stable</a:t>
            </a:r>
          </a:p>
          <a:p>
            <a:r>
              <a:rPr lang="en-US" sz="2400" dirty="0" smtClean="0"/>
              <a:t>Cooperative de-escalation techniques </a:t>
            </a:r>
          </a:p>
          <a:p>
            <a:r>
              <a:rPr lang="en-US" sz="2400" dirty="0" smtClean="0"/>
              <a:t>Understand each other’s roles, responsibilities and resource limitations</a:t>
            </a:r>
          </a:p>
          <a:p>
            <a:r>
              <a:rPr lang="en-US" sz="2400" dirty="0" smtClean="0"/>
              <a:t>Understand regulatory framework of EMTALA</a:t>
            </a:r>
          </a:p>
          <a:p>
            <a:pPr marL="0" indent="0">
              <a:buNone/>
            </a:pPr>
            <a:endParaRPr lang="en-US" sz="2400" dirty="0" smtClean="0"/>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13</a:t>
            </a:fld>
            <a:endParaRPr lang="en-US" dirty="0">
              <a:solidFill>
                <a:srgbClr val="4C4546"/>
              </a:solidFill>
            </a:endParaRPr>
          </a:p>
        </p:txBody>
      </p:sp>
    </p:spTree>
    <p:extLst>
      <p:ext uri="{BB962C8B-B14F-4D97-AF65-F5344CB8AC3E}">
        <p14:creationId xmlns:p14="http://schemas.microsoft.com/office/powerpoint/2010/main" val="109475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67248"/>
            <a:ext cx="10972800" cy="990600"/>
          </a:xfrm>
        </p:spPr>
        <p:txBody>
          <a:bodyPr/>
          <a:lstStyle/>
          <a:p>
            <a:r>
              <a:rPr lang="en-US" dirty="0" smtClean="0"/>
              <a:t>Case Study #2</a:t>
            </a:r>
            <a:endParaRPr lang="en-US" dirty="0"/>
          </a:p>
        </p:txBody>
      </p:sp>
      <p:sp>
        <p:nvSpPr>
          <p:cNvPr id="3" name="Content Placeholder 2"/>
          <p:cNvSpPr>
            <a:spLocks noGrp="1"/>
          </p:cNvSpPr>
          <p:nvPr>
            <p:ph idx="1"/>
          </p:nvPr>
        </p:nvSpPr>
        <p:spPr>
          <a:xfrm>
            <a:off x="609600" y="1705096"/>
            <a:ext cx="10972800" cy="3962400"/>
          </a:xfrm>
        </p:spPr>
        <p:txBody>
          <a:bodyPr/>
          <a:lstStyle/>
          <a:p>
            <a:pPr marL="0" indent="0">
              <a:buNone/>
            </a:pPr>
            <a:r>
              <a:rPr lang="en-US" dirty="0" smtClean="0"/>
              <a:t>A Springfield police officer comes upon a vehicle partially in the ditch on a dark road.  He approaches the driver who appears partially stunned. He asks the driver if she is alright.  She slurs her words when responding, and the deputy smells alcohol on her breath. He administers a field sobriety test and ultimately takes her into custody and to </a:t>
            </a:r>
            <a:r>
              <a:rPr lang="en-US" dirty="0" err="1" smtClean="0"/>
              <a:t>CoxHealth</a:t>
            </a:r>
            <a:r>
              <a:rPr lang="en-US" dirty="0" smtClean="0"/>
              <a:t> for a blood draw to ascertain her blood alcohol level. Must the hospital follow EMTALA requirements?</a:t>
            </a:r>
          </a:p>
          <a:p>
            <a:pPr marL="0" indent="0">
              <a:buNone/>
            </a:pPr>
            <a:endParaRPr lang="en-US" sz="2400" dirty="0" smtClean="0"/>
          </a:p>
          <a:p>
            <a:pPr marL="0" indent="0">
              <a:buNone/>
            </a:pPr>
            <a:endParaRPr lang="en-US" sz="2400" dirty="0" smtClean="0"/>
          </a:p>
          <a:p>
            <a:pPr marL="0" indent="0">
              <a:buNone/>
            </a:pPr>
            <a:endParaRPr lang="en-US" sz="2400" dirty="0" smtClean="0"/>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14</a:t>
            </a:fld>
            <a:endParaRPr lang="en-US" dirty="0">
              <a:solidFill>
                <a:srgbClr val="4C4546"/>
              </a:solidFill>
            </a:endParaRPr>
          </a:p>
        </p:txBody>
      </p:sp>
    </p:spTree>
    <p:extLst>
      <p:ext uri="{BB962C8B-B14F-4D97-AF65-F5344CB8AC3E}">
        <p14:creationId xmlns:p14="http://schemas.microsoft.com/office/powerpoint/2010/main" val="297898912"/>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6861"/>
            <a:ext cx="10972800" cy="990600"/>
          </a:xfrm>
        </p:spPr>
        <p:txBody>
          <a:bodyPr/>
          <a:lstStyle/>
          <a:p>
            <a:r>
              <a:rPr lang="en-US" dirty="0" smtClean="0"/>
              <a:t>EMTALA and Blood Draws</a:t>
            </a:r>
            <a:endParaRPr lang="en-US" dirty="0"/>
          </a:p>
        </p:txBody>
      </p:sp>
      <p:sp>
        <p:nvSpPr>
          <p:cNvPr id="3" name="Content Placeholder 2"/>
          <p:cNvSpPr>
            <a:spLocks noGrp="1"/>
          </p:cNvSpPr>
          <p:nvPr>
            <p:ph idx="1"/>
          </p:nvPr>
        </p:nvSpPr>
        <p:spPr>
          <a:xfrm>
            <a:off x="609600" y="1694821"/>
            <a:ext cx="10972800" cy="4404527"/>
          </a:xfrm>
        </p:spPr>
        <p:txBody>
          <a:bodyPr/>
          <a:lstStyle/>
          <a:p>
            <a:pPr marL="0" indent="0">
              <a:buNone/>
            </a:pPr>
            <a:r>
              <a:rPr lang="en-US" sz="2400" dirty="0" smtClean="0"/>
              <a:t>Generally, a request for a blood draw does not trigger EMTALA. However, some situations may give rise to a medical screening exam. An exam is required when the health care provider has reasonable belief that the individual may have an emergency medical </a:t>
            </a:r>
            <a:r>
              <a:rPr lang="en-US" sz="2400" dirty="0" smtClean="0"/>
              <a:t>condition.</a:t>
            </a:r>
            <a:endParaRPr lang="en-US" sz="2400" dirty="0" smtClean="0"/>
          </a:p>
          <a:p>
            <a:r>
              <a:rPr lang="en-US" sz="2400" dirty="0" smtClean="0"/>
              <a:t>Accident</a:t>
            </a:r>
          </a:p>
          <a:p>
            <a:r>
              <a:rPr lang="en-US" sz="2400" dirty="0" smtClean="0"/>
              <a:t>Patient request for emergency treatment</a:t>
            </a:r>
          </a:p>
          <a:p>
            <a:r>
              <a:rPr lang="en-US" sz="2400" dirty="0" smtClean="0"/>
              <a:t>Observation of the patient by medical personnel</a:t>
            </a:r>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15</a:t>
            </a:fld>
            <a:endParaRPr lang="en-US" dirty="0">
              <a:solidFill>
                <a:srgbClr val="4C4546"/>
              </a:solidFill>
            </a:endParaRPr>
          </a:p>
        </p:txBody>
      </p:sp>
    </p:spTree>
    <p:extLst>
      <p:ext uri="{BB962C8B-B14F-4D97-AF65-F5344CB8AC3E}">
        <p14:creationId xmlns:p14="http://schemas.microsoft.com/office/powerpoint/2010/main" val="475666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990600"/>
          </a:xfrm>
        </p:spPr>
        <p:txBody>
          <a:bodyPr/>
          <a:lstStyle/>
          <a:p>
            <a:r>
              <a:rPr lang="en-US" dirty="0" smtClean="0"/>
              <a:t>Case Study #3</a:t>
            </a:r>
            <a:endParaRPr lang="en-US" dirty="0"/>
          </a:p>
        </p:txBody>
      </p:sp>
      <p:sp>
        <p:nvSpPr>
          <p:cNvPr id="3" name="Content Placeholder 2"/>
          <p:cNvSpPr>
            <a:spLocks noGrp="1"/>
          </p:cNvSpPr>
          <p:nvPr>
            <p:ph idx="1"/>
          </p:nvPr>
        </p:nvSpPr>
        <p:spPr>
          <a:xfrm>
            <a:off x="609600" y="1750490"/>
            <a:ext cx="10972800" cy="4585398"/>
          </a:xfrm>
        </p:spPr>
        <p:txBody>
          <a:bodyPr/>
          <a:lstStyle/>
          <a:p>
            <a:pPr marL="0" indent="0">
              <a:buNone/>
            </a:pPr>
            <a:r>
              <a:rPr lang="en-US" sz="2600" dirty="0" smtClean="0"/>
              <a:t>Two Clinton police officers arrive at the scene of a domestic disturbance.  They are told by a female at the home that her husband is a Gulf War veteran and suffers from PTSD. She further informs the officers that he has been drinking heavily all day, which tends to exacerbate his PTSD. Over the course of the evening, he has verbally abused her, shoved her into a wall, choked her briefly and pulled her hair. She ultimately called law enforcement when he threatened her with a shotgun. She would like them to take him into custody until he sobers up.  The officers arrest him and take him to the emergency room at Golden Valley, but they are unable to stay with him due to another call.  Can they leave him at the emergency department?</a:t>
            </a:r>
          </a:p>
          <a:p>
            <a:pPr marL="0" indent="0">
              <a:buNone/>
            </a:pPr>
            <a:endParaRPr lang="en-US" sz="2400" dirty="0" smtClean="0"/>
          </a:p>
          <a:p>
            <a:pPr marL="0" indent="0">
              <a:buNone/>
            </a:pPr>
            <a:endParaRPr lang="en-US" sz="2400" dirty="0" smtClean="0"/>
          </a:p>
          <a:p>
            <a:pPr marL="0" indent="0">
              <a:buNone/>
            </a:pPr>
            <a:endParaRPr lang="en-US" sz="2400" dirty="0" smtClean="0"/>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16</a:t>
            </a:fld>
            <a:endParaRPr lang="en-US" dirty="0">
              <a:solidFill>
                <a:srgbClr val="4C4546"/>
              </a:solidFill>
            </a:endParaRPr>
          </a:p>
        </p:txBody>
      </p:sp>
    </p:spTree>
    <p:extLst>
      <p:ext uri="{BB962C8B-B14F-4D97-AF65-F5344CB8AC3E}">
        <p14:creationId xmlns:p14="http://schemas.microsoft.com/office/powerpoint/2010/main" val="3630477036"/>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6861"/>
            <a:ext cx="10972800" cy="990600"/>
          </a:xfrm>
        </p:spPr>
        <p:txBody>
          <a:bodyPr/>
          <a:lstStyle/>
          <a:p>
            <a:r>
              <a:rPr lang="en-US" dirty="0" smtClean="0"/>
              <a:t>Facilitating Emergency Room Interactions</a:t>
            </a:r>
            <a:endParaRPr lang="en-US" dirty="0"/>
          </a:p>
        </p:txBody>
      </p:sp>
      <p:sp>
        <p:nvSpPr>
          <p:cNvPr id="3" name="Content Placeholder 2"/>
          <p:cNvSpPr>
            <a:spLocks noGrp="1"/>
          </p:cNvSpPr>
          <p:nvPr>
            <p:ph idx="1"/>
          </p:nvPr>
        </p:nvSpPr>
        <p:spPr>
          <a:xfrm>
            <a:off x="609600" y="1694821"/>
            <a:ext cx="10972800" cy="4404527"/>
          </a:xfrm>
        </p:spPr>
        <p:txBody>
          <a:bodyPr/>
          <a:lstStyle/>
          <a:p>
            <a:pPr marL="0" indent="0">
              <a:buNone/>
            </a:pPr>
            <a:r>
              <a:rPr lang="en-US" sz="2400" dirty="0" smtClean="0"/>
              <a:t>If the patient is not in custody or detained, HIPAA restricts information that the hospital can share with law enforcement once they leave the patient at the facility. </a:t>
            </a:r>
            <a:r>
              <a:rPr lang="en-US" sz="2400" dirty="0" smtClean="0"/>
              <a:t>Additionally, </a:t>
            </a:r>
            <a:r>
              <a:rPr lang="en-US" sz="2400" dirty="0" smtClean="0"/>
              <a:t>individuals brought to the emergency department who may engage in violent behaviors create additional stress and resource issues for hospital staff. </a:t>
            </a:r>
          </a:p>
          <a:p>
            <a:r>
              <a:rPr lang="en-US" sz="2400" dirty="0" smtClean="0"/>
              <a:t>Lack of dedicated security</a:t>
            </a:r>
          </a:p>
          <a:p>
            <a:r>
              <a:rPr lang="en-US" sz="2400" dirty="0" smtClean="0"/>
              <a:t>Limited ability to restrain</a:t>
            </a:r>
          </a:p>
          <a:p>
            <a:r>
              <a:rPr lang="en-US" sz="2400" dirty="0" smtClean="0"/>
              <a:t>Danger to other patients and staff</a:t>
            </a:r>
          </a:p>
          <a:p>
            <a:r>
              <a:rPr lang="en-US" sz="2400" dirty="0" smtClean="0"/>
              <a:t>Boarding issues</a:t>
            </a:r>
          </a:p>
          <a:p>
            <a:r>
              <a:rPr lang="en-US" sz="2400" dirty="0" smtClean="0"/>
              <a:t>Elopements</a:t>
            </a:r>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17</a:t>
            </a:fld>
            <a:endParaRPr lang="en-US" dirty="0">
              <a:solidFill>
                <a:srgbClr val="4C4546"/>
              </a:solidFill>
            </a:endParaRPr>
          </a:p>
        </p:txBody>
      </p:sp>
    </p:spTree>
    <p:extLst>
      <p:ext uri="{BB962C8B-B14F-4D97-AF65-F5344CB8AC3E}">
        <p14:creationId xmlns:p14="http://schemas.microsoft.com/office/powerpoint/2010/main" val="4723186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6861"/>
            <a:ext cx="10972800" cy="990600"/>
          </a:xfrm>
        </p:spPr>
        <p:txBody>
          <a:bodyPr/>
          <a:lstStyle/>
          <a:p>
            <a:r>
              <a:rPr lang="en-US" dirty="0" smtClean="0"/>
              <a:t>Facilitating Emergency Room Interactions</a:t>
            </a:r>
            <a:endParaRPr lang="en-US" dirty="0"/>
          </a:p>
        </p:txBody>
      </p:sp>
      <p:sp>
        <p:nvSpPr>
          <p:cNvPr id="3" name="Content Placeholder 2"/>
          <p:cNvSpPr>
            <a:spLocks noGrp="1"/>
          </p:cNvSpPr>
          <p:nvPr>
            <p:ph idx="1"/>
          </p:nvPr>
        </p:nvSpPr>
        <p:spPr>
          <a:xfrm>
            <a:off x="609600" y="1694821"/>
            <a:ext cx="10972800" cy="4404527"/>
          </a:xfrm>
        </p:spPr>
        <p:txBody>
          <a:bodyPr/>
          <a:lstStyle/>
          <a:p>
            <a:pPr marL="0" indent="0">
              <a:buNone/>
            </a:pPr>
            <a:r>
              <a:rPr lang="en-US" sz="2400" dirty="0" smtClean="0"/>
              <a:t>These situations can result in EMTALA violations. </a:t>
            </a:r>
          </a:p>
          <a:p>
            <a:pPr lvl="1"/>
            <a:r>
              <a:rPr lang="en-US" sz="2400" dirty="0" smtClean="0"/>
              <a:t>Example: Domestic violence offender brought to the ED by ambulance at the direction of law enforcement. He was examined and refused to be treated. While he signed out against medical advice, he would not leave the premises and engaged security staff. Upon leaving, he went directly to a convenience store, called 911 and was brought back to the facility. The hospital received an EMTALA violation for failing to hold the patient.</a:t>
            </a:r>
          </a:p>
          <a:p>
            <a:pPr lvl="1"/>
            <a:r>
              <a:rPr lang="en-US" sz="2400" dirty="0"/>
              <a:t>Example: About ten minutes after coming to the emergency department, a patient fled. He was observed by staff, who immediately contacted law enforcement. The hospital was issued an EMTALA violation for failing to stop the patient from leaving.</a:t>
            </a:r>
          </a:p>
          <a:p>
            <a:pPr marL="341312" lvl="1" indent="0">
              <a:buNone/>
            </a:pPr>
            <a:endParaRPr lang="en-US" sz="2400" dirty="0" smtClean="0"/>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18</a:t>
            </a:fld>
            <a:endParaRPr lang="en-US" dirty="0">
              <a:solidFill>
                <a:srgbClr val="4C4546"/>
              </a:solidFill>
            </a:endParaRPr>
          </a:p>
        </p:txBody>
      </p:sp>
    </p:spTree>
    <p:extLst>
      <p:ext uri="{BB962C8B-B14F-4D97-AF65-F5344CB8AC3E}">
        <p14:creationId xmlns:p14="http://schemas.microsoft.com/office/powerpoint/2010/main" val="38778374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6861"/>
            <a:ext cx="10972800" cy="990600"/>
          </a:xfrm>
        </p:spPr>
        <p:txBody>
          <a:bodyPr/>
          <a:lstStyle/>
          <a:p>
            <a:r>
              <a:rPr lang="en-US" dirty="0" smtClean="0"/>
              <a:t>Facilitating Emergency Room Interactions</a:t>
            </a:r>
            <a:endParaRPr lang="en-US" dirty="0"/>
          </a:p>
        </p:txBody>
      </p:sp>
      <p:sp>
        <p:nvSpPr>
          <p:cNvPr id="3" name="Content Placeholder 2"/>
          <p:cNvSpPr>
            <a:spLocks noGrp="1"/>
          </p:cNvSpPr>
          <p:nvPr>
            <p:ph idx="1"/>
          </p:nvPr>
        </p:nvSpPr>
        <p:spPr>
          <a:xfrm>
            <a:off x="609600" y="1694821"/>
            <a:ext cx="10972800" cy="4404527"/>
          </a:xfrm>
        </p:spPr>
        <p:txBody>
          <a:bodyPr/>
          <a:lstStyle/>
          <a:p>
            <a:pPr marL="0" indent="0">
              <a:buNone/>
            </a:pPr>
            <a:r>
              <a:rPr lang="en-US" sz="2400" dirty="0"/>
              <a:t>Hospitals and their law enforcement partners should work to establish best practices for emergency department interactions before a difficult situation arises. Some things to </a:t>
            </a:r>
            <a:r>
              <a:rPr lang="en-US" sz="2400" dirty="0" smtClean="0"/>
              <a:t>consider:</a:t>
            </a:r>
          </a:p>
          <a:p>
            <a:r>
              <a:rPr lang="en-US" sz="2400" dirty="0"/>
              <a:t>Understand each other’s roles, responsibilities and resource </a:t>
            </a:r>
            <a:r>
              <a:rPr lang="en-US" sz="2400" dirty="0" smtClean="0"/>
              <a:t>limitations</a:t>
            </a:r>
          </a:p>
          <a:p>
            <a:pPr lvl="1"/>
            <a:r>
              <a:rPr lang="en-US" sz="2400" dirty="0" smtClean="0"/>
              <a:t>Custody/detention of the patient</a:t>
            </a:r>
          </a:p>
          <a:p>
            <a:pPr lvl="1"/>
            <a:r>
              <a:rPr lang="en-US" sz="2400" dirty="0" smtClean="0"/>
              <a:t>Dedicated security staff at hospital?</a:t>
            </a:r>
            <a:endParaRPr lang="en-US" sz="2400" dirty="0"/>
          </a:p>
          <a:p>
            <a:r>
              <a:rPr lang="en-US" sz="2400" dirty="0"/>
              <a:t>Understand regulatory framework of </a:t>
            </a:r>
            <a:r>
              <a:rPr lang="en-US" sz="2400" dirty="0" smtClean="0"/>
              <a:t>EMTALA</a:t>
            </a:r>
          </a:p>
          <a:p>
            <a:r>
              <a:rPr lang="en-US" sz="2400" dirty="0" smtClean="0"/>
              <a:t>Develop cooperative/community plans</a:t>
            </a:r>
          </a:p>
          <a:p>
            <a:r>
              <a:rPr lang="en-US" sz="2400" dirty="0" smtClean="0"/>
              <a:t>Hospital as part of the regular beat</a:t>
            </a:r>
          </a:p>
          <a:p>
            <a:pPr marL="0" indent="0">
              <a:buNone/>
            </a:pPr>
            <a:endParaRPr lang="en-US" sz="2400" dirty="0"/>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19</a:t>
            </a:fld>
            <a:endParaRPr lang="en-US" dirty="0">
              <a:solidFill>
                <a:srgbClr val="4C4546"/>
              </a:solidFill>
            </a:endParaRPr>
          </a:p>
        </p:txBody>
      </p:sp>
    </p:spTree>
    <p:extLst>
      <p:ext uri="{BB962C8B-B14F-4D97-AF65-F5344CB8AC3E}">
        <p14:creationId xmlns:p14="http://schemas.microsoft.com/office/powerpoint/2010/main" val="109368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According to OSHA, </a:t>
            </a:r>
            <a:r>
              <a:rPr lang="en-US" dirty="0" smtClean="0"/>
              <a:t>health care providers are four times more likely to be assaulted in the workplace. </a:t>
            </a:r>
            <a:endParaRPr lang="en-US" dirty="0" smtClean="0"/>
          </a:p>
          <a:p>
            <a:r>
              <a:rPr lang="en-US" dirty="0" smtClean="0"/>
              <a:t>In </a:t>
            </a:r>
            <a:r>
              <a:rPr lang="en-US" dirty="0" smtClean="0"/>
              <a:t>2013, 13</a:t>
            </a:r>
            <a:r>
              <a:rPr lang="en-US" dirty="0"/>
              <a:t> </a:t>
            </a:r>
            <a:r>
              <a:rPr lang="en-US" dirty="0" smtClean="0"/>
              <a:t>percent of missed work days by health care or social services workers were due to workplace </a:t>
            </a:r>
            <a:r>
              <a:rPr lang="en-US" dirty="0" smtClean="0"/>
              <a:t>violence.</a:t>
            </a:r>
          </a:p>
          <a:p>
            <a:r>
              <a:rPr lang="en-US" dirty="0" smtClean="0"/>
              <a:t>In 2017, 54 </a:t>
            </a:r>
            <a:r>
              <a:rPr lang="en-US" dirty="0" smtClean="0"/>
              <a:t>percent of </a:t>
            </a:r>
            <a:r>
              <a:rPr lang="en-US" dirty="0" smtClean="0"/>
              <a:t>Missouri hospitals reported </a:t>
            </a:r>
            <a:r>
              <a:rPr lang="en-US" dirty="0" smtClean="0"/>
              <a:t>violence or aggression in their top three internal threats. </a:t>
            </a:r>
            <a:endParaRPr lang="en-US" dirty="0" smtClean="0"/>
          </a:p>
          <a:p>
            <a:pPr lvl="1"/>
            <a:r>
              <a:rPr lang="en-US" dirty="0" smtClean="0"/>
              <a:t>15 percent reported it as their primary risk</a:t>
            </a:r>
          </a:p>
          <a:p>
            <a:pPr lvl="2"/>
            <a:r>
              <a:rPr lang="en-US" sz="2000" dirty="0" smtClean="0"/>
              <a:t>MHA Annual Preparedness and Safety Survey, December 2017, n – 123 hospitals</a:t>
            </a:r>
            <a:endParaRPr lang="en-US" sz="2000" dirty="0" smtClean="0"/>
          </a:p>
          <a:p>
            <a:pPr marL="684213" lvl="2" indent="0">
              <a:buNone/>
            </a:pPr>
            <a:endParaRPr lang="en-US" dirty="0" smtClean="0"/>
          </a:p>
          <a:p>
            <a:endParaRPr lang="en-US" dirty="0"/>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2</a:t>
            </a:fld>
            <a:endParaRPr lang="en-US">
              <a:solidFill>
                <a:srgbClr val="4C4546"/>
              </a:solidFill>
            </a:endParaRPr>
          </a:p>
        </p:txBody>
      </p:sp>
    </p:spTree>
    <p:extLst>
      <p:ext uri="{BB962C8B-B14F-4D97-AF65-F5344CB8AC3E}">
        <p14:creationId xmlns:p14="http://schemas.microsoft.com/office/powerpoint/2010/main" val="42183747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7586"/>
            <a:ext cx="10972800" cy="990600"/>
          </a:xfrm>
        </p:spPr>
        <p:txBody>
          <a:bodyPr/>
          <a:lstStyle/>
          <a:p>
            <a:r>
              <a:rPr lang="en-US" dirty="0" smtClean="0"/>
              <a:t>Case Study #3 (cont.)</a:t>
            </a:r>
            <a:endParaRPr lang="en-US" dirty="0"/>
          </a:p>
        </p:txBody>
      </p:sp>
      <p:sp>
        <p:nvSpPr>
          <p:cNvPr id="3" name="Content Placeholder 2"/>
          <p:cNvSpPr>
            <a:spLocks noGrp="1"/>
          </p:cNvSpPr>
          <p:nvPr>
            <p:ph idx="1"/>
          </p:nvPr>
        </p:nvSpPr>
        <p:spPr>
          <a:xfrm>
            <a:off x="609600" y="1674725"/>
            <a:ext cx="10972800" cy="3962400"/>
          </a:xfrm>
        </p:spPr>
        <p:txBody>
          <a:bodyPr/>
          <a:lstStyle/>
          <a:p>
            <a:pPr marL="0" indent="0">
              <a:buNone/>
            </a:pPr>
            <a:r>
              <a:rPr lang="en-US" dirty="0" smtClean="0"/>
              <a:t>Approximately three hours after the officers leave the individual at the hospital, the director of the emergency department calls the police department and informs them the patient assaulted a nurse, breaking her nose. He is now threatening to leave the hospital against medical advice. The director asks the officers to return to the hospital and detain the patient in the emergency department until he is stable for discharge.  Do the officers have authority to do so?</a:t>
            </a:r>
          </a:p>
          <a:p>
            <a:pPr marL="0" indent="0">
              <a:buNone/>
            </a:pPr>
            <a:endParaRPr lang="en-US" sz="2400" dirty="0" smtClean="0"/>
          </a:p>
          <a:p>
            <a:pPr marL="0" indent="0">
              <a:buNone/>
            </a:pPr>
            <a:endParaRPr lang="en-US" sz="2400" dirty="0" smtClean="0"/>
          </a:p>
          <a:p>
            <a:pPr marL="0" indent="0">
              <a:buNone/>
            </a:pPr>
            <a:endParaRPr lang="en-US" sz="2400" dirty="0" smtClean="0"/>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20</a:t>
            </a:fld>
            <a:endParaRPr lang="en-US" dirty="0">
              <a:solidFill>
                <a:srgbClr val="4C4546"/>
              </a:solidFill>
            </a:endParaRPr>
          </a:p>
        </p:txBody>
      </p:sp>
    </p:spTree>
    <p:extLst>
      <p:ext uri="{BB962C8B-B14F-4D97-AF65-F5344CB8AC3E}">
        <p14:creationId xmlns:p14="http://schemas.microsoft.com/office/powerpoint/2010/main" val="3519245536"/>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7586"/>
            <a:ext cx="10972800" cy="990600"/>
          </a:xfrm>
        </p:spPr>
        <p:txBody>
          <a:bodyPr/>
          <a:lstStyle/>
          <a:p>
            <a:r>
              <a:rPr lang="en-US" dirty="0" smtClean="0"/>
              <a:t>Facilitating Emergency Room Interactions</a:t>
            </a:r>
            <a:endParaRPr lang="en-US" dirty="0"/>
          </a:p>
        </p:txBody>
      </p:sp>
      <p:sp>
        <p:nvSpPr>
          <p:cNvPr id="3" name="Content Placeholder 2"/>
          <p:cNvSpPr>
            <a:spLocks noGrp="1"/>
          </p:cNvSpPr>
          <p:nvPr>
            <p:ph idx="1"/>
          </p:nvPr>
        </p:nvSpPr>
        <p:spPr>
          <a:xfrm>
            <a:off x="609600" y="1674725"/>
            <a:ext cx="10972800" cy="3962400"/>
          </a:xfrm>
        </p:spPr>
        <p:txBody>
          <a:bodyPr/>
          <a:lstStyle/>
          <a:p>
            <a:pPr marL="0" indent="0">
              <a:buNone/>
            </a:pPr>
            <a:r>
              <a:rPr lang="en-US" dirty="0" smtClean="0"/>
              <a:t>Law enforcement officers have certain rights to detain individuals who present a likelihood of serious harm to self or others.</a:t>
            </a:r>
          </a:p>
          <a:p>
            <a:r>
              <a:rPr lang="en-US" dirty="0" smtClean="0"/>
              <a:t>Ability to take into custody for suspected criminal activity</a:t>
            </a:r>
          </a:p>
          <a:p>
            <a:r>
              <a:rPr lang="en-US" dirty="0" smtClean="0"/>
              <a:t>Request </a:t>
            </a:r>
            <a:r>
              <a:rPr lang="en-US" dirty="0" smtClean="0"/>
              <a:t>of mental health coordinator for transport to a mental health facility</a:t>
            </a:r>
          </a:p>
          <a:p>
            <a:r>
              <a:rPr lang="en-US" dirty="0" smtClean="0"/>
              <a:t>Officer’s belief that there is a likelihood of imminent, serious harm</a:t>
            </a:r>
          </a:p>
          <a:p>
            <a:pPr lvl="1"/>
            <a:r>
              <a:rPr lang="en-US" dirty="0" smtClean="0"/>
              <a:t>Application for detention upon arrival</a:t>
            </a:r>
          </a:p>
          <a:p>
            <a:pPr marL="0" indent="0">
              <a:buNone/>
            </a:pPr>
            <a:endParaRPr lang="en-US" sz="2400" dirty="0" smtClean="0"/>
          </a:p>
          <a:p>
            <a:pPr marL="0" indent="0">
              <a:buNone/>
            </a:pPr>
            <a:endParaRPr lang="en-US" sz="2400" dirty="0" smtClean="0"/>
          </a:p>
          <a:p>
            <a:pPr marL="0" indent="0">
              <a:buNone/>
            </a:pPr>
            <a:endParaRPr lang="en-US" sz="2400" dirty="0" smtClean="0"/>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21</a:t>
            </a:fld>
            <a:endParaRPr lang="en-US" dirty="0">
              <a:solidFill>
                <a:srgbClr val="4C4546"/>
              </a:solidFill>
            </a:endParaRPr>
          </a:p>
        </p:txBody>
      </p:sp>
    </p:spTree>
    <p:extLst>
      <p:ext uri="{BB962C8B-B14F-4D97-AF65-F5344CB8AC3E}">
        <p14:creationId xmlns:p14="http://schemas.microsoft.com/office/powerpoint/2010/main" val="28609861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17490"/>
            <a:ext cx="10972800" cy="990600"/>
          </a:xfrm>
        </p:spPr>
        <p:txBody>
          <a:bodyPr/>
          <a:lstStyle/>
          <a:p>
            <a:r>
              <a:rPr lang="en-US" dirty="0" smtClean="0"/>
              <a:t>Case Study #4</a:t>
            </a:r>
            <a:endParaRPr lang="en-US" dirty="0"/>
          </a:p>
        </p:txBody>
      </p:sp>
      <p:sp>
        <p:nvSpPr>
          <p:cNvPr id="3" name="Content Placeholder 2"/>
          <p:cNvSpPr>
            <a:spLocks noGrp="1"/>
          </p:cNvSpPr>
          <p:nvPr>
            <p:ph idx="1"/>
          </p:nvPr>
        </p:nvSpPr>
        <p:spPr>
          <a:xfrm>
            <a:off x="609600" y="1755112"/>
            <a:ext cx="10972800" cy="3962400"/>
          </a:xfrm>
        </p:spPr>
        <p:txBody>
          <a:bodyPr/>
          <a:lstStyle/>
          <a:p>
            <a:pPr marL="0" indent="0">
              <a:buNone/>
            </a:pPr>
            <a:r>
              <a:rPr lang="en-US" sz="2600" dirty="0" smtClean="0"/>
              <a:t>The Gentry County Sheriff’s Department receives a call from the social worker at Northwest Medical Center.  The facility has a patient who is the subject of an involuntary commitment, or 96-hour hold order signed by the probate judge.  The closest available psychiatric bed for this patient is in Kansas City at Two Rivers Behavioral Health System, which is over 100 miles away.  The social worker informs the sheriff that the judge has ordered that the patient be transferred to that facility by a deputy.  The sheriff does not have the manpower to take a deputy out of commission for the several hours it will take to transport the patient and return to Gentry county.  Must the sheriff’s </a:t>
            </a:r>
            <a:r>
              <a:rPr lang="en-US" sz="2600" dirty="0"/>
              <a:t>d</a:t>
            </a:r>
            <a:r>
              <a:rPr lang="en-US" sz="2600" dirty="0" smtClean="0"/>
              <a:t>epartment transport the patient?</a:t>
            </a:r>
          </a:p>
          <a:p>
            <a:pPr marL="0" indent="0">
              <a:buNone/>
            </a:pPr>
            <a:endParaRPr lang="en-US" sz="2400" dirty="0" smtClean="0"/>
          </a:p>
          <a:p>
            <a:pPr marL="0" indent="0">
              <a:buNone/>
            </a:pPr>
            <a:endParaRPr lang="en-US" sz="2400" dirty="0" smtClean="0"/>
          </a:p>
          <a:p>
            <a:pPr marL="0" indent="0">
              <a:buNone/>
            </a:pPr>
            <a:endParaRPr lang="en-US" sz="2400" dirty="0" smtClean="0"/>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22</a:t>
            </a:fld>
            <a:endParaRPr lang="en-US" dirty="0">
              <a:solidFill>
                <a:srgbClr val="4C4546"/>
              </a:solidFill>
            </a:endParaRPr>
          </a:p>
        </p:txBody>
      </p:sp>
    </p:spTree>
    <p:extLst>
      <p:ext uri="{BB962C8B-B14F-4D97-AF65-F5344CB8AC3E}">
        <p14:creationId xmlns:p14="http://schemas.microsoft.com/office/powerpoint/2010/main" val="49158148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6861"/>
            <a:ext cx="10972800" cy="990600"/>
          </a:xfrm>
        </p:spPr>
        <p:txBody>
          <a:bodyPr/>
          <a:lstStyle/>
          <a:p>
            <a:r>
              <a:rPr lang="en-US" dirty="0" smtClean="0"/>
              <a:t>Facilitating Emergency Room Interactions</a:t>
            </a:r>
            <a:endParaRPr lang="en-US" dirty="0"/>
          </a:p>
        </p:txBody>
      </p:sp>
      <p:sp>
        <p:nvSpPr>
          <p:cNvPr id="3" name="Content Placeholder 2"/>
          <p:cNvSpPr>
            <a:spLocks noGrp="1"/>
          </p:cNvSpPr>
          <p:nvPr>
            <p:ph idx="1"/>
          </p:nvPr>
        </p:nvSpPr>
        <p:spPr>
          <a:xfrm>
            <a:off x="609600" y="1694821"/>
            <a:ext cx="10972800" cy="4404527"/>
          </a:xfrm>
        </p:spPr>
        <p:txBody>
          <a:bodyPr/>
          <a:lstStyle/>
          <a:p>
            <a:pPr marL="0" indent="0">
              <a:buNone/>
            </a:pPr>
            <a:r>
              <a:rPr lang="en-US" sz="2400" dirty="0"/>
              <a:t>Hospitals and their law enforcement partners should work to establish best practices for emergency department interactions before a difficult situation arises. Some things to </a:t>
            </a:r>
            <a:r>
              <a:rPr lang="en-US" sz="2400" dirty="0" smtClean="0"/>
              <a:t>consider:</a:t>
            </a:r>
          </a:p>
          <a:p>
            <a:r>
              <a:rPr lang="en-US" sz="2400" dirty="0"/>
              <a:t>Understand each other’s roles, responsibilities and resource </a:t>
            </a:r>
            <a:r>
              <a:rPr lang="en-US" sz="2400" dirty="0" smtClean="0"/>
              <a:t>limitations</a:t>
            </a:r>
          </a:p>
          <a:p>
            <a:r>
              <a:rPr lang="en-US" sz="2400" dirty="0" smtClean="0"/>
              <a:t>Understand </a:t>
            </a:r>
            <a:r>
              <a:rPr lang="en-US" sz="2400" dirty="0"/>
              <a:t>regulatory framework of </a:t>
            </a:r>
            <a:r>
              <a:rPr lang="en-US" sz="2400" dirty="0" smtClean="0"/>
              <a:t>EMTALA</a:t>
            </a:r>
          </a:p>
          <a:p>
            <a:r>
              <a:rPr lang="en-US" sz="2400" dirty="0" smtClean="0"/>
              <a:t>Develop cooperative/community transportation plans</a:t>
            </a:r>
          </a:p>
          <a:p>
            <a:pPr lvl="1"/>
            <a:r>
              <a:rPr lang="en-US" sz="2400" dirty="0" smtClean="0"/>
              <a:t>Statutory reimbursement for sheriff’s department</a:t>
            </a:r>
          </a:p>
          <a:p>
            <a:pPr marL="0" indent="0">
              <a:buNone/>
            </a:pPr>
            <a:endParaRPr lang="en-US" sz="2400" dirty="0"/>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23</a:t>
            </a:fld>
            <a:endParaRPr lang="en-US" dirty="0">
              <a:solidFill>
                <a:srgbClr val="4C4546"/>
              </a:solidFill>
            </a:endParaRPr>
          </a:p>
        </p:txBody>
      </p:sp>
    </p:spTree>
    <p:extLst>
      <p:ext uri="{BB962C8B-B14F-4D97-AF65-F5344CB8AC3E}">
        <p14:creationId xmlns:p14="http://schemas.microsoft.com/office/powerpoint/2010/main" val="99825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6861"/>
            <a:ext cx="10972800" cy="990600"/>
          </a:xfrm>
        </p:spPr>
        <p:txBody>
          <a:bodyPr/>
          <a:lstStyle/>
          <a:p>
            <a:r>
              <a:rPr lang="en-US" dirty="0" smtClean="0"/>
              <a:t>The Law Enforcement Perspective</a:t>
            </a:r>
            <a:endParaRPr lang="en-US" dirty="0"/>
          </a:p>
        </p:txBody>
      </p:sp>
      <p:sp>
        <p:nvSpPr>
          <p:cNvPr id="3" name="Content Placeholder 2"/>
          <p:cNvSpPr>
            <a:spLocks noGrp="1"/>
          </p:cNvSpPr>
          <p:nvPr>
            <p:ph idx="1"/>
          </p:nvPr>
        </p:nvSpPr>
        <p:spPr>
          <a:xfrm>
            <a:off x="609600" y="1694821"/>
            <a:ext cx="10972800" cy="4404527"/>
          </a:xfrm>
        </p:spPr>
        <p:txBody>
          <a:bodyPr/>
          <a:lstStyle/>
          <a:p>
            <a:r>
              <a:rPr lang="en-US" dirty="0" smtClean="0"/>
              <a:t>What issues have you faced interacting with hospital emergency departments?</a:t>
            </a:r>
          </a:p>
          <a:p>
            <a:r>
              <a:rPr lang="en-US" dirty="0" smtClean="0"/>
              <a:t>What types of situations present the most difficult patient transitions?</a:t>
            </a:r>
          </a:p>
          <a:p>
            <a:r>
              <a:rPr lang="en-US" dirty="0" smtClean="0"/>
              <a:t>What practices have you developed to ensure smooth patient transitions?</a:t>
            </a:r>
          </a:p>
          <a:p>
            <a:r>
              <a:rPr lang="en-US" dirty="0" smtClean="0"/>
              <a:t>Do you have any formal agreements or plans in place to address these situations?</a:t>
            </a:r>
          </a:p>
          <a:p>
            <a:endParaRPr lang="en-US" sz="2400" dirty="0" smtClean="0"/>
          </a:p>
          <a:p>
            <a:pPr marL="0" indent="0">
              <a:buNone/>
            </a:pPr>
            <a:endParaRPr lang="en-US" sz="2400" dirty="0"/>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24</a:t>
            </a:fld>
            <a:endParaRPr lang="en-US" dirty="0">
              <a:solidFill>
                <a:srgbClr val="4C4546"/>
              </a:solidFill>
            </a:endParaRPr>
          </a:p>
        </p:txBody>
      </p:sp>
    </p:spTree>
    <p:extLst>
      <p:ext uri="{BB962C8B-B14F-4D97-AF65-F5344CB8AC3E}">
        <p14:creationId xmlns:p14="http://schemas.microsoft.com/office/powerpoint/2010/main" val="5617091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marL="341312" lvl="1" indent="0">
              <a:buNone/>
            </a:pPr>
            <a:r>
              <a:rPr lang="en-US" dirty="0" smtClean="0"/>
              <a:t>Jane Drummond</a:t>
            </a:r>
          </a:p>
          <a:p>
            <a:pPr marL="341312" lvl="1" indent="0">
              <a:buNone/>
            </a:pPr>
            <a:r>
              <a:rPr lang="en-US" dirty="0" smtClean="0"/>
              <a:t>General Counsel and Vice President of Legal Affairs</a:t>
            </a:r>
          </a:p>
          <a:p>
            <a:pPr marL="341312" lvl="1" indent="0">
              <a:buNone/>
            </a:pPr>
            <a:r>
              <a:rPr lang="en-US" dirty="0" smtClean="0"/>
              <a:t>Missouri Hospital Association</a:t>
            </a:r>
          </a:p>
          <a:p>
            <a:pPr marL="341312" lvl="1" indent="0">
              <a:buNone/>
            </a:pPr>
            <a:r>
              <a:rPr lang="en-US" dirty="0" smtClean="0">
                <a:hlinkClick r:id="rId2"/>
              </a:rPr>
              <a:t>jdrummond@mhanet.com</a:t>
            </a:r>
            <a:endParaRPr lang="en-US" dirty="0" smtClean="0"/>
          </a:p>
          <a:p>
            <a:pPr marL="341312" lvl="1" indent="0">
              <a:buNone/>
            </a:pPr>
            <a:r>
              <a:rPr lang="en-US" dirty="0" smtClean="0"/>
              <a:t>(573) 893-3700, ext. 1328</a:t>
            </a:r>
          </a:p>
          <a:p>
            <a:pPr marL="341312" lvl="1" indent="0">
              <a:buNone/>
            </a:pPr>
            <a:r>
              <a:rPr lang="en-US" dirty="0">
                <a:hlinkClick r:id="rId3"/>
              </a:rPr>
              <a:t>https://web.mhanet.com</a:t>
            </a:r>
            <a:r>
              <a:rPr lang="en-US" dirty="0" smtClean="0">
                <a:hlinkClick r:id="rId3"/>
              </a:rPr>
              <a:t>/</a:t>
            </a:r>
            <a:r>
              <a:rPr lang="en-US" dirty="0" smtClean="0"/>
              <a:t> </a:t>
            </a:r>
            <a:endParaRPr lang="en-US" dirty="0"/>
          </a:p>
        </p:txBody>
      </p:sp>
      <p:sp>
        <p:nvSpPr>
          <p:cNvPr id="4" name="Slide Number Placeholder 3"/>
          <p:cNvSpPr>
            <a:spLocks noGrp="1"/>
          </p:cNvSpPr>
          <p:nvPr>
            <p:ph type="sldNum" sz="quarter" idx="4"/>
          </p:nvPr>
        </p:nvSpPr>
        <p:spPr/>
        <p:txBody>
          <a:bodyPr/>
          <a:lstStyle/>
          <a:p>
            <a:pPr>
              <a:defRPr/>
            </a:pPr>
            <a:fld id="{81DBC602-7CFF-42AB-8DAC-DFF9CE4B26D4}" type="slidenum">
              <a:rPr lang="en-US" smtClean="0">
                <a:solidFill>
                  <a:srgbClr val="4C4546"/>
                </a:solidFill>
              </a:rPr>
              <a:pPr>
                <a:defRPr/>
              </a:pPr>
              <a:t>25</a:t>
            </a:fld>
            <a:endParaRPr lang="en-US" dirty="0">
              <a:solidFill>
                <a:srgbClr val="4C4546"/>
              </a:solidFill>
            </a:endParaRPr>
          </a:p>
        </p:txBody>
      </p:sp>
    </p:spTree>
    <p:extLst>
      <p:ext uri="{BB962C8B-B14F-4D97-AF65-F5344CB8AC3E}">
        <p14:creationId xmlns:p14="http://schemas.microsoft.com/office/powerpoint/2010/main" val="359887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1DBC602-7CFF-42AB-8DAC-DFF9CE4B26D4}" type="slidenum">
              <a:rPr lang="en-US" smtClean="0">
                <a:solidFill>
                  <a:srgbClr val="4C4546"/>
                </a:solidFill>
              </a:rPr>
              <a:pPr/>
              <a:t>3</a:t>
            </a:fld>
            <a:endParaRPr lang="en-US">
              <a:solidFill>
                <a:srgbClr val="4C4546"/>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89" y="796366"/>
            <a:ext cx="6154009" cy="5115639"/>
          </a:xfrm>
          <a:prstGeom prst="rect">
            <a:avLst/>
          </a:prstGeom>
        </p:spPr>
      </p:pic>
      <p:sp>
        <p:nvSpPr>
          <p:cNvPr id="3" name="TextBox 2"/>
          <p:cNvSpPr txBox="1"/>
          <p:nvPr/>
        </p:nvSpPr>
        <p:spPr>
          <a:xfrm>
            <a:off x="7697585" y="856211"/>
            <a:ext cx="3757353" cy="1938992"/>
          </a:xfrm>
          <a:prstGeom prst="rect">
            <a:avLst/>
          </a:prstGeom>
          <a:noFill/>
        </p:spPr>
        <p:txBody>
          <a:bodyPr wrap="square" rtlCol="0">
            <a:spAutoFit/>
          </a:bodyPr>
          <a:lstStyle/>
          <a:p>
            <a:r>
              <a:rPr lang="en-US" b="1" dirty="0" smtClean="0"/>
              <a:t>Workplace Violence in Healthcare: Understanding the Challenge</a:t>
            </a:r>
          </a:p>
          <a:p>
            <a:endParaRPr lang="en-US" dirty="0"/>
          </a:p>
          <a:p>
            <a:r>
              <a:rPr lang="en-US" sz="1600" dirty="0" smtClean="0"/>
              <a:t>Retrieved from</a:t>
            </a:r>
            <a:r>
              <a:rPr lang="en-US" sz="1600" dirty="0"/>
              <a:t>: https://www.osha.gov/Publications/OSHA3826.pdf</a:t>
            </a:r>
          </a:p>
        </p:txBody>
      </p:sp>
    </p:spTree>
    <p:extLst>
      <p:ext uri="{BB962C8B-B14F-4D97-AF65-F5344CB8AC3E}">
        <p14:creationId xmlns:p14="http://schemas.microsoft.com/office/powerpoint/2010/main" val="3752084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Stressors Faced By Hospital Staff</a:t>
            </a:r>
            <a:endParaRPr lang="en-US" dirty="0"/>
          </a:p>
        </p:txBody>
      </p:sp>
      <p:sp>
        <p:nvSpPr>
          <p:cNvPr id="3" name="Content Placeholder 2"/>
          <p:cNvSpPr>
            <a:spLocks noGrp="1"/>
          </p:cNvSpPr>
          <p:nvPr>
            <p:ph idx="1"/>
          </p:nvPr>
        </p:nvSpPr>
        <p:spPr/>
        <p:txBody>
          <a:bodyPr/>
          <a:lstStyle/>
          <a:p>
            <a:pPr lvl="0"/>
            <a:r>
              <a:rPr lang="en-US" dirty="0" smtClean="0"/>
              <a:t>Criminal activity resulting in law enforcement and legal implications</a:t>
            </a:r>
          </a:p>
          <a:p>
            <a:pPr lvl="0"/>
            <a:r>
              <a:rPr lang="en-US" dirty="0" smtClean="0"/>
              <a:t>Recognized shortage in behavioral health resources in our state’s health care system</a:t>
            </a:r>
          </a:p>
          <a:p>
            <a:pPr lvl="0"/>
            <a:r>
              <a:rPr lang="en-US" dirty="0" smtClean="0"/>
              <a:t>Opioid abuse — resource demands and drug seekers</a:t>
            </a:r>
          </a:p>
          <a:p>
            <a:pPr lvl="0"/>
            <a:r>
              <a:rPr lang="en-US" dirty="0" smtClean="0"/>
              <a:t>Prevalence for violence and/or assault by patients and visitors </a:t>
            </a:r>
          </a:p>
          <a:p>
            <a:pPr lvl="0"/>
            <a:r>
              <a:rPr lang="en-US" dirty="0" smtClean="0"/>
              <a:t>Regulatory environment </a:t>
            </a:r>
          </a:p>
          <a:p>
            <a:pPr marL="341312" lvl="1" indent="0">
              <a:buNone/>
            </a:pPr>
            <a:endParaRPr lang="en-US" dirty="0" smtClean="0"/>
          </a:p>
          <a:p>
            <a:endParaRPr lang="en-US" dirty="0"/>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4</a:t>
            </a:fld>
            <a:endParaRPr lang="en-US">
              <a:solidFill>
                <a:srgbClr val="4C4546"/>
              </a:solidFill>
            </a:endParaRPr>
          </a:p>
        </p:txBody>
      </p:sp>
    </p:spTree>
    <p:extLst>
      <p:ext uri="{BB962C8B-B14F-4D97-AF65-F5344CB8AC3E}">
        <p14:creationId xmlns:p14="http://schemas.microsoft.com/office/powerpoint/2010/main" val="1618983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Identified Threats in Ranked Order</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Behavioral health patient boarding in nonpsychiatric facilities (more prevalent in rural settings)</a:t>
            </a:r>
          </a:p>
          <a:p>
            <a:pPr marL="514350" indent="-514350">
              <a:buFont typeface="+mj-lt"/>
              <a:buAutoNum type="arabicPeriod"/>
            </a:pPr>
            <a:r>
              <a:rPr lang="en-US" dirty="0" smtClean="0"/>
              <a:t>Violent patient encounters </a:t>
            </a:r>
            <a:r>
              <a:rPr lang="en-US" dirty="0" smtClean="0"/>
              <a:t>– </a:t>
            </a:r>
            <a:r>
              <a:rPr lang="en-US" i="1" dirty="0" smtClean="0"/>
              <a:t>ambient societal violence</a:t>
            </a:r>
            <a:endParaRPr lang="en-US" dirty="0" smtClean="0"/>
          </a:p>
          <a:p>
            <a:pPr marL="514350" indent="-514350">
              <a:buFont typeface="+mj-lt"/>
              <a:buAutoNum type="arabicPeriod"/>
            </a:pPr>
            <a:r>
              <a:rPr lang="en-US" dirty="0" smtClean="0"/>
              <a:t>Lack of resources to address law enforcement drop offs </a:t>
            </a:r>
          </a:p>
          <a:p>
            <a:pPr marL="514350" indent="-514350">
              <a:buFont typeface="+mj-lt"/>
              <a:buAutoNum type="arabicPeriod"/>
            </a:pPr>
            <a:r>
              <a:rPr lang="en-US" dirty="0" smtClean="0"/>
              <a:t>Search and confiscation of narcotics </a:t>
            </a:r>
          </a:p>
          <a:p>
            <a:pPr marL="514350" indent="-514350">
              <a:buFont typeface="+mj-lt"/>
              <a:buAutoNum type="arabicPeriod"/>
            </a:pPr>
            <a:r>
              <a:rPr lang="en-US" dirty="0" smtClean="0"/>
              <a:t>Search and confiscation of weapons </a:t>
            </a:r>
          </a:p>
          <a:p>
            <a:pPr marL="514350" indent="-514350">
              <a:buFont typeface="+mj-lt"/>
              <a:buAutoNum type="arabicPeriod"/>
            </a:pPr>
            <a:r>
              <a:rPr lang="en-US" dirty="0" smtClean="0"/>
              <a:t>Law enforcement presence to execute warrants or question patients/visitors on site </a:t>
            </a:r>
          </a:p>
          <a:p>
            <a:pPr lvl="1"/>
            <a:endParaRPr lang="en-US" dirty="0" smtClean="0"/>
          </a:p>
          <a:p>
            <a:pPr lvl="1"/>
            <a:endParaRPr lang="en-US" dirty="0"/>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5</a:t>
            </a:fld>
            <a:endParaRPr lang="en-US" dirty="0">
              <a:solidFill>
                <a:srgbClr val="4C4546"/>
              </a:solidFill>
            </a:endParaRPr>
          </a:p>
        </p:txBody>
      </p:sp>
    </p:spTree>
    <p:extLst>
      <p:ext uri="{BB962C8B-B14F-4D97-AF65-F5344CB8AC3E}">
        <p14:creationId xmlns:p14="http://schemas.microsoft.com/office/powerpoint/2010/main" val="17451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27537"/>
            <a:ext cx="10972800" cy="990600"/>
          </a:xfrm>
        </p:spPr>
        <p:txBody>
          <a:bodyPr/>
          <a:lstStyle/>
          <a:p>
            <a:r>
              <a:rPr lang="en-US" dirty="0" smtClean="0"/>
              <a:t>Environmental Scan</a:t>
            </a:r>
            <a:endParaRPr lang="en-US" dirty="0"/>
          </a:p>
        </p:txBody>
      </p:sp>
      <p:sp>
        <p:nvSpPr>
          <p:cNvPr id="3" name="Content Placeholder 2"/>
          <p:cNvSpPr>
            <a:spLocks noGrp="1"/>
          </p:cNvSpPr>
          <p:nvPr>
            <p:ph idx="1"/>
          </p:nvPr>
        </p:nvSpPr>
        <p:spPr>
          <a:xfrm>
            <a:off x="609600" y="1976177"/>
            <a:ext cx="10972800" cy="3962400"/>
          </a:xfrm>
        </p:spPr>
        <p:txBody>
          <a:bodyPr/>
          <a:lstStyle/>
          <a:p>
            <a:r>
              <a:rPr lang="en-US" sz="2400" dirty="0" smtClean="0"/>
              <a:t>65 percent (84 hospitals) employ security workforce as hospital personnel.</a:t>
            </a:r>
          </a:p>
          <a:p>
            <a:r>
              <a:rPr lang="en-US" sz="2400" dirty="0" smtClean="0"/>
              <a:t>28 percent (36 hospitals) provided dedicated security in the ED 24/7.</a:t>
            </a:r>
          </a:p>
          <a:p>
            <a:r>
              <a:rPr lang="en-US" sz="2400" dirty="0" smtClean="0"/>
              <a:t>36 percent (47 hospitals) have armed security officers.</a:t>
            </a:r>
          </a:p>
          <a:p>
            <a:pPr lvl="1"/>
            <a:r>
              <a:rPr lang="en-US" sz="2400" dirty="0" smtClean="0"/>
              <a:t>40 percent (24) firearm</a:t>
            </a:r>
          </a:p>
          <a:p>
            <a:pPr lvl="1"/>
            <a:r>
              <a:rPr lang="en-US" sz="2400" dirty="0" smtClean="0"/>
              <a:t>48 percent (29) TASER</a:t>
            </a:r>
          </a:p>
          <a:p>
            <a:pPr lvl="1"/>
            <a:r>
              <a:rPr lang="en-US" sz="2400" dirty="0" smtClean="0"/>
              <a:t>31 percent (19) pepper spray</a:t>
            </a:r>
          </a:p>
          <a:p>
            <a:pPr lvl="1"/>
            <a:r>
              <a:rPr lang="en-US" sz="2400" dirty="0" smtClean="0"/>
              <a:t>42 percent (26) baton</a:t>
            </a:r>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6</a:t>
            </a:fld>
            <a:endParaRPr lang="en-US" dirty="0">
              <a:solidFill>
                <a:srgbClr val="4C4546"/>
              </a:solidFill>
            </a:endParaRPr>
          </a:p>
        </p:txBody>
      </p:sp>
    </p:spTree>
    <p:extLst>
      <p:ext uri="{BB962C8B-B14F-4D97-AF65-F5344CB8AC3E}">
        <p14:creationId xmlns:p14="http://schemas.microsoft.com/office/powerpoint/2010/main" val="313575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Issues</a:t>
            </a:r>
            <a:endParaRPr lang="en-US" dirty="0"/>
          </a:p>
        </p:txBody>
      </p:sp>
      <p:sp>
        <p:nvSpPr>
          <p:cNvPr id="3" name="Content Placeholder 2"/>
          <p:cNvSpPr>
            <a:spLocks noGrp="1"/>
          </p:cNvSpPr>
          <p:nvPr>
            <p:ph idx="1"/>
          </p:nvPr>
        </p:nvSpPr>
        <p:spPr/>
        <p:txBody>
          <a:bodyPr/>
          <a:lstStyle/>
          <a:p>
            <a:pPr lvl="0"/>
            <a:r>
              <a:rPr lang="en-US" dirty="0" smtClean="0"/>
              <a:t>Patients under </a:t>
            </a:r>
            <a:r>
              <a:rPr lang="en-US" dirty="0" smtClean="0"/>
              <a:t>detention </a:t>
            </a:r>
            <a:r>
              <a:rPr lang="en-US" dirty="0" smtClean="0"/>
              <a:t>or in custody</a:t>
            </a:r>
          </a:p>
          <a:p>
            <a:pPr lvl="0"/>
            <a:r>
              <a:rPr lang="en-US" dirty="0" smtClean="0"/>
              <a:t>Law enforcement </a:t>
            </a:r>
            <a:r>
              <a:rPr lang="en-US" dirty="0" smtClean="0"/>
              <a:t>involved </a:t>
            </a:r>
            <a:r>
              <a:rPr lang="en-US" dirty="0" smtClean="0"/>
              <a:t>patients</a:t>
            </a:r>
          </a:p>
          <a:p>
            <a:r>
              <a:rPr lang="en-US" dirty="0"/>
              <a:t>Controlled substances</a:t>
            </a:r>
          </a:p>
          <a:p>
            <a:pPr lvl="0"/>
            <a:r>
              <a:rPr lang="en-US" dirty="0" smtClean="0"/>
              <a:t>Weapons</a:t>
            </a:r>
          </a:p>
          <a:p>
            <a:pPr lvl="0"/>
            <a:r>
              <a:rPr lang="en-US" dirty="0" smtClean="0"/>
              <a:t>Psychiatric boarding</a:t>
            </a:r>
            <a:endParaRPr lang="en-US" dirty="0" smtClean="0"/>
          </a:p>
          <a:p>
            <a:pPr marL="0" indent="0">
              <a:buNone/>
            </a:pPr>
            <a:endParaRPr lang="en-US" dirty="0"/>
          </a:p>
          <a:p>
            <a:pPr marL="0" lvl="0" indent="0">
              <a:buNone/>
            </a:pPr>
            <a:endParaRPr lang="en-US" dirty="0" smtClean="0"/>
          </a:p>
          <a:p>
            <a:endParaRPr lang="en-US" dirty="0"/>
          </a:p>
        </p:txBody>
      </p:sp>
      <p:sp>
        <p:nvSpPr>
          <p:cNvPr id="7" name="TextBox 6"/>
          <p:cNvSpPr txBox="1"/>
          <p:nvPr/>
        </p:nvSpPr>
        <p:spPr>
          <a:xfrm>
            <a:off x="2144785" y="4075447"/>
            <a:ext cx="7550092" cy="369332"/>
          </a:xfrm>
          <a:prstGeom prst="rect">
            <a:avLst/>
          </a:prstGeom>
          <a:noFill/>
        </p:spPr>
        <p:txBody>
          <a:bodyPr wrap="square" rtlCol="0">
            <a:spAutoFit/>
          </a:bodyPr>
          <a:lstStyle/>
          <a:p>
            <a:endParaRPr lang="en-US" dirty="0">
              <a:solidFill>
                <a:srgbClr val="4C4546"/>
              </a:solidFill>
            </a:endParaRPr>
          </a:p>
        </p:txBody>
      </p:sp>
      <p:pic>
        <p:nvPicPr>
          <p:cNvPr id="10" name="Picture 9"/>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217298" y="2354282"/>
            <a:ext cx="5205175" cy="3436918"/>
          </a:xfrm>
          <a:prstGeom prst="rect">
            <a:avLst/>
          </a:prstGeom>
        </p:spPr>
      </p:pic>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7</a:t>
            </a:fld>
            <a:endParaRPr lang="en-US">
              <a:solidFill>
                <a:srgbClr val="4C4546"/>
              </a:solidFill>
            </a:endParaRPr>
          </a:p>
        </p:txBody>
      </p:sp>
    </p:spTree>
    <p:extLst>
      <p:ext uri="{BB962C8B-B14F-4D97-AF65-F5344CB8AC3E}">
        <p14:creationId xmlns:p14="http://schemas.microsoft.com/office/powerpoint/2010/main" val="3007539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Theme </a:t>
            </a:r>
            <a:endParaRPr lang="en-US" dirty="0"/>
          </a:p>
        </p:txBody>
      </p:sp>
      <p:sp>
        <p:nvSpPr>
          <p:cNvPr id="3" name="Content Placeholder 2"/>
          <p:cNvSpPr>
            <a:spLocks noGrp="1"/>
          </p:cNvSpPr>
          <p:nvPr>
            <p:ph idx="1"/>
          </p:nvPr>
        </p:nvSpPr>
        <p:spPr/>
        <p:txBody>
          <a:bodyPr/>
          <a:lstStyle/>
          <a:p>
            <a:r>
              <a:rPr lang="en-US" dirty="0"/>
              <a:t>Intersection of rights and responsibilities between the hospital, staff, patients and law enforcement officials in regulated </a:t>
            </a:r>
            <a:r>
              <a:rPr lang="en-US" dirty="0" smtClean="0"/>
              <a:t>environment</a:t>
            </a:r>
          </a:p>
          <a:p>
            <a:r>
              <a:rPr lang="en-US" dirty="0" smtClean="0"/>
              <a:t>GOAL:  Synthesize </a:t>
            </a:r>
            <a:r>
              <a:rPr lang="en-US" dirty="0"/>
              <a:t>concerns surrounding violence, criminal behavior, behavioral health and interactions with law enforcement to provide hospital </a:t>
            </a:r>
            <a:r>
              <a:rPr lang="en-US" dirty="0" smtClean="0"/>
              <a:t>policymakers, front-line staff and their local law enforcement partners, with education</a:t>
            </a:r>
            <a:r>
              <a:rPr lang="en-US" dirty="0"/>
              <a:t>, training and technical tools to manage complex and stressful situations in a safe, legally compliant manner</a:t>
            </a:r>
          </a:p>
          <a:p>
            <a:endParaRPr lang="en-US" dirty="0" smtClean="0"/>
          </a:p>
          <a:p>
            <a:endParaRPr lang="en-US" dirty="0"/>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8</a:t>
            </a:fld>
            <a:endParaRPr lang="en-US">
              <a:solidFill>
                <a:srgbClr val="4C4546"/>
              </a:solidFill>
            </a:endParaRPr>
          </a:p>
        </p:txBody>
      </p:sp>
    </p:spTree>
    <p:extLst>
      <p:ext uri="{BB962C8B-B14F-4D97-AF65-F5344CB8AC3E}">
        <p14:creationId xmlns:p14="http://schemas.microsoft.com/office/powerpoint/2010/main" val="3758036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6861"/>
            <a:ext cx="10972800" cy="990600"/>
          </a:xfrm>
        </p:spPr>
        <p:txBody>
          <a:bodyPr/>
          <a:lstStyle/>
          <a:p>
            <a:r>
              <a:rPr lang="en-US" dirty="0" smtClean="0"/>
              <a:t>The Emergency Department and EMTALA</a:t>
            </a:r>
            <a:endParaRPr lang="en-US" dirty="0"/>
          </a:p>
        </p:txBody>
      </p:sp>
      <p:sp>
        <p:nvSpPr>
          <p:cNvPr id="3" name="Content Placeholder 2"/>
          <p:cNvSpPr>
            <a:spLocks noGrp="1"/>
          </p:cNvSpPr>
          <p:nvPr>
            <p:ph idx="1"/>
          </p:nvPr>
        </p:nvSpPr>
        <p:spPr>
          <a:xfrm>
            <a:off x="609600" y="1377461"/>
            <a:ext cx="10972800" cy="5027525"/>
          </a:xfrm>
        </p:spPr>
        <p:txBody>
          <a:bodyPr/>
          <a:lstStyle/>
          <a:p>
            <a:pPr marL="0" indent="0">
              <a:buNone/>
            </a:pPr>
            <a:r>
              <a:rPr lang="en-US" b="1" dirty="0" smtClean="0"/>
              <a:t>What is EMTALA?</a:t>
            </a:r>
          </a:p>
          <a:p>
            <a:r>
              <a:rPr lang="en-US" dirty="0" smtClean="0"/>
              <a:t>EMTALA stands for the Emergency Medical Treatment and Labor Act. </a:t>
            </a:r>
          </a:p>
          <a:p>
            <a:pPr>
              <a:buFont typeface="Arial" panose="020B0604020202020204" pitchFamily="34" charset="0"/>
              <a:buChar char="•"/>
            </a:pPr>
            <a:r>
              <a:rPr lang="en-US" dirty="0" smtClean="0"/>
              <a:t>EMTALA is a federal law requiring a hospital to perform a </a:t>
            </a:r>
            <a:r>
              <a:rPr lang="en-US" b="1" dirty="0" smtClean="0">
                <a:solidFill>
                  <a:srgbClr val="FF0000"/>
                </a:solidFill>
              </a:rPr>
              <a:t>medical screening exam</a:t>
            </a:r>
            <a:r>
              <a:rPr lang="en-US" dirty="0" smtClean="0"/>
              <a:t> for anyone who comes to the emergency department.  If a patient is experiencing an </a:t>
            </a:r>
            <a:r>
              <a:rPr lang="en-US" b="1" dirty="0" smtClean="0">
                <a:solidFill>
                  <a:srgbClr val="FF0000"/>
                </a:solidFill>
              </a:rPr>
              <a:t>emergency medical condition</a:t>
            </a:r>
            <a:r>
              <a:rPr lang="en-US" dirty="0" smtClean="0"/>
              <a:t>, the hospital </a:t>
            </a:r>
            <a:r>
              <a:rPr lang="en-US" b="1" dirty="0" smtClean="0"/>
              <a:t>must</a:t>
            </a:r>
            <a:r>
              <a:rPr lang="en-US" dirty="0" smtClean="0"/>
              <a:t> provide </a:t>
            </a:r>
            <a:r>
              <a:rPr lang="en-US" b="1" dirty="0" smtClean="0">
                <a:solidFill>
                  <a:srgbClr val="FF0000"/>
                </a:solidFill>
              </a:rPr>
              <a:t>stabilizing</a:t>
            </a:r>
            <a:r>
              <a:rPr lang="en-US" dirty="0" smtClean="0"/>
              <a:t> care unless the hospital lacks the capacity or capability to do so, in which case the patient must be transferred to a facility that can care for the patient.</a:t>
            </a:r>
          </a:p>
          <a:p>
            <a:pPr marL="0" indent="0">
              <a:buNone/>
            </a:pPr>
            <a:endParaRPr lang="en-US" sz="2400" dirty="0" smtClean="0"/>
          </a:p>
        </p:txBody>
      </p:sp>
      <p:sp>
        <p:nvSpPr>
          <p:cNvPr id="5" name="Slide Number Placeholder 4"/>
          <p:cNvSpPr>
            <a:spLocks noGrp="1"/>
          </p:cNvSpPr>
          <p:nvPr>
            <p:ph type="sldNum" sz="quarter" idx="4"/>
          </p:nvPr>
        </p:nvSpPr>
        <p:spPr/>
        <p:txBody>
          <a:bodyPr/>
          <a:lstStyle/>
          <a:p>
            <a:fld id="{81DBC602-7CFF-42AB-8DAC-DFF9CE4B26D4}" type="slidenum">
              <a:rPr lang="en-US" smtClean="0">
                <a:solidFill>
                  <a:srgbClr val="4C4546"/>
                </a:solidFill>
              </a:rPr>
              <a:pPr/>
              <a:t>9</a:t>
            </a:fld>
            <a:endParaRPr lang="en-US" dirty="0">
              <a:solidFill>
                <a:srgbClr val="4C4546"/>
              </a:solidFill>
            </a:endParaRPr>
          </a:p>
        </p:txBody>
      </p:sp>
    </p:spTree>
    <p:extLst>
      <p:ext uri="{BB962C8B-B14F-4D97-AF65-F5344CB8AC3E}">
        <p14:creationId xmlns:p14="http://schemas.microsoft.com/office/powerpoint/2010/main" val="3699759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HA Presentation">
  <a:themeElements>
    <a:clrScheme name="MHA2">
      <a:dk1>
        <a:srgbClr val="4C4546"/>
      </a:dk1>
      <a:lt1>
        <a:srgbClr val="FFFFFF"/>
      </a:lt1>
      <a:dk2>
        <a:srgbClr val="4C4546"/>
      </a:dk2>
      <a:lt2>
        <a:srgbClr val="FFFFFF"/>
      </a:lt2>
      <a:accent1>
        <a:srgbClr val="007770"/>
      </a:accent1>
      <a:accent2>
        <a:srgbClr val="A4B7A6"/>
      </a:accent2>
      <a:accent3>
        <a:srgbClr val="B8D4BA"/>
      </a:accent3>
      <a:accent4>
        <a:srgbClr val="B2AFB0"/>
      </a:accent4>
      <a:accent5>
        <a:srgbClr val="A31A1F"/>
      </a:accent5>
      <a:accent6>
        <a:srgbClr val="8A1E26"/>
      </a:accent6>
      <a:hlink>
        <a:srgbClr val="007770"/>
      </a:hlink>
      <a:folHlink>
        <a:srgbClr val="AECC90"/>
      </a:folHlink>
    </a:clrScheme>
    <a:fontScheme name="MH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HA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HA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HA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HA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HA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HA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HA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HA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HA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HA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HA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HA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HA Template.pptx" id="{3D191175-7D2E-4420-A937-0AAFED6FCD0A}" vid="{A68F5711-6E6E-41B7-AFB9-4D8955084318}"/>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MHA Presentation">
  <a:themeElements>
    <a:clrScheme name="MHA2">
      <a:dk1>
        <a:srgbClr val="4C4546"/>
      </a:dk1>
      <a:lt1>
        <a:srgbClr val="FFFFFF"/>
      </a:lt1>
      <a:dk2>
        <a:srgbClr val="4C4546"/>
      </a:dk2>
      <a:lt2>
        <a:srgbClr val="FFFFFF"/>
      </a:lt2>
      <a:accent1>
        <a:srgbClr val="007770"/>
      </a:accent1>
      <a:accent2>
        <a:srgbClr val="A4B7A6"/>
      </a:accent2>
      <a:accent3>
        <a:srgbClr val="B8D4BA"/>
      </a:accent3>
      <a:accent4>
        <a:srgbClr val="B2AFB0"/>
      </a:accent4>
      <a:accent5>
        <a:srgbClr val="A31A1F"/>
      </a:accent5>
      <a:accent6>
        <a:srgbClr val="8A1E26"/>
      </a:accent6>
      <a:hlink>
        <a:srgbClr val="007770"/>
      </a:hlink>
      <a:folHlink>
        <a:srgbClr val="AECC90"/>
      </a:folHlink>
    </a:clrScheme>
    <a:fontScheme name="MH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HA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HA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HA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HA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HA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HA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HA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HA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HA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HA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HA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HA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HA Template.pptx" id="{3D191175-7D2E-4420-A937-0AAFED6FCD0A}" vid="{A68F5711-6E6E-41B7-AFB9-4D8955084318}"/>
    </a:ext>
  </a:extLst>
</a:theme>
</file>

<file path=ppt/theme/theme3.xml><?xml version="1.0" encoding="utf-8"?>
<a:theme xmlns:a="http://schemas.openxmlformats.org/drawingml/2006/main" name="2_MHA Presentation">
  <a:themeElements>
    <a:clrScheme name="MHA2">
      <a:dk1>
        <a:srgbClr val="4C4546"/>
      </a:dk1>
      <a:lt1>
        <a:srgbClr val="FFFFFF"/>
      </a:lt1>
      <a:dk2>
        <a:srgbClr val="4C4546"/>
      </a:dk2>
      <a:lt2>
        <a:srgbClr val="FFFFFF"/>
      </a:lt2>
      <a:accent1>
        <a:srgbClr val="007770"/>
      </a:accent1>
      <a:accent2>
        <a:srgbClr val="A4B7A6"/>
      </a:accent2>
      <a:accent3>
        <a:srgbClr val="B8D4BA"/>
      </a:accent3>
      <a:accent4>
        <a:srgbClr val="B2AFB0"/>
      </a:accent4>
      <a:accent5>
        <a:srgbClr val="A31A1F"/>
      </a:accent5>
      <a:accent6>
        <a:srgbClr val="8A1E26"/>
      </a:accent6>
      <a:hlink>
        <a:srgbClr val="007770"/>
      </a:hlink>
      <a:folHlink>
        <a:srgbClr val="AECC90"/>
      </a:folHlink>
    </a:clrScheme>
    <a:fontScheme name="MH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HA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HA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HA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HA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HA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HA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HA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HA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HA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HA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HA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HA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HA Template.pptx" id="{3D191175-7D2E-4420-A937-0AAFED6FCD0A}" vid="{A68F5711-6E6E-41B7-AFB9-4D8955084318}"/>
    </a:ext>
  </a:extLst>
</a:theme>
</file>

<file path=ppt/theme/theme4.xml><?xml version="1.0" encoding="utf-8"?>
<a:theme xmlns:a="http://schemas.openxmlformats.org/drawingml/2006/main" name="3_MHA Presentation">
  <a:themeElements>
    <a:clrScheme name="MHA2">
      <a:dk1>
        <a:srgbClr val="4C4546"/>
      </a:dk1>
      <a:lt1>
        <a:srgbClr val="FFFFFF"/>
      </a:lt1>
      <a:dk2>
        <a:srgbClr val="4C4546"/>
      </a:dk2>
      <a:lt2>
        <a:srgbClr val="FFFFFF"/>
      </a:lt2>
      <a:accent1>
        <a:srgbClr val="007770"/>
      </a:accent1>
      <a:accent2>
        <a:srgbClr val="A4B7A6"/>
      </a:accent2>
      <a:accent3>
        <a:srgbClr val="B8D4BA"/>
      </a:accent3>
      <a:accent4>
        <a:srgbClr val="B2AFB0"/>
      </a:accent4>
      <a:accent5>
        <a:srgbClr val="A31A1F"/>
      </a:accent5>
      <a:accent6>
        <a:srgbClr val="8A1E26"/>
      </a:accent6>
      <a:hlink>
        <a:srgbClr val="007770"/>
      </a:hlink>
      <a:folHlink>
        <a:srgbClr val="AECC90"/>
      </a:folHlink>
    </a:clrScheme>
    <a:fontScheme name="MH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HA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HA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HA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HA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HA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HA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HA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HA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HA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HA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HA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HA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HA Template.pptx" id="{3D191175-7D2E-4420-A937-0AAFED6FCD0A}" vid="{A68F5711-6E6E-41B7-AFB9-4D8955084318}"/>
    </a:ext>
  </a:extLst>
</a:theme>
</file>

<file path=ppt/theme/theme5.xml><?xml version="1.0" encoding="utf-8"?>
<a:theme xmlns:a="http://schemas.openxmlformats.org/drawingml/2006/main" name="5_MHA Presentation">
  <a:themeElements>
    <a:clrScheme name="MHA2">
      <a:dk1>
        <a:srgbClr val="4C4546"/>
      </a:dk1>
      <a:lt1>
        <a:srgbClr val="FFFFFF"/>
      </a:lt1>
      <a:dk2>
        <a:srgbClr val="4C4546"/>
      </a:dk2>
      <a:lt2>
        <a:srgbClr val="FFFFFF"/>
      </a:lt2>
      <a:accent1>
        <a:srgbClr val="007770"/>
      </a:accent1>
      <a:accent2>
        <a:srgbClr val="A4B7A6"/>
      </a:accent2>
      <a:accent3>
        <a:srgbClr val="B8D4BA"/>
      </a:accent3>
      <a:accent4>
        <a:srgbClr val="B2AFB0"/>
      </a:accent4>
      <a:accent5>
        <a:srgbClr val="A31A1F"/>
      </a:accent5>
      <a:accent6>
        <a:srgbClr val="8A1E26"/>
      </a:accent6>
      <a:hlink>
        <a:srgbClr val="007770"/>
      </a:hlink>
      <a:folHlink>
        <a:srgbClr val="AECC90"/>
      </a:folHlink>
    </a:clrScheme>
    <a:fontScheme name="MH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HA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HA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HA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HA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HA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HA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HA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HA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HA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HA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HA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HA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HA Template.pptx" id="{3D191175-7D2E-4420-A937-0AAFED6FCD0A}" vid="{A68F5711-6E6E-41B7-AFB9-4D8955084318}"/>
    </a:ext>
  </a:extLst>
</a:theme>
</file>

<file path=ppt/theme/theme6.xml><?xml version="1.0" encoding="utf-8"?>
<a:theme xmlns:a="http://schemas.openxmlformats.org/drawingml/2006/main" name="6_MHA Presentation">
  <a:themeElements>
    <a:clrScheme name="MHA2">
      <a:dk1>
        <a:srgbClr val="4C4546"/>
      </a:dk1>
      <a:lt1>
        <a:srgbClr val="FFFFFF"/>
      </a:lt1>
      <a:dk2>
        <a:srgbClr val="4C4546"/>
      </a:dk2>
      <a:lt2>
        <a:srgbClr val="FFFFFF"/>
      </a:lt2>
      <a:accent1>
        <a:srgbClr val="007770"/>
      </a:accent1>
      <a:accent2>
        <a:srgbClr val="A4B7A6"/>
      </a:accent2>
      <a:accent3>
        <a:srgbClr val="B8D4BA"/>
      </a:accent3>
      <a:accent4>
        <a:srgbClr val="B2AFB0"/>
      </a:accent4>
      <a:accent5>
        <a:srgbClr val="A31A1F"/>
      </a:accent5>
      <a:accent6>
        <a:srgbClr val="8A1E26"/>
      </a:accent6>
      <a:hlink>
        <a:srgbClr val="007770"/>
      </a:hlink>
      <a:folHlink>
        <a:srgbClr val="AECC90"/>
      </a:folHlink>
    </a:clrScheme>
    <a:fontScheme name="MH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HA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HA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HA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HA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HA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HA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HA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HA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HA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HA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HA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HA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HA Template.pptx" id="{3D191175-7D2E-4420-A937-0AAFED6FCD0A}" vid="{A68F5711-6E6E-41B7-AFB9-4D8955084318}"/>
    </a:ext>
  </a:extLst>
</a:theme>
</file>

<file path=ppt/theme/theme7.xml><?xml version="1.0" encoding="utf-8"?>
<a:theme xmlns:a="http://schemas.openxmlformats.org/drawingml/2006/main" name="7_MHA Presentation">
  <a:themeElements>
    <a:clrScheme name="MHA2">
      <a:dk1>
        <a:srgbClr val="4C4546"/>
      </a:dk1>
      <a:lt1>
        <a:srgbClr val="FFFFFF"/>
      </a:lt1>
      <a:dk2>
        <a:srgbClr val="4C4546"/>
      </a:dk2>
      <a:lt2>
        <a:srgbClr val="FFFFFF"/>
      </a:lt2>
      <a:accent1>
        <a:srgbClr val="007770"/>
      </a:accent1>
      <a:accent2>
        <a:srgbClr val="A4B7A6"/>
      </a:accent2>
      <a:accent3>
        <a:srgbClr val="B8D4BA"/>
      </a:accent3>
      <a:accent4>
        <a:srgbClr val="B2AFB0"/>
      </a:accent4>
      <a:accent5>
        <a:srgbClr val="A31A1F"/>
      </a:accent5>
      <a:accent6>
        <a:srgbClr val="8A1E26"/>
      </a:accent6>
      <a:hlink>
        <a:srgbClr val="007770"/>
      </a:hlink>
      <a:folHlink>
        <a:srgbClr val="AECC90"/>
      </a:folHlink>
    </a:clrScheme>
    <a:fontScheme name="MH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HA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HA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HA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HA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HA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HA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HA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HA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HA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HA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HA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HA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HA Template.pptx" id="{3D191175-7D2E-4420-A937-0AAFED6FCD0A}" vid="{A68F5711-6E6E-41B7-AFB9-4D8955084318}"/>
    </a:ext>
  </a:extLst>
</a:theme>
</file>

<file path=ppt/theme/theme8.xml><?xml version="1.0" encoding="utf-8"?>
<a:theme xmlns:a="http://schemas.openxmlformats.org/drawingml/2006/main" name="MHA Presentation">
  <a:themeElements>
    <a:clrScheme name="MHA2">
      <a:dk1>
        <a:srgbClr val="4C4546"/>
      </a:dk1>
      <a:lt1>
        <a:srgbClr val="FFFFFF"/>
      </a:lt1>
      <a:dk2>
        <a:srgbClr val="4C4546"/>
      </a:dk2>
      <a:lt2>
        <a:srgbClr val="FFFFFF"/>
      </a:lt2>
      <a:accent1>
        <a:srgbClr val="007770"/>
      </a:accent1>
      <a:accent2>
        <a:srgbClr val="A4B7A6"/>
      </a:accent2>
      <a:accent3>
        <a:srgbClr val="B8D4BA"/>
      </a:accent3>
      <a:accent4>
        <a:srgbClr val="B2AFB0"/>
      </a:accent4>
      <a:accent5>
        <a:srgbClr val="A31A1F"/>
      </a:accent5>
      <a:accent6>
        <a:srgbClr val="8A1E26"/>
      </a:accent6>
      <a:hlink>
        <a:srgbClr val="007770"/>
      </a:hlink>
      <a:folHlink>
        <a:srgbClr val="AECC90"/>
      </a:folHlink>
    </a:clrScheme>
    <a:fontScheme name="MH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HA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HA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HA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HA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HA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HA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HA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HA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HA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HA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HA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HA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HA Template.pptx" id="{3D191175-7D2E-4420-A937-0AAFED6FCD0A}" vid="{A68F5711-6E6E-41B7-AFB9-4D8955084318}"/>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1105</TotalTime>
  <Words>1889</Words>
  <Application>Microsoft Office PowerPoint</Application>
  <PresentationFormat>Widescreen</PresentationFormat>
  <Paragraphs>194</Paragraphs>
  <Slides>25</Slides>
  <Notes>24</Notes>
  <HiddenSlides>0</HiddenSlides>
  <MMClips>0</MMClips>
  <ScaleCrop>false</ScaleCrop>
  <HeadingPairs>
    <vt:vector size="6" baseType="variant">
      <vt:variant>
        <vt:lpstr>Fonts Used</vt:lpstr>
      </vt:variant>
      <vt:variant>
        <vt:i4>7</vt:i4>
      </vt:variant>
      <vt:variant>
        <vt:lpstr>Theme</vt:lpstr>
      </vt:variant>
      <vt:variant>
        <vt:i4>8</vt:i4>
      </vt:variant>
      <vt:variant>
        <vt:lpstr>Slide Titles</vt:lpstr>
      </vt:variant>
      <vt:variant>
        <vt:i4>25</vt:i4>
      </vt:variant>
    </vt:vector>
  </HeadingPairs>
  <TitlesOfParts>
    <vt:vector size="40" baseType="lpstr">
      <vt:lpstr>Arial</vt:lpstr>
      <vt:lpstr>Calibri</vt:lpstr>
      <vt:lpstr>Tahoma</vt:lpstr>
      <vt:lpstr>Times New Roman</vt:lpstr>
      <vt:lpstr>Verdana</vt:lpstr>
      <vt:lpstr>Wingdings</vt:lpstr>
      <vt:lpstr>Wingdings 3</vt:lpstr>
      <vt:lpstr>1_MHA Presentation</vt:lpstr>
      <vt:lpstr>4_MHA Presentation</vt:lpstr>
      <vt:lpstr>2_MHA Presentation</vt:lpstr>
      <vt:lpstr>3_MHA Presentation</vt:lpstr>
      <vt:lpstr>5_MHA Presentation</vt:lpstr>
      <vt:lpstr>6_MHA Presentation</vt:lpstr>
      <vt:lpstr>7_MHA Presentation</vt:lpstr>
      <vt:lpstr>MHA Presentation</vt:lpstr>
      <vt:lpstr>Law Enforcement &amp; the Emergency Department: A Community Resource Partnership </vt:lpstr>
      <vt:lpstr>Background</vt:lpstr>
      <vt:lpstr>PowerPoint Presentation</vt:lpstr>
      <vt:lpstr>External Stressors Faced By Hospital Staff</vt:lpstr>
      <vt:lpstr>Identified Threats in Ranked Order</vt:lpstr>
      <vt:lpstr>Environmental Scan</vt:lpstr>
      <vt:lpstr>Common Issues</vt:lpstr>
      <vt:lpstr>Central Theme </vt:lpstr>
      <vt:lpstr>The Emergency Department and EMTALA</vt:lpstr>
      <vt:lpstr>The Emergency Department and EMTALA</vt:lpstr>
      <vt:lpstr>Case Study #1</vt:lpstr>
      <vt:lpstr>EMTALA Considerations</vt:lpstr>
      <vt:lpstr>Facilitating Emergency Room Interactions</vt:lpstr>
      <vt:lpstr>Case Study #2</vt:lpstr>
      <vt:lpstr>EMTALA and Blood Draws</vt:lpstr>
      <vt:lpstr>Case Study #3</vt:lpstr>
      <vt:lpstr>Facilitating Emergency Room Interactions</vt:lpstr>
      <vt:lpstr>Facilitating Emergency Room Interactions</vt:lpstr>
      <vt:lpstr>Facilitating Emergency Room Interactions</vt:lpstr>
      <vt:lpstr>Case Study #3 (cont.)</vt:lpstr>
      <vt:lpstr>Facilitating Emergency Room Interactions</vt:lpstr>
      <vt:lpstr>Case Study #4</vt:lpstr>
      <vt:lpstr>Facilitating Emergency Room Interactions</vt:lpstr>
      <vt:lpstr>The Law Enforcement Perspective</vt:lpstr>
      <vt:lpstr>CONTACT INFORMATION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Affairs</dc:title>
  <dc:creator>Tammy Siebert</dc:creator>
  <cp:lastModifiedBy>Jane Drummond</cp:lastModifiedBy>
  <cp:revision>69</cp:revision>
  <cp:lastPrinted>2019-03-11T15:47:34Z</cp:lastPrinted>
  <dcterms:created xsi:type="dcterms:W3CDTF">2019-01-07T14:47:08Z</dcterms:created>
  <dcterms:modified xsi:type="dcterms:W3CDTF">2019-03-11T20:21:35Z</dcterms:modified>
</cp:coreProperties>
</file>