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57"/>
  </p:notesMasterIdLst>
  <p:handoutMasterIdLst>
    <p:handoutMasterId r:id="rId58"/>
  </p:handoutMasterIdLst>
  <p:sldIdLst>
    <p:sldId id="256" r:id="rId5"/>
    <p:sldId id="304" r:id="rId6"/>
    <p:sldId id="305" r:id="rId7"/>
    <p:sldId id="278" r:id="rId8"/>
    <p:sldId id="292" r:id="rId9"/>
    <p:sldId id="290" r:id="rId10"/>
    <p:sldId id="273" r:id="rId11"/>
    <p:sldId id="291" r:id="rId12"/>
    <p:sldId id="355" r:id="rId13"/>
    <p:sldId id="306" r:id="rId14"/>
    <p:sldId id="307" r:id="rId15"/>
    <p:sldId id="308" r:id="rId16"/>
    <p:sldId id="309" r:id="rId17"/>
    <p:sldId id="310" r:id="rId18"/>
    <p:sldId id="356" r:id="rId19"/>
    <p:sldId id="357" r:id="rId20"/>
    <p:sldId id="358" r:id="rId21"/>
    <p:sldId id="359" r:id="rId22"/>
    <p:sldId id="311" r:id="rId23"/>
    <p:sldId id="312" r:id="rId24"/>
    <p:sldId id="313" r:id="rId25"/>
    <p:sldId id="314" r:id="rId26"/>
    <p:sldId id="315" r:id="rId27"/>
    <p:sldId id="317" r:id="rId28"/>
    <p:sldId id="339" r:id="rId29"/>
    <p:sldId id="340" r:id="rId30"/>
    <p:sldId id="341" r:id="rId31"/>
    <p:sldId id="342" r:id="rId32"/>
    <p:sldId id="343" r:id="rId33"/>
    <p:sldId id="345" r:id="rId34"/>
    <p:sldId id="346" r:id="rId35"/>
    <p:sldId id="347" r:id="rId36"/>
    <p:sldId id="348" r:id="rId37"/>
    <p:sldId id="349" r:id="rId38"/>
    <p:sldId id="280" r:id="rId39"/>
    <p:sldId id="272" r:id="rId40"/>
    <p:sldId id="350" r:id="rId41"/>
    <p:sldId id="351" r:id="rId42"/>
    <p:sldId id="352" r:id="rId43"/>
    <p:sldId id="353" r:id="rId44"/>
    <p:sldId id="326" r:id="rId45"/>
    <p:sldId id="354" r:id="rId46"/>
    <p:sldId id="327" r:id="rId47"/>
    <p:sldId id="328" r:id="rId48"/>
    <p:sldId id="329" r:id="rId49"/>
    <p:sldId id="330" r:id="rId50"/>
    <p:sldId id="331" r:id="rId51"/>
    <p:sldId id="332" r:id="rId52"/>
    <p:sldId id="333" r:id="rId53"/>
    <p:sldId id="296" r:id="rId54"/>
    <p:sldId id="288" r:id="rId55"/>
    <p:sldId id="289" r:id="rId56"/>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9" autoAdjust="0"/>
    <p:restoredTop sz="94709" autoAdjust="0"/>
  </p:normalViewPr>
  <p:slideViewPr>
    <p:cSldViewPr>
      <p:cViewPr varScale="1">
        <p:scale>
          <a:sx n="110" d="100"/>
          <a:sy n="110" d="100"/>
        </p:scale>
        <p:origin x="1620" y="108"/>
      </p:cViewPr>
      <p:guideLst>
        <p:guide orient="horz" pos="2160"/>
        <p:guide pos="2880"/>
      </p:guideLst>
    </p:cSldViewPr>
  </p:slideViewPr>
  <p:outlineViewPr>
    <p:cViewPr>
      <p:scale>
        <a:sx n="33" d="100"/>
        <a:sy n="33" d="100"/>
      </p:scale>
      <p:origin x="42" y="148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A09E766D-0160-48C8-892A-6595325E22B2}" type="datetimeFigureOut">
              <a:rPr lang="en-US" smtClean="0"/>
              <a:pPr/>
              <a:t>5/4/2017</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BBD9F7F0-B7AC-4C48-8F84-CB77BC961AB2}" type="slidenum">
              <a:rPr lang="en-US" smtClean="0"/>
              <a:pPr/>
              <a:t>‹#›</a:t>
            </a:fld>
            <a:endParaRPr lang="en-US"/>
          </a:p>
        </p:txBody>
      </p:sp>
    </p:spTree>
    <p:extLst>
      <p:ext uri="{BB962C8B-B14F-4D97-AF65-F5344CB8AC3E}">
        <p14:creationId xmlns:p14="http://schemas.microsoft.com/office/powerpoint/2010/main" val="1254581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16B2D081-1358-410D-B586-60D2D7AF98B2}" type="datetimeFigureOut">
              <a:rPr lang="en-US" smtClean="0"/>
              <a:pPr/>
              <a:t>5/4/2017</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E2878A63-A606-49B7-99A3-D8FBD315A4AE}" type="slidenum">
              <a:rPr lang="en-US" smtClean="0"/>
              <a:pPr/>
              <a:t>‹#›</a:t>
            </a:fld>
            <a:endParaRPr lang="en-US" dirty="0"/>
          </a:p>
        </p:txBody>
      </p:sp>
    </p:spTree>
    <p:extLst>
      <p:ext uri="{BB962C8B-B14F-4D97-AF65-F5344CB8AC3E}">
        <p14:creationId xmlns:p14="http://schemas.microsoft.com/office/powerpoint/2010/main" val="4104850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878A63-A606-49B7-99A3-D8FBD315A4AE}" type="slidenum">
              <a:rPr lang="en-US" smtClean="0"/>
              <a:pPr/>
              <a:t>1</a:t>
            </a:fld>
            <a:endParaRPr lang="en-US" dirty="0"/>
          </a:p>
        </p:txBody>
      </p:sp>
    </p:spTree>
    <p:extLst>
      <p:ext uri="{BB962C8B-B14F-4D97-AF65-F5344CB8AC3E}">
        <p14:creationId xmlns:p14="http://schemas.microsoft.com/office/powerpoint/2010/main" val="128628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Sreenivasan S, Garrick T, McGuire J, et al. Critical concerns in Iraq/Afghanistan war veteran-forensic interface: Combat-related postdeployment criminal violence. Journal of the American Academent of Psychiatry and the Law. 41:263-73, 2013.</a:t>
            </a:r>
          </a:p>
          <a:p>
            <a:endParaRPr lang="en-US" alt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52014" indent="-289236">
              <a:defRPr>
                <a:solidFill>
                  <a:schemeClr val="tx1"/>
                </a:solidFill>
                <a:latin typeface="Verdana" pitchFamily="34" charset="0"/>
              </a:defRPr>
            </a:lvl2pPr>
            <a:lvl3pPr marL="1156945" indent="-231389">
              <a:defRPr>
                <a:solidFill>
                  <a:schemeClr val="tx1"/>
                </a:solidFill>
                <a:latin typeface="Verdana" pitchFamily="34" charset="0"/>
              </a:defRPr>
            </a:lvl3pPr>
            <a:lvl4pPr marL="1619722" indent="-231389">
              <a:defRPr>
                <a:solidFill>
                  <a:schemeClr val="tx1"/>
                </a:solidFill>
                <a:latin typeface="Verdana" pitchFamily="34" charset="0"/>
              </a:defRPr>
            </a:lvl4pPr>
            <a:lvl5pPr marL="2082500" indent="-231389">
              <a:defRPr>
                <a:solidFill>
                  <a:schemeClr val="tx1"/>
                </a:solidFill>
                <a:latin typeface="Verdana" pitchFamily="34" charset="0"/>
              </a:defRPr>
            </a:lvl5pPr>
            <a:lvl6pPr marL="2545278" indent="-231389" eaLnBrk="0" fontAlgn="base" hangingPunct="0">
              <a:spcBef>
                <a:spcPct val="0"/>
              </a:spcBef>
              <a:spcAft>
                <a:spcPct val="0"/>
              </a:spcAft>
              <a:defRPr>
                <a:solidFill>
                  <a:schemeClr val="tx1"/>
                </a:solidFill>
                <a:latin typeface="Verdana" pitchFamily="34" charset="0"/>
              </a:defRPr>
            </a:lvl6pPr>
            <a:lvl7pPr marL="3008056" indent="-231389" eaLnBrk="0" fontAlgn="base" hangingPunct="0">
              <a:spcBef>
                <a:spcPct val="0"/>
              </a:spcBef>
              <a:spcAft>
                <a:spcPct val="0"/>
              </a:spcAft>
              <a:defRPr>
                <a:solidFill>
                  <a:schemeClr val="tx1"/>
                </a:solidFill>
                <a:latin typeface="Verdana" pitchFamily="34" charset="0"/>
              </a:defRPr>
            </a:lvl7pPr>
            <a:lvl8pPr marL="3470834" indent="-231389" eaLnBrk="0" fontAlgn="base" hangingPunct="0">
              <a:spcBef>
                <a:spcPct val="0"/>
              </a:spcBef>
              <a:spcAft>
                <a:spcPct val="0"/>
              </a:spcAft>
              <a:defRPr>
                <a:solidFill>
                  <a:schemeClr val="tx1"/>
                </a:solidFill>
                <a:latin typeface="Verdana" pitchFamily="34" charset="0"/>
              </a:defRPr>
            </a:lvl8pPr>
            <a:lvl9pPr marL="3933612" indent="-231389" eaLnBrk="0" fontAlgn="base" hangingPunct="0">
              <a:spcBef>
                <a:spcPct val="0"/>
              </a:spcBef>
              <a:spcAft>
                <a:spcPct val="0"/>
              </a:spcAft>
              <a:defRPr>
                <a:solidFill>
                  <a:schemeClr val="tx1"/>
                </a:solidFill>
                <a:latin typeface="Verdana" pitchFamily="34" charset="0"/>
              </a:defRPr>
            </a:lvl9pPr>
          </a:lstStyle>
          <a:p>
            <a:fld id="{657269DB-E618-43B2-B0F6-53483A52F3F0}" type="slidenum">
              <a:rPr lang="en-US" altLang="en-US">
                <a:latin typeface="Arial" charset="0"/>
              </a:rPr>
              <a:pPr/>
              <a:t>28</a:t>
            </a:fld>
            <a:endParaRPr lang="en-US" altLang="en-US">
              <a:latin typeface="Arial" charset="0"/>
            </a:endParaRPr>
          </a:p>
        </p:txBody>
      </p:sp>
    </p:spTree>
    <p:extLst>
      <p:ext uri="{BB962C8B-B14F-4D97-AF65-F5344CB8AC3E}">
        <p14:creationId xmlns:p14="http://schemas.microsoft.com/office/powerpoint/2010/main" val="2457593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878A63-A606-49B7-99A3-D8FBD315A4AE}" type="slidenum">
              <a:rPr lang="en-US" smtClean="0"/>
              <a:pPr/>
              <a:t>35</a:t>
            </a:fld>
            <a:endParaRPr lang="en-US" dirty="0"/>
          </a:p>
        </p:txBody>
      </p:sp>
    </p:spTree>
    <p:extLst>
      <p:ext uri="{BB962C8B-B14F-4D97-AF65-F5344CB8AC3E}">
        <p14:creationId xmlns:p14="http://schemas.microsoft.com/office/powerpoint/2010/main" val="547949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878A63-A606-49B7-99A3-D8FBD315A4AE}" type="slidenum">
              <a:rPr lang="en-US" smtClean="0"/>
              <a:pPr/>
              <a:t>39</a:t>
            </a:fld>
            <a:endParaRPr lang="en-US" dirty="0"/>
          </a:p>
        </p:txBody>
      </p:sp>
    </p:spTree>
    <p:extLst>
      <p:ext uri="{BB962C8B-B14F-4D97-AF65-F5344CB8AC3E}">
        <p14:creationId xmlns:p14="http://schemas.microsoft.com/office/powerpoint/2010/main" val="1274692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D6D4E8-D3EA-4944-B214-6F4D10F7A159}" type="slidenum">
              <a:rPr lang="en-US"/>
              <a:pPr fontAlgn="base">
                <a:spcBef>
                  <a:spcPct val="0"/>
                </a:spcBef>
                <a:spcAft>
                  <a:spcPct val="0"/>
                </a:spcAft>
              </a:pPr>
              <a:t>51</a:t>
            </a:fld>
            <a:endParaRPr lang="en-US" dirty="0"/>
          </a:p>
        </p:txBody>
      </p:sp>
      <p:sp>
        <p:nvSpPr>
          <p:cNvPr id="4099" name="Slide Image Placeholder 1"/>
          <p:cNvSpPr>
            <a:spLocks noGrp="1" noRot="1" noChangeAspect="1" noTextEdit="1"/>
          </p:cNvSpPr>
          <p:nvPr>
            <p:ph type="sldImg"/>
          </p:nvPr>
        </p:nvSpPr>
        <p:spPr bwMode="auto">
          <a:xfrm>
            <a:off x="1162050" y="693738"/>
            <a:ext cx="4610100" cy="3457575"/>
          </a:xfrm>
          <a:noFill/>
          <a:ln>
            <a:solidFill>
              <a:srgbClr val="000000"/>
            </a:solidFill>
            <a:miter lim="800000"/>
            <a:headEnd/>
            <a:tailEnd/>
          </a:ln>
        </p:spPr>
      </p:sp>
      <p:sp>
        <p:nvSpPr>
          <p:cNvPr id="4100" name="Notes Placeholder 2"/>
          <p:cNvSpPr>
            <a:spLocks noGrp="1"/>
          </p:cNvSpPr>
          <p:nvPr>
            <p:ph type="body" idx="1"/>
          </p:nvPr>
        </p:nvSpPr>
        <p:spPr bwMode="auto">
          <a:xfrm>
            <a:off x="693420" y="4379595"/>
            <a:ext cx="5547360" cy="4147490"/>
          </a:xfrm>
          <a:noFill/>
        </p:spPr>
        <p:txBody>
          <a:bodyPr wrap="square" lIns="92299" tIns="46149" rIns="92299" bIns="46149" numCol="1" anchor="t" anchorCtr="0" compatLnSpc="1">
            <a:prstTxWarp prst="textNoShape">
              <a:avLst/>
            </a:prstTxWarp>
          </a:bodyPr>
          <a:lstStyle/>
          <a:p>
            <a:pPr>
              <a:spcBef>
                <a:spcPct val="0"/>
              </a:spcBef>
            </a:pPr>
            <a:endParaRPr lang="en-US" dirty="0" smtClean="0"/>
          </a:p>
        </p:txBody>
      </p:sp>
      <p:sp>
        <p:nvSpPr>
          <p:cNvPr id="4101" name="Slide Number Placeholder 3"/>
          <p:cNvSpPr txBox="1">
            <a:spLocks noGrp="1"/>
          </p:cNvSpPr>
          <p:nvPr/>
        </p:nvSpPr>
        <p:spPr bwMode="auto">
          <a:xfrm>
            <a:off x="3927775" y="8759190"/>
            <a:ext cx="3004820" cy="459410"/>
          </a:xfrm>
          <a:prstGeom prst="rect">
            <a:avLst/>
          </a:prstGeom>
          <a:noFill/>
          <a:ln w="9525">
            <a:noFill/>
            <a:miter lim="800000"/>
            <a:headEnd/>
            <a:tailEnd/>
          </a:ln>
        </p:spPr>
        <p:txBody>
          <a:bodyPr lIns="92299" tIns="46149" rIns="92299" bIns="46149" anchor="b"/>
          <a:lstStyle/>
          <a:p>
            <a:pPr algn="r" defTabSz="871804"/>
            <a:fld id="{E75FE0B1-E4C4-437B-9DFD-814F8FD3FAC1}" type="slidenum">
              <a:rPr lang="en-US" sz="1300">
                <a:latin typeface="Calibri" pitchFamily="34" charset="0"/>
              </a:rPr>
              <a:pPr algn="r" defTabSz="871804"/>
              <a:t>51</a:t>
            </a:fld>
            <a:endParaRPr lang="en-US" sz="1300" dirty="0">
              <a:latin typeface="Calibri" pitchFamily="34" charset="0"/>
            </a:endParaRPr>
          </a:p>
        </p:txBody>
      </p:sp>
    </p:spTree>
    <p:extLst>
      <p:ext uri="{BB962C8B-B14F-4D97-AF65-F5344CB8AC3E}">
        <p14:creationId xmlns:p14="http://schemas.microsoft.com/office/powerpoint/2010/main" val="1647540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878A63-A606-49B7-99A3-D8FBD315A4AE}" type="slidenum">
              <a:rPr lang="en-US" smtClean="0"/>
              <a:pPr/>
              <a:t>4</a:t>
            </a:fld>
            <a:endParaRPr lang="en-US" dirty="0"/>
          </a:p>
        </p:txBody>
      </p:sp>
    </p:spTree>
    <p:extLst>
      <p:ext uri="{BB962C8B-B14F-4D97-AF65-F5344CB8AC3E}">
        <p14:creationId xmlns:p14="http://schemas.microsoft.com/office/powerpoint/2010/main" val="2429265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878A63-A606-49B7-99A3-D8FBD315A4AE}" type="slidenum">
              <a:rPr lang="en-US" smtClean="0"/>
              <a:pPr/>
              <a:t>5</a:t>
            </a:fld>
            <a:endParaRPr lang="en-US" dirty="0"/>
          </a:p>
        </p:txBody>
      </p:sp>
    </p:spTree>
    <p:extLst>
      <p:ext uri="{BB962C8B-B14F-4D97-AF65-F5344CB8AC3E}">
        <p14:creationId xmlns:p14="http://schemas.microsoft.com/office/powerpoint/2010/main" val="3972327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878A63-A606-49B7-99A3-D8FBD315A4AE}" type="slidenum">
              <a:rPr lang="en-US" smtClean="0"/>
              <a:pPr/>
              <a:t>6</a:t>
            </a:fld>
            <a:endParaRPr lang="en-US" dirty="0"/>
          </a:p>
        </p:txBody>
      </p:sp>
    </p:spTree>
    <p:extLst>
      <p:ext uri="{BB962C8B-B14F-4D97-AF65-F5344CB8AC3E}">
        <p14:creationId xmlns:p14="http://schemas.microsoft.com/office/powerpoint/2010/main" val="2658720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878A63-A606-49B7-99A3-D8FBD315A4AE}" type="slidenum">
              <a:rPr lang="en-US" smtClean="0"/>
              <a:pPr/>
              <a:t>7</a:t>
            </a:fld>
            <a:endParaRPr lang="en-US" dirty="0"/>
          </a:p>
        </p:txBody>
      </p:sp>
    </p:spTree>
    <p:extLst>
      <p:ext uri="{BB962C8B-B14F-4D97-AF65-F5344CB8AC3E}">
        <p14:creationId xmlns:p14="http://schemas.microsoft.com/office/powerpoint/2010/main" val="1612324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878A63-A606-49B7-99A3-D8FBD315A4AE}" type="slidenum">
              <a:rPr lang="en-US" smtClean="0"/>
              <a:pPr/>
              <a:t>8</a:t>
            </a:fld>
            <a:endParaRPr lang="en-US" dirty="0"/>
          </a:p>
        </p:txBody>
      </p:sp>
    </p:spTree>
    <p:extLst>
      <p:ext uri="{BB962C8B-B14F-4D97-AF65-F5344CB8AC3E}">
        <p14:creationId xmlns:p14="http://schemas.microsoft.com/office/powerpoint/2010/main" val="1281923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229D7F-5468-4E94-AD34-730B7951D24E}" type="slidenum">
              <a:rPr lang="en-US" smtClean="0"/>
              <a:pPr fontAlgn="base">
                <a:spcBef>
                  <a:spcPct val="0"/>
                </a:spcBef>
                <a:spcAft>
                  <a:spcPct val="0"/>
                </a:spcAft>
                <a:defRPr/>
              </a:pPr>
              <a:t>24</a:t>
            </a:fld>
            <a:endParaRPr lang="en-US" smtClean="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950372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Verdana" pitchFamily="34" charset="0"/>
                <a:ea typeface="Verdana" pitchFamily="34" charset="0"/>
                <a:cs typeface="Verdana" pitchFamily="34" charset="0"/>
              </a:rPr>
              <a:t>Elbogen EB, Johnson SC, et al. Protective Factors and Risk Modification of Violence in Iraq and Afghanistan War Veterans. Journal of Clinical Psychiatry. 2012 June ; 73(6): e767–e773.</a:t>
            </a:r>
          </a:p>
          <a:p>
            <a:r>
              <a:rPr lang="en-US" altLang="en-US" smtClean="0"/>
              <a:t>Sreenivasan S, Garrick T, McGuire J, et al. Critical concerns in Iraq/Afghanistan war veteran-forensic interface: Combat-related postdeployment criminal violence. Journal of the American Academent of Psychiatry and the Law. 41:263-73, 2013.</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52014" indent="-289236">
              <a:defRPr>
                <a:solidFill>
                  <a:schemeClr val="tx1"/>
                </a:solidFill>
                <a:latin typeface="Verdana" pitchFamily="34" charset="0"/>
              </a:defRPr>
            </a:lvl2pPr>
            <a:lvl3pPr marL="1156945" indent="-231389">
              <a:defRPr>
                <a:solidFill>
                  <a:schemeClr val="tx1"/>
                </a:solidFill>
                <a:latin typeface="Verdana" pitchFamily="34" charset="0"/>
              </a:defRPr>
            </a:lvl3pPr>
            <a:lvl4pPr marL="1619722" indent="-231389">
              <a:defRPr>
                <a:solidFill>
                  <a:schemeClr val="tx1"/>
                </a:solidFill>
                <a:latin typeface="Verdana" pitchFamily="34" charset="0"/>
              </a:defRPr>
            </a:lvl4pPr>
            <a:lvl5pPr marL="2082500" indent="-231389">
              <a:defRPr>
                <a:solidFill>
                  <a:schemeClr val="tx1"/>
                </a:solidFill>
                <a:latin typeface="Verdana" pitchFamily="34" charset="0"/>
              </a:defRPr>
            </a:lvl5pPr>
            <a:lvl6pPr marL="2545278" indent="-231389" eaLnBrk="0" fontAlgn="base" hangingPunct="0">
              <a:spcBef>
                <a:spcPct val="0"/>
              </a:spcBef>
              <a:spcAft>
                <a:spcPct val="0"/>
              </a:spcAft>
              <a:defRPr>
                <a:solidFill>
                  <a:schemeClr val="tx1"/>
                </a:solidFill>
                <a:latin typeface="Verdana" pitchFamily="34" charset="0"/>
              </a:defRPr>
            </a:lvl6pPr>
            <a:lvl7pPr marL="3008056" indent="-231389" eaLnBrk="0" fontAlgn="base" hangingPunct="0">
              <a:spcBef>
                <a:spcPct val="0"/>
              </a:spcBef>
              <a:spcAft>
                <a:spcPct val="0"/>
              </a:spcAft>
              <a:defRPr>
                <a:solidFill>
                  <a:schemeClr val="tx1"/>
                </a:solidFill>
                <a:latin typeface="Verdana" pitchFamily="34" charset="0"/>
              </a:defRPr>
            </a:lvl7pPr>
            <a:lvl8pPr marL="3470834" indent="-231389" eaLnBrk="0" fontAlgn="base" hangingPunct="0">
              <a:spcBef>
                <a:spcPct val="0"/>
              </a:spcBef>
              <a:spcAft>
                <a:spcPct val="0"/>
              </a:spcAft>
              <a:defRPr>
                <a:solidFill>
                  <a:schemeClr val="tx1"/>
                </a:solidFill>
                <a:latin typeface="Verdana" pitchFamily="34" charset="0"/>
              </a:defRPr>
            </a:lvl8pPr>
            <a:lvl9pPr marL="3933612" indent="-231389" eaLnBrk="0" fontAlgn="base" hangingPunct="0">
              <a:spcBef>
                <a:spcPct val="0"/>
              </a:spcBef>
              <a:spcAft>
                <a:spcPct val="0"/>
              </a:spcAft>
              <a:defRPr>
                <a:solidFill>
                  <a:schemeClr val="tx1"/>
                </a:solidFill>
                <a:latin typeface="Verdana" pitchFamily="34" charset="0"/>
              </a:defRPr>
            </a:lvl9pPr>
          </a:lstStyle>
          <a:p>
            <a:fld id="{9DF164C5-D416-48AD-B695-D7B0C85EA755}" type="slidenum">
              <a:rPr lang="en-US" altLang="en-US">
                <a:latin typeface="Arial" charset="0"/>
              </a:rPr>
              <a:pPr/>
              <a:t>26</a:t>
            </a:fld>
            <a:endParaRPr lang="en-US" altLang="en-US">
              <a:latin typeface="Arial" charset="0"/>
            </a:endParaRPr>
          </a:p>
        </p:txBody>
      </p:sp>
    </p:spTree>
    <p:extLst>
      <p:ext uri="{BB962C8B-B14F-4D97-AF65-F5344CB8AC3E}">
        <p14:creationId xmlns:p14="http://schemas.microsoft.com/office/powerpoint/2010/main" val="2429679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Verdana" pitchFamily="34" charset="0"/>
                <a:ea typeface="Verdana" pitchFamily="34" charset="0"/>
                <a:cs typeface="Verdana" pitchFamily="34" charset="0"/>
              </a:rPr>
              <a:t>Elbogen EB, Johnson SC, et al. Protective Factors and Risk Modification of Violence in Iraq and Afghanistan War Veterans. Journal of Clinical Psychiatry. 2012 June ; 73(6): e767–e773.</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52014" indent="-289236">
              <a:defRPr>
                <a:solidFill>
                  <a:schemeClr val="tx1"/>
                </a:solidFill>
                <a:latin typeface="Verdana" pitchFamily="34" charset="0"/>
              </a:defRPr>
            </a:lvl2pPr>
            <a:lvl3pPr marL="1156945" indent="-231389">
              <a:defRPr>
                <a:solidFill>
                  <a:schemeClr val="tx1"/>
                </a:solidFill>
                <a:latin typeface="Verdana" pitchFamily="34" charset="0"/>
              </a:defRPr>
            </a:lvl3pPr>
            <a:lvl4pPr marL="1619722" indent="-231389">
              <a:defRPr>
                <a:solidFill>
                  <a:schemeClr val="tx1"/>
                </a:solidFill>
                <a:latin typeface="Verdana" pitchFamily="34" charset="0"/>
              </a:defRPr>
            </a:lvl4pPr>
            <a:lvl5pPr marL="2082500" indent="-231389">
              <a:defRPr>
                <a:solidFill>
                  <a:schemeClr val="tx1"/>
                </a:solidFill>
                <a:latin typeface="Verdana" pitchFamily="34" charset="0"/>
              </a:defRPr>
            </a:lvl5pPr>
            <a:lvl6pPr marL="2545278" indent="-231389" eaLnBrk="0" fontAlgn="base" hangingPunct="0">
              <a:spcBef>
                <a:spcPct val="0"/>
              </a:spcBef>
              <a:spcAft>
                <a:spcPct val="0"/>
              </a:spcAft>
              <a:defRPr>
                <a:solidFill>
                  <a:schemeClr val="tx1"/>
                </a:solidFill>
                <a:latin typeface="Verdana" pitchFamily="34" charset="0"/>
              </a:defRPr>
            </a:lvl6pPr>
            <a:lvl7pPr marL="3008056" indent="-231389" eaLnBrk="0" fontAlgn="base" hangingPunct="0">
              <a:spcBef>
                <a:spcPct val="0"/>
              </a:spcBef>
              <a:spcAft>
                <a:spcPct val="0"/>
              </a:spcAft>
              <a:defRPr>
                <a:solidFill>
                  <a:schemeClr val="tx1"/>
                </a:solidFill>
                <a:latin typeface="Verdana" pitchFamily="34" charset="0"/>
              </a:defRPr>
            </a:lvl7pPr>
            <a:lvl8pPr marL="3470834" indent="-231389" eaLnBrk="0" fontAlgn="base" hangingPunct="0">
              <a:spcBef>
                <a:spcPct val="0"/>
              </a:spcBef>
              <a:spcAft>
                <a:spcPct val="0"/>
              </a:spcAft>
              <a:defRPr>
                <a:solidFill>
                  <a:schemeClr val="tx1"/>
                </a:solidFill>
                <a:latin typeface="Verdana" pitchFamily="34" charset="0"/>
              </a:defRPr>
            </a:lvl8pPr>
            <a:lvl9pPr marL="3933612" indent="-231389" eaLnBrk="0" fontAlgn="base" hangingPunct="0">
              <a:spcBef>
                <a:spcPct val="0"/>
              </a:spcBef>
              <a:spcAft>
                <a:spcPct val="0"/>
              </a:spcAft>
              <a:defRPr>
                <a:solidFill>
                  <a:schemeClr val="tx1"/>
                </a:solidFill>
                <a:latin typeface="Verdana" pitchFamily="34" charset="0"/>
              </a:defRPr>
            </a:lvl9pPr>
          </a:lstStyle>
          <a:p>
            <a:fld id="{234C1B3D-5A11-4FA9-A746-6A37F5DDEA57}" type="slidenum">
              <a:rPr lang="en-US" altLang="en-US">
                <a:latin typeface="Arial" charset="0"/>
              </a:rPr>
              <a:pPr/>
              <a:t>27</a:t>
            </a:fld>
            <a:endParaRPr lang="en-US" altLang="en-US">
              <a:latin typeface="Arial" charset="0"/>
            </a:endParaRPr>
          </a:p>
        </p:txBody>
      </p:sp>
    </p:spTree>
    <p:extLst>
      <p:ext uri="{BB962C8B-B14F-4D97-AF65-F5344CB8AC3E}">
        <p14:creationId xmlns:p14="http://schemas.microsoft.com/office/powerpoint/2010/main" val="48898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5BAF6-E9BE-4FF3-A11A-A0572E6BA260}" type="datetimeFigureOut">
              <a:rPr lang="en-US" smtClean="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92B41B-283B-44BE-B505-0511EB84493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5BAF6-E9BE-4FF3-A11A-A0572E6BA260}" type="datetimeFigureOut">
              <a:rPr lang="en-US" smtClean="0"/>
              <a:pPr/>
              <a:t>5/4/2017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2B41B-283B-44BE-B505-0511EB844936}"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justiceforvets.or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www.va.gov/homeless/vjo.asp"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52600"/>
            <a:ext cx="7772400" cy="1470025"/>
          </a:xfrm>
        </p:spPr>
        <p:txBody>
          <a:bodyPr>
            <a:normAutofit fontScale="90000"/>
          </a:bodyPr>
          <a:lstStyle/>
          <a:p>
            <a:r>
              <a:rPr lang="en-US" dirty="0" smtClean="0"/>
              <a:t/>
            </a:r>
            <a:br>
              <a:rPr lang="en-US" dirty="0" smtClean="0"/>
            </a:br>
            <a:r>
              <a:rPr lang="en-US" sz="6000" dirty="0" smtClean="0"/>
              <a:t>Veterans Justice Outreach</a:t>
            </a:r>
            <a:endParaRPr lang="en-US" sz="6000" dirty="0"/>
          </a:p>
        </p:txBody>
      </p:sp>
      <p:sp>
        <p:nvSpPr>
          <p:cNvPr id="3" name="Subtitle 2"/>
          <p:cNvSpPr>
            <a:spLocks noGrp="1"/>
          </p:cNvSpPr>
          <p:nvPr>
            <p:ph type="subTitle" idx="1"/>
          </p:nvPr>
        </p:nvSpPr>
        <p:spPr>
          <a:xfrm flipH="1">
            <a:off x="2971800" y="3657600"/>
            <a:ext cx="5029200" cy="2743200"/>
          </a:xfrm>
        </p:spPr>
        <p:txBody>
          <a:bodyPr>
            <a:normAutofit fontScale="92500" lnSpcReduction="10000"/>
          </a:bodyPr>
          <a:lstStyle/>
          <a:p>
            <a:pPr algn="l"/>
            <a:r>
              <a:rPr lang="en-US" sz="2400" dirty="0" smtClean="0"/>
              <a:t>Gary Helle, MSW, LCSW</a:t>
            </a:r>
          </a:p>
          <a:p>
            <a:pPr algn="l"/>
            <a:r>
              <a:rPr lang="en-US" sz="2400" dirty="0" smtClean="0"/>
              <a:t>Veterans Justice Outreach Specialist</a:t>
            </a:r>
          </a:p>
          <a:p>
            <a:pPr algn="l"/>
            <a:r>
              <a:rPr lang="en-US" sz="2400" dirty="0" smtClean="0"/>
              <a:t>John J. Pershing VA Medical Center</a:t>
            </a:r>
          </a:p>
          <a:p>
            <a:pPr algn="l"/>
            <a:r>
              <a:rPr lang="en-US" sz="2400" dirty="0" smtClean="0"/>
              <a:t>Cape Girardeau  CBOC</a:t>
            </a:r>
          </a:p>
          <a:p>
            <a:pPr algn="l"/>
            <a:r>
              <a:rPr lang="en-US" sz="2400" dirty="0" smtClean="0"/>
              <a:t>573-778-4075 (w)</a:t>
            </a:r>
          </a:p>
          <a:p>
            <a:pPr algn="l"/>
            <a:r>
              <a:rPr lang="en-US" sz="2400" dirty="0" smtClean="0"/>
              <a:t>573-718-6190 ©</a:t>
            </a:r>
          </a:p>
          <a:p>
            <a:pPr algn="l"/>
            <a:r>
              <a:rPr lang="en-US" sz="2400" dirty="0" smtClean="0"/>
              <a:t>Gary.Helle@va.gov </a:t>
            </a:r>
            <a:endParaRPr lang="en-US" sz="2400" dirty="0"/>
          </a:p>
        </p:txBody>
      </p:sp>
      <p:pic>
        <p:nvPicPr>
          <p:cNvPr id="4" name="Picture 4" descr="VA Web site header banner"/>
          <p:cNvPicPr>
            <a:picLocks noChangeAspect="1" noChangeArrowheads="1"/>
          </p:cNvPicPr>
          <p:nvPr/>
        </p:nvPicPr>
        <p:blipFill>
          <a:blip r:embed="rId3" cstate="print"/>
          <a:srcRect/>
          <a:stretch>
            <a:fillRect/>
          </a:stretch>
        </p:blipFill>
        <p:spPr>
          <a:xfrm>
            <a:off x="0" y="0"/>
            <a:ext cx="9144000" cy="1143000"/>
          </a:xfrm>
          <a:prstGeom prst="rect">
            <a:avLst/>
          </a:prstGeom>
          <a:noFill/>
          <a:ln/>
        </p:spPr>
      </p:pic>
      <p:pic>
        <p:nvPicPr>
          <p:cNvPr id="5" name="Picture 4" descr="VA Web site header banner"/>
          <p:cNvPicPr>
            <a:picLocks noChangeAspect="1" noChangeArrowheads="1"/>
          </p:cNvPicPr>
          <p:nvPr/>
        </p:nvPicPr>
        <p:blipFill>
          <a:blip r:embed="rId3" cstate="print"/>
          <a:srcRect/>
          <a:stretch>
            <a:fillRect/>
          </a:stretch>
        </p:blipFill>
        <p:spPr>
          <a:xfrm>
            <a:off x="0" y="0"/>
            <a:ext cx="9144000" cy="1143000"/>
          </a:xfrm>
          <a:prstGeom prst="rect">
            <a:avLst/>
          </a:prstGeo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4800" dirty="0"/>
              <a:t>Today’s War</a:t>
            </a:r>
            <a:endParaRPr lang="en-US" sz="4800" dirty="0" smtClean="0"/>
          </a:p>
          <a:p>
            <a:endParaRPr lang="en-US" dirty="0"/>
          </a:p>
          <a:p>
            <a:r>
              <a:rPr lang="en-US" sz="4400" dirty="0" smtClean="0"/>
              <a:t>Battlemind</a:t>
            </a:r>
            <a:endParaRPr lang="en-US" sz="4400" dirty="0"/>
          </a:p>
          <a:p>
            <a:endParaRPr lang="en-US" sz="4400" dirty="0"/>
          </a:p>
          <a:p>
            <a:r>
              <a:rPr lang="en-US" sz="4400" dirty="0"/>
              <a:t>PTSD</a:t>
            </a:r>
          </a:p>
          <a:p>
            <a:endParaRPr lang="en-US" sz="4400" dirty="0"/>
          </a:p>
          <a:p>
            <a:r>
              <a:rPr lang="en-US" sz="4400" dirty="0"/>
              <a:t>TBI</a:t>
            </a:r>
          </a:p>
          <a:p>
            <a:endParaRPr lang="en-US" dirty="0"/>
          </a:p>
        </p:txBody>
      </p:sp>
      <p:pic>
        <p:nvPicPr>
          <p:cNvPr id="4" name="Picture 4" descr="VA Web site header banner"/>
          <p:cNvPicPr>
            <a:picLocks noChangeAspect="1" noChangeArrowheads="1"/>
          </p:cNvPicPr>
          <p:nvPr/>
        </p:nvPicPr>
        <p:blipFill>
          <a:blip r:embed="rId2" cstate="print"/>
          <a:srcRect/>
          <a:stretch>
            <a:fillRect/>
          </a:stretch>
        </p:blipFill>
        <p:spPr>
          <a:xfrm>
            <a:off x="0" y="-17780"/>
            <a:ext cx="9144000" cy="1143000"/>
          </a:xfrm>
          <a:prstGeom prst="rect">
            <a:avLst/>
          </a:prstGeom>
          <a:noFill/>
          <a:ln/>
        </p:spPr>
      </p:pic>
    </p:spTree>
    <p:extLst>
      <p:ext uri="{BB962C8B-B14F-4D97-AF65-F5344CB8AC3E}">
        <p14:creationId xmlns:p14="http://schemas.microsoft.com/office/powerpoint/2010/main" val="904097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Battlemind is the Soldier’s inner strength to face fear and adversity in combat with courage. </a:t>
            </a:r>
          </a:p>
          <a:p>
            <a:endParaRPr lang="en-US" dirty="0"/>
          </a:p>
          <a:p>
            <a:r>
              <a:rPr lang="en-US" dirty="0"/>
              <a:t>Normalize</a:t>
            </a:r>
          </a:p>
          <a:p>
            <a:endParaRPr lang="en-US" dirty="0"/>
          </a:p>
          <a:p>
            <a:r>
              <a:rPr lang="en-US" dirty="0"/>
              <a:t>Life there vs. life here</a:t>
            </a:r>
          </a:p>
          <a:p>
            <a:endParaRPr lang="en-US" dirty="0"/>
          </a:p>
          <a:p>
            <a:r>
              <a:rPr lang="en-US" dirty="0"/>
              <a:t>Readjust</a:t>
            </a:r>
          </a:p>
          <a:p>
            <a:endParaRPr lang="en-US" dirty="0"/>
          </a:p>
        </p:txBody>
      </p:sp>
      <p:pic>
        <p:nvPicPr>
          <p:cNvPr id="4" name="Picture 3"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2813020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sz="3600" dirty="0"/>
              <a:t>“Battlemind skills helped you survive in combat…</a:t>
            </a:r>
            <a:br>
              <a:rPr lang="en-US" sz="3600" dirty="0"/>
            </a:br>
            <a:r>
              <a:rPr lang="en-US" sz="3600" dirty="0"/>
              <a:t>    but may cause problems when you get home…” </a:t>
            </a:r>
            <a:endParaRPr lang="en-US" sz="3600" dirty="0" smtClean="0"/>
          </a:p>
          <a:p>
            <a:pPr marL="0" indent="0">
              <a:buNone/>
            </a:pPr>
            <a:endParaRPr lang="en-US" sz="3600" dirty="0"/>
          </a:p>
          <a:p>
            <a:r>
              <a:rPr lang="en-US" dirty="0" smtClean="0"/>
              <a:t>Buddies </a:t>
            </a:r>
            <a:r>
              <a:rPr lang="en-US" dirty="0"/>
              <a:t>(cohesion) vs. Withdrawal</a:t>
            </a:r>
          </a:p>
          <a:p>
            <a:r>
              <a:rPr lang="en-US" dirty="0"/>
              <a:t>Accountability vs. Controlling</a:t>
            </a:r>
          </a:p>
          <a:p>
            <a:r>
              <a:rPr lang="en-US" dirty="0"/>
              <a:t>Targeted Aggression vs. Inappropriate Aggression</a:t>
            </a:r>
          </a:p>
          <a:p>
            <a:r>
              <a:rPr lang="en-US" dirty="0"/>
              <a:t>Tactical Awareness vs. </a:t>
            </a:r>
            <a:r>
              <a:rPr lang="en-US" dirty="0" err="1"/>
              <a:t>Hypervigilance</a:t>
            </a:r>
            <a:endParaRPr lang="en-US" dirty="0"/>
          </a:p>
          <a:p>
            <a:r>
              <a:rPr lang="en-US" dirty="0"/>
              <a:t>Lethally Armed vs. “Locked and Loaded” at Home	</a:t>
            </a:r>
          </a:p>
          <a:p>
            <a:r>
              <a:rPr lang="en-US" dirty="0"/>
              <a:t>Emotional Control vs. Anger/Detachment</a:t>
            </a:r>
          </a:p>
          <a:p>
            <a:r>
              <a:rPr lang="en-US" dirty="0"/>
              <a:t>Mission Operational Security vs. Secretiveness</a:t>
            </a:r>
          </a:p>
          <a:p>
            <a:r>
              <a:rPr lang="en-US" dirty="0"/>
              <a:t>Individual Responsibility vs. Guilt</a:t>
            </a:r>
          </a:p>
          <a:p>
            <a:r>
              <a:rPr lang="en-US" dirty="0"/>
              <a:t>Non-Defensive (combat) Driving vs. Aggressive Driving</a:t>
            </a:r>
          </a:p>
          <a:p>
            <a:r>
              <a:rPr lang="en-US" dirty="0"/>
              <a:t>Discipline and Ordering vs. Conflict</a:t>
            </a:r>
          </a:p>
          <a:p>
            <a:endParaRPr lang="en-US" dirty="0"/>
          </a:p>
        </p:txBody>
      </p:sp>
      <p:pic>
        <p:nvPicPr>
          <p:cNvPr id="6" name="Picture 5"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3130593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fontScale="92500" lnSpcReduction="10000"/>
          </a:bodyPr>
          <a:lstStyle/>
          <a:p>
            <a:r>
              <a:rPr lang="en-US" dirty="0"/>
              <a:t>Risky behaviors to get the adrenaline rush</a:t>
            </a:r>
          </a:p>
          <a:p>
            <a:r>
              <a:rPr lang="en-US" dirty="0"/>
              <a:t>Speeding/erratic driving/road rage (drive down middle of road/avoidance of objects on side of road, swerving under bridges, driving over curbs.)</a:t>
            </a:r>
          </a:p>
          <a:p>
            <a:r>
              <a:rPr lang="en-US" dirty="0"/>
              <a:t>In traffic jam, may panic, feel “ambushed” if stuck in traffic.</a:t>
            </a:r>
          </a:p>
          <a:p>
            <a:r>
              <a:rPr lang="en-US" dirty="0"/>
              <a:t>Alcohol abuse/DV/child abuse</a:t>
            </a:r>
          </a:p>
          <a:p>
            <a:r>
              <a:rPr lang="en-US" dirty="0"/>
              <a:t>Addiction (various – work, alcohol, drugs, sex, food, adrenaline)</a:t>
            </a:r>
          </a:p>
          <a:p>
            <a:endParaRPr lang="en-US" dirty="0"/>
          </a:p>
        </p:txBody>
      </p:sp>
      <p:pic>
        <p:nvPicPr>
          <p:cNvPr id="6" name="Picture 5"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4185537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marL="0" indent="0">
              <a:buNone/>
            </a:pPr>
            <a:r>
              <a:rPr lang="en-US" dirty="0"/>
              <a:t>Soldiers returning from Iraq: </a:t>
            </a:r>
          </a:p>
          <a:p>
            <a:r>
              <a:rPr lang="en-US" dirty="0"/>
              <a:t>95% observed dead bodies or human remains</a:t>
            </a:r>
          </a:p>
          <a:p>
            <a:r>
              <a:rPr lang="en-US" dirty="0"/>
              <a:t>93% were shot at, or received small arms fire</a:t>
            </a:r>
          </a:p>
          <a:p>
            <a:r>
              <a:rPr lang="en-US" dirty="0"/>
              <a:t>89% were attacked or ambushed</a:t>
            </a:r>
          </a:p>
          <a:p>
            <a:r>
              <a:rPr lang="en-US" dirty="0"/>
              <a:t>65% observed injured or dead Americans</a:t>
            </a:r>
          </a:p>
          <a:p>
            <a:r>
              <a:rPr lang="en-US" dirty="0"/>
              <a:t>48% were responsible for the death of an enemy combatant</a:t>
            </a:r>
          </a:p>
          <a:p>
            <a:endParaRPr lang="en-US" dirty="0"/>
          </a:p>
        </p:txBody>
      </p:sp>
      <p:pic>
        <p:nvPicPr>
          <p:cNvPr id="6" name="Picture 5"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3159395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Traumatic Stress Disorder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Falls under the DSM-5 Trauma and Stressor-Related Disorders.</a:t>
            </a:r>
          </a:p>
          <a:p>
            <a:r>
              <a:rPr lang="en-US" dirty="0" smtClean="0"/>
              <a:t>Criterion must include the following:</a:t>
            </a:r>
          </a:p>
          <a:p>
            <a:pPr marL="514350" indent="-514350">
              <a:buFont typeface="+mj-lt"/>
              <a:buAutoNum type="arabicPeriod"/>
            </a:pPr>
            <a:r>
              <a:rPr lang="en-US" dirty="0" smtClean="0"/>
              <a:t>Exposure to actual or threatened death, serious injury, or sexual violence.</a:t>
            </a:r>
          </a:p>
          <a:p>
            <a:pPr marL="514350" indent="-514350">
              <a:buFont typeface="+mj-lt"/>
              <a:buAutoNum type="arabicPeriod"/>
            </a:pPr>
            <a:r>
              <a:rPr lang="en-US" dirty="0" smtClean="0"/>
              <a:t>Presence of any of the following intrusive symptoms: </a:t>
            </a:r>
          </a:p>
          <a:p>
            <a:pPr marL="514350" indent="-514350">
              <a:buFont typeface="+mj-lt"/>
              <a:buAutoNum type="alphaLcParenR"/>
            </a:pPr>
            <a:r>
              <a:rPr lang="en-US" dirty="0" smtClean="0"/>
              <a:t>nightmares related to the trauma incident, distressing memories of the trauma </a:t>
            </a:r>
          </a:p>
          <a:p>
            <a:pPr marL="514350" indent="-514350">
              <a:buFont typeface="+mj-lt"/>
              <a:buAutoNum type="alphaLcParenR"/>
            </a:pPr>
            <a:r>
              <a:rPr lang="en-US" dirty="0" smtClean="0"/>
              <a:t>flashbacks</a:t>
            </a:r>
          </a:p>
          <a:p>
            <a:pPr marL="514350" indent="-514350">
              <a:buFont typeface="+mj-lt"/>
              <a:buAutoNum type="alphaLcParenR"/>
            </a:pPr>
            <a:r>
              <a:rPr lang="en-US" dirty="0" smtClean="0"/>
              <a:t>intense prolonged psychological distress at exposure to internal or external cues that symbolize aspects of the trauma event.</a:t>
            </a:r>
          </a:p>
          <a:p>
            <a:pPr marL="514350" indent="-514350">
              <a:buFont typeface="+mj-lt"/>
              <a:buAutoNum type="alphaLcParenR"/>
            </a:pPr>
            <a:r>
              <a:rPr lang="en-US" dirty="0" smtClean="0"/>
              <a:t>Physiological reactions to internal or external clues that symbolize aspects of the trauma event</a:t>
            </a:r>
          </a:p>
          <a:p>
            <a:pPr marL="514350" indent="-514350">
              <a:buFont typeface="+mj-lt"/>
              <a:buAutoNum type="alphaLcParenR"/>
            </a:pPr>
            <a:endParaRPr lang="en-US" dirty="0"/>
          </a:p>
          <a:p>
            <a:pPr marL="514350" indent="-514350">
              <a:buFont typeface="+mj-lt"/>
              <a:buAutoNum type="alphaLcParenR"/>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833437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PTSD cont.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 Persistent avoidance of stimuli associated with the trauma event(s) as evidenced by one of the following: </a:t>
            </a:r>
          </a:p>
          <a:p>
            <a:pPr marL="514350" indent="-514350">
              <a:buFont typeface="+mj-lt"/>
              <a:buAutoNum type="alphaLcParenR"/>
            </a:pPr>
            <a:r>
              <a:rPr lang="en-US" dirty="0" smtClean="0"/>
              <a:t>Avoidance of, or efforts to avoid distressing memories, thoughts, feelings about or closely associated with the trauma event(s). </a:t>
            </a:r>
          </a:p>
          <a:p>
            <a:pPr marL="514350" indent="-514350">
              <a:buFont typeface="+mj-lt"/>
              <a:buAutoNum type="alphaLcParenR"/>
            </a:pPr>
            <a:r>
              <a:rPr lang="en-US" dirty="0" smtClean="0"/>
              <a:t>Avoidance of, or efforts to avoid external reminders (people, places, conversations, activities, objects, situations) that arouse distressing memories, thoughts, or feelings. </a:t>
            </a:r>
          </a:p>
        </p:txBody>
      </p:sp>
    </p:spTree>
    <p:extLst>
      <p:ext uri="{BB962C8B-B14F-4D97-AF65-F5344CB8AC3E}">
        <p14:creationId xmlns:p14="http://schemas.microsoft.com/office/powerpoint/2010/main" val="5108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PCL-5 </a:t>
            </a:r>
            <a:br>
              <a:rPr lang="en-US" dirty="0"/>
            </a:br>
            <a:endParaRPr lang="en-US" dirty="0"/>
          </a:p>
        </p:txBody>
      </p:sp>
      <p:sp>
        <p:nvSpPr>
          <p:cNvPr id="3" name="Content Placeholder 2"/>
          <p:cNvSpPr>
            <a:spLocks noGrp="1"/>
          </p:cNvSpPr>
          <p:nvPr>
            <p:ph idx="1"/>
          </p:nvPr>
        </p:nvSpPr>
        <p:spPr>
          <a:xfrm>
            <a:off x="381000" y="838200"/>
            <a:ext cx="8305800" cy="5638800"/>
          </a:xfrm>
        </p:spPr>
        <p:txBody>
          <a:bodyPr>
            <a:normAutofit fontScale="25000" lnSpcReduction="20000"/>
          </a:bodyPr>
          <a:lstStyle/>
          <a:p>
            <a:r>
              <a:rPr lang="en-US" sz="4000" b="1" dirty="0" smtClean="0">
                <a:solidFill>
                  <a:srgbClr val="000000"/>
                </a:solidFill>
                <a:latin typeface="Myriad Pro"/>
              </a:rPr>
              <a:t>Instructions</a:t>
            </a:r>
            <a:r>
              <a:rPr lang="en-US" sz="4000" b="1" dirty="0">
                <a:solidFill>
                  <a:srgbClr val="000000"/>
                </a:solidFill>
                <a:latin typeface="Myriad Pro"/>
              </a:rPr>
              <a:t>: </a:t>
            </a:r>
            <a:r>
              <a:rPr lang="en-US" sz="4000" dirty="0">
                <a:solidFill>
                  <a:srgbClr val="000000"/>
                </a:solidFill>
                <a:latin typeface="Myriad Pro"/>
              </a:rPr>
              <a:t>Below is a list of problems that people sometimes have in response to a very stressful experience. Please read each problem carefully and then circle one of the numbers to the right to indicate how much you have been bothered by that problem </a:t>
            </a:r>
            <a:r>
              <a:rPr lang="en-US" sz="4000" u="sng" dirty="0">
                <a:solidFill>
                  <a:srgbClr val="000000"/>
                </a:solidFill>
                <a:latin typeface="Myriad Pro"/>
              </a:rPr>
              <a:t>in the past month</a:t>
            </a:r>
            <a:r>
              <a:rPr lang="en-US" sz="4000" dirty="0">
                <a:solidFill>
                  <a:srgbClr val="000000"/>
                </a:solidFill>
                <a:latin typeface="Myriad Pro"/>
              </a:rPr>
              <a:t>. </a:t>
            </a:r>
            <a:r>
              <a:rPr lang="en-US" sz="4000" b="1" dirty="0">
                <a:solidFill>
                  <a:srgbClr val="000000"/>
                </a:solidFill>
                <a:latin typeface="Myriad Pro"/>
              </a:rPr>
              <a:t>In the past month, how much were you bothered by: </a:t>
            </a:r>
            <a:r>
              <a:rPr lang="en-US" sz="4000" b="1" dirty="0" smtClean="0">
                <a:solidFill>
                  <a:srgbClr val="000000"/>
                </a:solidFill>
                <a:latin typeface="Myriad Pro"/>
              </a:rPr>
              <a:t>Not </a:t>
            </a:r>
            <a:r>
              <a:rPr lang="en-US" sz="4000" b="1" dirty="0">
                <a:solidFill>
                  <a:srgbClr val="000000"/>
                </a:solidFill>
                <a:latin typeface="Myriad Pro"/>
              </a:rPr>
              <a:t>at all </a:t>
            </a:r>
            <a:r>
              <a:rPr lang="en-US" sz="4000" dirty="0">
                <a:solidFill>
                  <a:srgbClr val="000000"/>
                </a:solidFill>
                <a:latin typeface="Myriad Pro"/>
              </a:rPr>
              <a:t>	</a:t>
            </a:r>
            <a:r>
              <a:rPr lang="en-US" sz="4000" b="1" dirty="0">
                <a:solidFill>
                  <a:srgbClr val="000000"/>
                </a:solidFill>
                <a:latin typeface="Myriad Pro"/>
              </a:rPr>
              <a:t>A little bit </a:t>
            </a:r>
            <a:r>
              <a:rPr lang="en-US" sz="4000" dirty="0">
                <a:solidFill>
                  <a:srgbClr val="000000"/>
                </a:solidFill>
                <a:latin typeface="Myriad Pro"/>
              </a:rPr>
              <a:t>	</a:t>
            </a:r>
            <a:r>
              <a:rPr lang="en-US" sz="4000" b="1" dirty="0">
                <a:solidFill>
                  <a:srgbClr val="000000"/>
                </a:solidFill>
                <a:latin typeface="Myriad Pro"/>
              </a:rPr>
              <a:t>Moderately </a:t>
            </a:r>
            <a:r>
              <a:rPr lang="en-US" sz="4000" dirty="0">
                <a:solidFill>
                  <a:srgbClr val="000000"/>
                </a:solidFill>
                <a:latin typeface="Myriad Pro"/>
              </a:rPr>
              <a:t>	</a:t>
            </a:r>
            <a:r>
              <a:rPr lang="en-US" sz="4000" b="1" dirty="0">
                <a:solidFill>
                  <a:srgbClr val="000000"/>
                </a:solidFill>
                <a:latin typeface="Myriad Pro"/>
              </a:rPr>
              <a:t>Quite a bit </a:t>
            </a:r>
            <a:r>
              <a:rPr lang="en-US" sz="4000" dirty="0">
                <a:solidFill>
                  <a:srgbClr val="000000"/>
                </a:solidFill>
                <a:latin typeface="Myriad Pro"/>
              </a:rPr>
              <a:t>	</a:t>
            </a:r>
            <a:r>
              <a:rPr lang="en-US" sz="4000" b="1" dirty="0">
                <a:solidFill>
                  <a:srgbClr val="000000"/>
                </a:solidFill>
                <a:latin typeface="Myriad Pro"/>
              </a:rPr>
              <a:t>Extremely </a:t>
            </a:r>
            <a:r>
              <a:rPr lang="en-US" sz="4000" dirty="0">
                <a:solidFill>
                  <a:srgbClr val="000000"/>
                </a:solidFill>
                <a:latin typeface="Myriad Pro"/>
              </a:rPr>
              <a:t>	</a:t>
            </a:r>
          </a:p>
          <a:p>
            <a:r>
              <a:rPr lang="en-US" sz="5600" dirty="0">
                <a:solidFill>
                  <a:srgbClr val="000000"/>
                </a:solidFill>
                <a:latin typeface="Myriad Pro"/>
              </a:rPr>
              <a:t>1. Repeated, disturbing, and unwanted memories of the stressful experience? </a:t>
            </a:r>
            <a:r>
              <a:rPr lang="en-US" sz="5600" dirty="0" smtClean="0">
                <a:solidFill>
                  <a:srgbClr val="000000"/>
                </a:solidFill>
                <a:latin typeface="Myriad Pro"/>
              </a:rPr>
              <a:t>0 </a:t>
            </a:r>
            <a:r>
              <a:rPr lang="en-US" sz="5600" dirty="0">
                <a:solidFill>
                  <a:srgbClr val="000000"/>
                </a:solidFill>
                <a:latin typeface="Myriad Pro"/>
              </a:rPr>
              <a:t>	1 	2 	3 	4 	</a:t>
            </a:r>
          </a:p>
          <a:p>
            <a:r>
              <a:rPr lang="en-US" sz="5600" dirty="0">
                <a:solidFill>
                  <a:srgbClr val="000000"/>
                </a:solidFill>
                <a:latin typeface="Myriad Pro"/>
              </a:rPr>
              <a:t>2. Repeated, disturbing dreams of the stressful experience? 	0 	1 	2 	3 	4 	</a:t>
            </a:r>
          </a:p>
          <a:p>
            <a:r>
              <a:rPr lang="en-US" sz="5600" dirty="0">
                <a:solidFill>
                  <a:srgbClr val="000000"/>
                </a:solidFill>
                <a:latin typeface="Myriad Pro"/>
              </a:rPr>
              <a:t>3. Suddenly feeling or acting as if the stressful experience were actually happening again (as if you were actually back there reliving it)? 	0 	1 	2 	3 	4 	</a:t>
            </a:r>
          </a:p>
          <a:p>
            <a:r>
              <a:rPr lang="en-US" sz="5600" dirty="0">
                <a:solidFill>
                  <a:srgbClr val="000000"/>
                </a:solidFill>
                <a:latin typeface="Myriad Pro"/>
              </a:rPr>
              <a:t>4. Feeling very upset when something reminded you of the stressful experience? 	0 	1 	2 	3 	4 	</a:t>
            </a:r>
          </a:p>
          <a:p>
            <a:r>
              <a:rPr lang="en-US" sz="5600" dirty="0">
                <a:solidFill>
                  <a:srgbClr val="000000"/>
                </a:solidFill>
                <a:latin typeface="Myriad Pro"/>
              </a:rPr>
              <a:t>5. Having strong physical reactions when something reminded you of the stressful experience (for example, heart pounding, trouble breathing, sweating)? 	0 	1 	2 	3 	4 	</a:t>
            </a:r>
          </a:p>
          <a:p>
            <a:r>
              <a:rPr lang="en-US" sz="5600" dirty="0">
                <a:solidFill>
                  <a:srgbClr val="000000"/>
                </a:solidFill>
                <a:latin typeface="Myriad Pro"/>
              </a:rPr>
              <a:t>6. Avoiding memories, thoughts, or feelings related to the stressful experience? 	0 	1 	2 	3 	4 	</a:t>
            </a:r>
          </a:p>
          <a:p>
            <a:r>
              <a:rPr lang="en-US" sz="5600" dirty="0">
                <a:solidFill>
                  <a:srgbClr val="000000"/>
                </a:solidFill>
                <a:latin typeface="Myriad Pro"/>
              </a:rPr>
              <a:t>7. Avoiding external reminders of the stressful experience (for example, people, places, conversations, activities, objects, or situations)? 	0 	1 	2 	3 	4 	</a:t>
            </a:r>
          </a:p>
          <a:p>
            <a:r>
              <a:rPr lang="en-US" sz="5600" dirty="0">
                <a:solidFill>
                  <a:srgbClr val="000000"/>
                </a:solidFill>
                <a:latin typeface="Myriad Pro"/>
              </a:rPr>
              <a:t>8. Trouble remembering important parts of the stressful experience? 	0 	1 	2 	3 	4 	</a:t>
            </a:r>
          </a:p>
          <a:p>
            <a:r>
              <a:rPr lang="en-US" sz="5600" dirty="0">
                <a:solidFill>
                  <a:srgbClr val="000000"/>
                </a:solidFill>
                <a:latin typeface="Myriad Pro"/>
              </a:rPr>
              <a:t>9. Having strong negative beliefs about yourself, other people, or the world (for example, having thoughts such as: I am bad, there is something seriously wrong with me, no one can be trusted, the world is completely dangerous)? 	0 	1 	2 	3 	4 </a:t>
            </a:r>
            <a:r>
              <a:rPr lang="en-US" sz="4000" dirty="0">
                <a:solidFill>
                  <a:srgbClr val="000000"/>
                </a:solidFill>
                <a:latin typeface="Myriad Pro"/>
              </a:rPr>
              <a:t>	</a:t>
            </a:r>
          </a:p>
          <a:p>
            <a:pPr marL="0" indent="0">
              <a:buNone/>
            </a:pPr>
            <a:r>
              <a:rPr lang="en-US" dirty="0" smtClean="0">
                <a:solidFill>
                  <a:srgbClr val="000000"/>
                </a:solidFill>
                <a:latin typeface="Myriad Pro"/>
              </a:rPr>
              <a:t>	</a:t>
            </a:r>
          </a:p>
          <a:p>
            <a:pPr marL="0" indent="0">
              <a:buNone/>
            </a:pPr>
            <a:endParaRPr lang="en-US" dirty="0"/>
          </a:p>
        </p:txBody>
      </p:sp>
    </p:spTree>
    <p:extLst>
      <p:ext uri="{BB962C8B-B14F-4D97-AF65-F5344CB8AC3E}">
        <p14:creationId xmlns:p14="http://schemas.microsoft.com/office/powerpoint/2010/main" val="3674607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PCL-5</a:t>
            </a:r>
            <a:endParaRPr lang="en-US" dirty="0"/>
          </a:p>
        </p:txBody>
      </p:sp>
      <p:sp>
        <p:nvSpPr>
          <p:cNvPr id="3" name="Content Placeholder 2"/>
          <p:cNvSpPr>
            <a:spLocks noGrp="1"/>
          </p:cNvSpPr>
          <p:nvPr>
            <p:ph idx="1"/>
          </p:nvPr>
        </p:nvSpPr>
        <p:spPr/>
        <p:txBody>
          <a:bodyPr>
            <a:normAutofit fontScale="47500" lnSpcReduction="20000"/>
          </a:bodyPr>
          <a:lstStyle/>
          <a:p>
            <a:r>
              <a:rPr lang="en-US" dirty="0">
                <a:solidFill>
                  <a:srgbClr val="000000"/>
                </a:solidFill>
                <a:latin typeface="Myriad Pro"/>
              </a:rPr>
              <a:t>10. Blaming yourself or someone else for the stressful experience or what happened after it? 	0 	1 	2 	3 	4 	</a:t>
            </a:r>
          </a:p>
          <a:p>
            <a:r>
              <a:rPr lang="en-US" dirty="0">
                <a:solidFill>
                  <a:srgbClr val="000000"/>
                </a:solidFill>
                <a:latin typeface="Myriad Pro"/>
              </a:rPr>
              <a:t>11. Having strong negative feelings such as fear, horror, anger, guilt, or shame? 	0 	1 	2 	3 	4 	</a:t>
            </a:r>
          </a:p>
          <a:p>
            <a:r>
              <a:rPr lang="en-US" dirty="0">
                <a:solidFill>
                  <a:srgbClr val="000000"/>
                </a:solidFill>
                <a:latin typeface="Myriad Pro"/>
              </a:rPr>
              <a:t>12. Loss of interest in activities that you used to enjoy? 	0 	1 	2 	3 	4 	</a:t>
            </a:r>
          </a:p>
          <a:p>
            <a:r>
              <a:rPr lang="en-US" dirty="0">
                <a:solidFill>
                  <a:srgbClr val="000000"/>
                </a:solidFill>
                <a:latin typeface="Myriad Pro"/>
              </a:rPr>
              <a:t>13. Feeling distant or cut off from other people? 	0 	1 	2 	3 	4 	</a:t>
            </a:r>
          </a:p>
          <a:p>
            <a:r>
              <a:rPr lang="en-US" dirty="0">
                <a:solidFill>
                  <a:srgbClr val="000000"/>
                </a:solidFill>
                <a:latin typeface="Myriad Pro"/>
              </a:rPr>
              <a:t>14. Trouble experiencing positive feelings (for example, being unable to feel happiness or have loving feelings for people close to you)? 	0 	1 	2 	3 	4 	</a:t>
            </a:r>
          </a:p>
          <a:p>
            <a:r>
              <a:rPr lang="en-US" dirty="0">
                <a:solidFill>
                  <a:srgbClr val="000000"/>
                </a:solidFill>
                <a:latin typeface="Myriad Pro"/>
              </a:rPr>
              <a:t>15. Irritable behavior, angry outbursts, or acting aggressively? 	0 	1 	2 	3 	4 	</a:t>
            </a:r>
          </a:p>
          <a:p>
            <a:r>
              <a:rPr lang="en-US" dirty="0">
                <a:solidFill>
                  <a:srgbClr val="000000"/>
                </a:solidFill>
                <a:latin typeface="Myriad Pro"/>
              </a:rPr>
              <a:t>16. Taking too many risks or doing things that could cause you harm? 	0 	1 	2 	3 	4 	</a:t>
            </a:r>
          </a:p>
          <a:p>
            <a:r>
              <a:rPr lang="en-US" dirty="0">
                <a:solidFill>
                  <a:srgbClr val="000000"/>
                </a:solidFill>
                <a:latin typeface="Myriad Pro"/>
              </a:rPr>
              <a:t>17. Being “</a:t>
            </a:r>
            <a:r>
              <a:rPr lang="en-US" dirty="0" err="1">
                <a:solidFill>
                  <a:srgbClr val="000000"/>
                </a:solidFill>
                <a:latin typeface="Myriad Pro"/>
              </a:rPr>
              <a:t>superalert</a:t>
            </a:r>
            <a:r>
              <a:rPr lang="en-US" dirty="0">
                <a:solidFill>
                  <a:srgbClr val="000000"/>
                </a:solidFill>
                <a:latin typeface="Myriad Pro"/>
              </a:rPr>
              <a:t>” or watchful or on guard? 	0 	1 	2 	3 	4 	</a:t>
            </a:r>
          </a:p>
          <a:p>
            <a:r>
              <a:rPr lang="en-US" dirty="0">
                <a:solidFill>
                  <a:srgbClr val="000000"/>
                </a:solidFill>
                <a:latin typeface="Myriad Pro"/>
              </a:rPr>
              <a:t>18. Feeling jumpy or easily startled? 	0 	1 	2 	3 	4 	</a:t>
            </a:r>
          </a:p>
          <a:p>
            <a:r>
              <a:rPr lang="en-US" dirty="0">
                <a:solidFill>
                  <a:srgbClr val="000000"/>
                </a:solidFill>
                <a:latin typeface="Myriad Pro"/>
              </a:rPr>
              <a:t>19. Having difficulty concentrating? 	0 	1 	2 	3 	4 </a:t>
            </a:r>
          </a:p>
          <a:p>
            <a:r>
              <a:rPr lang="en-US" sz="3600" dirty="0">
                <a:solidFill>
                  <a:srgbClr val="000000"/>
                </a:solidFill>
                <a:latin typeface="Myriad Pro"/>
              </a:rPr>
              <a:t>20. Trouble falling or staying asleep? 0 1 2 3 4</a:t>
            </a:r>
            <a:endParaRPr lang="en-US" dirty="0"/>
          </a:p>
        </p:txBody>
      </p:sp>
    </p:spTree>
    <p:extLst>
      <p:ext uri="{BB962C8B-B14F-4D97-AF65-F5344CB8AC3E}">
        <p14:creationId xmlns:p14="http://schemas.microsoft.com/office/powerpoint/2010/main" val="4216255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Text Placeholder 7"/>
          <p:cNvSpPr>
            <a:spLocks noGrp="1"/>
          </p:cNvSpPr>
          <p:nvPr>
            <p:ph type="body" idx="1"/>
          </p:nvPr>
        </p:nvSpPr>
        <p:spPr>
          <a:xfrm>
            <a:off x="457200" y="1535113"/>
            <a:ext cx="8229600" cy="639762"/>
          </a:xfrm>
        </p:spPr>
        <p:txBody>
          <a:bodyPr>
            <a:normAutofit/>
          </a:bodyPr>
          <a:lstStyle/>
          <a:p>
            <a:r>
              <a:rPr lang="en-US" sz="3200" dirty="0"/>
              <a:t>Signs and Symptoms of PTSD</a:t>
            </a:r>
          </a:p>
        </p:txBody>
      </p:sp>
      <p:sp>
        <p:nvSpPr>
          <p:cNvPr id="9" name="Content Placeholder 8"/>
          <p:cNvSpPr>
            <a:spLocks noGrp="1"/>
          </p:cNvSpPr>
          <p:nvPr>
            <p:ph sz="half" idx="2"/>
          </p:nvPr>
        </p:nvSpPr>
        <p:spPr/>
        <p:txBody>
          <a:bodyPr/>
          <a:lstStyle/>
          <a:p>
            <a:r>
              <a:rPr lang="en-US" dirty="0" err="1"/>
              <a:t>Hyperarousal</a:t>
            </a:r>
            <a:endParaRPr lang="en-US" dirty="0"/>
          </a:p>
          <a:p>
            <a:r>
              <a:rPr lang="en-US" dirty="0"/>
              <a:t>Vigilance</a:t>
            </a:r>
          </a:p>
          <a:p>
            <a:r>
              <a:rPr lang="en-US" dirty="0"/>
              <a:t>Agitation</a:t>
            </a:r>
          </a:p>
          <a:p>
            <a:r>
              <a:rPr lang="en-US" dirty="0"/>
              <a:t>Anger issues</a:t>
            </a:r>
          </a:p>
          <a:p>
            <a:r>
              <a:rPr lang="en-US" dirty="0"/>
              <a:t>Violence</a:t>
            </a:r>
          </a:p>
          <a:p>
            <a:r>
              <a:rPr lang="en-US" dirty="0"/>
              <a:t>Anxiety</a:t>
            </a:r>
          </a:p>
          <a:p>
            <a:r>
              <a:rPr lang="en-US" dirty="0"/>
              <a:t>Isolation</a:t>
            </a:r>
          </a:p>
          <a:p>
            <a:endParaRPr lang="en-US" dirty="0"/>
          </a:p>
        </p:txBody>
      </p:sp>
      <p:sp>
        <p:nvSpPr>
          <p:cNvPr id="10" name="Text Placeholder 9"/>
          <p:cNvSpPr>
            <a:spLocks noGrp="1"/>
          </p:cNvSpPr>
          <p:nvPr>
            <p:ph type="body" sz="quarter" idx="3"/>
          </p:nvPr>
        </p:nvSpPr>
        <p:spPr>
          <a:xfrm flipH="1">
            <a:off x="8686800" y="1535113"/>
            <a:ext cx="45719" cy="522287"/>
          </a:xfrm>
        </p:spPr>
        <p:txBody>
          <a:bodyPr/>
          <a:lstStyle/>
          <a:p>
            <a:endParaRPr lang="en-US" dirty="0"/>
          </a:p>
        </p:txBody>
      </p:sp>
      <p:sp>
        <p:nvSpPr>
          <p:cNvPr id="11" name="Content Placeholder 10"/>
          <p:cNvSpPr>
            <a:spLocks noGrp="1"/>
          </p:cNvSpPr>
          <p:nvPr>
            <p:ph sz="quarter" idx="4"/>
          </p:nvPr>
        </p:nvSpPr>
        <p:spPr/>
        <p:txBody>
          <a:bodyPr/>
          <a:lstStyle/>
          <a:p>
            <a:r>
              <a:rPr lang="en-US" dirty="0"/>
              <a:t>Insomnia</a:t>
            </a:r>
          </a:p>
          <a:p>
            <a:r>
              <a:rPr lang="en-US" dirty="0"/>
              <a:t>Nightmares</a:t>
            </a:r>
          </a:p>
          <a:p>
            <a:r>
              <a:rPr lang="en-US" dirty="0"/>
              <a:t>Flashbacks</a:t>
            </a:r>
          </a:p>
          <a:p>
            <a:r>
              <a:rPr lang="en-US" dirty="0"/>
              <a:t>Avoidance</a:t>
            </a:r>
          </a:p>
          <a:p>
            <a:r>
              <a:rPr lang="en-US" dirty="0"/>
              <a:t>Numbing</a:t>
            </a:r>
          </a:p>
          <a:p>
            <a:r>
              <a:rPr lang="en-US" dirty="0"/>
              <a:t>Suicide</a:t>
            </a:r>
          </a:p>
          <a:p>
            <a:endParaRPr lang="en-US" dirty="0"/>
          </a:p>
        </p:txBody>
      </p:sp>
      <p:pic>
        <p:nvPicPr>
          <p:cNvPr id="6" name="Picture 5"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2838948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this marine? </a:t>
            </a:r>
          </a:p>
        </p:txBody>
      </p:sp>
      <p:sp>
        <p:nvSpPr>
          <p:cNvPr id="3" name="Content Placeholder 2"/>
          <p:cNvSpPr>
            <a:spLocks noGrp="1"/>
          </p:cNvSpPr>
          <p:nvPr>
            <p:ph idx="1"/>
          </p:nvPr>
        </p:nvSpPr>
        <p:spPr/>
        <p:txBody>
          <a:bodyPr/>
          <a:lstStyle/>
          <a:p>
            <a:r>
              <a:rPr lang="en-US" sz="2800" dirty="0"/>
              <a:t>He was arrested 52 times for public drunkenness.[20] Referring to his alcoholism, he once said: "I was sick. I guess I was about to crack up thinking about all my good buddies. They were better men than me and they're not coming back.”</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505200"/>
            <a:ext cx="233362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2865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pPr marL="0" indent="0">
              <a:buNone/>
            </a:pPr>
            <a:r>
              <a:rPr lang="en-US" dirty="0" smtClean="0"/>
              <a:t>Traumatic Brain Injury (TBI)</a:t>
            </a:r>
          </a:p>
          <a:p>
            <a:r>
              <a:rPr lang="en-US" dirty="0" smtClean="0"/>
              <a:t>A </a:t>
            </a:r>
            <a:r>
              <a:rPr lang="en-US" dirty="0"/>
              <a:t>traumatic brain injury is a blow or jolt to the head or a penetrating head injury that disrupts the function of the brain. </a:t>
            </a:r>
          </a:p>
          <a:p>
            <a:r>
              <a:rPr lang="en-US" dirty="0"/>
              <a:t>The severity of such an injury may range from mild to severe. </a:t>
            </a:r>
          </a:p>
          <a:p>
            <a:r>
              <a:rPr lang="en-US" dirty="0"/>
              <a:t>A TBI can result in short- or long-term problems with independent function.</a:t>
            </a:r>
          </a:p>
          <a:p>
            <a:endParaRPr lang="en-US" dirty="0"/>
          </a:p>
        </p:txBody>
      </p:sp>
      <p:pic>
        <p:nvPicPr>
          <p:cNvPr id="9" name="Picture 8"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913616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6" name="Picture 5"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47800" y="1905001"/>
            <a:ext cx="5867400" cy="3555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8447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fontScale="92500" lnSpcReduction="10000"/>
          </a:bodyPr>
          <a:lstStyle/>
          <a:p>
            <a:r>
              <a:rPr lang="en-US" dirty="0"/>
              <a:t>“Start by envisioning a bowl of </a:t>
            </a:r>
            <a:r>
              <a:rPr lang="en-US" dirty="0" err="1"/>
              <a:t>jello</a:t>
            </a:r>
            <a:r>
              <a:rPr lang="en-US" dirty="0"/>
              <a:t>. Tap it on one side and watch how it wiggles all the way over to the other. This mundane image illustrates the force of a blast wave — from a bomb, an improvised explosive device (IED), a mine, grenade or mortar shell — traveling through brain matter, disrupting pathways and unleashing a chemical soup on its victim, according to Jonathan </a:t>
            </a:r>
            <a:r>
              <a:rPr lang="en-US" dirty="0" err="1"/>
              <a:t>Fellus</a:t>
            </a:r>
            <a:r>
              <a:rPr lang="en-US" dirty="0"/>
              <a:t>, MD, Director of Brain Injury Services at Kessler Institute of Rehabilitation</a:t>
            </a:r>
          </a:p>
        </p:txBody>
      </p:sp>
      <p:pic>
        <p:nvPicPr>
          <p:cNvPr id="6" name="Picture 5"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4150219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Text Placeholder 7"/>
          <p:cNvSpPr>
            <a:spLocks noGrp="1"/>
          </p:cNvSpPr>
          <p:nvPr>
            <p:ph type="body" idx="1"/>
          </p:nvPr>
        </p:nvSpPr>
        <p:spPr/>
        <p:txBody>
          <a:bodyPr/>
          <a:lstStyle/>
          <a:p>
            <a:r>
              <a:rPr lang="en-US" dirty="0" smtClean="0"/>
              <a:t>Traumatic Brain Injury</a:t>
            </a:r>
            <a:endParaRPr lang="en-US" dirty="0"/>
          </a:p>
        </p:txBody>
      </p:sp>
      <p:sp>
        <p:nvSpPr>
          <p:cNvPr id="9" name="Content Placeholder 8"/>
          <p:cNvSpPr>
            <a:spLocks noGrp="1"/>
          </p:cNvSpPr>
          <p:nvPr>
            <p:ph sz="half" idx="2"/>
          </p:nvPr>
        </p:nvSpPr>
        <p:spPr>
          <a:xfrm>
            <a:off x="457200" y="2174875"/>
            <a:ext cx="3657600" cy="3235325"/>
          </a:xfrm>
        </p:spPr>
        <p:txBody>
          <a:bodyPr>
            <a:normAutofit fontScale="70000" lnSpcReduction="20000"/>
          </a:bodyPr>
          <a:lstStyle/>
          <a:p>
            <a:pPr marL="0" indent="0">
              <a:buNone/>
            </a:pPr>
            <a:r>
              <a:rPr lang="en-US" sz="3400" b="1" u="sng" dirty="0"/>
              <a:t>Cognition</a:t>
            </a:r>
            <a:r>
              <a:rPr lang="en-US" sz="3300" b="1" u="sng" dirty="0"/>
              <a:t> </a:t>
            </a:r>
          </a:p>
          <a:p>
            <a:r>
              <a:rPr lang="en-US" sz="2600" dirty="0"/>
              <a:t>Motor/sensory disturbances </a:t>
            </a:r>
          </a:p>
          <a:p>
            <a:r>
              <a:rPr lang="en-US" sz="2600" dirty="0"/>
              <a:t>Impairments in: </a:t>
            </a:r>
          </a:p>
          <a:p>
            <a:r>
              <a:rPr lang="en-US" sz="2600" dirty="0"/>
              <a:t>Language, communication </a:t>
            </a:r>
          </a:p>
          <a:p>
            <a:r>
              <a:rPr lang="en-US" sz="2600" dirty="0"/>
              <a:t>Attention, concentration, memory </a:t>
            </a:r>
          </a:p>
          <a:p>
            <a:r>
              <a:rPr lang="en-US" sz="2600" dirty="0"/>
              <a:t>Learning new information </a:t>
            </a:r>
          </a:p>
          <a:p>
            <a:r>
              <a:rPr lang="en-US" sz="2600" dirty="0"/>
              <a:t>Speed of information processing </a:t>
            </a:r>
          </a:p>
          <a:p>
            <a:r>
              <a:rPr lang="en-US" sz="2600" dirty="0"/>
              <a:t>Judgment, decision-making, problem-solving, insight </a:t>
            </a:r>
          </a:p>
          <a:p>
            <a:endParaRPr lang="en-US" dirty="0"/>
          </a:p>
        </p:txBody>
      </p:sp>
      <p:sp>
        <p:nvSpPr>
          <p:cNvPr id="10" name="Text Placeholder 9"/>
          <p:cNvSpPr>
            <a:spLocks noGrp="1"/>
          </p:cNvSpPr>
          <p:nvPr>
            <p:ph type="body" sz="quarter" idx="3"/>
          </p:nvPr>
        </p:nvSpPr>
        <p:spPr>
          <a:xfrm>
            <a:off x="4592320" y="914400"/>
            <a:ext cx="4041775" cy="2579687"/>
          </a:xfrm>
        </p:spPr>
        <p:txBody>
          <a:bodyPr/>
          <a:lstStyle/>
          <a:p>
            <a:endParaRPr lang="en-US" dirty="0"/>
          </a:p>
        </p:txBody>
      </p:sp>
      <p:sp>
        <p:nvSpPr>
          <p:cNvPr id="11" name="Content Placeholder 10"/>
          <p:cNvSpPr>
            <a:spLocks noGrp="1"/>
          </p:cNvSpPr>
          <p:nvPr>
            <p:ph sz="quarter" idx="4"/>
          </p:nvPr>
        </p:nvSpPr>
        <p:spPr>
          <a:xfrm>
            <a:off x="4645025" y="1905001"/>
            <a:ext cx="4041775" cy="4221162"/>
          </a:xfrm>
        </p:spPr>
        <p:txBody>
          <a:bodyPr>
            <a:normAutofit fontScale="25000" lnSpcReduction="20000"/>
          </a:bodyPr>
          <a:lstStyle/>
          <a:p>
            <a:pPr eaLnBrk="0" hangingPunct="0">
              <a:lnSpc>
                <a:spcPct val="80000"/>
              </a:lnSpc>
              <a:buNone/>
            </a:pPr>
            <a:r>
              <a:rPr lang="en-US" sz="7400" b="1" u="sng" dirty="0"/>
              <a:t>Mood</a:t>
            </a:r>
            <a:r>
              <a:rPr lang="en-US" sz="7400" b="1" dirty="0"/>
              <a:t> </a:t>
            </a:r>
            <a:endParaRPr lang="en-US" sz="7400" dirty="0"/>
          </a:p>
          <a:p>
            <a:pPr eaLnBrk="0" hangingPunct="0">
              <a:lnSpc>
                <a:spcPct val="80000"/>
              </a:lnSpc>
              <a:buFontTx/>
              <a:buChar char="•"/>
            </a:pPr>
            <a:r>
              <a:rPr lang="en-US" sz="6200" dirty="0"/>
              <a:t>Apathy/Depression </a:t>
            </a:r>
          </a:p>
          <a:p>
            <a:pPr eaLnBrk="0" hangingPunct="0">
              <a:lnSpc>
                <a:spcPct val="80000"/>
              </a:lnSpc>
              <a:buFontTx/>
              <a:buChar char="•"/>
            </a:pPr>
            <a:r>
              <a:rPr lang="en-US" sz="6200" dirty="0"/>
              <a:t>Anxiety </a:t>
            </a:r>
          </a:p>
          <a:p>
            <a:pPr eaLnBrk="0" hangingPunct="0">
              <a:lnSpc>
                <a:spcPct val="80000"/>
              </a:lnSpc>
              <a:buFontTx/>
              <a:buChar char="•"/>
            </a:pPr>
            <a:r>
              <a:rPr lang="en-US" sz="6200" dirty="0"/>
              <a:t>Irritability </a:t>
            </a:r>
          </a:p>
          <a:p>
            <a:pPr eaLnBrk="0" hangingPunct="0">
              <a:lnSpc>
                <a:spcPct val="80000"/>
              </a:lnSpc>
              <a:buFontTx/>
              <a:buChar char="•"/>
            </a:pPr>
            <a:r>
              <a:rPr lang="en-US" sz="6200" dirty="0"/>
              <a:t>Emotional </a:t>
            </a:r>
            <a:r>
              <a:rPr lang="en-US" sz="6200" dirty="0" err="1"/>
              <a:t>lability</a:t>
            </a:r>
            <a:r>
              <a:rPr lang="en-US" sz="6200" dirty="0"/>
              <a:t> </a:t>
            </a:r>
          </a:p>
          <a:p>
            <a:pPr eaLnBrk="0" hangingPunct="0">
              <a:lnSpc>
                <a:spcPct val="80000"/>
              </a:lnSpc>
              <a:buFontTx/>
              <a:buChar char="•"/>
            </a:pPr>
            <a:r>
              <a:rPr lang="en-US" sz="6200" dirty="0"/>
              <a:t>Insensitivity </a:t>
            </a:r>
          </a:p>
          <a:p>
            <a:pPr eaLnBrk="0" hangingPunct="0">
              <a:lnSpc>
                <a:spcPct val="80000"/>
              </a:lnSpc>
              <a:buFontTx/>
              <a:buChar char="•"/>
            </a:pPr>
            <a:r>
              <a:rPr lang="en-US" sz="6200" dirty="0"/>
              <a:t>Egocentricity </a:t>
            </a:r>
          </a:p>
          <a:p>
            <a:pPr>
              <a:defRPr/>
            </a:pPr>
            <a:endParaRPr lang="en-US" sz="3200" b="1" u="sng" dirty="0" smtClean="0"/>
          </a:p>
          <a:p>
            <a:pPr>
              <a:defRPr/>
            </a:pPr>
            <a:endParaRPr lang="en-US" sz="3200" b="1" u="sng" dirty="0"/>
          </a:p>
          <a:p>
            <a:pPr marL="0" indent="0">
              <a:buNone/>
              <a:defRPr/>
            </a:pPr>
            <a:r>
              <a:rPr lang="en-US" sz="9600" b="1" u="sng" dirty="0"/>
              <a:t>Behavior</a:t>
            </a:r>
            <a:r>
              <a:rPr lang="en-US" sz="7400" b="1" u="sng" dirty="0"/>
              <a:t> </a:t>
            </a:r>
          </a:p>
          <a:p>
            <a:pPr>
              <a:defRPr/>
            </a:pPr>
            <a:r>
              <a:rPr lang="en-US" sz="6200" dirty="0" smtClean="0"/>
              <a:t>Lack </a:t>
            </a:r>
            <a:r>
              <a:rPr lang="en-US" sz="6200" dirty="0"/>
              <a:t>of initiation</a:t>
            </a:r>
          </a:p>
          <a:p>
            <a:pPr>
              <a:defRPr/>
            </a:pPr>
            <a:r>
              <a:rPr lang="en-US" sz="6200" dirty="0"/>
              <a:t>Disinhibition </a:t>
            </a:r>
          </a:p>
          <a:p>
            <a:pPr>
              <a:defRPr/>
            </a:pPr>
            <a:r>
              <a:rPr lang="en-US" sz="6200" dirty="0"/>
              <a:t>Impulsivity</a:t>
            </a:r>
          </a:p>
          <a:p>
            <a:pPr>
              <a:defRPr/>
            </a:pPr>
            <a:r>
              <a:rPr lang="en-US" sz="6200" dirty="0"/>
              <a:t>Restlessness </a:t>
            </a:r>
          </a:p>
          <a:p>
            <a:pPr>
              <a:defRPr/>
            </a:pPr>
            <a:r>
              <a:rPr lang="en-US" sz="6200" dirty="0"/>
              <a:t>Aggression </a:t>
            </a:r>
          </a:p>
          <a:p>
            <a:pPr>
              <a:defRPr/>
            </a:pPr>
            <a:r>
              <a:rPr lang="en-US" sz="6200" dirty="0"/>
              <a:t>Agitation </a:t>
            </a:r>
          </a:p>
          <a:p>
            <a:endParaRPr lang="en-US" dirty="0"/>
          </a:p>
        </p:txBody>
      </p:sp>
      <p:pic>
        <p:nvPicPr>
          <p:cNvPr id="6" name="Picture 5"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36289817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val 2"/>
          <p:cNvSpPr>
            <a:spLocks noChangeArrowheads="1"/>
          </p:cNvSpPr>
          <p:nvPr/>
        </p:nvSpPr>
        <p:spPr bwMode="auto">
          <a:xfrm>
            <a:off x="3276600" y="862013"/>
            <a:ext cx="5029200" cy="4800600"/>
          </a:xfrm>
          <a:prstGeom prst="ellipse">
            <a:avLst/>
          </a:prstGeom>
          <a:gradFill rotWithShape="0">
            <a:gsLst>
              <a:gs pos="0">
                <a:srgbClr val="6399A8">
                  <a:alpha val="48000"/>
                </a:srgbClr>
              </a:gs>
              <a:gs pos="100000">
                <a:srgbClr val="598A98">
                  <a:alpha val="48000"/>
                </a:srgbClr>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latin typeface="Calibri" pitchFamily="34" charset="0"/>
            </a:endParaRPr>
          </a:p>
        </p:txBody>
      </p:sp>
      <p:sp>
        <p:nvSpPr>
          <p:cNvPr id="40963" name="Oval 3"/>
          <p:cNvSpPr>
            <a:spLocks noChangeArrowheads="1"/>
          </p:cNvSpPr>
          <p:nvPr/>
        </p:nvSpPr>
        <p:spPr bwMode="auto">
          <a:xfrm>
            <a:off x="1447800" y="1524000"/>
            <a:ext cx="5181600" cy="4876800"/>
          </a:xfrm>
          <a:prstGeom prst="ellipse">
            <a:avLst/>
          </a:prstGeom>
          <a:gradFill rotWithShape="0">
            <a:gsLst>
              <a:gs pos="0">
                <a:srgbClr val="FFEA82">
                  <a:alpha val="57999"/>
                </a:srgbClr>
              </a:gs>
              <a:gs pos="100000">
                <a:srgbClr val="E6D375">
                  <a:alpha val="43999"/>
                </a:srgbClr>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latin typeface="Calibri" pitchFamily="34" charset="0"/>
            </a:endParaRPr>
          </a:p>
        </p:txBody>
      </p:sp>
      <p:sp>
        <p:nvSpPr>
          <p:cNvPr id="922628" name="Text Box 4"/>
          <p:cNvSpPr txBox="1">
            <a:spLocks noChangeArrowheads="1"/>
          </p:cNvSpPr>
          <p:nvPr/>
        </p:nvSpPr>
        <p:spPr bwMode="auto">
          <a:xfrm>
            <a:off x="3048000" y="2057400"/>
            <a:ext cx="704850" cy="579438"/>
          </a:xfrm>
          <a:prstGeom prst="rect">
            <a:avLst/>
          </a:prstGeom>
          <a:noFill/>
          <a:ln w="12700" cap="sq">
            <a:noFill/>
            <a:miter lim="800000"/>
            <a:headEnd type="none" w="sm" len="sm"/>
            <a:tailEnd type="none" w="sm" len="sm"/>
          </a:ln>
          <a:effectLst/>
        </p:spPr>
        <p:txBody>
          <a:bodyPr wrap="none">
            <a:spAutoFit/>
          </a:bodyPr>
          <a:lstStyle/>
          <a:p>
            <a:pPr fontAlgn="auto">
              <a:spcBef>
                <a:spcPct val="50000"/>
              </a:spcBef>
              <a:spcAft>
                <a:spcPts val="0"/>
              </a:spcAft>
              <a:defRPr/>
            </a:pPr>
            <a:r>
              <a:rPr lang="en-US" sz="3200" b="1" u="sng">
                <a:effectLst>
                  <a:outerShdw blurRad="38100" dist="38100" dir="2700000" algn="tl">
                    <a:srgbClr val="FFFFFF"/>
                  </a:outerShdw>
                </a:effectLst>
                <a:latin typeface="Century Gothic" pitchFamily="34" charset="0"/>
              </a:rPr>
              <a:t>TBI</a:t>
            </a:r>
          </a:p>
        </p:txBody>
      </p:sp>
      <p:sp>
        <p:nvSpPr>
          <p:cNvPr id="40965" name="Text Box 5"/>
          <p:cNvSpPr txBox="1">
            <a:spLocks noChangeArrowheads="1"/>
          </p:cNvSpPr>
          <p:nvPr/>
        </p:nvSpPr>
        <p:spPr bwMode="auto">
          <a:xfrm>
            <a:off x="1981200" y="2895600"/>
            <a:ext cx="1227138" cy="366713"/>
          </a:xfrm>
          <a:prstGeom prst="rect">
            <a:avLst/>
          </a:prstGeom>
          <a:noFill/>
          <a:ln w="12700" cap="sq">
            <a:noFill/>
            <a:miter lim="800000"/>
            <a:headEnd type="none" w="sm" len="sm"/>
            <a:tailEnd type="none" w="sm" len="sm"/>
          </a:ln>
        </p:spPr>
        <p:txBody>
          <a:bodyPr wrap="none">
            <a:spAutoFit/>
          </a:bodyPr>
          <a:lstStyle/>
          <a:p>
            <a:pPr>
              <a:spcBef>
                <a:spcPct val="50000"/>
              </a:spcBef>
            </a:pPr>
            <a:r>
              <a:rPr lang="en-US">
                <a:latin typeface="Calibri" pitchFamily="34" charset="0"/>
              </a:rPr>
              <a:t>Headache</a:t>
            </a:r>
          </a:p>
        </p:txBody>
      </p:sp>
      <p:sp>
        <p:nvSpPr>
          <p:cNvPr id="40966" name="Text Box 6"/>
          <p:cNvSpPr txBox="1">
            <a:spLocks noChangeArrowheads="1"/>
          </p:cNvSpPr>
          <p:nvPr/>
        </p:nvSpPr>
        <p:spPr bwMode="auto">
          <a:xfrm>
            <a:off x="1752600" y="3505200"/>
            <a:ext cx="1187450" cy="587375"/>
          </a:xfrm>
          <a:prstGeom prst="rect">
            <a:avLst/>
          </a:prstGeom>
          <a:noFill/>
          <a:ln w="12700" cap="sq">
            <a:noFill/>
            <a:miter lim="800000"/>
            <a:headEnd type="none" w="sm" len="sm"/>
            <a:tailEnd type="none" w="sm" len="sm"/>
          </a:ln>
        </p:spPr>
        <p:txBody>
          <a:bodyPr wrap="none">
            <a:spAutoFit/>
          </a:bodyPr>
          <a:lstStyle/>
          <a:p>
            <a:pPr algn="ctr">
              <a:lnSpc>
                <a:spcPct val="90000"/>
              </a:lnSpc>
            </a:pPr>
            <a:r>
              <a:rPr lang="en-US">
                <a:latin typeface="Calibri" pitchFamily="34" charset="0"/>
              </a:rPr>
              <a:t>Nausea &amp;</a:t>
            </a:r>
          </a:p>
          <a:p>
            <a:pPr algn="ctr">
              <a:lnSpc>
                <a:spcPct val="90000"/>
              </a:lnSpc>
            </a:pPr>
            <a:r>
              <a:rPr lang="en-US">
                <a:latin typeface="Calibri" pitchFamily="34" charset="0"/>
              </a:rPr>
              <a:t>Vomiting</a:t>
            </a:r>
          </a:p>
        </p:txBody>
      </p:sp>
      <p:sp>
        <p:nvSpPr>
          <p:cNvPr id="40967" name="Text Box 7"/>
          <p:cNvSpPr txBox="1">
            <a:spLocks noChangeArrowheads="1"/>
          </p:cNvSpPr>
          <p:nvPr/>
        </p:nvSpPr>
        <p:spPr bwMode="auto">
          <a:xfrm>
            <a:off x="2133600" y="4267200"/>
            <a:ext cx="984250" cy="587375"/>
          </a:xfrm>
          <a:prstGeom prst="rect">
            <a:avLst/>
          </a:prstGeom>
          <a:noFill/>
          <a:ln w="12700" cap="sq">
            <a:noFill/>
            <a:miter lim="800000"/>
            <a:headEnd type="none" w="sm" len="sm"/>
            <a:tailEnd type="none" w="sm" len="sm"/>
          </a:ln>
        </p:spPr>
        <p:txBody>
          <a:bodyPr wrap="none">
            <a:spAutoFit/>
          </a:bodyPr>
          <a:lstStyle/>
          <a:p>
            <a:pPr algn="ctr">
              <a:lnSpc>
                <a:spcPct val="90000"/>
              </a:lnSpc>
            </a:pPr>
            <a:r>
              <a:rPr lang="en-US">
                <a:latin typeface="Calibri" pitchFamily="34" charset="0"/>
              </a:rPr>
              <a:t>Hearing</a:t>
            </a:r>
          </a:p>
          <a:p>
            <a:pPr algn="ctr">
              <a:lnSpc>
                <a:spcPct val="90000"/>
              </a:lnSpc>
            </a:pPr>
            <a:r>
              <a:rPr lang="en-US">
                <a:latin typeface="Calibri" pitchFamily="34" charset="0"/>
              </a:rPr>
              <a:t>Loss</a:t>
            </a:r>
          </a:p>
        </p:txBody>
      </p:sp>
      <p:sp>
        <p:nvSpPr>
          <p:cNvPr id="40968" name="Text Box 8"/>
          <p:cNvSpPr txBox="1">
            <a:spLocks noChangeArrowheads="1"/>
          </p:cNvSpPr>
          <p:nvPr/>
        </p:nvSpPr>
        <p:spPr bwMode="auto">
          <a:xfrm>
            <a:off x="2895600" y="4876800"/>
            <a:ext cx="958850" cy="587375"/>
          </a:xfrm>
          <a:prstGeom prst="rect">
            <a:avLst/>
          </a:prstGeom>
          <a:noFill/>
          <a:ln w="12700" cap="sq">
            <a:noFill/>
            <a:miter lim="800000"/>
            <a:headEnd type="none" w="sm" len="sm"/>
            <a:tailEnd type="none" w="sm" len="sm"/>
          </a:ln>
        </p:spPr>
        <p:txBody>
          <a:bodyPr wrap="none">
            <a:spAutoFit/>
          </a:bodyPr>
          <a:lstStyle/>
          <a:p>
            <a:pPr algn="ctr">
              <a:lnSpc>
                <a:spcPct val="90000"/>
              </a:lnSpc>
            </a:pPr>
            <a:r>
              <a:rPr lang="en-US">
                <a:latin typeface="Calibri" pitchFamily="34" charset="0"/>
              </a:rPr>
              <a:t>Ringing</a:t>
            </a:r>
          </a:p>
          <a:p>
            <a:pPr algn="ctr">
              <a:lnSpc>
                <a:spcPct val="90000"/>
              </a:lnSpc>
            </a:pPr>
            <a:r>
              <a:rPr lang="en-US">
                <a:latin typeface="Calibri" pitchFamily="34" charset="0"/>
              </a:rPr>
              <a:t>in Ears</a:t>
            </a:r>
          </a:p>
        </p:txBody>
      </p:sp>
      <p:sp>
        <p:nvSpPr>
          <p:cNvPr id="40969" name="Text Box 9"/>
          <p:cNvSpPr txBox="1">
            <a:spLocks noChangeArrowheads="1"/>
          </p:cNvSpPr>
          <p:nvPr/>
        </p:nvSpPr>
        <p:spPr bwMode="auto">
          <a:xfrm>
            <a:off x="3505200" y="5638800"/>
            <a:ext cx="1162050" cy="366713"/>
          </a:xfrm>
          <a:prstGeom prst="rect">
            <a:avLst/>
          </a:prstGeom>
          <a:noFill/>
          <a:ln w="12700" cap="sq">
            <a:noFill/>
            <a:miter lim="800000"/>
            <a:headEnd type="none" w="sm" len="sm"/>
            <a:tailEnd type="none" w="sm" len="sm"/>
          </a:ln>
        </p:spPr>
        <p:txBody>
          <a:bodyPr wrap="none">
            <a:spAutoFit/>
          </a:bodyPr>
          <a:lstStyle/>
          <a:p>
            <a:pPr>
              <a:spcBef>
                <a:spcPct val="50000"/>
              </a:spcBef>
            </a:pPr>
            <a:r>
              <a:rPr lang="en-US">
                <a:latin typeface="Calibri" pitchFamily="34" charset="0"/>
              </a:rPr>
              <a:t>Dizziness</a:t>
            </a:r>
          </a:p>
        </p:txBody>
      </p:sp>
      <p:sp>
        <p:nvSpPr>
          <p:cNvPr id="40970" name="Text Box 10"/>
          <p:cNvSpPr txBox="1">
            <a:spLocks noChangeArrowheads="1"/>
          </p:cNvSpPr>
          <p:nvPr/>
        </p:nvSpPr>
        <p:spPr bwMode="auto">
          <a:xfrm>
            <a:off x="3886200" y="1752600"/>
            <a:ext cx="1149350" cy="587375"/>
          </a:xfrm>
          <a:prstGeom prst="rect">
            <a:avLst/>
          </a:prstGeom>
          <a:noFill/>
          <a:ln w="12700" cap="sq">
            <a:noFill/>
            <a:miter lim="800000"/>
            <a:headEnd type="none" w="sm" len="sm"/>
            <a:tailEnd type="none" w="sm" len="sm"/>
          </a:ln>
        </p:spPr>
        <p:txBody>
          <a:bodyPr wrap="none">
            <a:spAutoFit/>
          </a:bodyPr>
          <a:lstStyle/>
          <a:p>
            <a:pPr algn="ctr">
              <a:lnSpc>
                <a:spcPct val="90000"/>
              </a:lnSpc>
            </a:pPr>
            <a:r>
              <a:rPr lang="en-US" dirty="0">
                <a:latin typeface="Calibri" pitchFamily="34" charset="0"/>
              </a:rPr>
              <a:t>Attention</a:t>
            </a:r>
          </a:p>
          <a:p>
            <a:pPr algn="ctr">
              <a:lnSpc>
                <a:spcPct val="90000"/>
              </a:lnSpc>
            </a:pPr>
            <a:r>
              <a:rPr lang="en-US" dirty="0">
                <a:latin typeface="Calibri" pitchFamily="34" charset="0"/>
              </a:rPr>
              <a:t>Problems</a:t>
            </a:r>
          </a:p>
        </p:txBody>
      </p:sp>
      <p:sp>
        <p:nvSpPr>
          <p:cNvPr id="40971" name="Text Box 11"/>
          <p:cNvSpPr txBox="1">
            <a:spLocks noChangeArrowheads="1"/>
          </p:cNvSpPr>
          <p:nvPr/>
        </p:nvSpPr>
        <p:spPr bwMode="auto">
          <a:xfrm>
            <a:off x="4572000" y="2438400"/>
            <a:ext cx="1339850" cy="366713"/>
          </a:xfrm>
          <a:prstGeom prst="rect">
            <a:avLst/>
          </a:prstGeom>
          <a:noFill/>
          <a:ln w="12700" cap="sq">
            <a:noFill/>
            <a:miter lim="800000"/>
            <a:headEnd type="none" w="sm" len="sm"/>
            <a:tailEnd type="none" w="sm" len="sm"/>
          </a:ln>
        </p:spPr>
        <p:txBody>
          <a:bodyPr wrap="none">
            <a:spAutoFit/>
          </a:bodyPr>
          <a:lstStyle/>
          <a:p>
            <a:pPr>
              <a:spcBef>
                <a:spcPct val="50000"/>
              </a:spcBef>
            </a:pPr>
            <a:r>
              <a:rPr lang="en-US">
                <a:latin typeface="Calibri" pitchFamily="34" charset="0"/>
              </a:rPr>
              <a:t>Depression</a:t>
            </a:r>
          </a:p>
        </p:txBody>
      </p:sp>
      <p:sp>
        <p:nvSpPr>
          <p:cNvPr id="40972" name="Text Box 12"/>
          <p:cNvSpPr txBox="1">
            <a:spLocks noChangeArrowheads="1"/>
          </p:cNvSpPr>
          <p:nvPr/>
        </p:nvSpPr>
        <p:spPr bwMode="auto">
          <a:xfrm>
            <a:off x="3581400" y="3048000"/>
            <a:ext cx="1098550" cy="366713"/>
          </a:xfrm>
          <a:prstGeom prst="rect">
            <a:avLst/>
          </a:prstGeom>
          <a:noFill/>
          <a:ln w="12700" cap="sq">
            <a:noFill/>
            <a:miter lim="800000"/>
            <a:headEnd type="none" w="sm" len="sm"/>
            <a:tailEnd type="none" w="sm" len="sm"/>
          </a:ln>
        </p:spPr>
        <p:txBody>
          <a:bodyPr wrap="none">
            <a:spAutoFit/>
          </a:bodyPr>
          <a:lstStyle/>
          <a:p>
            <a:pPr>
              <a:spcBef>
                <a:spcPct val="50000"/>
              </a:spcBef>
            </a:pPr>
            <a:r>
              <a:rPr lang="en-US">
                <a:latin typeface="Calibri" pitchFamily="34" charset="0"/>
              </a:rPr>
              <a:t>Irritability</a:t>
            </a:r>
          </a:p>
        </p:txBody>
      </p:sp>
      <p:sp>
        <p:nvSpPr>
          <p:cNvPr id="40973" name="Text Box 13"/>
          <p:cNvSpPr txBox="1">
            <a:spLocks noChangeArrowheads="1"/>
          </p:cNvSpPr>
          <p:nvPr/>
        </p:nvSpPr>
        <p:spPr bwMode="auto">
          <a:xfrm>
            <a:off x="5105400" y="4800600"/>
            <a:ext cx="933450" cy="366713"/>
          </a:xfrm>
          <a:prstGeom prst="rect">
            <a:avLst/>
          </a:prstGeom>
          <a:noFill/>
          <a:ln w="12700" cap="sq">
            <a:noFill/>
            <a:miter lim="800000"/>
            <a:headEnd type="none" w="sm" len="sm"/>
            <a:tailEnd type="none" w="sm" len="sm"/>
          </a:ln>
        </p:spPr>
        <p:txBody>
          <a:bodyPr wrap="none">
            <a:spAutoFit/>
          </a:bodyPr>
          <a:lstStyle/>
          <a:p>
            <a:pPr>
              <a:spcBef>
                <a:spcPct val="50000"/>
              </a:spcBef>
            </a:pPr>
            <a:r>
              <a:rPr lang="en-US">
                <a:latin typeface="Calibri" pitchFamily="34" charset="0"/>
              </a:rPr>
              <a:t>Anxiety</a:t>
            </a:r>
          </a:p>
        </p:txBody>
      </p:sp>
      <p:sp>
        <p:nvSpPr>
          <p:cNvPr id="922638" name="Text Box 14"/>
          <p:cNvSpPr txBox="1">
            <a:spLocks noChangeArrowheads="1"/>
          </p:cNvSpPr>
          <p:nvPr/>
        </p:nvSpPr>
        <p:spPr bwMode="auto">
          <a:xfrm>
            <a:off x="5410200" y="838200"/>
            <a:ext cx="1077913" cy="579438"/>
          </a:xfrm>
          <a:prstGeom prst="rect">
            <a:avLst/>
          </a:prstGeom>
          <a:noFill/>
          <a:ln w="12700" cap="sq">
            <a:noFill/>
            <a:miter lim="800000"/>
            <a:headEnd type="none" w="sm" len="sm"/>
            <a:tailEnd type="none" w="sm" len="sm"/>
          </a:ln>
          <a:effectLst/>
        </p:spPr>
        <p:txBody>
          <a:bodyPr wrap="none">
            <a:spAutoFit/>
          </a:bodyPr>
          <a:lstStyle/>
          <a:p>
            <a:pPr fontAlgn="auto">
              <a:spcBef>
                <a:spcPct val="50000"/>
              </a:spcBef>
              <a:spcAft>
                <a:spcPts val="0"/>
              </a:spcAft>
              <a:defRPr/>
            </a:pPr>
            <a:r>
              <a:rPr lang="en-US" sz="3200" b="1" u="sng">
                <a:effectLst>
                  <a:outerShdw blurRad="38100" dist="38100" dir="2700000" algn="tl">
                    <a:srgbClr val="FFFFFF"/>
                  </a:outerShdw>
                </a:effectLst>
                <a:latin typeface="Century Gothic" pitchFamily="34" charset="0"/>
              </a:rPr>
              <a:t>PTSD</a:t>
            </a:r>
          </a:p>
        </p:txBody>
      </p:sp>
      <p:sp>
        <p:nvSpPr>
          <p:cNvPr id="40975" name="Text Box 15"/>
          <p:cNvSpPr txBox="1">
            <a:spLocks noChangeArrowheads="1"/>
          </p:cNvSpPr>
          <p:nvPr/>
        </p:nvSpPr>
        <p:spPr bwMode="auto">
          <a:xfrm>
            <a:off x="5715000" y="1600200"/>
            <a:ext cx="1339850" cy="366713"/>
          </a:xfrm>
          <a:prstGeom prst="rect">
            <a:avLst/>
          </a:prstGeom>
          <a:noFill/>
          <a:ln w="12700" cap="sq">
            <a:noFill/>
            <a:miter lim="800000"/>
            <a:headEnd type="none" w="sm" len="sm"/>
            <a:tailEnd type="none" w="sm" len="sm"/>
          </a:ln>
        </p:spPr>
        <p:txBody>
          <a:bodyPr wrap="none">
            <a:spAutoFit/>
          </a:bodyPr>
          <a:lstStyle/>
          <a:p>
            <a:pPr>
              <a:spcBef>
                <a:spcPct val="50000"/>
              </a:spcBef>
            </a:pPr>
            <a:r>
              <a:rPr lang="en-US">
                <a:latin typeface="Calibri" pitchFamily="34" charset="0"/>
              </a:rPr>
              <a:t>Flashbacks</a:t>
            </a:r>
          </a:p>
        </p:txBody>
      </p:sp>
      <p:sp>
        <p:nvSpPr>
          <p:cNvPr id="40976" name="Text Box 16"/>
          <p:cNvSpPr txBox="1">
            <a:spLocks noChangeArrowheads="1"/>
          </p:cNvSpPr>
          <p:nvPr/>
        </p:nvSpPr>
        <p:spPr bwMode="auto">
          <a:xfrm>
            <a:off x="6477000" y="2209800"/>
            <a:ext cx="1352550" cy="366713"/>
          </a:xfrm>
          <a:prstGeom prst="rect">
            <a:avLst/>
          </a:prstGeom>
          <a:noFill/>
          <a:ln w="12700" cap="sq">
            <a:noFill/>
            <a:miter lim="800000"/>
            <a:headEnd type="none" w="sm" len="sm"/>
            <a:tailEnd type="none" w="sm" len="sm"/>
          </a:ln>
        </p:spPr>
        <p:txBody>
          <a:bodyPr wrap="none">
            <a:spAutoFit/>
          </a:bodyPr>
          <a:lstStyle/>
          <a:p>
            <a:pPr>
              <a:spcBef>
                <a:spcPct val="50000"/>
              </a:spcBef>
            </a:pPr>
            <a:r>
              <a:rPr lang="en-US">
                <a:latin typeface="Calibri" pitchFamily="34" charset="0"/>
              </a:rPr>
              <a:t>Nightmares</a:t>
            </a:r>
          </a:p>
        </p:txBody>
      </p:sp>
      <p:sp>
        <p:nvSpPr>
          <p:cNvPr id="40977" name="Text Box 17"/>
          <p:cNvSpPr txBox="1">
            <a:spLocks noChangeArrowheads="1"/>
          </p:cNvSpPr>
          <p:nvPr/>
        </p:nvSpPr>
        <p:spPr bwMode="auto">
          <a:xfrm>
            <a:off x="3886200" y="3886200"/>
            <a:ext cx="1149350" cy="587375"/>
          </a:xfrm>
          <a:prstGeom prst="rect">
            <a:avLst/>
          </a:prstGeom>
          <a:noFill/>
          <a:ln w="12700" cap="sq">
            <a:noFill/>
            <a:miter lim="800000"/>
            <a:headEnd type="none" w="sm" len="sm"/>
            <a:tailEnd type="none" w="sm" len="sm"/>
          </a:ln>
        </p:spPr>
        <p:txBody>
          <a:bodyPr wrap="none">
            <a:spAutoFit/>
          </a:bodyPr>
          <a:lstStyle/>
          <a:p>
            <a:pPr algn="ctr">
              <a:lnSpc>
                <a:spcPct val="90000"/>
              </a:lnSpc>
            </a:pPr>
            <a:r>
              <a:rPr lang="en-US" dirty="0">
                <a:latin typeface="Calibri" pitchFamily="34" charset="0"/>
              </a:rPr>
              <a:t>Sleep</a:t>
            </a:r>
          </a:p>
          <a:p>
            <a:pPr algn="ctr">
              <a:lnSpc>
                <a:spcPct val="90000"/>
              </a:lnSpc>
            </a:pPr>
            <a:r>
              <a:rPr lang="en-US" dirty="0">
                <a:latin typeface="Calibri" pitchFamily="34" charset="0"/>
              </a:rPr>
              <a:t>Problems</a:t>
            </a:r>
          </a:p>
        </p:txBody>
      </p:sp>
      <p:sp>
        <p:nvSpPr>
          <p:cNvPr id="40978" name="Text Box 18"/>
          <p:cNvSpPr txBox="1">
            <a:spLocks noChangeArrowheads="1"/>
          </p:cNvSpPr>
          <p:nvPr/>
        </p:nvSpPr>
        <p:spPr bwMode="auto">
          <a:xfrm>
            <a:off x="6629400" y="4191000"/>
            <a:ext cx="971550" cy="587375"/>
          </a:xfrm>
          <a:prstGeom prst="rect">
            <a:avLst/>
          </a:prstGeom>
          <a:noFill/>
          <a:ln w="12700" cap="sq">
            <a:noFill/>
            <a:miter lim="800000"/>
            <a:headEnd type="none" w="sm" len="sm"/>
            <a:tailEnd type="none" w="sm" len="sm"/>
          </a:ln>
        </p:spPr>
        <p:txBody>
          <a:bodyPr wrap="none">
            <a:spAutoFit/>
          </a:bodyPr>
          <a:lstStyle/>
          <a:p>
            <a:pPr algn="ctr">
              <a:lnSpc>
                <a:spcPct val="90000"/>
              </a:lnSpc>
            </a:pPr>
            <a:r>
              <a:rPr lang="en-US">
                <a:latin typeface="Calibri" pitchFamily="34" charset="0"/>
              </a:rPr>
              <a:t>Easily</a:t>
            </a:r>
          </a:p>
          <a:p>
            <a:pPr algn="ctr">
              <a:lnSpc>
                <a:spcPct val="90000"/>
              </a:lnSpc>
            </a:pPr>
            <a:r>
              <a:rPr lang="en-US">
                <a:latin typeface="Calibri" pitchFamily="34" charset="0"/>
              </a:rPr>
              <a:t>Startled</a:t>
            </a:r>
          </a:p>
        </p:txBody>
      </p:sp>
      <p:sp>
        <p:nvSpPr>
          <p:cNvPr id="40979" name="Text Box 19"/>
          <p:cNvSpPr txBox="1">
            <a:spLocks noChangeArrowheads="1"/>
          </p:cNvSpPr>
          <p:nvPr/>
        </p:nvSpPr>
        <p:spPr bwMode="auto">
          <a:xfrm>
            <a:off x="4953000" y="3352800"/>
            <a:ext cx="1339850" cy="587375"/>
          </a:xfrm>
          <a:prstGeom prst="rect">
            <a:avLst/>
          </a:prstGeom>
          <a:noFill/>
          <a:ln w="12700" cap="sq">
            <a:noFill/>
            <a:miter lim="800000"/>
            <a:headEnd type="none" w="sm" len="sm"/>
            <a:tailEnd type="none" w="sm" len="sm"/>
          </a:ln>
        </p:spPr>
        <p:txBody>
          <a:bodyPr wrap="none">
            <a:spAutoFit/>
          </a:bodyPr>
          <a:lstStyle/>
          <a:p>
            <a:pPr algn="ctr">
              <a:lnSpc>
                <a:spcPct val="90000"/>
              </a:lnSpc>
            </a:pPr>
            <a:r>
              <a:rPr lang="en-US">
                <a:latin typeface="Calibri" pitchFamily="34" charset="0"/>
              </a:rPr>
              <a:t>Poor Anger</a:t>
            </a:r>
          </a:p>
          <a:p>
            <a:pPr algn="ctr">
              <a:lnSpc>
                <a:spcPct val="90000"/>
              </a:lnSpc>
            </a:pPr>
            <a:r>
              <a:rPr lang="en-US">
                <a:latin typeface="Calibri" pitchFamily="34" charset="0"/>
              </a:rPr>
              <a:t>Control</a:t>
            </a:r>
          </a:p>
        </p:txBody>
      </p:sp>
      <p:sp>
        <p:nvSpPr>
          <p:cNvPr id="40980" name="Text Box 20"/>
          <p:cNvSpPr txBox="1">
            <a:spLocks noChangeArrowheads="1"/>
          </p:cNvSpPr>
          <p:nvPr/>
        </p:nvSpPr>
        <p:spPr bwMode="auto">
          <a:xfrm>
            <a:off x="6705600" y="2895600"/>
            <a:ext cx="971550" cy="587375"/>
          </a:xfrm>
          <a:prstGeom prst="rect">
            <a:avLst/>
          </a:prstGeom>
          <a:noFill/>
          <a:ln w="12700" cap="sq">
            <a:noFill/>
            <a:miter lim="800000"/>
            <a:headEnd type="none" w="sm" len="sm"/>
            <a:tailEnd type="none" w="sm" len="sm"/>
          </a:ln>
        </p:spPr>
        <p:txBody>
          <a:bodyPr wrap="none">
            <a:spAutoFit/>
          </a:bodyPr>
          <a:lstStyle/>
          <a:p>
            <a:pPr algn="ctr">
              <a:lnSpc>
                <a:spcPct val="90000"/>
              </a:lnSpc>
            </a:pPr>
            <a:r>
              <a:rPr lang="en-US">
                <a:latin typeface="Calibri" pitchFamily="34" charset="0"/>
              </a:rPr>
              <a:t>Isolates</a:t>
            </a:r>
          </a:p>
          <a:p>
            <a:pPr algn="ctr">
              <a:lnSpc>
                <a:spcPct val="90000"/>
              </a:lnSpc>
            </a:pPr>
            <a:r>
              <a:rPr lang="en-US">
                <a:latin typeface="Calibri" pitchFamily="34" charset="0"/>
              </a:rPr>
              <a:t>Self</a:t>
            </a:r>
          </a:p>
        </p:txBody>
      </p:sp>
      <p:sp>
        <p:nvSpPr>
          <p:cNvPr id="40981" name="Title 1"/>
          <p:cNvSpPr>
            <a:spLocks noGrp="1"/>
          </p:cNvSpPr>
          <p:nvPr>
            <p:ph type="title"/>
          </p:nvPr>
        </p:nvSpPr>
        <p:spPr>
          <a:xfrm>
            <a:off x="1143000" y="304800"/>
            <a:ext cx="6705600" cy="381000"/>
          </a:xfrm>
        </p:spPr>
        <p:txBody>
          <a:bodyPr>
            <a:normAutofit fontScale="90000"/>
          </a:bodyPr>
          <a:lstStyle/>
          <a:p>
            <a:r>
              <a:rPr lang="en-US" smtClean="0">
                <a:solidFill>
                  <a:srgbClr val="002060"/>
                </a:solidFill>
              </a:rPr>
              <a:t>TBI- PTSD symptom overlap</a:t>
            </a:r>
          </a:p>
        </p:txBody>
      </p:sp>
      <p:sp>
        <p:nvSpPr>
          <p:cNvPr id="22" name="Slide Number Placeholder 3"/>
          <p:cNvSpPr>
            <a:spLocks noGrp="1"/>
          </p:cNvSpPr>
          <p:nvPr>
            <p:ph type="sldNum" sz="quarter" idx="12"/>
          </p:nvPr>
        </p:nvSpPr>
        <p:spPr>
          <a:xfrm>
            <a:off x="7162800" y="6454775"/>
            <a:ext cx="1676400" cy="327025"/>
          </a:xfrm>
        </p:spPr>
        <p:txBody>
          <a:bodyPr>
            <a:normAutofit/>
          </a:bodyPr>
          <a:lstStyle/>
          <a:p>
            <a:pPr algn="ctr">
              <a:defRPr/>
            </a:pPr>
            <a:fld id="{04683046-3D19-429B-B90D-B0018909A99E}" type="slidenum">
              <a:rPr lang="en-US" smtClean="0"/>
              <a:pPr algn="ctr">
                <a:defRPr/>
              </a:pPr>
              <a:t>24</a:t>
            </a:fld>
            <a:endParaRPr lang="en-US" dirty="0" smtClean="0"/>
          </a:p>
        </p:txBody>
      </p:sp>
    </p:spTree>
    <p:extLst>
      <p:ext uri="{BB962C8B-B14F-4D97-AF65-F5344CB8AC3E}">
        <p14:creationId xmlns:p14="http://schemas.microsoft.com/office/powerpoint/2010/main" val="68976560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Font typeface="Wingdings" pitchFamily="2" charset="2"/>
              <a:buNone/>
              <a:defRPr/>
            </a:pPr>
            <a:r>
              <a:rPr lang="en-US" sz="8800" b="1" dirty="0" smtClean="0">
                <a:solidFill>
                  <a:schemeClr val="accent4">
                    <a:lumMod val="20000"/>
                    <a:lumOff val="80000"/>
                  </a:schemeClr>
                </a:solidFill>
                <a:latin typeface="Arial Narrow" panose="020B0606020202030204" pitchFamily="34" charset="0"/>
              </a:rPr>
              <a:t>Implications for Law Enforcement</a:t>
            </a:r>
            <a:endParaRPr lang="en-US" sz="8800" b="1" dirty="0">
              <a:solidFill>
                <a:schemeClr val="accent4">
                  <a:lumMod val="20000"/>
                  <a:lumOff val="80000"/>
                </a:schemeClr>
              </a:solidFill>
              <a:latin typeface="Arial Narrow" panose="020B0606020202030204" pitchFamily="34" charset="0"/>
            </a:endParaRPr>
          </a:p>
        </p:txBody>
      </p:sp>
      <p:pic>
        <p:nvPicPr>
          <p:cNvPr id="4" name="Picture 3"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2834661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Predictors of Violence in Veterans</a:t>
            </a:r>
          </a:p>
        </p:txBody>
      </p:sp>
      <p:sp>
        <p:nvSpPr>
          <p:cNvPr id="33795" name="Text Placeholder 3"/>
          <p:cNvSpPr>
            <a:spLocks noGrp="1"/>
          </p:cNvSpPr>
          <p:nvPr>
            <p:ph type="body" idx="1"/>
          </p:nvPr>
        </p:nvSpPr>
        <p:spPr/>
        <p:txBody>
          <a:bodyPr/>
          <a:lstStyle/>
          <a:p>
            <a:r>
              <a:rPr lang="en-US" altLang="en-US" smtClean="0"/>
              <a:t>Severe Violence	</a:t>
            </a:r>
          </a:p>
        </p:txBody>
      </p:sp>
      <p:sp>
        <p:nvSpPr>
          <p:cNvPr id="5" name="Content Placeholder 4"/>
          <p:cNvSpPr>
            <a:spLocks noGrp="1"/>
          </p:cNvSpPr>
          <p:nvPr>
            <p:ph sz="half" idx="2"/>
          </p:nvPr>
        </p:nvSpPr>
        <p:spPr>
          <a:xfrm>
            <a:off x="457200" y="2174875"/>
            <a:ext cx="4040188" cy="2854325"/>
          </a:xfrm>
        </p:spPr>
        <p:txBody>
          <a:bodyPr/>
          <a:lstStyle/>
          <a:p>
            <a:pPr>
              <a:defRPr/>
            </a:pPr>
            <a:r>
              <a:rPr lang="en-US" dirty="0" smtClean="0"/>
              <a:t>Younger age</a:t>
            </a:r>
            <a:endParaRPr lang="en-US" dirty="0"/>
          </a:p>
          <a:p>
            <a:pPr>
              <a:defRPr/>
            </a:pPr>
            <a:r>
              <a:rPr lang="en-US" dirty="0"/>
              <a:t>Combat </a:t>
            </a:r>
            <a:r>
              <a:rPr lang="en-US" dirty="0" smtClean="0"/>
              <a:t>exposure*</a:t>
            </a:r>
            <a:endParaRPr lang="en-US" dirty="0"/>
          </a:p>
          <a:p>
            <a:pPr>
              <a:defRPr/>
            </a:pPr>
            <a:r>
              <a:rPr lang="en-US" dirty="0"/>
              <a:t>Alcohol misuse</a:t>
            </a:r>
          </a:p>
          <a:p>
            <a:pPr>
              <a:defRPr/>
            </a:pPr>
            <a:r>
              <a:rPr lang="en-US" dirty="0"/>
              <a:t>Criminal arrests</a:t>
            </a:r>
          </a:p>
          <a:p>
            <a:pPr>
              <a:defRPr/>
            </a:pPr>
            <a:r>
              <a:rPr lang="en-US" dirty="0" smtClean="0"/>
              <a:t>PTSD*</a:t>
            </a:r>
            <a:endParaRPr lang="en-US" dirty="0"/>
          </a:p>
          <a:p>
            <a:pPr>
              <a:defRPr/>
            </a:pPr>
            <a:r>
              <a:rPr lang="en-US" dirty="0"/>
              <a:t>Homelessness</a:t>
            </a:r>
          </a:p>
          <a:p>
            <a:pPr marL="0" indent="0">
              <a:buFont typeface="Wingdings" pitchFamily="2" charset="2"/>
              <a:buNone/>
              <a:defRPr/>
            </a:pPr>
            <a:endParaRPr lang="en-US" dirty="0"/>
          </a:p>
        </p:txBody>
      </p:sp>
      <p:sp>
        <p:nvSpPr>
          <p:cNvPr id="33797" name="Text Placeholder 5"/>
          <p:cNvSpPr>
            <a:spLocks noGrp="1"/>
          </p:cNvSpPr>
          <p:nvPr>
            <p:ph type="body" sz="quarter" idx="3"/>
          </p:nvPr>
        </p:nvSpPr>
        <p:spPr/>
        <p:txBody>
          <a:bodyPr/>
          <a:lstStyle/>
          <a:p>
            <a:r>
              <a:rPr lang="en-US" altLang="en-US" smtClean="0"/>
              <a:t>Mild Violence</a:t>
            </a:r>
          </a:p>
        </p:txBody>
      </p:sp>
      <p:sp>
        <p:nvSpPr>
          <p:cNvPr id="33798" name="Content Placeholder 6"/>
          <p:cNvSpPr>
            <a:spLocks noGrp="1"/>
          </p:cNvSpPr>
          <p:nvPr>
            <p:ph sz="quarter" idx="4"/>
          </p:nvPr>
        </p:nvSpPr>
        <p:spPr>
          <a:xfrm>
            <a:off x="4645025" y="2174875"/>
            <a:ext cx="4041775" cy="2778125"/>
          </a:xfrm>
        </p:spPr>
        <p:txBody>
          <a:bodyPr/>
          <a:lstStyle/>
          <a:p>
            <a:r>
              <a:rPr lang="en-US" altLang="en-US" dirty="0" smtClean="0"/>
              <a:t>History of Arrests</a:t>
            </a:r>
          </a:p>
          <a:p>
            <a:r>
              <a:rPr lang="en-US" altLang="en-US" dirty="0" smtClean="0"/>
              <a:t>Combat Exposure*</a:t>
            </a:r>
          </a:p>
          <a:p>
            <a:r>
              <a:rPr lang="en-US" altLang="en-US" dirty="0" smtClean="0"/>
              <a:t>Alcohol Misuse</a:t>
            </a:r>
          </a:p>
          <a:p>
            <a:r>
              <a:rPr lang="en-US" altLang="en-US" dirty="0" smtClean="0"/>
              <a:t>PTSD*</a:t>
            </a:r>
          </a:p>
        </p:txBody>
      </p:sp>
      <p:sp>
        <p:nvSpPr>
          <p:cNvPr id="8" name="TextBox 7"/>
          <p:cNvSpPr txBox="1"/>
          <p:nvPr/>
        </p:nvSpPr>
        <p:spPr>
          <a:xfrm>
            <a:off x="496888" y="4953000"/>
            <a:ext cx="8001000" cy="1477328"/>
          </a:xfrm>
          <a:prstGeom prst="rect">
            <a:avLst/>
          </a:prstGeom>
          <a:noFill/>
        </p:spPr>
        <p:txBody>
          <a:bodyPr>
            <a:spAutoFit/>
          </a:bodyPr>
          <a:lstStyle/>
          <a:p>
            <a:pPr>
              <a:spcBef>
                <a:spcPts val="1200"/>
              </a:spcBef>
              <a:defRPr/>
            </a:pPr>
            <a:r>
              <a:rPr lang="en-US" b="1" dirty="0">
                <a:solidFill>
                  <a:schemeClr val="accent3">
                    <a:lumMod val="20000"/>
                    <a:lumOff val="80000"/>
                  </a:schemeClr>
                </a:solidFill>
              </a:rPr>
              <a:t>This does not mean all or even most veterans with these factors will commit crimes.  But the more of these factors a veteran has, the more likely it is.</a:t>
            </a:r>
          </a:p>
          <a:p>
            <a:pPr>
              <a:defRPr/>
            </a:pPr>
            <a:endParaRPr lang="en-US" i="1" dirty="0">
              <a:solidFill>
                <a:schemeClr val="accent3">
                  <a:lumMod val="20000"/>
                  <a:lumOff val="80000"/>
                </a:schemeClr>
              </a:solidFill>
            </a:endParaRPr>
          </a:p>
          <a:p>
            <a:pPr>
              <a:defRPr/>
            </a:pPr>
            <a:r>
              <a:rPr lang="en-US" i="1" dirty="0">
                <a:solidFill>
                  <a:schemeClr val="accent3">
                    <a:lumMod val="20000"/>
                    <a:lumOff val="80000"/>
                  </a:schemeClr>
                </a:solidFill>
              </a:rPr>
              <a:t>* The correlation between violence and PTSD or combat exposure is not clear. Some studies say it correlates, some say it doesn’t.</a:t>
            </a:r>
          </a:p>
        </p:txBody>
      </p:sp>
    </p:spTree>
    <p:extLst>
      <p:ext uri="{BB962C8B-B14F-4D97-AF65-F5344CB8AC3E}">
        <p14:creationId xmlns:p14="http://schemas.microsoft.com/office/powerpoint/2010/main" val="3888530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Protective Factors</a:t>
            </a:r>
          </a:p>
        </p:txBody>
      </p:sp>
      <p:sp>
        <p:nvSpPr>
          <p:cNvPr id="35843" name="Text Placeholder 3"/>
          <p:cNvSpPr>
            <a:spLocks noGrp="1"/>
          </p:cNvSpPr>
          <p:nvPr>
            <p:ph type="body" idx="1"/>
          </p:nvPr>
        </p:nvSpPr>
        <p:spPr/>
        <p:txBody>
          <a:bodyPr/>
          <a:lstStyle/>
          <a:p>
            <a:r>
              <a:rPr lang="en-US" altLang="en-US" smtClean="0"/>
              <a:t>Severe Violence	</a:t>
            </a:r>
          </a:p>
        </p:txBody>
      </p:sp>
      <p:sp>
        <p:nvSpPr>
          <p:cNvPr id="35844" name="Content Placeholder 4"/>
          <p:cNvSpPr>
            <a:spLocks noGrp="1"/>
          </p:cNvSpPr>
          <p:nvPr>
            <p:ph sz="half" idx="2"/>
          </p:nvPr>
        </p:nvSpPr>
        <p:spPr>
          <a:xfrm>
            <a:off x="457200" y="2174875"/>
            <a:ext cx="4040188" cy="2549525"/>
          </a:xfrm>
        </p:spPr>
        <p:txBody>
          <a:bodyPr/>
          <a:lstStyle/>
          <a:p>
            <a:r>
              <a:rPr lang="en-US" altLang="en-US" smtClean="0"/>
              <a:t>Older age</a:t>
            </a:r>
          </a:p>
          <a:p>
            <a:r>
              <a:rPr lang="en-US" altLang="en-US" smtClean="0"/>
              <a:t>Increased perception of self-determination</a:t>
            </a:r>
          </a:p>
        </p:txBody>
      </p:sp>
      <p:sp>
        <p:nvSpPr>
          <p:cNvPr id="35845" name="Text Placeholder 5"/>
          <p:cNvSpPr>
            <a:spLocks noGrp="1"/>
          </p:cNvSpPr>
          <p:nvPr>
            <p:ph type="body" sz="quarter" idx="3"/>
          </p:nvPr>
        </p:nvSpPr>
        <p:spPr/>
        <p:txBody>
          <a:bodyPr/>
          <a:lstStyle/>
          <a:p>
            <a:r>
              <a:rPr lang="en-US" altLang="en-US" smtClean="0"/>
              <a:t>Mild Violence</a:t>
            </a:r>
          </a:p>
        </p:txBody>
      </p:sp>
      <p:sp>
        <p:nvSpPr>
          <p:cNvPr id="35846" name="Content Placeholder 6"/>
          <p:cNvSpPr>
            <a:spLocks noGrp="1"/>
          </p:cNvSpPr>
          <p:nvPr>
            <p:ph sz="quarter" idx="4"/>
          </p:nvPr>
        </p:nvSpPr>
        <p:spPr>
          <a:xfrm>
            <a:off x="4645025" y="2174875"/>
            <a:ext cx="4041775" cy="2854325"/>
          </a:xfrm>
        </p:spPr>
        <p:txBody>
          <a:bodyPr/>
          <a:lstStyle/>
          <a:p>
            <a:r>
              <a:rPr lang="en-US" altLang="en-US" smtClean="0"/>
              <a:t>Older age</a:t>
            </a:r>
          </a:p>
          <a:p>
            <a:r>
              <a:rPr lang="en-US" altLang="en-US" smtClean="0"/>
              <a:t>Satisfactory social support</a:t>
            </a:r>
          </a:p>
          <a:p>
            <a:r>
              <a:rPr lang="en-US" altLang="en-US" smtClean="0"/>
              <a:t>Higher psychological resilience</a:t>
            </a:r>
          </a:p>
          <a:p>
            <a:r>
              <a:rPr lang="en-US" altLang="en-US" smtClean="0"/>
              <a:t>Ability to meet basic needs.</a:t>
            </a:r>
          </a:p>
        </p:txBody>
      </p:sp>
      <p:sp>
        <p:nvSpPr>
          <p:cNvPr id="8" name="TextBox 7"/>
          <p:cNvSpPr txBox="1"/>
          <p:nvPr/>
        </p:nvSpPr>
        <p:spPr>
          <a:xfrm>
            <a:off x="568325" y="5364163"/>
            <a:ext cx="8153400" cy="830262"/>
          </a:xfrm>
          <a:prstGeom prst="rect">
            <a:avLst/>
          </a:prstGeom>
          <a:noFill/>
        </p:spPr>
        <p:txBody>
          <a:bodyPr>
            <a:spAutoFit/>
          </a:bodyPr>
          <a:lstStyle/>
          <a:p>
            <a:pPr>
              <a:defRPr/>
            </a:pPr>
            <a:r>
              <a:rPr lang="en-US" sz="2400" dirty="0">
                <a:solidFill>
                  <a:schemeClr val="accent6">
                    <a:lumMod val="75000"/>
                  </a:schemeClr>
                </a:solidFill>
              </a:rPr>
              <a:t>The more protective factors a veteran has, the less like he/she is to commit violence.  </a:t>
            </a:r>
          </a:p>
        </p:txBody>
      </p:sp>
    </p:spTree>
    <p:extLst>
      <p:ext uri="{BB962C8B-B14F-4D97-AF65-F5344CB8AC3E}">
        <p14:creationId xmlns:p14="http://schemas.microsoft.com/office/powerpoint/2010/main" val="39401130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Veterans and Violence Overall</a:t>
            </a:r>
          </a:p>
        </p:txBody>
      </p:sp>
      <p:sp>
        <p:nvSpPr>
          <p:cNvPr id="37891" name="Content Placeholder 6"/>
          <p:cNvSpPr>
            <a:spLocks noGrp="1"/>
          </p:cNvSpPr>
          <p:nvPr>
            <p:ph idx="1"/>
          </p:nvPr>
        </p:nvSpPr>
        <p:spPr/>
        <p:txBody>
          <a:bodyPr>
            <a:normAutofit lnSpcReduction="10000"/>
          </a:bodyPr>
          <a:lstStyle/>
          <a:p>
            <a:r>
              <a:rPr lang="en-US" altLang="en-US" smtClean="0"/>
              <a:t>Veterans are </a:t>
            </a:r>
            <a:r>
              <a:rPr lang="en-US" altLang="en-US" b="1" i="1" smtClean="0"/>
              <a:t>less</a:t>
            </a:r>
            <a:r>
              <a:rPr lang="en-US" altLang="en-US" smtClean="0"/>
              <a:t> likely to commit violence than the general population.</a:t>
            </a:r>
          </a:p>
          <a:p>
            <a:r>
              <a:rPr lang="en-US" altLang="en-US" smtClean="0"/>
              <a:t>Correlation does not mean causation!</a:t>
            </a:r>
          </a:p>
          <a:p>
            <a:r>
              <a:rPr lang="en-US" altLang="en-US" smtClean="0"/>
              <a:t>It is almost impossible to isolate a single cause of criminal behavior.</a:t>
            </a:r>
          </a:p>
          <a:p>
            <a:pPr lvl="1"/>
            <a:r>
              <a:rPr lang="en-US" altLang="en-US" smtClean="0"/>
              <a:t>Example: Most crimes involving PTSD also involve alcohol or other substance abuse.</a:t>
            </a:r>
          </a:p>
          <a:p>
            <a:pPr lvl="1"/>
            <a:r>
              <a:rPr lang="en-US" altLang="en-US" smtClean="0"/>
              <a:t>Like alcohol, TBI can disrupt emotional regulation and disinhibit negative behaviors.</a:t>
            </a:r>
          </a:p>
          <a:p>
            <a:pPr lvl="1"/>
            <a:endParaRPr lang="en-US" altLang="en-US" smtClean="0"/>
          </a:p>
        </p:txBody>
      </p:sp>
    </p:spTree>
    <p:extLst>
      <p:ext uri="{BB962C8B-B14F-4D97-AF65-F5344CB8AC3E}">
        <p14:creationId xmlns:p14="http://schemas.microsoft.com/office/powerpoint/2010/main" val="57486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46088" y="152400"/>
            <a:ext cx="8229600" cy="1322388"/>
          </a:xfrm>
        </p:spPr>
        <p:txBody>
          <a:bodyPr/>
          <a:lstStyle/>
          <a:p>
            <a:pPr eaLnBrk="1" hangingPunct="1"/>
            <a:r>
              <a:rPr lang="en-US" altLang="en-US" sz="4000" smtClean="0"/>
              <a:t>Compared to the general population, veterans are more likely to…</a:t>
            </a:r>
          </a:p>
        </p:txBody>
      </p:sp>
      <p:sp>
        <p:nvSpPr>
          <p:cNvPr id="39939" name="Rectangle 3"/>
          <p:cNvSpPr>
            <a:spLocks noGrp="1" noChangeArrowheads="1"/>
          </p:cNvSpPr>
          <p:nvPr>
            <p:ph type="body" idx="1"/>
          </p:nvPr>
        </p:nvSpPr>
        <p:spPr>
          <a:xfrm>
            <a:off x="446088" y="2057400"/>
            <a:ext cx="8229600" cy="3638550"/>
          </a:xfrm>
        </p:spPr>
        <p:txBody>
          <a:bodyPr/>
          <a:lstStyle/>
          <a:p>
            <a:pPr eaLnBrk="1" hangingPunct="1">
              <a:spcBef>
                <a:spcPts val="1800"/>
              </a:spcBef>
            </a:pPr>
            <a:r>
              <a:rPr lang="en-US" altLang="en-US" dirty="0" smtClean="0"/>
              <a:t>Be armed and trained in combat.</a:t>
            </a:r>
          </a:p>
          <a:p>
            <a:pPr eaLnBrk="1" hangingPunct="1">
              <a:spcBef>
                <a:spcPts val="1800"/>
              </a:spcBef>
            </a:pPr>
            <a:r>
              <a:rPr lang="en-US" altLang="en-US" dirty="0" smtClean="0"/>
              <a:t>Have “</a:t>
            </a:r>
            <a:r>
              <a:rPr lang="en-US" altLang="en-US" dirty="0" err="1" smtClean="0"/>
              <a:t>battlemind</a:t>
            </a:r>
            <a:r>
              <a:rPr lang="en-US" altLang="en-US" dirty="0" smtClean="0"/>
              <a:t>” or other readjustment challenges.</a:t>
            </a:r>
          </a:p>
          <a:p>
            <a:pPr eaLnBrk="1" hangingPunct="1">
              <a:spcBef>
                <a:spcPts val="1800"/>
              </a:spcBef>
            </a:pPr>
            <a:r>
              <a:rPr lang="en-US" altLang="en-US" dirty="0" smtClean="0"/>
              <a:t>Have a traumatic brain injury – as many as 18% may have at least a mild TBI.</a:t>
            </a:r>
          </a:p>
        </p:txBody>
      </p:sp>
      <p:sp>
        <p:nvSpPr>
          <p:cNvPr id="4" name="Rectangle 2"/>
          <p:cNvSpPr txBox="1">
            <a:spLocks noChangeArrowheads="1"/>
          </p:cNvSpPr>
          <p:nvPr/>
        </p:nvSpPr>
        <p:spPr bwMode="auto">
          <a:xfrm>
            <a:off x="446088" y="5695950"/>
            <a:ext cx="8229600" cy="685800"/>
          </a:xfrm>
          <a:prstGeom prst="rect">
            <a:avLst/>
          </a:prstGeom>
          <a:noFill/>
          <a:ln>
            <a:noFill/>
          </a:ln>
          <a:extLst/>
        </p:spPr>
        <p:txBody>
          <a:bodyPr anchor="b"/>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a:lstStyle>
          <a:p>
            <a:pPr algn="ctr" eaLnBrk="1" hangingPunct="1">
              <a:defRPr/>
            </a:pPr>
            <a:r>
              <a:rPr lang="en-US" sz="4000" i="1" kern="0" dirty="0"/>
              <a:t>c</a:t>
            </a:r>
            <a:r>
              <a:rPr lang="en-US" sz="4000" i="1" kern="0" dirty="0" smtClean="0"/>
              <a:t>ontinued</a:t>
            </a:r>
          </a:p>
        </p:txBody>
      </p:sp>
    </p:spTree>
    <p:extLst>
      <p:ext uri="{BB962C8B-B14F-4D97-AF65-F5344CB8AC3E}">
        <p14:creationId xmlns:p14="http://schemas.microsoft.com/office/powerpoint/2010/main" val="1165849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this marine? </a:t>
            </a:r>
          </a:p>
        </p:txBody>
      </p:sp>
      <p:sp>
        <p:nvSpPr>
          <p:cNvPr id="3" name="Content Placeholder 2"/>
          <p:cNvSpPr>
            <a:spLocks noGrp="1"/>
          </p:cNvSpPr>
          <p:nvPr>
            <p:ph idx="1"/>
          </p:nvPr>
        </p:nvSpPr>
        <p:spPr/>
        <p:txBody>
          <a:bodyPr/>
          <a:lstStyle/>
          <a:p>
            <a:r>
              <a:rPr lang="en-US" dirty="0"/>
              <a:t>Ira Hayes died at the </a:t>
            </a:r>
            <a:r>
              <a:rPr lang="en-US" dirty="0" smtClean="0"/>
              <a:t>age </a:t>
            </a:r>
            <a:r>
              <a:rPr lang="en-US" dirty="0"/>
              <a:t>of 32 due to exposure and alcohol </a:t>
            </a:r>
            <a:r>
              <a:rPr lang="en-US" dirty="0" smtClean="0"/>
              <a:t>poisoning</a:t>
            </a:r>
            <a:r>
              <a:rPr lang="en-US" dirty="0"/>
              <a:t>. </a:t>
            </a:r>
            <a:endParaRPr lang="en-US" dirty="0" smtClean="0"/>
          </a:p>
          <a:p>
            <a:endParaRPr lang="en-US" dirty="0"/>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532" y="2819400"/>
            <a:ext cx="28194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own Arrow 4"/>
          <p:cNvSpPr/>
          <p:nvPr/>
        </p:nvSpPr>
        <p:spPr>
          <a:xfrm>
            <a:off x="1752600" y="3667760"/>
            <a:ext cx="89916" cy="6524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70698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r>
              <a:rPr lang="en-US" altLang="en-US" sz="4000" smtClean="0"/>
              <a:t>Law Enforcement Implications - tactical</a:t>
            </a:r>
          </a:p>
        </p:txBody>
      </p:sp>
      <p:sp>
        <p:nvSpPr>
          <p:cNvPr id="46083" name="Rectangle 3"/>
          <p:cNvSpPr>
            <a:spLocks noGrp="1" noChangeArrowheads="1"/>
          </p:cNvSpPr>
          <p:nvPr>
            <p:ph type="body" idx="1"/>
          </p:nvPr>
        </p:nvSpPr>
        <p:spPr>
          <a:xfrm>
            <a:off x="457200" y="1600200"/>
            <a:ext cx="8229600" cy="4267200"/>
          </a:xfrm>
        </p:spPr>
        <p:txBody>
          <a:bodyPr>
            <a:normAutofit fontScale="92500" lnSpcReduction="10000"/>
          </a:bodyPr>
          <a:lstStyle/>
          <a:p>
            <a:pPr eaLnBrk="1" hangingPunct="1">
              <a:lnSpc>
                <a:spcPct val="90000"/>
              </a:lnSpc>
              <a:defRPr/>
            </a:pPr>
            <a:r>
              <a:rPr lang="en-US" altLang="en-US" dirty="0" smtClean="0"/>
              <a:t>Inquire earlier about weapons</a:t>
            </a:r>
          </a:p>
          <a:p>
            <a:pPr eaLnBrk="1" hangingPunct="1">
              <a:lnSpc>
                <a:spcPct val="90000"/>
              </a:lnSpc>
              <a:defRPr/>
            </a:pPr>
            <a:r>
              <a:rPr lang="en-US" altLang="en-US" dirty="0" smtClean="0"/>
              <a:t>Try not to startle</a:t>
            </a:r>
          </a:p>
          <a:p>
            <a:pPr lvl="1" eaLnBrk="1" hangingPunct="1">
              <a:lnSpc>
                <a:spcPct val="90000"/>
              </a:lnSpc>
              <a:defRPr/>
            </a:pPr>
            <a:r>
              <a:rPr lang="en-US" altLang="en-US" dirty="0" smtClean="0">
                <a:solidFill>
                  <a:schemeClr val="accent3"/>
                </a:solidFill>
              </a:rPr>
              <a:t>Loud noises, sudden movements can escalate anxiety and desire to escape, and therefore escalate the situation.</a:t>
            </a:r>
          </a:p>
          <a:p>
            <a:pPr eaLnBrk="1" hangingPunct="1">
              <a:lnSpc>
                <a:spcPct val="90000"/>
              </a:lnSpc>
              <a:defRPr/>
            </a:pPr>
            <a:r>
              <a:rPr lang="en-US" altLang="en-US" dirty="0" smtClean="0"/>
              <a:t>Be aware of the tendency to feel easily threatened</a:t>
            </a:r>
          </a:p>
          <a:p>
            <a:pPr lvl="1" eaLnBrk="1" hangingPunct="1">
              <a:lnSpc>
                <a:spcPct val="90000"/>
              </a:lnSpc>
              <a:defRPr/>
            </a:pPr>
            <a:r>
              <a:rPr lang="en-US" altLang="en-US" dirty="0" smtClean="0">
                <a:solidFill>
                  <a:schemeClr val="accent3"/>
                </a:solidFill>
              </a:rPr>
              <a:t>Can you avoid approaching them from the rear?  Can you avoid standing behind them or in their periphery?  This will increase agitation and in some individuals, the fight response.</a:t>
            </a:r>
          </a:p>
        </p:txBody>
      </p:sp>
    </p:spTree>
    <p:extLst>
      <p:ext uri="{BB962C8B-B14F-4D97-AF65-F5344CB8AC3E}">
        <p14:creationId xmlns:p14="http://schemas.microsoft.com/office/powerpoint/2010/main" val="4056843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anim calcmode="lin" valueType="num">
                                      <p:cBhvr additive="base">
                                        <p:cTn id="11"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608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anim calcmode="lin" valueType="num">
                                      <p:cBhvr additive="base">
                                        <p:cTn id="15"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608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anim calcmode="lin" valueType="num">
                                      <p:cBhvr additive="base">
                                        <p:cTn id="19"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anim calcmode="lin" valueType="num">
                                      <p:cBhvr additive="base">
                                        <p:cTn id="23"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60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z="4000" smtClean="0"/>
              <a:t>Assessment and Verbal Interaction</a:t>
            </a:r>
          </a:p>
        </p:txBody>
      </p:sp>
      <p:sp>
        <p:nvSpPr>
          <p:cNvPr id="47107" name="Rectangle 3"/>
          <p:cNvSpPr>
            <a:spLocks noGrp="1" noChangeArrowheads="1"/>
          </p:cNvSpPr>
          <p:nvPr>
            <p:ph type="body" idx="1"/>
          </p:nvPr>
        </p:nvSpPr>
        <p:spPr/>
        <p:txBody>
          <a:bodyPr/>
          <a:lstStyle/>
          <a:p>
            <a:pPr eaLnBrk="1" hangingPunct="1">
              <a:lnSpc>
                <a:spcPct val="90000"/>
              </a:lnSpc>
              <a:defRPr/>
            </a:pPr>
            <a:r>
              <a:rPr lang="en-US" altLang="en-US" sz="2000" dirty="0" smtClean="0"/>
              <a:t>Assessments for risk, as usual.</a:t>
            </a:r>
          </a:p>
          <a:p>
            <a:pPr eaLnBrk="1" hangingPunct="1">
              <a:lnSpc>
                <a:spcPct val="90000"/>
              </a:lnSpc>
              <a:defRPr/>
            </a:pPr>
            <a:r>
              <a:rPr lang="en-US" altLang="en-US" sz="2000" dirty="0" smtClean="0"/>
              <a:t>Make references to </a:t>
            </a:r>
            <a:r>
              <a:rPr lang="en-US" altLang="en-US" sz="2000" b="1" dirty="0" smtClean="0"/>
              <a:t>safety</a:t>
            </a:r>
            <a:r>
              <a:rPr lang="en-US" altLang="en-US" sz="2000" dirty="0" smtClean="0"/>
              <a:t>, that you are there to keep them/everyone safe (feeling chronically unsafe and threatened is a major after-effect of a traumatic event). </a:t>
            </a:r>
          </a:p>
          <a:p>
            <a:pPr eaLnBrk="1" hangingPunct="1">
              <a:lnSpc>
                <a:spcPct val="90000"/>
              </a:lnSpc>
              <a:defRPr/>
            </a:pPr>
            <a:r>
              <a:rPr lang="en-US" altLang="en-US" sz="2000" dirty="0" smtClean="0"/>
              <a:t>Explain who you are and why you’re there.</a:t>
            </a:r>
          </a:p>
          <a:p>
            <a:pPr eaLnBrk="1" hangingPunct="1">
              <a:lnSpc>
                <a:spcPct val="90000"/>
              </a:lnSpc>
              <a:defRPr/>
            </a:pPr>
            <a:r>
              <a:rPr lang="en-US" altLang="en-US" sz="2000" dirty="0" smtClean="0"/>
              <a:t>If a consumer appears disoriented, try to bring him/her back to the present “Do you know where we are?” “Do you know why I’m here?” (i.e., grounding).</a:t>
            </a:r>
          </a:p>
          <a:p>
            <a:pPr eaLnBrk="1" hangingPunct="1">
              <a:lnSpc>
                <a:spcPct val="90000"/>
              </a:lnSpc>
              <a:defRPr/>
            </a:pPr>
            <a:r>
              <a:rPr lang="en-US" altLang="en-US" sz="2000" dirty="0" smtClean="0"/>
              <a:t>Keep low and calm tones.</a:t>
            </a:r>
          </a:p>
          <a:p>
            <a:pPr eaLnBrk="1" hangingPunct="1">
              <a:lnSpc>
                <a:spcPct val="90000"/>
              </a:lnSpc>
              <a:defRPr/>
            </a:pPr>
            <a:r>
              <a:rPr lang="en-US" altLang="en-US" sz="2000" dirty="0" smtClean="0"/>
              <a:t>Avoid the power struggle! </a:t>
            </a:r>
          </a:p>
          <a:p>
            <a:pPr lvl="1" eaLnBrk="1" hangingPunct="1">
              <a:lnSpc>
                <a:spcPct val="90000"/>
              </a:lnSpc>
              <a:defRPr/>
            </a:pPr>
            <a:r>
              <a:rPr lang="en-US" altLang="en-US" sz="1800" dirty="0" smtClean="0">
                <a:solidFill>
                  <a:schemeClr val="accent3"/>
                </a:solidFill>
              </a:rPr>
              <a:t>Keeping a collaborative/helping posture is going to lower a veteran’s defensiveness – asserting your control is likely to bring on the fight because they’ve learned that this is the only way to keep themselves safe. </a:t>
            </a:r>
          </a:p>
        </p:txBody>
      </p:sp>
    </p:spTree>
    <p:extLst>
      <p:ext uri="{BB962C8B-B14F-4D97-AF65-F5344CB8AC3E}">
        <p14:creationId xmlns:p14="http://schemas.microsoft.com/office/powerpoint/2010/main" val="1187266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Assessment and Interaction cont’d</a:t>
            </a:r>
          </a:p>
        </p:txBody>
      </p:sp>
      <p:sp>
        <p:nvSpPr>
          <p:cNvPr id="44035" name="Content Placeholder 2"/>
          <p:cNvSpPr>
            <a:spLocks noGrp="1"/>
          </p:cNvSpPr>
          <p:nvPr>
            <p:ph idx="1"/>
          </p:nvPr>
        </p:nvSpPr>
        <p:spPr/>
        <p:txBody>
          <a:bodyPr/>
          <a:lstStyle/>
          <a:p>
            <a:r>
              <a:rPr lang="en-US" altLang="en-US" smtClean="0"/>
              <a:t>Assess for predictors of violent behavior:</a:t>
            </a:r>
          </a:p>
          <a:p>
            <a:pPr lvl="1"/>
            <a:r>
              <a:rPr lang="en-US" altLang="en-US" smtClean="0"/>
              <a:t>Age, combat exposure, alcohol use, criminal arrest record, housing stability, PTSD symptoms.</a:t>
            </a:r>
          </a:p>
          <a:p>
            <a:r>
              <a:rPr lang="en-US" altLang="en-US" smtClean="0"/>
              <a:t>Assess for protective factors:</a:t>
            </a:r>
          </a:p>
          <a:p>
            <a:pPr lvl="1"/>
            <a:r>
              <a:rPr lang="en-US" altLang="en-US" smtClean="0"/>
              <a:t>Perception of self-determination, social support, psychological resilience, ability to cover basic needs, employment situation, self care.</a:t>
            </a:r>
          </a:p>
        </p:txBody>
      </p:sp>
    </p:spTree>
    <p:extLst>
      <p:ext uri="{BB962C8B-B14F-4D97-AF65-F5344CB8AC3E}">
        <p14:creationId xmlns:p14="http://schemas.microsoft.com/office/powerpoint/2010/main" val="2189610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Assessment and Interaction cont’d</a:t>
            </a:r>
          </a:p>
        </p:txBody>
      </p:sp>
      <p:sp>
        <p:nvSpPr>
          <p:cNvPr id="49155" name="Rectangle 3"/>
          <p:cNvSpPr>
            <a:spLocks noGrp="1" noChangeArrowheads="1"/>
          </p:cNvSpPr>
          <p:nvPr>
            <p:ph type="body" idx="1"/>
          </p:nvPr>
        </p:nvSpPr>
        <p:spPr>
          <a:xfrm>
            <a:off x="457200" y="1600200"/>
            <a:ext cx="8229600" cy="4876800"/>
          </a:xfrm>
        </p:spPr>
        <p:txBody>
          <a:bodyPr/>
          <a:lstStyle/>
          <a:p>
            <a:pPr marL="0" indent="0" eaLnBrk="1" hangingPunct="1">
              <a:buFont typeface="Wingdings" pitchFamily="2" charset="2"/>
              <a:buNone/>
              <a:defRPr/>
            </a:pPr>
            <a:r>
              <a:rPr lang="en-US" altLang="en-US" sz="2400" dirty="0" smtClean="0"/>
              <a:t>Make a connection for them between trauma and their current functioning (you may be the first and only person to do this). </a:t>
            </a:r>
          </a:p>
          <a:p>
            <a:pPr lvl="1" eaLnBrk="1" hangingPunct="1">
              <a:spcBef>
                <a:spcPts val="1200"/>
              </a:spcBef>
              <a:defRPr/>
            </a:pPr>
            <a:r>
              <a:rPr lang="en-US" altLang="en-US" sz="1800" dirty="0" smtClean="0"/>
              <a:t>Have you been injured or assaulted before?  </a:t>
            </a:r>
          </a:p>
          <a:p>
            <a:pPr lvl="1" eaLnBrk="1" hangingPunct="1">
              <a:spcBef>
                <a:spcPts val="1200"/>
              </a:spcBef>
              <a:defRPr/>
            </a:pPr>
            <a:r>
              <a:rPr lang="en-US" altLang="en-US" sz="1800" dirty="0" smtClean="0"/>
              <a:t>Are you a veteran? </a:t>
            </a:r>
            <a:r>
              <a:rPr lang="en-US" altLang="en-US" sz="1800" i="1" dirty="0" smtClean="0"/>
              <a:t>If yes:</a:t>
            </a:r>
            <a:r>
              <a:rPr lang="en-US" altLang="en-US" sz="1800" dirty="0" smtClean="0"/>
              <a:t> How have you been doing since you got back?  </a:t>
            </a:r>
          </a:p>
          <a:p>
            <a:pPr lvl="1" eaLnBrk="1" hangingPunct="1">
              <a:spcBef>
                <a:spcPts val="1200"/>
              </a:spcBef>
              <a:defRPr/>
            </a:pPr>
            <a:r>
              <a:rPr lang="en-US" altLang="en-US" sz="1800" i="1" dirty="0" smtClean="0"/>
              <a:t>If you’re developing good rapport, it’s okay to challenge a bit:</a:t>
            </a:r>
            <a:r>
              <a:rPr lang="en-US" altLang="en-US" sz="1800" dirty="0" smtClean="0"/>
              <a:t>  You just got done telling me that you’re getting divorced, lost your job, and are about to be homeless.   Do you think it might be time to do something about this?  I.E, “How’s that been working for you?” </a:t>
            </a:r>
          </a:p>
          <a:p>
            <a:pPr lvl="1" eaLnBrk="1" hangingPunct="1">
              <a:spcBef>
                <a:spcPts val="1200"/>
              </a:spcBef>
              <a:defRPr/>
            </a:pPr>
            <a:r>
              <a:rPr lang="en-US" altLang="en-US" sz="1800" dirty="0" smtClean="0"/>
              <a:t>It seems like you’ve really been struggling since ___ happened. It’s a pretty significant thing to happen, I can imagine needing help myself if I went through that . . .  </a:t>
            </a:r>
          </a:p>
          <a:p>
            <a:pPr eaLnBrk="1" hangingPunct="1">
              <a:defRPr/>
            </a:pPr>
            <a:endParaRPr lang="en-US" altLang="en-US" sz="2400" dirty="0" smtClean="0"/>
          </a:p>
        </p:txBody>
      </p:sp>
    </p:spTree>
    <p:extLst>
      <p:ext uri="{BB962C8B-B14F-4D97-AF65-F5344CB8AC3E}">
        <p14:creationId xmlns:p14="http://schemas.microsoft.com/office/powerpoint/2010/main" val="24544020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Consequences for Criminal Actions</a:t>
            </a:r>
          </a:p>
        </p:txBody>
      </p:sp>
      <p:sp>
        <p:nvSpPr>
          <p:cNvPr id="50179" name="Rectangle 3"/>
          <p:cNvSpPr>
            <a:spLocks noGrp="1" noChangeArrowheads="1"/>
          </p:cNvSpPr>
          <p:nvPr>
            <p:ph type="body" idx="1"/>
          </p:nvPr>
        </p:nvSpPr>
        <p:spPr/>
        <p:txBody>
          <a:bodyPr/>
          <a:lstStyle/>
          <a:p>
            <a:pPr eaLnBrk="1" hangingPunct="1">
              <a:lnSpc>
                <a:spcPct val="90000"/>
              </a:lnSpc>
              <a:defRPr/>
            </a:pPr>
            <a:r>
              <a:rPr lang="en-US" altLang="en-US" sz="2400" dirty="0" smtClean="0"/>
              <a:t>Is giving the guy a break helpful or enabling?</a:t>
            </a:r>
          </a:p>
          <a:p>
            <a:pPr lvl="1" eaLnBrk="1" hangingPunct="1">
              <a:lnSpc>
                <a:spcPct val="90000"/>
              </a:lnSpc>
              <a:defRPr/>
            </a:pPr>
            <a:r>
              <a:rPr lang="en-US" altLang="en-US" sz="2000" dirty="0" smtClean="0">
                <a:solidFill>
                  <a:schemeClr val="accent1">
                    <a:lumMod val="20000"/>
                    <a:lumOff val="80000"/>
                  </a:schemeClr>
                </a:solidFill>
              </a:rPr>
              <a:t>Sometimes contact with law enforcement (and possible consequences) is the first and only way someone will be motivated to enter treatment.  </a:t>
            </a:r>
          </a:p>
          <a:p>
            <a:pPr lvl="1" eaLnBrk="1" hangingPunct="1">
              <a:lnSpc>
                <a:spcPct val="90000"/>
              </a:lnSpc>
              <a:defRPr/>
            </a:pPr>
            <a:r>
              <a:rPr lang="en-US" altLang="en-US" sz="2000" dirty="0" smtClean="0">
                <a:solidFill>
                  <a:schemeClr val="accent1">
                    <a:lumMod val="20000"/>
                    <a:lumOff val="80000"/>
                  </a:schemeClr>
                </a:solidFill>
              </a:rPr>
              <a:t>They may be more likely to trust you than to trust some mental health professional that says they need help.  </a:t>
            </a:r>
          </a:p>
          <a:p>
            <a:pPr lvl="1" eaLnBrk="1" hangingPunct="1">
              <a:lnSpc>
                <a:spcPct val="90000"/>
              </a:lnSpc>
              <a:defRPr/>
            </a:pPr>
            <a:r>
              <a:rPr lang="en-US" altLang="en-US" sz="2000" dirty="0" smtClean="0">
                <a:solidFill>
                  <a:schemeClr val="accent1">
                    <a:lumMod val="20000"/>
                    <a:lumOff val="80000"/>
                  </a:schemeClr>
                </a:solidFill>
              </a:rPr>
              <a:t>Have heard several veterans comes into treatment saying “I just got arrested.  This is not who I am. I need help.”  </a:t>
            </a:r>
          </a:p>
          <a:p>
            <a:pPr eaLnBrk="1" hangingPunct="1">
              <a:lnSpc>
                <a:spcPct val="90000"/>
              </a:lnSpc>
              <a:defRPr/>
            </a:pPr>
            <a:r>
              <a:rPr lang="en-US" altLang="en-US" sz="2400" dirty="0" smtClean="0"/>
              <a:t>If you do give the vet a break: do so only for minor offenses, only once, and still hold them accountable for doing something about their difficulties at this time.  </a:t>
            </a:r>
          </a:p>
        </p:txBody>
      </p:sp>
    </p:spTree>
    <p:extLst>
      <p:ext uri="{BB962C8B-B14F-4D97-AF65-F5344CB8AC3E}">
        <p14:creationId xmlns:p14="http://schemas.microsoft.com/office/powerpoint/2010/main" val="17904823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3"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381000" y="914400"/>
            <a:ext cx="8229600" cy="1143000"/>
          </a:xfrm>
        </p:spPr>
        <p:txBody>
          <a:bodyPr>
            <a:normAutofit/>
          </a:bodyPr>
          <a:lstStyle/>
          <a:p>
            <a:r>
              <a:rPr lang="en-US" dirty="0" smtClean="0"/>
              <a:t>VETERANS IN JAILS</a:t>
            </a:r>
            <a:endParaRPr lang="en-US" dirty="0"/>
          </a:p>
        </p:txBody>
      </p:sp>
      <p:sp>
        <p:nvSpPr>
          <p:cNvPr id="3" name="Content Placeholder 2"/>
          <p:cNvSpPr>
            <a:spLocks noGrp="1"/>
          </p:cNvSpPr>
          <p:nvPr>
            <p:ph idx="1"/>
          </p:nvPr>
        </p:nvSpPr>
        <p:spPr>
          <a:xfrm>
            <a:off x="457200" y="2057400"/>
            <a:ext cx="8229600" cy="4525963"/>
          </a:xfrm>
        </p:spPr>
        <p:txBody>
          <a:bodyPr>
            <a:normAutofit fontScale="40000" lnSpcReduction="20000"/>
          </a:bodyPr>
          <a:lstStyle/>
          <a:p>
            <a:r>
              <a:rPr lang="en-US" sz="5000" b="1" dirty="0" smtClean="0"/>
              <a:t>Most recent United States Justice Bureau of Justice Statistics (BJS) (2002) data, indicates 9.3% of people incarcerated are veterans. </a:t>
            </a:r>
          </a:p>
          <a:p>
            <a:pPr lvl="1"/>
            <a:r>
              <a:rPr lang="en-US" sz="5000" b="1" dirty="0" smtClean="0"/>
              <a:t>70% non-violent</a:t>
            </a:r>
          </a:p>
          <a:p>
            <a:pPr lvl="1"/>
            <a:r>
              <a:rPr lang="en-US" sz="5000" b="1" dirty="0" smtClean="0"/>
              <a:t>82%of those released from jails are eligible for VA</a:t>
            </a:r>
          </a:p>
          <a:p>
            <a:pPr lvl="1">
              <a:buNone/>
            </a:pPr>
            <a:endParaRPr lang="en-US" sz="5000" b="1" dirty="0" smtClean="0"/>
          </a:p>
          <a:p>
            <a:r>
              <a:rPr lang="en-US" sz="5000" b="1" dirty="0" smtClean="0"/>
              <a:t>BJS (2006) 60% of all US jail inmates had mental health problem.</a:t>
            </a:r>
          </a:p>
          <a:p>
            <a:pPr lvl="1"/>
            <a:r>
              <a:rPr lang="en-US" sz="5000" b="1" dirty="0" smtClean="0"/>
              <a:t>5 in 6 with MH Dx had received no previous</a:t>
            </a:r>
          </a:p>
          <a:p>
            <a:pPr lvl="1">
              <a:buNone/>
            </a:pPr>
            <a:endParaRPr lang="en-US" sz="5000" b="1" dirty="0" smtClean="0"/>
          </a:p>
          <a:p>
            <a:r>
              <a:rPr lang="en-US" sz="5000" b="1" dirty="0" smtClean="0"/>
              <a:t>BJS (2002) found 65% had alcohol or drug dependency problem</a:t>
            </a:r>
          </a:p>
          <a:p>
            <a:endParaRPr lang="en-US" sz="5000" b="1" dirty="0" smtClean="0"/>
          </a:p>
          <a:p>
            <a:r>
              <a:rPr lang="en-US" sz="5000" b="1" dirty="0" smtClean="0"/>
              <a:t>Historically, reports of Vietnam and Post-Vietnam era veterans with histories of civilian and military trauma  suggest an association between trauma and subsequent contact with the legal system.</a:t>
            </a:r>
          </a:p>
          <a:p>
            <a:endParaRPr lang="en-US" dirty="0" smtClean="0">
              <a:solidFill>
                <a:schemeClr val="bg1"/>
              </a:solidFill>
            </a:endParaRPr>
          </a:p>
          <a:p>
            <a:pPr lvl="1"/>
            <a:endParaRPr lang="en-US"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457200" y="838200"/>
            <a:ext cx="8229600" cy="1143000"/>
          </a:xfrm>
        </p:spPr>
        <p:txBody>
          <a:bodyPr/>
          <a:lstStyle/>
          <a:p>
            <a:r>
              <a:rPr lang="en-US" u="sng" dirty="0" smtClean="0">
                <a:solidFill>
                  <a:srgbClr val="FFC000"/>
                </a:solidFill>
              </a:rPr>
              <a:t>Sequential Intercept Model</a:t>
            </a:r>
            <a:endParaRPr lang="en-US" u="sng" dirty="0">
              <a:solidFill>
                <a:srgbClr val="FFC000"/>
              </a:solidFill>
            </a:endParaRPr>
          </a:p>
        </p:txBody>
      </p:sp>
      <p:pic>
        <p:nvPicPr>
          <p:cNvPr id="1026" name="Picture 2"/>
          <p:cNvPicPr>
            <a:picLocks noChangeAspect="1" noChangeArrowheads="1"/>
          </p:cNvPicPr>
          <p:nvPr/>
        </p:nvPicPr>
        <p:blipFill>
          <a:blip r:embed="rId3" cstate="print"/>
          <a:srcRect/>
          <a:stretch>
            <a:fillRect/>
          </a:stretch>
        </p:blipFill>
        <p:spPr bwMode="auto">
          <a:xfrm>
            <a:off x="2065986" y="1981200"/>
            <a:ext cx="4739425" cy="4876800"/>
          </a:xfrm>
          <a:prstGeom prst="rect">
            <a:avLst/>
          </a:prstGeom>
          <a:noFill/>
          <a:ln w="9525">
            <a:noFill/>
            <a:miter lim="800000"/>
            <a:headEnd/>
            <a:tailEnd/>
          </a:ln>
        </p:spPr>
      </p:pic>
      <p:sp>
        <p:nvSpPr>
          <p:cNvPr id="4" name="TextBox 3"/>
          <p:cNvSpPr txBox="1"/>
          <p:nvPr/>
        </p:nvSpPr>
        <p:spPr>
          <a:xfrm>
            <a:off x="6858000" y="1981200"/>
            <a:ext cx="2133600" cy="400110"/>
          </a:xfrm>
          <a:prstGeom prst="rect">
            <a:avLst/>
          </a:prstGeom>
          <a:noFill/>
        </p:spPr>
        <p:txBody>
          <a:bodyPr wrap="square" rtlCol="0">
            <a:spAutoFit/>
          </a:bodyPr>
          <a:lstStyle/>
          <a:p>
            <a:r>
              <a:rPr lang="en-US" sz="2000" b="1" dirty="0" smtClean="0">
                <a:solidFill>
                  <a:srgbClr val="FFC000"/>
                </a:solidFill>
              </a:rPr>
              <a:t>Intercept Point 1</a:t>
            </a:r>
            <a:endParaRPr lang="en-US" sz="2000" b="1" dirty="0">
              <a:solidFill>
                <a:srgbClr val="FFC000"/>
              </a:solidFill>
            </a:endParaRPr>
          </a:p>
        </p:txBody>
      </p:sp>
      <p:sp>
        <p:nvSpPr>
          <p:cNvPr id="5" name="TextBox 4"/>
          <p:cNvSpPr txBox="1"/>
          <p:nvPr/>
        </p:nvSpPr>
        <p:spPr>
          <a:xfrm>
            <a:off x="6858000" y="2895600"/>
            <a:ext cx="2121093" cy="400110"/>
          </a:xfrm>
          <a:prstGeom prst="rect">
            <a:avLst/>
          </a:prstGeom>
          <a:noFill/>
        </p:spPr>
        <p:txBody>
          <a:bodyPr wrap="square" rtlCol="0">
            <a:spAutoFit/>
          </a:bodyPr>
          <a:lstStyle/>
          <a:p>
            <a:r>
              <a:rPr lang="en-US" sz="2000" b="1" dirty="0" smtClean="0">
                <a:solidFill>
                  <a:srgbClr val="FFC000"/>
                </a:solidFill>
              </a:rPr>
              <a:t>Intercept Point 2</a:t>
            </a:r>
            <a:endParaRPr lang="en-US" sz="2000" b="1" dirty="0">
              <a:solidFill>
                <a:srgbClr val="FFC000"/>
              </a:solidFill>
            </a:endParaRPr>
          </a:p>
        </p:txBody>
      </p:sp>
      <p:sp>
        <p:nvSpPr>
          <p:cNvPr id="6" name="TextBox 5"/>
          <p:cNvSpPr txBox="1"/>
          <p:nvPr/>
        </p:nvSpPr>
        <p:spPr>
          <a:xfrm>
            <a:off x="6885563" y="3962400"/>
            <a:ext cx="2258437" cy="400110"/>
          </a:xfrm>
          <a:prstGeom prst="rect">
            <a:avLst/>
          </a:prstGeom>
          <a:noFill/>
        </p:spPr>
        <p:txBody>
          <a:bodyPr wrap="square" rtlCol="0">
            <a:spAutoFit/>
          </a:bodyPr>
          <a:lstStyle/>
          <a:p>
            <a:r>
              <a:rPr lang="en-US" sz="2000" b="1" dirty="0" smtClean="0">
                <a:solidFill>
                  <a:srgbClr val="FFC000"/>
                </a:solidFill>
              </a:rPr>
              <a:t>Intercept Point 3</a:t>
            </a:r>
            <a:endParaRPr lang="en-US" sz="2000" b="1" dirty="0">
              <a:solidFill>
                <a:srgbClr val="FFC000"/>
              </a:solidFill>
            </a:endParaRPr>
          </a:p>
        </p:txBody>
      </p:sp>
      <p:sp>
        <p:nvSpPr>
          <p:cNvPr id="7" name="TextBox 6"/>
          <p:cNvSpPr txBox="1"/>
          <p:nvPr/>
        </p:nvSpPr>
        <p:spPr>
          <a:xfrm>
            <a:off x="6858000" y="4876800"/>
            <a:ext cx="2514600" cy="400110"/>
          </a:xfrm>
          <a:prstGeom prst="rect">
            <a:avLst/>
          </a:prstGeom>
          <a:noFill/>
        </p:spPr>
        <p:txBody>
          <a:bodyPr wrap="square" rtlCol="0">
            <a:spAutoFit/>
          </a:bodyPr>
          <a:lstStyle/>
          <a:p>
            <a:r>
              <a:rPr lang="en-US" sz="2000" b="1" dirty="0" smtClean="0"/>
              <a:t> </a:t>
            </a:r>
            <a:r>
              <a:rPr lang="en-US" sz="2000" b="1" dirty="0" smtClean="0">
                <a:solidFill>
                  <a:srgbClr val="FFC000"/>
                </a:solidFill>
              </a:rPr>
              <a:t>Intercept Point 4</a:t>
            </a:r>
            <a:endParaRPr lang="en-US" sz="2000" b="1" dirty="0">
              <a:solidFill>
                <a:srgbClr val="FFC000"/>
              </a:solidFill>
            </a:endParaRPr>
          </a:p>
        </p:txBody>
      </p:sp>
      <p:sp>
        <p:nvSpPr>
          <p:cNvPr id="8" name="TextBox 7"/>
          <p:cNvSpPr txBox="1"/>
          <p:nvPr/>
        </p:nvSpPr>
        <p:spPr>
          <a:xfrm>
            <a:off x="6870507" y="5867400"/>
            <a:ext cx="2273493" cy="400110"/>
          </a:xfrm>
          <a:prstGeom prst="rect">
            <a:avLst/>
          </a:prstGeom>
          <a:noFill/>
        </p:spPr>
        <p:txBody>
          <a:bodyPr wrap="square" rtlCol="0">
            <a:spAutoFit/>
          </a:bodyPr>
          <a:lstStyle/>
          <a:p>
            <a:r>
              <a:rPr lang="en-US" sz="2000" b="1" dirty="0" smtClean="0">
                <a:solidFill>
                  <a:srgbClr val="FFC000"/>
                </a:solidFill>
              </a:rPr>
              <a:t>Intercept Point 5</a:t>
            </a:r>
            <a:endParaRPr lang="en-US" sz="2000" b="1" dirty="0">
              <a:solidFill>
                <a:srgbClr val="FFC000"/>
              </a:solidFill>
            </a:endParaRPr>
          </a:p>
        </p:txBody>
      </p:sp>
      <p:sp>
        <p:nvSpPr>
          <p:cNvPr id="10" name="TextBox 9"/>
          <p:cNvSpPr txBox="1"/>
          <p:nvPr/>
        </p:nvSpPr>
        <p:spPr>
          <a:xfrm>
            <a:off x="1524000" y="6400800"/>
            <a:ext cx="1925527" cy="276999"/>
          </a:xfrm>
          <a:prstGeom prst="rect">
            <a:avLst/>
          </a:prstGeom>
          <a:noFill/>
        </p:spPr>
        <p:txBody>
          <a:bodyPr wrap="none" rtlCol="0">
            <a:spAutoFit/>
          </a:bodyPr>
          <a:lstStyle/>
          <a:p>
            <a:r>
              <a:rPr lang="en-US" sz="1200" b="1" dirty="0" smtClean="0">
                <a:solidFill>
                  <a:schemeClr val="bg1"/>
                </a:solidFill>
              </a:rPr>
              <a:t>Munetz and Griffin 2006</a:t>
            </a:r>
            <a:endParaRPr lang="en-US" sz="1200" b="1" dirty="0">
              <a:solidFill>
                <a:schemeClr val="bg1"/>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marL="0" indent="0">
              <a:buNone/>
            </a:pPr>
            <a:r>
              <a:rPr lang="en-US" dirty="0" smtClean="0"/>
              <a:t>Veterans Courts</a:t>
            </a:r>
          </a:p>
          <a:p>
            <a:r>
              <a:rPr lang="en-US" dirty="0" smtClean="0"/>
              <a:t>Utilize Drug Court/Mental </a:t>
            </a:r>
            <a:r>
              <a:rPr lang="en-US" dirty="0"/>
              <a:t>H</a:t>
            </a:r>
            <a:r>
              <a:rPr lang="en-US" dirty="0" smtClean="0"/>
              <a:t>ealth court models</a:t>
            </a:r>
          </a:p>
          <a:p>
            <a:r>
              <a:rPr lang="en-US" dirty="0" smtClean="0"/>
              <a:t>VA is the primary treatment provider</a:t>
            </a:r>
          </a:p>
          <a:p>
            <a:r>
              <a:rPr lang="en-US" dirty="0" smtClean="0"/>
              <a:t>Over 150 nation wide per Justice for Vets (NADCP)</a:t>
            </a:r>
          </a:p>
          <a:p>
            <a:pPr marL="0" indent="0">
              <a:buNone/>
            </a:pPr>
            <a:endParaRPr lang="en-US" dirty="0"/>
          </a:p>
        </p:txBody>
      </p:sp>
      <p:pic>
        <p:nvPicPr>
          <p:cNvPr id="6" name="Picture 4" descr="VA Web site header banner"/>
          <p:cNvPicPr>
            <a:picLocks noChangeAspect="1" noChangeArrowheads="1"/>
          </p:cNvPicPr>
          <p:nvPr/>
        </p:nvPicPr>
        <p:blipFill>
          <a:blip r:embed="rId2" cstate="print"/>
          <a:srcRect/>
          <a:stretch>
            <a:fillRect/>
          </a:stretch>
        </p:blipFill>
        <p:spPr>
          <a:xfrm>
            <a:off x="10160" y="10160"/>
            <a:ext cx="9144000" cy="1143000"/>
          </a:xfrm>
          <a:prstGeom prst="rect">
            <a:avLst/>
          </a:prstGeom>
          <a:noFill/>
          <a:ln/>
        </p:spPr>
      </p:pic>
    </p:spTree>
    <p:extLst>
      <p:ext uri="{BB962C8B-B14F-4D97-AF65-F5344CB8AC3E}">
        <p14:creationId xmlns:p14="http://schemas.microsoft.com/office/powerpoint/2010/main" val="39126143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Why a Veterans Only Docket?</a:t>
            </a:r>
          </a:p>
          <a:p>
            <a:r>
              <a:rPr lang="en-US" dirty="0" smtClean="0"/>
              <a:t>Better Understanding</a:t>
            </a:r>
          </a:p>
          <a:p>
            <a:r>
              <a:rPr lang="en-US" dirty="0" smtClean="0"/>
              <a:t>Camaraderie Among Those who Served</a:t>
            </a:r>
          </a:p>
          <a:p>
            <a:r>
              <a:rPr lang="en-US" dirty="0" smtClean="0"/>
              <a:t>One Stop Shop (VA)</a:t>
            </a:r>
          </a:p>
          <a:p>
            <a:r>
              <a:rPr lang="en-US" dirty="0" smtClean="0"/>
              <a:t>Veteran Mentors</a:t>
            </a:r>
          </a:p>
          <a:p>
            <a:r>
              <a:rPr lang="en-US" dirty="0">
                <a:solidFill>
                  <a:schemeClr val="tx1">
                    <a:lumMod val="95000"/>
                  </a:schemeClr>
                </a:solidFill>
                <a:hlinkClick r:id="rId2"/>
              </a:rPr>
              <a:t>http://www.justiceforvets.org</a:t>
            </a:r>
            <a:r>
              <a:rPr lang="en-US" dirty="0" smtClean="0">
                <a:solidFill>
                  <a:schemeClr val="tx1">
                    <a:lumMod val="95000"/>
                  </a:schemeClr>
                </a:solidFill>
                <a:hlinkClick r:id="rId2"/>
              </a:rPr>
              <a:t>/</a:t>
            </a:r>
            <a:endParaRPr lang="en-US" dirty="0" smtClean="0">
              <a:solidFill>
                <a:schemeClr val="tx1">
                  <a:lumMod val="95000"/>
                </a:schemeClr>
              </a:solidFill>
            </a:endParaRPr>
          </a:p>
          <a:p>
            <a:r>
              <a:rPr lang="en-US" b="1" i="1" dirty="0"/>
              <a:t>Missouri Revised Statutes</a:t>
            </a:r>
            <a:endParaRPr lang="en-US" b="1" dirty="0"/>
          </a:p>
          <a:p>
            <a:pPr marL="0" indent="0">
              <a:buNone/>
            </a:pPr>
            <a:r>
              <a:rPr lang="en-US" b="1" dirty="0"/>
              <a:t>Chapter 478 </a:t>
            </a:r>
            <a:br>
              <a:rPr lang="en-US" b="1" dirty="0"/>
            </a:br>
            <a:r>
              <a:rPr lang="en-US" b="1" dirty="0"/>
              <a:t>Circuit Courts </a:t>
            </a:r>
            <a:br>
              <a:rPr lang="en-US" b="1" dirty="0"/>
            </a:br>
            <a:r>
              <a:rPr lang="en-US" b="1" dirty="0"/>
              <a:t>Section </a:t>
            </a:r>
            <a:r>
              <a:rPr lang="en-US" b="1" i="1" dirty="0"/>
              <a:t>478.008</a:t>
            </a:r>
            <a:endParaRPr lang="en-US" dirty="0" smtClean="0"/>
          </a:p>
          <a:p>
            <a:endParaRPr lang="en-US" dirty="0"/>
          </a:p>
        </p:txBody>
      </p:sp>
      <p:pic>
        <p:nvPicPr>
          <p:cNvPr id="4" name="Picture 4" descr="VA Web site header banner"/>
          <p:cNvPicPr>
            <a:picLocks noChangeAspect="1" noChangeArrowheads="1"/>
          </p:cNvPicPr>
          <p:nvPr/>
        </p:nvPicPr>
        <p:blipFill>
          <a:blip r:embed="rId3" cstate="print"/>
          <a:srcRect/>
          <a:stretch>
            <a:fillRect/>
          </a:stretch>
        </p:blipFill>
        <p:spPr>
          <a:xfrm>
            <a:off x="10160" y="10160"/>
            <a:ext cx="9144000" cy="1143000"/>
          </a:xfrm>
          <a:prstGeom prst="rect">
            <a:avLst/>
          </a:prstGeom>
          <a:noFill/>
          <a:ln/>
        </p:spPr>
      </p:pic>
    </p:spTree>
    <p:extLst>
      <p:ext uri="{BB962C8B-B14F-4D97-AF65-F5344CB8AC3E}">
        <p14:creationId xmlns:p14="http://schemas.microsoft.com/office/powerpoint/2010/main" val="1685778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5" name="Content Placeholder 4" descr="court_article.jpg"/>
          <p:cNvPicPr>
            <a:picLocks noGrp="1" noChangeAspect="1"/>
          </p:cNvPicPr>
          <p:nvPr>
            <p:ph sz="half" idx="1"/>
          </p:nvPr>
        </p:nvPicPr>
        <p:blipFill>
          <a:blip r:embed="rId3" cstate="print"/>
          <a:stretch>
            <a:fillRect/>
          </a:stretch>
        </p:blipFill>
        <p:spPr>
          <a:xfrm>
            <a:off x="4572000" y="2362200"/>
            <a:ext cx="4343400" cy="3733800"/>
          </a:xfrm>
        </p:spPr>
      </p:pic>
      <p:sp>
        <p:nvSpPr>
          <p:cNvPr id="7" name="Content Placeholder 6"/>
          <p:cNvSpPr>
            <a:spLocks noGrp="1"/>
          </p:cNvSpPr>
          <p:nvPr>
            <p:ph sz="half" idx="2"/>
          </p:nvPr>
        </p:nvSpPr>
        <p:spPr>
          <a:xfrm>
            <a:off x="152400" y="1905000"/>
            <a:ext cx="4038600" cy="4525963"/>
          </a:xfrm>
        </p:spPr>
        <p:txBody>
          <a:bodyPr>
            <a:normAutofit fontScale="40000" lnSpcReduction="20000"/>
          </a:bodyPr>
          <a:lstStyle/>
          <a:p>
            <a:r>
              <a:rPr lang="en-US" sz="4400" dirty="0" smtClean="0"/>
              <a:t>Veterans court activities In Southeast Missouri: </a:t>
            </a:r>
          </a:p>
          <a:p>
            <a:endParaRPr lang="en-US" dirty="0" smtClean="0"/>
          </a:p>
          <a:p>
            <a:r>
              <a:rPr lang="en-US" sz="4400" dirty="0" smtClean="0"/>
              <a:t>SEMO VETERANS COURT</a:t>
            </a:r>
          </a:p>
          <a:p>
            <a:endParaRPr lang="en-US" dirty="0" smtClean="0"/>
          </a:p>
          <a:p>
            <a:r>
              <a:rPr lang="en-US" sz="4500" dirty="0" smtClean="0"/>
              <a:t>This first in the nation multi-jurisdictional Southeast Missouri (SEMO) Veterans Treatment Court held its first session on September 7, 2011, with Drug Court Commissioner, Phillip Brit presiding.  The court will divert eligible veteran defendants with substance abuse dependence and/or behavioral health needs that are charged with a felony criminal offence to a specialized criminal court docket.   A treatment problem-solving model will be substituted for traditional court processing.</a:t>
            </a:r>
            <a:r>
              <a:rPr lang="en-US" dirty="0" smtClean="0"/>
              <a:t/>
            </a:r>
            <a:br>
              <a:rPr lang="en-US" dirty="0" smtClean="0"/>
            </a:br>
            <a:endParaRPr lang="en-US" dirty="0"/>
          </a:p>
        </p:txBody>
      </p:sp>
      <p:pic>
        <p:nvPicPr>
          <p:cNvPr id="4" name="Picture 3" descr="VA Web site header banner"/>
          <p:cNvPicPr>
            <a:picLocks noChangeAspect="1" noChangeArrowheads="1"/>
          </p:cNvPicPr>
          <p:nvPr/>
        </p:nvPicPr>
        <p:blipFill>
          <a:blip r:embed="rId4"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1736608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VA Web site header banner"/>
          <p:cNvPicPr>
            <a:picLocks noChangeAspect="1" noChangeArrowheads="1"/>
          </p:cNvPicPr>
          <p:nvPr/>
        </p:nvPicPr>
        <p:blipFill>
          <a:blip r:embed="rId3"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457200" y="55626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VA is  making a system-wide effort to ensure access to services for the justice involved veteran population at risk for homelessness, substance abuse, mental illness, and physical health </a:t>
            </a:r>
            <a:r>
              <a:rPr lang="en-US" dirty="0"/>
              <a:t>problems</a:t>
            </a:r>
            <a:br>
              <a:rPr lang="en-US" dirty="0"/>
            </a:br>
            <a:r>
              <a:rPr lang="en-US" dirty="0">
                <a:hlinkClick r:id="rId4"/>
              </a:rPr>
              <a:t>http://</a:t>
            </a:r>
            <a:r>
              <a:rPr lang="en-US" dirty="0" smtClean="0">
                <a:hlinkClick r:id="rId4"/>
              </a:rPr>
              <a:t>www.va.gov/homeless/vjo.asp</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US Veterans Court, Cape Girardeau.</a:t>
            </a:r>
          </a:p>
          <a:p>
            <a:r>
              <a:rPr lang="en-US" dirty="0" smtClean="0"/>
              <a:t>1 of 4? in the nation.</a:t>
            </a:r>
          </a:p>
          <a:p>
            <a:r>
              <a:rPr lang="en-US" dirty="0" smtClean="0"/>
              <a:t>18 counties in Southeast Missouri as well as St. Louis City and County.</a:t>
            </a:r>
          </a:p>
          <a:p>
            <a:r>
              <a:rPr lang="en-US" dirty="0" smtClean="0"/>
              <a:t>A voluntary program for individuals on supervised release who are United States military veterans and are in need of services from the Veterans Administration (VA) to comply with the conditions of supervision. </a:t>
            </a:r>
          </a:p>
          <a:p>
            <a:r>
              <a:rPr lang="en-US" dirty="0" smtClean="0"/>
              <a:t>The program includes three phase levels.  It is anticipated that most veterans will complete the program within 12 months, giving each participant the opportunity to establish a lifestyle that will promote successful reintegration into the community.</a:t>
            </a:r>
            <a:endParaRPr lang="en-US" dirty="0"/>
          </a:p>
        </p:txBody>
      </p:sp>
      <p:pic>
        <p:nvPicPr>
          <p:cNvPr id="6" name="Content Placeholder 5" descr="LimbaughCths.jpg"/>
          <p:cNvPicPr>
            <a:picLocks noGrp="1" noChangeAspect="1"/>
          </p:cNvPicPr>
          <p:nvPr>
            <p:ph sz="half" idx="2"/>
          </p:nvPr>
        </p:nvPicPr>
        <p:blipFill>
          <a:blip r:embed="rId2" cstate="print"/>
          <a:stretch>
            <a:fillRect/>
          </a:stretch>
        </p:blipFill>
        <p:spPr>
          <a:xfrm>
            <a:off x="4648200" y="2133600"/>
            <a:ext cx="3962400" cy="3657600"/>
          </a:xfrm>
        </p:spPr>
      </p:pic>
      <p:pic>
        <p:nvPicPr>
          <p:cNvPr id="5" name="Picture 4" descr="VA Web site header banner"/>
          <p:cNvPicPr>
            <a:picLocks noChangeAspect="1" noChangeArrowheads="1"/>
          </p:cNvPicPr>
          <p:nvPr/>
        </p:nvPicPr>
        <p:blipFill>
          <a:blip r:embed="rId3" cstate="print"/>
          <a:srcRect/>
          <a:stretch>
            <a:fillRect/>
          </a:stretch>
        </p:blipFill>
        <p:spPr>
          <a:xfrm>
            <a:off x="0" y="0"/>
            <a:ext cx="9144000" cy="1143000"/>
          </a:xfrm>
          <a:prstGeom prst="rect">
            <a:avLst/>
          </a:prstGeom>
          <a:noFill/>
          <a:ln/>
        </p:spPr>
      </p:pic>
    </p:spTree>
    <p:extLst>
      <p:ext uri="{BB962C8B-B14F-4D97-AF65-F5344CB8AC3E}">
        <p14:creationId xmlns:p14="http://schemas.microsoft.com/office/powerpoint/2010/main" val="38092863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381000" y="1371600"/>
            <a:ext cx="8229600" cy="685800"/>
          </a:xfrm>
        </p:spPr>
        <p:txBody>
          <a:bodyPr>
            <a:normAutofit fontScale="90000"/>
          </a:bodyPr>
          <a:lstStyle/>
          <a:p>
            <a:r>
              <a:rPr lang="en-US" dirty="0" smtClean="0">
                <a:solidFill>
                  <a:schemeClr val="bg1"/>
                </a:solidFill>
              </a:rPr>
              <a:t>VA Mental Health Treatment</a:t>
            </a:r>
            <a:endParaRPr lang="en-US" dirty="0">
              <a:solidFill>
                <a:schemeClr val="bg1"/>
              </a:solidFill>
            </a:endParaRPr>
          </a:p>
        </p:txBody>
      </p:sp>
      <p:sp>
        <p:nvSpPr>
          <p:cNvPr id="3" name="Content Placeholder 2"/>
          <p:cNvSpPr>
            <a:spLocks noGrp="1"/>
          </p:cNvSpPr>
          <p:nvPr>
            <p:ph idx="1"/>
          </p:nvPr>
        </p:nvSpPr>
        <p:spPr>
          <a:xfrm>
            <a:off x="457200" y="2209800"/>
            <a:ext cx="8229600" cy="4648200"/>
          </a:xfrm>
        </p:spPr>
        <p:txBody>
          <a:bodyPr>
            <a:normAutofit lnSpcReduction="10000"/>
          </a:bodyPr>
          <a:lstStyle/>
          <a:p>
            <a:pPr marL="1051560" lvl="1" indent="-514350">
              <a:buFont typeface="Wingdings" pitchFamily="2" charset="2"/>
              <a:buChar char="v"/>
            </a:pPr>
            <a:r>
              <a:rPr lang="en-US" sz="3600" dirty="0" smtClean="0"/>
              <a:t>Mental Health Homeless Programs</a:t>
            </a:r>
          </a:p>
          <a:p>
            <a:pPr marL="1451610" lvl="2" indent="-514350">
              <a:buFont typeface="Wingdings" pitchFamily="2" charset="2"/>
              <a:buChar char="v"/>
            </a:pPr>
            <a:r>
              <a:rPr lang="en-US" sz="1600" dirty="0" smtClean="0"/>
              <a:t>HUD VASH – Housing and Urban Development/ VA Supportive Housing</a:t>
            </a:r>
          </a:p>
          <a:p>
            <a:pPr marL="1908810" lvl="3" indent="-514350">
              <a:buFont typeface="Wingdings" pitchFamily="2" charset="2"/>
              <a:buChar char="v"/>
            </a:pPr>
            <a:r>
              <a:rPr lang="en-US" sz="1600" dirty="0" smtClean="0"/>
              <a:t>Section 8 Vouchers at Medical Center</a:t>
            </a:r>
          </a:p>
          <a:p>
            <a:pPr marL="1908810" lvl="3" indent="-514350">
              <a:buFont typeface="Wingdings" pitchFamily="2" charset="2"/>
              <a:buChar char="v"/>
            </a:pPr>
            <a:r>
              <a:rPr lang="en-US" sz="1600" dirty="0" smtClean="0"/>
              <a:t>Chronically &amp; Literally homeless</a:t>
            </a:r>
          </a:p>
          <a:p>
            <a:pPr marL="1451610" lvl="2" indent="-514350">
              <a:buFont typeface="Wingdings" pitchFamily="2" charset="2"/>
              <a:buChar char="v"/>
            </a:pPr>
            <a:r>
              <a:rPr lang="en-US" sz="1600" dirty="0" smtClean="0"/>
              <a:t>Grant Per Diem (GPD)</a:t>
            </a:r>
          </a:p>
          <a:p>
            <a:pPr marL="1908810" lvl="3" indent="-514350">
              <a:buFont typeface="Wingdings" pitchFamily="2" charset="2"/>
              <a:buChar char="v"/>
            </a:pPr>
            <a:r>
              <a:rPr lang="en-US" sz="1600" dirty="0" smtClean="0"/>
              <a:t>Beds at community site (Catholic Charities, Salvation Army, etc.)</a:t>
            </a:r>
          </a:p>
          <a:p>
            <a:pPr marL="1908810" lvl="3" indent="-514350">
              <a:buFont typeface="Wingdings" pitchFamily="2" charset="2"/>
              <a:buChar char="v"/>
            </a:pPr>
            <a:r>
              <a:rPr lang="en-US" sz="1600" dirty="0" smtClean="0"/>
              <a:t> Transitional – focus on work &amp; sobriety</a:t>
            </a:r>
          </a:p>
          <a:p>
            <a:pPr marL="1451610" lvl="2" indent="-514350">
              <a:buFont typeface="Wingdings" pitchFamily="2" charset="2"/>
              <a:buChar char="v"/>
            </a:pPr>
            <a:r>
              <a:rPr lang="en-US" dirty="0" smtClean="0"/>
              <a:t>Contract Residential Beds</a:t>
            </a:r>
          </a:p>
          <a:p>
            <a:pPr marL="1051560" lvl="1" indent="-514350">
              <a:buFont typeface="Wingdings" pitchFamily="2" charset="2"/>
              <a:buChar char="v"/>
            </a:pPr>
            <a:r>
              <a:rPr lang="en-US" sz="3600" dirty="0" smtClean="0"/>
              <a:t>Community Based Outpatient Clinics</a:t>
            </a:r>
          </a:p>
          <a:p>
            <a:pPr marL="1451610" lvl="2" indent="-514350">
              <a:buFont typeface="Wingdings" pitchFamily="2" charset="2"/>
              <a:buChar char="v"/>
            </a:pPr>
            <a:r>
              <a:rPr lang="en-US" sz="3200" dirty="0" smtClean="0"/>
              <a:t>Psychotherapy, Psychiatry, Nursing</a:t>
            </a:r>
          </a:p>
          <a:p>
            <a:pPr marL="1451610" lvl="2" indent="-514350">
              <a:buFont typeface="Wingdings" pitchFamily="2" charset="2"/>
              <a:buChar char="v"/>
            </a:pPr>
            <a:r>
              <a:rPr lang="en-US" sz="3200" dirty="0" smtClean="0"/>
              <a:t>Recovery Groups</a:t>
            </a:r>
          </a:p>
          <a:p>
            <a:pPr marL="1051560" lvl="1" indent="-514350">
              <a:buFont typeface="Wingdings" pitchFamily="2" charset="2"/>
              <a:buChar char="v"/>
            </a:pPr>
            <a:endParaRPr lang="en-US" sz="3600" dirty="0" smtClean="0">
              <a:solidFill>
                <a:schemeClr val="bg1"/>
              </a:solidFill>
            </a:endParaRPr>
          </a:p>
          <a:p>
            <a:pPr marL="1051560" lvl="1" indent="-514350">
              <a:buFont typeface="Wingdings" pitchFamily="2" charset="2"/>
              <a:buChar char="v"/>
            </a:pPr>
            <a:endParaRPr lang="en-US" sz="3600" b="1" dirty="0" smtClean="0"/>
          </a:p>
          <a:p>
            <a:pPr marL="1051560" lvl="1" indent="-514350">
              <a:buFont typeface="Wingdings" pitchFamily="2" charset="2"/>
              <a:buChar char="v"/>
            </a:pPr>
            <a:endParaRPr lang="en-US" sz="3600" b="1" dirty="0" smtClean="0"/>
          </a:p>
          <a:p>
            <a:pPr marL="1051560" lvl="1" indent="-514350">
              <a:buFont typeface="Wingdings" pitchFamily="2" charset="2"/>
              <a:buChar char="v"/>
            </a:pPr>
            <a:endParaRPr lang="en-US" sz="2400" dirty="0" smtClean="0">
              <a:solidFill>
                <a:schemeClr val="bg1"/>
              </a:solidFill>
            </a:endParaRPr>
          </a:p>
          <a:p>
            <a:pPr marL="1051560" lvl="1" indent="-514350">
              <a:buFont typeface="Wingdings" pitchFamily="2" charset="2"/>
              <a:buChar char="v"/>
            </a:pPr>
            <a:endParaRPr lang="en-US" sz="2600" dirty="0" smtClean="0">
              <a:solidFill>
                <a:schemeClr val="bg1"/>
              </a:solidFill>
            </a:endParaRPr>
          </a:p>
          <a:p>
            <a:pPr marL="1051560" lvl="1" indent="-514350">
              <a:buFont typeface="Wingdings" pitchFamily="2" charset="2"/>
              <a:buChar char="v"/>
            </a:pPr>
            <a:endParaRPr lang="en-US" dirty="0" smtClean="0">
              <a:solidFill>
                <a:schemeClr val="bg1"/>
              </a:solidFill>
            </a:endParaRPr>
          </a:p>
          <a:p>
            <a:pPr marL="651510" indent="-514350">
              <a:buFont typeface="Wingdings" pitchFamily="2" charset="2"/>
              <a:buChar char="v"/>
            </a:pPr>
            <a:endParaRPr lang="en-US" dirty="0" smtClean="0">
              <a:solidFill>
                <a:schemeClr val="bg1"/>
              </a:solidFill>
            </a:endParaRPr>
          </a:p>
        </p:txBody>
      </p:sp>
    </p:spTree>
    <p:extLst>
      <p:ext uri="{BB962C8B-B14F-4D97-AF65-F5344CB8AC3E}">
        <p14:creationId xmlns:p14="http://schemas.microsoft.com/office/powerpoint/2010/main" val="27388081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457200" y="1143000"/>
            <a:ext cx="8229600" cy="990600"/>
          </a:xfrm>
        </p:spPr>
        <p:txBody>
          <a:bodyPr>
            <a:normAutofit fontScale="90000"/>
          </a:bodyPr>
          <a:lstStyle/>
          <a:p>
            <a:r>
              <a:rPr lang="en-US" dirty="0" smtClean="0">
                <a:solidFill>
                  <a:schemeClr val="bg1"/>
                </a:solidFill>
              </a:rPr>
              <a:t>VA Substance Abuse Treatment (outpatient)</a:t>
            </a:r>
            <a:endParaRPr lang="en-US" dirty="0">
              <a:solidFill>
                <a:schemeClr val="bg1"/>
              </a:solidFill>
            </a:endParaRPr>
          </a:p>
        </p:txBody>
      </p:sp>
      <p:sp>
        <p:nvSpPr>
          <p:cNvPr id="3" name="Content Placeholder 2"/>
          <p:cNvSpPr>
            <a:spLocks noGrp="1"/>
          </p:cNvSpPr>
          <p:nvPr>
            <p:ph idx="1"/>
          </p:nvPr>
        </p:nvSpPr>
        <p:spPr>
          <a:xfrm>
            <a:off x="457200" y="2209800"/>
            <a:ext cx="8229600" cy="4648200"/>
          </a:xfrm>
        </p:spPr>
        <p:txBody>
          <a:bodyPr>
            <a:normAutofit fontScale="77500" lnSpcReduction="20000"/>
          </a:bodyPr>
          <a:lstStyle/>
          <a:p>
            <a:pPr marL="1051560" lvl="1" indent="-514350">
              <a:buFont typeface="Wingdings" pitchFamily="2" charset="2"/>
              <a:buChar char="v"/>
            </a:pPr>
            <a:r>
              <a:rPr lang="en-US" sz="3600" dirty="0" smtClean="0"/>
              <a:t>Intensive Outpatient Treatment </a:t>
            </a:r>
            <a:endParaRPr lang="en-US" sz="3200" dirty="0" smtClean="0"/>
          </a:p>
          <a:p>
            <a:pPr marL="1051560" lvl="1" indent="-514350">
              <a:buFont typeface="Wingdings" pitchFamily="2" charset="2"/>
              <a:buChar char="v"/>
            </a:pPr>
            <a:r>
              <a:rPr lang="en-US" sz="3600" dirty="0" smtClean="0"/>
              <a:t>Relapse Prevention </a:t>
            </a:r>
          </a:p>
          <a:p>
            <a:pPr marL="1051560" lvl="1" indent="-514350">
              <a:buFont typeface="Wingdings" pitchFamily="2" charset="2"/>
              <a:buChar char="v"/>
            </a:pPr>
            <a:r>
              <a:rPr lang="en-US" sz="3600" dirty="0" smtClean="0"/>
              <a:t>Aftercare </a:t>
            </a:r>
          </a:p>
          <a:p>
            <a:pPr marL="1051560" lvl="1" indent="-514350">
              <a:buFont typeface="Wingdings" pitchFamily="2" charset="2"/>
              <a:buChar char="v"/>
            </a:pPr>
            <a:r>
              <a:rPr lang="en-US" sz="3600" dirty="0" smtClean="0"/>
              <a:t>AA/NA Meetings on Site</a:t>
            </a:r>
            <a:endParaRPr lang="en-US" sz="3200" dirty="0" smtClean="0"/>
          </a:p>
          <a:p>
            <a:pPr marL="1051560" lvl="1" indent="-514350">
              <a:buFont typeface="Wingdings" pitchFamily="2" charset="2"/>
              <a:buChar char="v"/>
            </a:pPr>
            <a:r>
              <a:rPr lang="en-US" sz="3600" dirty="0" smtClean="0"/>
              <a:t>Addictive Disorders Clinic</a:t>
            </a:r>
          </a:p>
          <a:p>
            <a:pPr marL="1908810" lvl="3" indent="-514350">
              <a:buFont typeface="Wingdings" pitchFamily="2" charset="2"/>
              <a:buChar char="v"/>
            </a:pPr>
            <a:r>
              <a:rPr lang="en-US" sz="2800" dirty="0" smtClean="0"/>
              <a:t>Individual CBT, DBT, Relational &amp; Supportive Therapy</a:t>
            </a:r>
          </a:p>
          <a:p>
            <a:pPr marL="1908810" lvl="3" indent="-514350">
              <a:buFont typeface="Wingdings" pitchFamily="2" charset="2"/>
              <a:buChar char="v"/>
            </a:pPr>
            <a:r>
              <a:rPr lang="en-US" sz="2800" dirty="0" smtClean="0"/>
              <a:t>Psychiatry</a:t>
            </a:r>
          </a:p>
          <a:p>
            <a:pPr marL="1908810" lvl="3" indent="-514350">
              <a:buFont typeface="Wingdings" pitchFamily="2" charset="2"/>
              <a:buChar char="v"/>
            </a:pPr>
            <a:r>
              <a:rPr lang="en-US" sz="2800" dirty="0" smtClean="0"/>
              <a:t>Research Studies</a:t>
            </a:r>
          </a:p>
          <a:p>
            <a:pPr marL="1908810" lvl="3" indent="-514350">
              <a:buFont typeface="Wingdings" pitchFamily="2" charset="2"/>
              <a:buChar char="v"/>
            </a:pPr>
            <a:r>
              <a:rPr lang="en-US" sz="2800" dirty="0" err="1" smtClean="0"/>
              <a:t>Antabuse</a:t>
            </a:r>
            <a:r>
              <a:rPr lang="en-US" sz="2800" dirty="0" smtClean="0"/>
              <a:t>, </a:t>
            </a:r>
            <a:r>
              <a:rPr lang="en-US" sz="2800" dirty="0" err="1" smtClean="0"/>
              <a:t>Suboxone</a:t>
            </a:r>
            <a:r>
              <a:rPr lang="en-US" sz="2800" dirty="0" smtClean="0"/>
              <a:t> &amp; Methadone Clinics</a:t>
            </a:r>
          </a:p>
          <a:p>
            <a:pPr marL="1908810" lvl="3" indent="-514350">
              <a:buFont typeface="Wingdings" pitchFamily="2" charset="2"/>
              <a:buChar char="v"/>
            </a:pPr>
            <a:r>
              <a:rPr lang="en-US" sz="2800" dirty="0" smtClean="0"/>
              <a:t>AA/NA, Coping Skills, SMART Recovery, WRAP, Mindfulness, MI/SUD, YOGA</a:t>
            </a:r>
          </a:p>
          <a:p>
            <a:pPr marL="1051560" lvl="1" indent="-514350">
              <a:buFont typeface="Wingdings" pitchFamily="2" charset="2"/>
              <a:buChar char="v"/>
            </a:pPr>
            <a:r>
              <a:rPr lang="en-US" sz="3600" b="1" dirty="0" smtClean="0"/>
              <a:t>Community Based Outpatient Clinics</a:t>
            </a:r>
            <a:endParaRPr lang="en-US" dirty="0" smtClean="0"/>
          </a:p>
        </p:txBody>
      </p:sp>
    </p:spTree>
    <p:extLst>
      <p:ext uri="{BB962C8B-B14F-4D97-AF65-F5344CB8AC3E}">
        <p14:creationId xmlns:p14="http://schemas.microsoft.com/office/powerpoint/2010/main" val="28582137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304800" y="1295400"/>
            <a:ext cx="8229600" cy="685800"/>
          </a:xfrm>
        </p:spPr>
        <p:txBody>
          <a:bodyPr>
            <a:noAutofit/>
          </a:bodyPr>
          <a:lstStyle/>
          <a:p>
            <a:r>
              <a:rPr lang="en-US" sz="3600" dirty="0" smtClean="0">
                <a:solidFill>
                  <a:schemeClr val="bg1"/>
                </a:solidFill>
              </a:rPr>
              <a:t>VA Mental Health and Substance Abuse Treatment (inpatient)</a:t>
            </a:r>
            <a:endParaRPr lang="en-US" sz="3600" dirty="0">
              <a:solidFill>
                <a:schemeClr val="bg1"/>
              </a:solidFill>
            </a:endParaRPr>
          </a:p>
        </p:txBody>
      </p:sp>
      <p:sp>
        <p:nvSpPr>
          <p:cNvPr id="3" name="Content Placeholder 2"/>
          <p:cNvSpPr>
            <a:spLocks noGrp="1"/>
          </p:cNvSpPr>
          <p:nvPr>
            <p:ph idx="1"/>
          </p:nvPr>
        </p:nvSpPr>
        <p:spPr>
          <a:xfrm>
            <a:off x="457200" y="2209800"/>
            <a:ext cx="8229600" cy="4648200"/>
          </a:xfrm>
        </p:spPr>
        <p:txBody>
          <a:bodyPr>
            <a:normAutofit/>
          </a:bodyPr>
          <a:lstStyle/>
          <a:p>
            <a:pPr marL="651510" indent="-514350">
              <a:buFont typeface="Wingdings" pitchFamily="2" charset="2"/>
              <a:buChar char="v"/>
            </a:pPr>
            <a:r>
              <a:rPr lang="en-US" sz="2800" dirty="0" smtClean="0">
                <a:solidFill>
                  <a:schemeClr val="tx1">
                    <a:lumMod val="95000"/>
                  </a:schemeClr>
                </a:solidFill>
              </a:rPr>
              <a:t>Residential PTSD Treatment</a:t>
            </a:r>
          </a:p>
          <a:p>
            <a:pPr marL="651510" indent="-514350">
              <a:buNone/>
            </a:pPr>
            <a:endParaRPr lang="en-US" dirty="0" smtClean="0">
              <a:solidFill>
                <a:schemeClr val="tx1">
                  <a:lumMod val="95000"/>
                </a:schemeClr>
              </a:solidFill>
            </a:endParaRPr>
          </a:p>
          <a:p>
            <a:pPr marL="651510" indent="-514350">
              <a:buFont typeface="Wingdings" pitchFamily="2" charset="2"/>
              <a:buChar char="v"/>
            </a:pPr>
            <a:r>
              <a:rPr lang="en-US" sz="2800" dirty="0" smtClean="0">
                <a:solidFill>
                  <a:schemeClr val="tx1">
                    <a:lumMod val="95000"/>
                  </a:schemeClr>
                </a:solidFill>
              </a:rPr>
              <a:t>30-45 Residential Rehabilitation Treatment Program (RRTP) Dual Disorder Program</a:t>
            </a:r>
            <a:endParaRPr lang="en-US" b="1" dirty="0" smtClean="0">
              <a:solidFill>
                <a:schemeClr val="tx1">
                  <a:lumMod val="95000"/>
                </a:schemeClr>
              </a:solidFill>
            </a:endParaRPr>
          </a:p>
          <a:p>
            <a:pPr marL="1051560" lvl="1" indent="-514350">
              <a:buFont typeface="Wingdings" pitchFamily="2" charset="2"/>
              <a:buChar char="v"/>
            </a:pPr>
            <a:endParaRPr lang="en-US" dirty="0" smtClean="0">
              <a:solidFill>
                <a:schemeClr val="tx1">
                  <a:lumMod val="95000"/>
                </a:schemeClr>
              </a:solidFill>
            </a:endParaRPr>
          </a:p>
          <a:p>
            <a:pPr marL="651510" indent="-514350">
              <a:buFont typeface="Wingdings" pitchFamily="2" charset="2"/>
              <a:buChar char="v"/>
            </a:pPr>
            <a:r>
              <a:rPr lang="en-US" sz="2800" dirty="0" smtClean="0">
                <a:solidFill>
                  <a:schemeClr val="tx1">
                    <a:lumMod val="95000"/>
                  </a:schemeClr>
                </a:solidFill>
              </a:rPr>
              <a:t>Independent Living Skills Program. Week to week placement. </a:t>
            </a:r>
            <a:endParaRPr lang="en-US" sz="2600" dirty="0" smtClean="0">
              <a:solidFill>
                <a:schemeClr val="tx1">
                  <a:lumMod val="95000"/>
                </a:schemeClr>
              </a:solidFill>
            </a:endParaRPr>
          </a:p>
          <a:p>
            <a:pPr marL="1051560" lvl="1" indent="-514350">
              <a:buFont typeface="Wingdings" pitchFamily="2" charset="2"/>
              <a:buChar char="v"/>
            </a:pPr>
            <a:endParaRPr lang="en-US" dirty="0" smtClean="0">
              <a:solidFill>
                <a:schemeClr val="bg1"/>
              </a:solidFill>
            </a:endParaRPr>
          </a:p>
          <a:p>
            <a:pPr marL="651510" indent="-514350">
              <a:buFont typeface="Wingdings" pitchFamily="2" charset="2"/>
              <a:buChar char="v"/>
            </a:pPr>
            <a:endParaRPr lang="en-US" dirty="0" smtClean="0">
              <a:solidFill>
                <a:schemeClr val="bg1"/>
              </a:solidFill>
            </a:endParaRPr>
          </a:p>
        </p:txBody>
      </p:sp>
    </p:spTree>
    <p:extLst>
      <p:ext uri="{BB962C8B-B14F-4D97-AF65-F5344CB8AC3E}">
        <p14:creationId xmlns:p14="http://schemas.microsoft.com/office/powerpoint/2010/main" val="13943919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381000" y="1371600"/>
            <a:ext cx="8229600" cy="685800"/>
          </a:xfrm>
        </p:spPr>
        <p:txBody>
          <a:bodyPr>
            <a:normAutofit fontScale="90000"/>
          </a:bodyPr>
          <a:lstStyle/>
          <a:p>
            <a:r>
              <a:rPr lang="en-US" dirty="0" smtClean="0">
                <a:solidFill>
                  <a:srgbClr val="000000"/>
                </a:solidFill>
              </a:rPr>
              <a:t>VA Mental Health Treatment</a:t>
            </a:r>
            <a:endParaRPr lang="en-US" dirty="0">
              <a:solidFill>
                <a:srgbClr val="000000"/>
              </a:solidFill>
            </a:endParaRPr>
          </a:p>
        </p:txBody>
      </p:sp>
      <p:sp>
        <p:nvSpPr>
          <p:cNvPr id="3" name="Content Placeholder 2"/>
          <p:cNvSpPr>
            <a:spLocks noGrp="1"/>
          </p:cNvSpPr>
          <p:nvPr>
            <p:ph idx="1"/>
          </p:nvPr>
        </p:nvSpPr>
        <p:spPr>
          <a:xfrm>
            <a:off x="457200" y="2209800"/>
            <a:ext cx="8229600" cy="4648200"/>
          </a:xfrm>
        </p:spPr>
        <p:txBody>
          <a:bodyPr>
            <a:normAutofit fontScale="92500" lnSpcReduction="10000"/>
          </a:bodyPr>
          <a:lstStyle/>
          <a:p>
            <a:pPr marL="1051560" lvl="1" indent="-514350">
              <a:buFont typeface="Wingdings" pitchFamily="2" charset="2"/>
              <a:buChar char="v"/>
            </a:pPr>
            <a:r>
              <a:rPr lang="en-US" sz="3600" dirty="0" smtClean="0"/>
              <a:t>Acute Psychiatry Unit </a:t>
            </a:r>
          </a:p>
          <a:p>
            <a:pPr marL="1451610" lvl="2" indent="-514350">
              <a:buFont typeface="Wingdings" pitchFamily="2" charset="2"/>
              <a:buChar char="v"/>
            </a:pPr>
            <a:r>
              <a:rPr lang="en-US" sz="3200" dirty="0" smtClean="0"/>
              <a:t>Locked Unit</a:t>
            </a:r>
          </a:p>
          <a:p>
            <a:pPr marL="1051560" lvl="1" indent="-514350">
              <a:buFont typeface="Wingdings" pitchFamily="2" charset="2"/>
              <a:buChar char="v"/>
            </a:pPr>
            <a:r>
              <a:rPr lang="en-US" sz="3600" dirty="0" smtClean="0"/>
              <a:t>Partial Psychiatry Hospitalization (PPH)</a:t>
            </a:r>
          </a:p>
          <a:p>
            <a:pPr marL="1451610" lvl="2" indent="-514350">
              <a:buFont typeface="Wingdings" pitchFamily="2" charset="2"/>
              <a:buChar char="v"/>
            </a:pPr>
            <a:r>
              <a:rPr lang="en-US" dirty="0" smtClean="0"/>
              <a:t>Primary Axis I or II Diagnosis (other than Substance Use)</a:t>
            </a:r>
          </a:p>
          <a:p>
            <a:pPr marL="1451610" lvl="2" indent="-514350">
              <a:buFont typeface="Wingdings" pitchFamily="2" charset="2"/>
              <a:buChar char="v"/>
            </a:pPr>
            <a:r>
              <a:rPr lang="en-US" dirty="0" smtClean="0"/>
              <a:t>Has PTSD &amp; Substance Use Disorder tracks</a:t>
            </a:r>
          </a:p>
          <a:p>
            <a:pPr marL="1051560" lvl="1" indent="-514350">
              <a:buFont typeface="Wingdings" pitchFamily="2" charset="2"/>
              <a:buChar char="v"/>
            </a:pPr>
            <a:r>
              <a:rPr lang="en-US" sz="3600" dirty="0" smtClean="0"/>
              <a:t>Primary care/Mental Health</a:t>
            </a:r>
          </a:p>
          <a:p>
            <a:pPr marL="1051560" lvl="1" indent="-514350">
              <a:buFont typeface="Wingdings" pitchFamily="2" charset="2"/>
              <a:buChar char="v"/>
            </a:pPr>
            <a:r>
              <a:rPr lang="en-US" sz="3600" dirty="0" smtClean="0"/>
              <a:t>MHICM (Mental Health Intensive Case Management) Suicide Prevention </a:t>
            </a:r>
            <a:r>
              <a:rPr lang="en-US" sz="3600" b="1" dirty="0" smtClean="0"/>
              <a:t>(1-800-273-8255)</a:t>
            </a:r>
          </a:p>
          <a:p>
            <a:pPr marL="1051560" lvl="1" indent="-514350">
              <a:buFont typeface="Wingdings" pitchFamily="2" charset="2"/>
              <a:buChar char="v"/>
            </a:pPr>
            <a:endParaRPr lang="en-US" sz="2400" dirty="0" smtClean="0">
              <a:solidFill>
                <a:schemeClr val="bg1"/>
              </a:solidFill>
            </a:endParaRPr>
          </a:p>
          <a:p>
            <a:pPr marL="1051560" lvl="1" indent="-514350">
              <a:buFont typeface="Wingdings" pitchFamily="2" charset="2"/>
              <a:buChar char="v"/>
            </a:pPr>
            <a:endParaRPr lang="en-US" sz="2600" dirty="0" smtClean="0">
              <a:solidFill>
                <a:schemeClr val="bg1"/>
              </a:solidFill>
            </a:endParaRPr>
          </a:p>
          <a:p>
            <a:pPr marL="1051560" lvl="1" indent="-514350">
              <a:buFont typeface="Wingdings" pitchFamily="2" charset="2"/>
              <a:buChar char="v"/>
            </a:pPr>
            <a:endParaRPr lang="en-US" dirty="0" smtClean="0">
              <a:solidFill>
                <a:schemeClr val="bg1"/>
              </a:solidFill>
            </a:endParaRPr>
          </a:p>
          <a:p>
            <a:pPr marL="651510" indent="-514350">
              <a:buFont typeface="Wingdings" pitchFamily="2" charset="2"/>
              <a:buChar char="v"/>
            </a:pPr>
            <a:endParaRPr lang="en-US" dirty="0" smtClean="0">
              <a:solidFill>
                <a:schemeClr val="bg1"/>
              </a:solidFill>
            </a:endParaRPr>
          </a:p>
        </p:txBody>
      </p:sp>
    </p:spTree>
    <p:extLst>
      <p:ext uri="{BB962C8B-B14F-4D97-AF65-F5344CB8AC3E}">
        <p14:creationId xmlns:p14="http://schemas.microsoft.com/office/powerpoint/2010/main" val="16668814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381000" y="1371600"/>
            <a:ext cx="8229600" cy="685800"/>
          </a:xfrm>
        </p:spPr>
        <p:txBody>
          <a:bodyPr>
            <a:normAutofit fontScale="90000"/>
          </a:bodyPr>
          <a:lstStyle/>
          <a:p>
            <a:r>
              <a:rPr lang="en-US" dirty="0" smtClean="0">
                <a:solidFill>
                  <a:schemeClr val="bg1"/>
                </a:solidFill>
              </a:rPr>
              <a:t>Evidenced Based Therapeutic Interventions</a:t>
            </a:r>
            <a:endParaRPr lang="en-US" dirty="0">
              <a:solidFill>
                <a:schemeClr val="bg1"/>
              </a:solidFill>
            </a:endParaRPr>
          </a:p>
        </p:txBody>
      </p:sp>
      <p:sp>
        <p:nvSpPr>
          <p:cNvPr id="3" name="Content Placeholder 2"/>
          <p:cNvSpPr>
            <a:spLocks noGrp="1"/>
          </p:cNvSpPr>
          <p:nvPr>
            <p:ph idx="1"/>
          </p:nvPr>
        </p:nvSpPr>
        <p:spPr>
          <a:xfrm>
            <a:off x="457200" y="2209800"/>
            <a:ext cx="8229600" cy="4648200"/>
          </a:xfrm>
        </p:spPr>
        <p:txBody>
          <a:bodyPr>
            <a:normAutofit fontScale="92500" lnSpcReduction="10000"/>
          </a:bodyPr>
          <a:lstStyle/>
          <a:p>
            <a:pPr marL="1051560" lvl="1" indent="-514350">
              <a:buFont typeface="Wingdings" pitchFamily="2" charset="2"/>
              <a:buChar char="v"/>
            </a:pPr>
            <a:r>
              <a:rPr lang="en-US" sz="3600" dirty="0" smtClean="0">
                <a:solidFill>
                  <a:srgbClr val="FFFFFF"/>
                </a:solidFill>
              </a:rPr>
              <a:t>Cognitive Processing Therapy (CPT)</a:t>
            </a:r>
          </a:p>
          <a:p>
            <a:pPr marL="1051560" lvl="1" indent="-514350">
              <a:buFont typeface="Wingdings" pitchFamily="2" charset="2"/>
              <a:buChar char="v"/>
            </a:pPr>
            <a:r>
              <a:rPr lang="en-US" sz="3600" dirty="0" smtClean="0">
                <a:solidFill>
                  <a:srgbClr val="FFFFFF"/>
                </a:solidFill>
              </a:rPr>
              <a:t>Prolonged Exposure Therapy (PE)</a:t>
            </a:r>
          </a:p>
          <a:p>
            <a:pPr marL="1051560" lvl="1" indent="-514350">
              <a:buFont typeface="Wingdings" pitchFamily="2" charset="2"/>
              <a:buChar char="v"/>
            </a:pPr>
            <a:r>
              <a:rPr lang="en-US" sz="3600" dirty="0" smtClean="0">
                <a:solidFill>
                  <a:srgbClr val="FFFFFF"/>
                </a:solidFill>
              </a:rPr>
              <a:t>Seeking Safety</a:t>
            </a:r>
          </a:p>
          <a:p>
            <a:pPr marL="1051560" lvl="1" indent="-514350">
              <a:buFont typeface="Wingdings" pitchFamily="2" charset="2"/>
              <a:buChar char="v"/>
            </a:pPr>
            <a:r>
              <a:rPr lang="en-US" sz="3600" dirty="0" smtClean="0">
                <a:solidFill>
                  <a:srgbClr val="FFFFFF"/>
                </a:solidFill>
              </a:rPr>
              <a:t>Cognitive Behavioral Therapies</a:t>
            </a:r>
          </a:p>
          <a:p>
            <a:pPr marL="1051560" lvl="1" indent="-514350">
              <a:buFont typeface="Wingdings" pitchFamily="2" charset="2"/>
              <a:buChar char="v"/>
            </a:pPr>
            <a:r>
              <a:rPr lang="en-US" sz="3600" dirty="0" smtClean="0">
                <a:solidFill>
                  <a:srgbClr val="FFFFFF"/>
                </a:solidFill>
              </a:rPr>
              <a:t>Dialectical Behavioral Therapy</a:t>
            </a:r>
          </a:p>
          <a:p>
            <a:pPr marL="1051560" lvl="1" indent="-514350">
              <a:buFont typeface="Wingdings" pitchFamily="2" charset="2"/>
              <a:buChar char="v"/>
            </a:pPr>
            <a:r>
              <a:rPr lang="en-US" sz="3600" dirty="0" smtClean="0">
                <a:solidFill>
                  <a:srgbClr val="FFFFFF"/>
                </a:solidFill>
              </a:rPr>
              <a:t>Moral </a:t>
            </a:r>
            <a:r>
              <a:rPr lang="en-US" sz="3600" dirty="0" err="1" smtClean="0">
                <a:solidFill>
                  <a:srgbClr val="FFFFFF"/>
                </a:solidFill>
              </a:rPr>
              <a:t>Reconation</a:t>
            </a:r>
            <a:r>
              <a:rPr lang="en-US" sz="3600" dirty="0" smtClean="0">
                <a:solidFill>
                  <a:srgbClr val="FFFFFF"/>
                </a:solidFill>
              </a:rPr>
              <a:t> Therapy (MRT)</a:t>
            </a:r>
          </a:p>
          <a:p>
            <a:pPr marL="1051560" lvl="1" indent="-514350">
              <a:buFont typeface="Wingdings" pitchFamily="2" charset="2"/>
              <a:buChar char="v"/>
            </a:pPr>
            <a:r>
              <a:rPr lang="en-US" sz="3600" dirty="0" smtClean="0">
                <a:solidFill>
                  <a:srgbClr val="FFFFFF"/>
                </a:solidFill>
              </a:rPr>
              <a:t>Other therapies (relational, psychodynamic, ACT)</a:t>
            </a:r>
            <a:endParaRPr lang="en-US" sz="2400" dirty="0" smtClean="0">
              <a:solidFill>
                <a:srgbClr val="FFFFFF"/>
              </a:solidFill>
            </a:endParaRPr>
          </a:p>
          <a:p>
            <a:pPr marL="1051560" lvl="1" indent="-514350">
              <a:buFont typeface="Wingdings" pitchFamily="2" charset="2"/>
              <a:buChar char="v"/>
            </a:pPr>
            <a:endParaRPr lang="en-US" sz="2400" dirty="0" smtClean="0">
              <a:solidFill>
                <a:schemeClr val="bg1"/>
              </a:solidFill>
            </a:endParaRPr>
          </a:p>
          <a:p>
            <a:pPr marL="1051560" lvl="1" indent="-514350">
              <a:buFont typeface="Wingdings" pitchFamily="2" charset="2"/>
              <a:buChar char="v"/>
            </a:pPr>
            <a:endParaRPr lang="en-US" sz="2600" dirty="0" smtClean="0">
              <a:solidFill>
                <a:schemeClr val="bg1"/>
              </a:solidFill>
            </a:endParaRPr>
          </a:p>
          <a:p>
            <a:pPr marL="1051560" lvl="1" indent="-514350">
              <a:buFont typeface="Wingdings" pitchFamily="2" charset="2"/>
              <a:buChar char="v"/>
            </a:pPr>
            <a:endParaRPr lang="en-US" dirty="0" smtClean="0">
              <a:solidFill>
                <a:schemeClr val="bg1"/>
              </a:solidFill>
            </a:endParaRPr>
          </a:p>
          <a:p>
            <a:pPr marL="651510" indent="-514350">
              <a:buFont typeface="Wingdings" pitchFamily="2" charset="2"/>
              <a:buChar char="v"/>
            </a:pPr>
            <a:endParaRPr lang="en-US" dirty="0" smtClean="0">
              <a:solidFill>
                <a:schemeClr val="bg1"/>
              </a:solidFill>
            </a:endParaRPr>
          </a:p>
        </p:txBody>
      </p:sp>
    </p:spTree>
    <p:extLst>
      <p:ext uri="{BB962C8B-B14F-4D97-AF65-F5344CB8AC3E}">
        <p14:creationId xmlns:p14="http://schemas.microsoft.com/office/powerpoint/2010/main" val="8049184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381000" y="1371600"/>
            <a:ext cx="8229600" cy="685800"/>
          </a:xfrm>
        </p:spPr>
        <p:txBody>
          <a:bodyPr>
            <a:normAutofit fontScale="90000"/>
          </a:bodyPr>
          <a:lstStyle/>
          <a:p>
            <a:r>
              <a:rPr lang="en-US" dirty="0" smtClean="0">
                <a:solidFill>
                  <a:srgbClr val="000000"/>
                </a:solidFill>
              </a:rPr>
              <a:t>VA Medicine &amp; Specialty Care</a:t>
            </a:r>
            <a:endParaRPr lang="en-US" dirty="0">
              <a:solidFill>
                <a:srgbClr val="000000"/>
              </a:solidFill>
            </a:endParaRPr>
          </a:p>
        </p:txBody>
      </p:sp>
      <p:sp>
        <p:nvSpPr>
          <p:cNvPr id="3" name="Content Placeholder 2"/>
          <p:cNvSpPr>
            <a:spLocks noGrp="1"/>
          </p:cNvSpPr>
          <p:nvPr>
            <p:ph idx="1"/>
          </p:nvPr>
        </p:nvSpPr>
        <p:spPr>
          <a:xfrm>
            <a:off x="457200" y="2209800"/>
            <a:ext cx="8229600" cy="4648200"/>
          </a:xfrm>
        </p:spPr>
        <p:txBody>
          <a:bodyPr>
            <a:normAutofit fontScale="92500" lnSpcReduction="20000"/>
          </a:bodyPr>
          <a:lstStyle/>
          <a:p>
            <a:pPr marL="1051560" lvl="1" indent="-514350">
              <a:buFont typeface="Wingdings" pitchFamily="2" charset="2"/>
              <a:buChar char="v"/>
            </a:pPr>
            <a:r>
              <a:rPr lang="en-US" sz="3600" b="1" dirty="0" smtClean="0"/>
              <a:t>Spinal Cord Injury Center</a:t>
            </a:r>
          </a:p>
          <a:p>
            <a:pPr marL="1051560" lvl="1" indent="-514350">
              <a:buFont typeface="Wingdings" pitchFamily="2" charset="2"/>
              <a:buChar char="v"/>
            </a:pPr>
            <a:r>
              <a:rPr lang="en-US" sz="3600" b="1" dirty="0" err="1" smtClean="0"/>
              <a:t>Polytrauma</a:t>
            </a:r>
            <a:r>
              <a:rPr lang="en-US" sz="3600" b="1" dirty="0" smtClean="0"/>
              <a:t> &amp; TBI</a:t>
            </a:r>
          </a:p>
          <a:p>
            <a:pPr marL="1051560" lvl="1" indent="-514350">
              <a:buFont typeface="Wingdings" pitchFamily="2" charset="2"/>
              <a:buChar char="v"/>
            </a:pPr>
            <a:r>
              <a:rPr lang="en-US" sz="3600" b="1" dirty="0" smtClean="0"/>
              <a:t>Orthopedics</a:t>
            </a:r>
          </a:p>
          <a:p>
            <a:pPr marL="1051560" lvl="1" indent="-514350">
              <a:buFont typeface="Wingdings" pitchFamily="2" charset="2"/>
              <a:buChar char="v"/>
            </a:pPr>
            <a:r>
              <a:rPr lang="en-US" sz="3600" b="1" dirty="0" smtClean="0"/>
              <a:t>Cardiac Surgery Program</a:t>
            </a:r>
          </a:p>
          <a:p>
            <a:pPr marL="1051560" lvl="1" indent="-514350">
              <a:buFont typeface="Wingdings" pitchFamily="2" charset="2"/>
              <a:buChar char="v"/>
            </a:pPr>
            <a:r>
              <a:rPr lang="en-US" sz="3600" b="1" dirty="0" smtClean="0"/>
              <a:t>Pharmacy</a:t>
            </a:r>
          </a:p>
          <a:p>
            <a:pPr marL="1051560" lvl="1" indent="-514350">
              <a:buFont typeface="Wingdings" pitchFamily="2" charset="2"/>
              <a:buChar char="v"/>
            </a:pPr>
            <a:r>
              <a:rPr lang="en-US" sz="3600" b="1" dirty="0" smtClean="0"/>
              <a:t>24/7 Emergency Care</a:t>
            </a:r>
          </a:p>
          <a:p>
            <a:pPr marL="1051560" lvl="1" indent="-514350">
              <a:buFont typeface="Wingdings" pitchFamily="2" charset="2"/>
              <a:buChar char="v"/>
            </a:pPr>
            <a:r>
              <a:rPr lang="en-US" sz="3600" b="1" dirty="0" smtClean="0"/>
              <a:t>Dental &amp; Eye</a:t>
            </a:r>
          </a:p>
          <a:p>
            <a:pPr marL="1051560" lvl="1" indent="-514350">
              <a:buFont typeface="Wingdings" pitchFamily="2" charset="2"/>
              <a:buChar char="v"/>
            </a:pPr>
            <a:r>
              <a:rPr lang="en-US" sz="3600" b="1" dirty="0" smtClean="0"/>
              <a:t>Neurology</a:t>
            </a:r>
          </a:p>
          <a:p>
            <a:pPr marL="1051560" lvl="1" indent="-514350">
              <a:buFont typeface="Wingdings" pitchFamily="2" charset="2"/>
              <a:buChar char="v"/>
            </a:pPr>
            <a:r>
              <a:rPr lang="en-US" sz="3600" b="1" dirty="0" smtClean="0"/>
              <a:t>Inpatient Medicine Beds</a:t>
            </a:r>
          </a:p>
          <a:p>
            <a:pPr marL="1051560" lvl="1" indent="-514350">
              <a:buFont typeface="Wingdings" pitchFamily="2" charset="2"/>
              <a:buChar char="v"/>
            </a:pPr>
            <a:endParaRPr lang="en-US" sz="3600" b="1" dirty="0" smtClean="0"/>
          </a:p>
          <a:p>
            <a:pPr marL="1051560" lvl="1" indent="-514350">
              <a:buFont typeface="Wingdings" pitchFamily="2" charset="2"/>
              <a:buChar char="v"/>
            </a:pPr>
            <a:endParaRPr lang="en-US" sz="2400" dirty="0" smtClean="0">
              <a:solidFill>
                <a:schemeClr val="bg1"/>
              </a:solidFill>
            </a:endParaRPr>
          </a:p>
          <a:p>
            <a:pPr marL="1051560" lvl="1" indent="-514350">
              <a:buFont typeface="Wingdings" pitchFamily="2" charset="2"/>
              <a:buChar char="v"/>
            </a:pPr>
            <a:endParaRPr lang="en-US" sz="2600" dirty="0" smtClean="0">
              <a:solidFill>
                <a:schemeClr val="bg1"/>
              </a:solidFill>
            </a:endParaRPr>
          </a:p>
          <a:p>
            <a:pPr marL="1051560" lvl="1" indent="-514350">
              <a:buFont typeface="Wingdings" pitchFamily="2" charset="2"/>
              <a:buChar char="v"/>
            </a:pPr>
            <a:endParaRPr lang="en-US" dirty="0" smtClean="0">
              <a:solidFill>
                <a:schemeClr val="bg1"/>
              </a:solidFill>
            </a:endParaRPr>
          </a:p>
          <a:p>
            <a:pPr marL="651510" indent="-514350">
              <a:buFont typeface="Wingdings" pitchFamily="2" charset="2"/>
              <a:buChar char="v"/>
            </a:pPr>
            <a:endParaRPr lang="en-US" dirty="0" smtClean="0">
              <a:solidFill>
                <a:schemeClr val="bg1"/>
              </a:solidFill>
            </a:endParaRPr>
          </a:p>
        </p:txBody>
      </p:sp>
    </p:spTree>
    <p:extLst>
      <p:ext uri="{BB962C8B-B14F-4D97-AF65-F5344CB8AC3E}">
        <p14:creationId xmlns:p14="http://schemas.microsoft.com/office/powerpoint/2010/main" val="29933316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381000" y="1371600"/>
            <a:ext cx="8229600" cy="685800"/>
          </a:xfrm>
        </p:spPr>
        <p:txBody>
          <a:bodyPr>
            <a:normAutofit fontScale="90000"/>
          </a:bodyPr>
          <a:lstStyle/>
          <a:p>
            <a:r>
              <a:rPr lang="en-US" dirty="0" smtClean="0">
                <a:solidFill>
                  <a:schemeClr val="bg1"/>
                </a:solidFill>
              </a:rPr>
              <a:t>VA Supportive Services</a:t>
            </a:r>
            <a:endParaRPr lang="en-US" dirty="0">
              <a:solidFill>
                <a:schemeClr val="bg1"/>
              </a:solidFill>
            </a:endParaRPr>
          </a:p>
        </p:txBody>
      </p:sp>
      <p:sp>
        <p:nvSpPr>
          <p:cNvPr id="3" name="Content Placeholder 2"/>
          <p:cNvSpPr>
            <a:spLocks noGrp="1"/>
          </p:cNvSpPr>
          <p:nvPr>
            <p:ph idx="1"/>
          </p:nvPr>
        </p:nvSpPr>
        <p:spPr>
          <a:xfrm>
            <a:off x="457200" y="2209800"/>
            <a:ext cx="8229600" cy="4648200"/>
          </a:xfrm>
        </p:spPr>
        <p:txBody>
          <a:bodyPr>
            <a:normAutofit/>
          </a:bodyPr>
          <a:lstStyle/>
          <a:p>
            <a:pPr marL="1051560" lvl="1" indent="-514350">
              <a:buFont typeface="Wingdings" pitchFamily="2" charset="2"/>
              <a:buChar char="v"/>
            </a:pPr>
            <a:r>
              <a:rPr lang="en-US" sz="3600" dirty="0" smtClean="0">
                <a:solidFill>
                  <a:srgbClr val="FFFFFF"/>
                </a:solidFill>
              </a:rPr>
              <a:t>Vocational Rehabilitation</a:t>
            </a:r>
          </a:p>
          <a:p>
            <a:pPr marL="1051560" lvl="1" indent="-514350">
              <a:buFont typeface="Wingdings" pitchFamily="2" charset="2"/>
              <a:buChar char="v"/>
            </a:pPr>
            <a:r>
              <a:rPr lang="en-US" sz="3600" dirty="0" smtClean="0">
                <a:solidFill>
                  <a:srgbClr val="FFFFFF"/>
                </a:solidFill>
              </a:rPr>
              <a:t>Supported Employment</a:t>
            </a:r>
            <a:endParaRPr lang="en-US" sz="3200" dirty="0" smtClean="0">
              <a:solidFill>
                <a:srgbClr val="FFFFFF"/>
              </a:solidFill>
            </a:endParaRPr>
          </a:p>
          <a:p>
            <a:pPr marL="1051560" lvl="1" indent="-514350">
              <a:buFont typeface="Wingdings" pitchFamily="2" charset="2"/>
              <a:buChar char="v"/>
            </a:pPr>
            <a:endParaRPr lang="en-US" sz="3600" dirty="0" smtClean="0">
              <a:solidFill>
                <a:schemeClr val="bg1"/>
              </a:solidFill>
            </a:endParaRPr>
          </a:p>
          <a:p>
            <a:pPr marL="1051560" lvl="1" indent="-514350">
              <a:buFont typeface="Wingdings" pitchFamily="2" charset="2"/>
              <a:buChar char="v"/>
            </a:pPr>
            <a:endParaRPr lang="en-US" sz="3600" b="1" dirty="0" smtClean="0"/>
          </a:p>
          <a:p>
            <a:pPr marL="1051560" lvl="1" indent="-514350">
              <a:buFont typeface="Wingdings" pitchFamily="2" charset="2"/>
              <a:buChar char="v"/>
            </a:pPr>
            <a:endParaRPr lang="en-US" sz="3600" b="1" dirty="0" smtClean="0"/>
          </a:p>
          <a:p>
            <a:pPr marL="1051560" lvl="1" indent="-514350">
              <a:buFont typeface="Wingdings" pitchFamily="2" charset="2"/>
              <a:buChar char="v"/>
            </a:pPr>
            <a:endParaRPr lang="en-US" sz="2400" dirty="0" smtClean="0">
              <a:solidFill>
                <a:schemeClr val="bg1"/>
              </a:solidFill>
            </a:endParaRPr>
          </a:p>
          <a:p>
            <a:pPr marL="1051560" lvl="1" indent="-514350">
              <a:buFont typeface="Wingdings" pitchFamily="2" charset="2"/>
              <a:buChar char="v"/>
            </a:pPr>
            <a:endParaRPr lang="en-US" sz="2600" dirty="0" smtClean="0">
              <a:solidFill>
                <a:schemeClr val="bg1"/>
              </a:solidFill>
            </a:endParaRPr>
          </a:p>
          <a:p>
            <a:pPr marL="1051560" lvl="1" indent="-514350">
              <a:buFont typeface="Wingdings" pitchFamily="2" charset="2"/>
              <a:buChar char="v"/>
            </a:pPr>
            <a:endParaRPr lang="en-US" dirty="0" smtClean="0">
              <a:solidFill>
                <a:schemeClr val="bg1"/>
              </a:solidFill>
            </a:endParaRPr>
          </a:p>
          <a:p>
            <a:pPr marL="651510" indent="-514350">
              <a:buFont typeface="Wingdings" pitchFamily="2" charset="2"/>
              <a:buChar char="v"/>
            </a:pPr>
            <a:endParaRPr lang="en-US" dirty="0" smtClean="0">
              <a:solidFill>
                <a:schemeClr val="bg1"/>
              </a:solidFill>
            </a:endParaRPr>
          </a:p>
        </p:txBody>
      </p:sp>
    </p:spTree>
    <p:extLst>
      <p:ext uri="{BB962C8B-B14F-4D97-AF65-F5344CB8AC3E}">
        <p14:creationId xmlns:p14="http://schemas.microsoft.com/office/powerpoint/2010/main" val="38091449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381000" y="1371600"/>
            <a:ext cx="8229600" cy="685800"/>
          </a:xfrm>
        </p:spPr>
        <p:txBody>
          <a:bodyPr>
            <a:normAutofit fontScale="90000"/>
          </a:bodyPr>
          <a:lstStyle/>
          <a:p>
            <a:r>
              <a:rPr lang="en-US" dirty="0" smtClean="0">
                <a:solidFill>
                  <a:schemeClr val="bg1"/>
                </a:solidFill>
              </a:rPr>
              <a:t>VBA Services</a:t>
            </a:r>
            <a:endParaRPr lang="en-US" dirty="0">
              <a:solidFill>
                <a:schemeClr val="bg1"/>
              </a:solidFill>
            </a:endParaRPr>
          </a:p>
        </p:txBody>
      </p:sp>
      <p:sp>
        <p:nvSpPr>
          <p:cNvPr id="3" name="Content Placeholder 2"/>
          <p:cNvSpPr>
            <a:spLocks noGrp="1"/>
          </p:cNvSpPr>
          <p:nvPr>
            <p:ph idx="1"/>
          </p:nvPr>
        </p:nvSpPr>
        <p:spPr>
          <a:xfrm>
            <a:off x="457200" y="2209800"/>
            <a:ext cx="8229600" cy="4648200"/>
          </a:xfrm>
        </p:spPr>
        <p:txBody>
          <a:bodyPr>
            <a:normAutofit/>
          </a:bodyPr>
          <a:lstStyle/>
          <a:p>
            <a:pPr marL="1051560" lvl="1" indent="-514350">
              <a:buFont typeface="Wingdings" pitchFamily="2" charset="2"/>
              <a:buChar char="v"/>
            </a:pPr>
            <a:r>
              <a:rPr lang="en-US" sz="3600" dirty="0" smtClean="0"/>
              <a:t>Home Loans</a:t>
            </a:r>
          </a:p>
          <a:p>
            <a:pPr marL="1051560" lvl="1" indent="-514350">
              <a:buFont typeface="Wingdings" pitchFamily="2" charset="2"/>
              <a:buChar char="v"/>
            </a:pPr>
            <a:r>
              <a:rPr lang="en-US" sz="3600" dirty="0" smtClean="0"/>
              <a:t>Compensation</a:t>
            </a:r>
          </a:p>
          <a:p>
            <a:pPr marL="1051560" lvl="1" indent="-514350">
              <a:buFont typeface="Wingdings" pitchFamily="2" charset="2"/>
              <a:buChar char="v"/>
            </a:pPr>
            <a:r>
              <a:rPr lang="en-US" sz="3600" dirty="0" smtClean="0"/>
              <a:t>Disability</a:t>
            </a:r>
          </a:p>
          <a:p>
            <a:pPr marL="1051560" lvl="1" indent="-514350">
              <a:buFont typeface="Wingdings" pitchFamily="2" charset="2"/>
              <a:buChar char="v"/>
            </a:pPr>
            <a:r>
              <a:rPr lang="en-US" sz="3600" dirty="0" smtClean="0"/>
              <a:t>Education</a:t>
            </a:r>
          </a:p>
          <a:p>
            <a:pPr marL="1051560" lvl="1" indent="-514350">
              <a:buFont typeface="Wingdings" pitchFamily="2" charset="2"/>
              <a:buChar char="v"/>
            </a:pPr>
            <a:r>
              <a:rPr lang="en-US" sz="3600" dirty="0" smtClean="0"/>
              <a:t>Life Insurance</a:t>
            </a:r>
          </a:p>
          <a:p>
            <a:pPr marL="1051560" lvl="1" indent="-514350">
              <a:buFont typeface="Wingdings" pitchFamily="2" charset="2"/>
              <a:buChar char="v"/>
            </a:pPr>
            <a:r>
              <a:rPr lang="en-US" sz="3600" dirty="0" smtClean="0"/>
              <a:t>Home Loans</a:t>
            </a:r>
            <a:endParaRPr lang="en-US" sz="3200" dirty="0" smtClean="0"/>
          </a:p>
          <a:p>
            <a:pPr marL="1051560" lvl="1" indent="-514350">
              <a:buFont typeface="Wingdings" pitchFamily="2" charset="2"/>
              <a:buChar char="v"/>
            </a:pPr>
            <a:endParaRPr lang="en-US" sz="3600" dirty="0" smtClean="0">
              <a:solidFill>
                <a:schemeClr val="bg1"/>
              </a:solidFill>
            </a:endParaRPr>
          </a:p>
          <a:p>
            <a:pPr marL="1051560" lvl="1" indent="-514350">
              <a:buFont typeface="Wingdings" pitchFamily="2" charset="2"/>
              <a:buChar char="v"/>
            </a:pPr>
            <a:endParaRPr lang="en-US" sz="3600" b="1" dirty="0" smtClean="0"/>
          </a:p>
          <a:p>
            <a:pPr marL="1051560" lvl="1" indent="-514350">
              <a:buFont typeface="Wingdings" pitchFamily="2" charset="2"/>
              <a:buChar char="v"/>
            </a:pPr>
            <a:endParaRPr lang="en-US" sz="3600" b="1" dirty="0" smtClean="0"/>
          </a:p>
          <a:p>
            <a:pPr marL="1051560" lvl="1" indent="-514350">
              <a:buFont typeface="Wingdings" pitchFamily="2" charset="2"/>
              <a:buChar char="v"/>
            </a:pPr>
            <a:endParaRPr lang="en-US" sz="2400" dirty="0" smtClean="0">
              <a:solidFill>
                <a:schemeClr val="bg1"/>
              </a:solidFill>
            </a:endParaRPr>
          </a:p>
          <a:p>
            <a:pPr marL="1051560" lvl="1" indent="-514350">
              <a:buFont typeface="Wingdings" pitchFamily="2" charset="2"/>
              <a:buChar char="v"/>
            </a:pPr>
            <a:endParaRPr lang="en-US" sz="2600" dirty="0" smtClean="0">
              <a:solidFill>
                <a:schemeClr val="bg1"/>
              </a:solidFill>
            </a:endParaRPr>
          </a:p>
          <a:p>
            <a:pPr marL="1051560" lvl="1" indent="-514350">
              <a:buFont typeface="Wingdings" pitchFamily="2" charset="2"/>
              <a:buChar char="v"/>
            </a:pPr>
            <a:endParaRPr lang="en-US" dirty="0" smtClean="0">
              <a:solidFill>
                <a:schemeClr val="bg1"/>
              </a:solidFill>
            </a:endParaRPr>
          </a:p>
          <a:p>
            <a:pPr marL="651510" indent="-514350">
              <a:buFont typeface="Wingdings" pitchFamily="2" charset="2"/>
              <a:buChar char="v"/>
            </a:pPr>
            <a:endParaRPr lang="en-US" dirty="0" smtClean="0">
              <a:solidFill>
                <a:schemeClr val="bg1"/>
              </a:solidFill>
            </a:endParaRPr>
          </a:p>
        </p:txBody>
      </p:sp>
    </p:spTree>
    <p:extLst>
      <p:ext uri="{BB962C8B-B14F-4D97-AF65-F5344CB8AC3E}">
        <p14:creationId xmlns:p14="http://schemas.microsoft.com/office/powerpoint/2010/main" val="4013403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10160" y="10160"/>
            <a:ext cx="9144000" cy="1143000"/>
          </a:xfrm>
          <a:prstGeom prst="rect">
            <a:avLst/>
          </a:prstGeom>
          <a:noFill/>
          <a:ln/>
        </p:spPr>
      </p:pic>
      <p:sp>
        <p:nvSpPr>
          <p:cNvPr id="2" name="Title 1"/>
          <p:cNvSpPr>
            <a:spLocks noGrp="1"/>
          </p:cNvSpPr>
          <p:nvPr>
            <p:ph type="title"/>
          </p:nvPr>
        </p:nvSpPr>
        <p:spPr>
          <a:xfrm>
            <a:off x="381000" y="1371600"/>
            <a:ext cx="8229600" cy="685800"/>
          </a:xfrm>
        </p:spPr>
        <p:txBody>
          <a:bodyPr>
            <a:normAutofit fontScale="90000"/>
          </a:bodyPr>
          <a:lstStyle/>
          <a:p>
            <a:r>
              <a:rPr lang="en-US" dirty="0" smtClean="0">
                <a:solidFill>
                  <a:schemeClr val="bg1"/>
                </a:solidFill>
              </a:rPr>
              <a:t>Local Services</a:t>
            </a:r>
            <a:endParaRPr lang="en-US" dirty="0">
              <a:solidFill>
                <a:schemeClr val="bg1"/>
              </a:solidFill>
            </a:endParaRPr>
          </a:p>
        </p:txBody>
      </p:sp>
      <p:sp>
        <p:nvSpPr>
          <p:cNvPr id="3" name="Content Placeholder 2"/>
          <p:cNvSpPr>
            <a:spLocks noGrp="1"/>
          </p:cNvSpPr>
          <p:nvPr>
            <p:ph idx="1"/>
          </p:nvPr>
        </p:nvSpPr>
        <p:spPr>
          <a:xfrm>
            <a:off x="457200" y="2209800"/>
            <a:ext cx="8229600" cy="4648200"/>
          </a:xfrm>
        </p:spPr>
        <p:txBody>
          <a:bodyPr>
            <a:normAutofit/>
          </a:bodyPr>
          <a:lstStyle/>
          <a:p>
            <a:pPr marL="1051560" lvl="1" indent="-514350">
              <a:buFont typeface="Wingdings" pitchFamily="2" charset="2"/>
              <a:buChar char="v"/>
            </a:pPr>
            <a:r>
              <a:rPr lang="en-US" sz="3600" dirty="0" smtClean="0"/>
              <a:t>DAV – Transportation</a:t>
            </a:r>
          </a:p>
          <a:p>
            <a:pPr marL="1451610" lvl="2" indent="-514350">
              <a:buFont typeface="Wingdings" pitchFamily="2" charset="2"/>
              <a:buChar char="v"/>
            </a:pPr>
            <a:r>
              <a:rPr lang="en-US" dirty="0" smtClean="0"/>
              <a:t>County Van’s</a:t>
            </a:r>
          </a:p>
          <a:p>
            <a:pPr marL="1051560" lvl="1" indent="-514350">
              <a:buFont typeface="Wingdings" pitchFamily="2" charset="2"/>
              <a:buChar char="v"/>
            </a:pPr>
            <a:r>
              <a:rPr lang="en-US" dirty="0" smtClean="0"/>
              <a:t>Public Transit</a:t>
            </a:r>
          </a:p>
          <a:p>
            <a:pPr marL="1051560" lvl="1" indent="-514350">
              <a:buFont typeface="Wingdings" pitchFamily="2" charset="2"/>
              <a:buChar char="v"/>
            </a:pPr>
            <a:r>
              <a:rPr lang="en-US" dirty="0" smtClean="0"/>
              <a:t>Medication Management</a:t>
            </a:r>
          </a:p>
          <a:p>
            <a:pPr marL="1051560" lvl="1" indent="-514350">
              <a:buFont typeface="Wingdings" pitchFamily="2" charset="2"/>
              <a:buChar char="v"/>
            </a:pPr>
            <a:r>
              <a:rPr lang="en-US" dirty="0" smtClean="0"/>
              <a:t>Domestic Violence/Change Step</a:t>
            </a:r>
          </a:p>
          <a:p>
            <a:pPr marL="1051560" lvl="1" indent="-514350">
              <a:buFont typeface="Wingdings" pitchFamily="2" charset="2"/>
              <a:buChar char="v"/>
            </a:pPr>
            <a:r>
              <a:rPr lang="en-US" dirty="0" smtClean="0"/>
              <a:t>VET Centers</a:t>
            </a:r>
          </a:p>
          <a:p>
            <a:pPr marL="1451610" lvl="2" indent="-514350">
              <a:buFont typeface="Wingdings" pitchFamily="2" charset="2"/>
              <a:buChar char="v"/>
            </a:pPr>
            <a:r>
              <a:rPr lang="en-US" dirty="0" smtClean="0"/>
              <a:t>Take OTH discharges</a:t>
            </a:r>
          </a:p>
          <a:p>
            <a:pPr marL="1051560" lvl="1" indent="-514350">
              <a:buFont typeface="Wingdings" pitchFamily="2" charset="2"/>
              <a:buChar char="v"/>
            </a:pPr>
            <a:endParaRPr lang="en-US" sz="3600" dirty="0" smtClean="0">
              <a:solidFill>
                <a:schemeClr val="bg1"/>
              </a:solidFill>
            </a:endParaRPr>
          </a:p>
          <a:p>
            <a:pPr marL="1051560" lvl="1" indent="-514350">
              <a:buFont typeface="Wingdings" pitchFamily="2" charset="2"/>
              <a:buChar char="v"/>
            </a:pPr>
            <a:endParaRPr lang="en-US" sz="3600" b="1" dirty="0" smtClean="0"/>
          </a:p>
          <a:p>
            <a:pPr marL="1051560" lvl="1" indent="-514350">
              <a:buFont typeface="Wingdings" pitchFamily="2" charset="2"/>
              <a:buChar char="v"/>
            </a:pPr>
            <a:endParaRPr lang="en-US" sz="3600" b="1" dirty="0" smtClean="0"/>
          </a:p>
          <a:p>
            <a:pPr marL="1051560" lvl="1" indent="-514350">
              <a:buFont typeface="Wingdings" pitchFamily="2" charset="2"/>
              <a:buChar char="v"/>
            </a:pPr>
            <a:endParaRPr lang="en-US" sz="2400" dirty="0" smtClean="0">
              <a:solidFill>
                <a:schemeClr val="bg1"/>
              </a:solidFill>
            </a:endParaRPr>
          </a:p>
          <a:p>
            <a:pPr marL="1051560" lvl="1" indent="-514350">
              <a:buFont typeface="Wingdings" pitchFamily="2" charset="2"/>
              <a:buChar char="v"/>
            </a:pPr>
            <a:endParaRPr lang="en-US" sz="2600" dirty="0" smtClean="0">
              <a:solidFill>
                <a:schemeClr val="bg1"/>
              </a:solidFill>
            </a:endParaRPr>
          </a:p>
          <a:p>
            <a:pPr marL="1051560" lvl="1" indent="-514350">
              <a:buFont typeface="Wingdings" pitchFamily="2" charset="2"/>
              <a:buChar char="v"/>
            </a:pPr>
            <a:endParaRPr lang="en-US" dirty="0" smtClean="0">
              <a:solidFill>
                <a:schemeClr val="bg1"/>
              </a:solidFill>
            </a:endParaRPr>
          </a:p>
          <a:p>
            <a:pPr marL="651510" indent="-514350">
              <a:buFont typeface="Wingdings" pitchFamily="2" charset="2"/>
              <a:buChar char="v"/>
            </a:pPr>
            <a:endParaRPr lang="en-US" dirty="0" smtClean="0">
              <a:solidFill>
                <a:schemeClr val="bg1"/>
              </a:solidFill>
            </a:endParaRPr>
          </a:p>
        </p:txBody>
      </p:sp>
    </p:spTree>
    <p:extLst>
      <p:ext uri="{BB962C8B-B14F-4D97-AF65-F5344CB8AC3E}">
        <p14:creationId xmlns:p14="http://schemas.microsoft.com/office/powerpoint/2010/main" val="3386610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May 27, 2009. VA national directive requiring VA medical centers to provide outreach to justice involved veterans in the communities they serve.</a:t>
            </a:r>
          </a:p>
          <a:p>
            <a:r>
              <a:rPr lang="en-US" dirty="0" smtClean="0"/>
              <a:t>Each VA medical center must designate a </a:t>
            </a:r>
            <a:r>
              <a:rPr lang="en-US" dirty="0" err="1" smtClean="0"/>
              <a:t>VJO</a:t>
            </a:r>
            <a:r>
              <a:rPr lang="en-US" dirty="0" smtClean="0"/>
              <a:t> specialist who will be responsible  for direct outreach for justice involved veterans who are involved with local jails, courts, and justice system partners</a:t>
            </a:r>
            <a:endParaRPr lang="en-US" dirty="0"/>
          </a:p>
        </p:txBody>
      </p:sp>
      <p:pic>
        <p:nvPicPr>
          <p:cNvPr id="4" name="Picture 3" descr="VA Web site header banner"/>
          <p:cNvPicPr>
            <a:picLocks noChangeAspect="1" noChangeArrowheads="1"/>
          </p:cNvPicPr>
          <p:nvPr/>
        </p:nvPicPr>
        <p:blipFill>
          <a:blip r:embed="rId3" cstate="print"/>
          <a:srcRect/>
          <a:stretch>
            <a:fillRect/>
          </a:stretch>
        </p:blipFill>
        <p:spPr>
          <a:xfrm>
            <a:off x="0" y="0"/>
            <a:ext cx="9144000" cy="1143000"/>
          </a:xfrm>
          <a:prstGeom prst="rect">
            <a:avLst/>
          </a:prstGeom>
          <a:noFill/>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a:buNone/>
            </a:pPr>
            <a:r>
              <a:rPr lang="en-US" dirty="0" smtClean="0"/>
              <a:t>Who we can not serve:</a:t>
            </a:r>
          </a:p>
          <a:p>
            <a:pPr>
              <a:buNone/>
            </a:pPr>
            <a:r>
              <a:rPr lang="en-US" dirty="0" smtClean="0"/>
              <a:t>Other Than Honorable discharges (OTI’s)</a:t>
            </a:r>
          </a:p>
          <a:p>
            <a:pPr>
              <a:buNone/>
            </a:pPr>
            <a:r>
              <a:rPr lang="en-US" dirty="0" smtClean="0"/>
              <a:t>Bad Conduct Discharge</a:t>
            </a:r>
          </a:p>
          <a:p>
            <a:pPr>
              <a:buNone/>
            </a:pPr>
            <a:r>
              <a:rPr lang="en-US" dirty="0" smtClean="0"/>
              <a:t>Dishonorable Discharge</a:t>
            </a:r>
          </a:p>
          <a:p>
            <a:pPr>
              <a:buNone/>
            </a:pPr>
            <a:endParaRPr lang="en-US" dirty="0" smtClean="0"/>
          </a:p>
          <a:p>
            <a:pPr>
              <a:buNone/>
            </a:pPr>
            <a:r>
              <a:rPr lang="en-US" dirty="0" smtClean="0"/>
              <a:t>Appeal processes are available: </a:t>
            </a:r>
            <a:r>
              <a:rPr lang="en-US" b="1" dirty="0" smtClean="0"/>
              <a:t>DD FORM 293</a:t>
            </a:r>
            <a:endParaRPr lang="en-US" dirty="0" smtClean="0"/>
          </a:p>
          <a:p>
            <a:pPr>
              <a:buNone/>
            </a:pPr>
            <a:endParaRPr lang="en-US" dirty="0" smtClean="0"/>
          </a:p>
          <a:p>
            <a:pPr>
              <a:buNone/>
            </a:pPr>
            <a:endParaRPr lang="en-US" dirty="0"/>
          </a:p>
        </p:txBody>
      </p:sp>
      <p:pic>
        <p:nvPicPr>
          <p:cNvPr id="5"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 Web site header banner"/>
          <p:cNvPicPr>
            <a:picLocks noChangeAspect="1" noChangeArrowheads="1"/>
          </p:cNvPicPr>
          <p:nvPr/>
        </p:nvPicPr>
        <p:blipFill>
          <a:blip r:embed="rId3" cstate="print"/>
          <a:srcRect/>
          <a:stretch>
            <a:fillRect/>
          </a:stretch>
        </p:blipFill>
        <p:spPr>
          <a:xfrm>
            <a:off x="0" y="0"/>
            <a:ext cx="9144000" cy="1143000"/>
          </a:xfrm>
          <a:prstGeom prst="rect">
            <a:avLst/>
          </a:prstGeom>
          <a:noFill/>
          <a:ln/>
        </p:spPr>
      </p:pic>
      <p:sp>
        <p:nvSpPr>
          <p:cNvPr id="2050" name="Rectangle 2"/>
          <p:cNvSpPr>
            <a:spLocks noGrp="1" noChangeArrowheads="1"/>
          </p:cNvSpPr>
          <p:nvPr>
            <p:ph type="title" idx="4294967295"/>
          </p:nvPr>
        </p:nvSpPr>
        <p:spPr>
          <a:xfrm>
            <a:off x="0" y="1066800"/>
            <a:ext cx="8229600" cy="914400"/>
          </a:xfrm>
        </p:spPr>
        <p:txBody>
          <a:bodyPr>
            <a:normAutofit fontScale="90000"/>
          </a:bodyPr>
          <a:lstStyle/>
          <a:p>
            <a:r>
              <a:rPr lang="en-US" sz="3200" b="1" dirty="0" smtClean="0"/>
              <a:t>VA Specialists/Healthcare service programs: beginning “Cans/Cant's” for realists</a:t>
            </a:r>
          </a:p>
        </p:txBody>
      </p:sp>
      <p:sp>
        <p:nvSpPr>
          <p:cNvPr id="338947" name="Rectangle 3"/>
          <p:cNvSpPr>
            <a:spLocks noGrp="1" noChangeArrowheads="1"/>
          </p:cNvSpPr>
          <p:nvPr>
            <p:ph type="body" idx="4294967295"/>
          </p:nvPr>
        </p:nvSpPr>
        <p:spPr>
          <a:xfrm>
            <a:off x="0" y="1905000"/>
            <a:ext cx="3810000" cy="4648200"/>
          </a:xfrm>
        </p:spPr>
        <p:txBody>
          <a:bodyPr rtlCol="0">
            <a:normAutofit lnSpcReduction="10000"/>
          </a:bodyPr>
          <a:lstStyle/>
          <a:p>
            <a:pPr fontAlgn="auto">
              <a:spcAft>
                <a:spcPts val="0"/>
              </a:spcAft>
              <a:buFontTx/>
              <a:buNone/>
              <a:defRPr/>
            </a:pPr>
            <a:r>
              <a:rPr lang="en-US" sz="1600" dirty="0" smtClean="0"/>
              <a:t>Can…</a:t>
            </a:r>
          </a:p>
          <a:p>
            <a:pPr fontAlgn="auto">
              <a:spcAft>
                <a:spcPts val="0"/>
              </a:spcAft>
              <a:buFontTx/>
              <a:buNone/>
              <a:defRPr/>
            </a:pPr>
            <a:endParaRPr lang="en-US" sz="1600" dirty="0" smtClean="0"/>
          </a:p>
          <a:p>
            <a:pPr fontAlgn="auto">
              <a:spcAft>
                <a:spcPts val="0"/>
              </a:spcAft>
              <a:buFont typeface="Arial" pitchFamily="34" charset="0"/>
              <a:buChar char="•"/>
              <a:defRPr/>
            </a:pPr>
            <a:r>
              <a:rPr lang="en-US" sz="1600" dirty="0" smtClean="0"/>
              <a:t>Reach out to law enforcement, jails, and courts;</a:t>
            </a:r>
          </a:p>
          <a:p>
            <a:pPr fontAlgn="auto">
              <a:spcAft>
                <a:spcPts val="0"/>
              </a:spcAft>
              <a:buFont typeface="Arial" pitchFamily="34" charset="0"/>
              <a:buChar char="•"/>
              <a:defRPr/>
            </a:pPr>
            <a:r>
              <a:rPr lang="en-US" sz="1600" dirty="0" smtClean="0"/>
              <a:t>Provide comprehensive healthcare services;</a:t>
            </a:r>
          </a:p>
          <a:p>
            <a:pPr fontAlgn="auto">
              <a:spcAft>
                <a:spcPts val="0"/>
              </a:spcAft>
              <a:buFont typeface="Arial" pitchFamily="34" charset="0"/>
              <a:buChar char="•"/>
              <a:defRPr/>
            </a:pPr>
            <a:r>
              <a:rPr lang="en-US" sz="1600" dirty="0" smtClean="0"/>
              <a:t>With Veteran consent, communicate essentials (attendance, progress, tx testing, d/c plan);</a:t>
            </a:r>
          </a:p>
          <a:p>
            <a:pPr fontAlgn="auto">
              <a:spcAft>
                <a:spcPts val="0"/>
              </a:spcAft>
              <a:buFont typeface="Arial" pitchFamily="34" charset="0"/>
              <a:buChar char="•"/>
              <a:defRPr/>
            </a:pPr>
            <a:r>
              <a:rPr lang="en-US" sz="1600" dirty="0" smtClean="0"/>
              <a:t>Serve all veteran eras;</a:t>
            </a:r>
          </a:p>
          <a:p>
            <a:pPr fontAlgn="auto">
              <a:spcAft>
                <a:spcPts val="0"/>
              </a:spcAft>
              <a:buFont typeface="Arial" pitchFamily="34" charset="0"/>
              <a:buChar char="•"/>
              <a:defRPr/>
            </a:pPr>
            <a:r>
              <a:rPr lang="en-US" sz="1600" dirty="0" smtClean="0"/>
              <a:t>Function as court team member;</a:t>
            </a:r>
          </a:p>
          <a:p>
            <a:pPr fontAlgn="auto">
              <a:spcAft>
                <a:spcPts val="0"/>
              </a:spcAft>
              <a:buFont typeface="Arial" pitchFamily="34" charset="0"/>
              <a:buChar char="•"/>
              <a:defRPr/>
            </a:pPr>
            <a:r>
              <a:rPr lang="en-US" sz="1600" dirty="0" smtClean="0"/>
              <a:t>Assess veteran’s healthcare needs, identify appropriate VA and non-VA services;</a:t>
            </a:r>
          </a:p>
          <a:p>
            <a:pPr fontAlgn="auto">
              <a:spcAft>
                <a:spcPts val="0"/>
              </a:spcAft>
              <a:buFont typeface="Arial" pitchFamily="34" charset="0"/>
              <a:buChar char="•"/>
              <a:defRPr/>
            </a:pPr>
            <a:r>
              <a:rPr lang="en-US" sz="1600" dirty="0" smtClean="0"/>
              <a:t>Refer and link veteran to services;</a:t>
            </a:r>
          </a:p>
          <a:p>
            <a:pPr fontAlgn="auto">
              <a:spcAft>
                <a:spcPts val="0"/>
              </a:spcAft>
              <a:buFont typeface="Arial" pitchFamily="34" charset="0"/>
              <a:buChar char="•"/>
              <a:defRPr/>
            </a:pPr>
            <a:r>
              <a:rPr lang="en-US" sz="1600" dirty="0" smtClean="0"/>
              <a:t>Provide EBT for court-monitored veterans.</a:t>
            </a:r>
          </a:p>
          <a:p>
            <a:pPr fontAlgn="auto">
              <a:spcAft>
                <a:spcPts val="0"/>
              </a:spcAft>
              <a:buFont typeface="Arial" pitchFamily="34" charset="0"/>
              <a:buChar char="•"/>
              <a:defRPr/>
            </a:pPr>
            <a:endParaRPr lang="en-US" sz="1600" dirty="0" smtClean="0"/>
          </a:p>
          <a:p>
            <a:pPr fontAlgn="auto">
              <a:spcAft>
                <a:spcPts val="0"/>
              </a:spcAft>
              <a:buFont typeface="Arial" pitchFamily="34" charset="0"/>
              <a:buChar char="•"/>
              <a:defRPr/>
            </a:pPr>
            <a:endParaRPr lang="en-US" sz="1600" dirty="0" smtClean="0"/>
          </a:p>
          <a:p>
            <a:pPr fontAlgn="auto">
              <a:spcAft>
                <a:spcPts val="0"/>
              </a:spcAft>
              <a:buFont typeface="Arial" pitchFamily="34" charset="0"/>
              <a:buChar char="•"/>
              <a:defRPr/>
            </a:pPr>
            <a:endParaRPr lang="en-US" sz="1600" dirty="0" smtClean="0"/>
          </a:p>
        </p:txBody>
      </p:sp>
      <p:sp>
        <p:nvSpPr>
          <p:cNvPr id="2052" name="Rectangle 4"/>
          <p:cNvSpPr>
            <a:spLocks noChangeArrowheads="1"/>
          </p:cNvSpPr>
          <p:nvPr/>
        </p:nvSpPr>
        <p:spPr bwMode="auto">
          <a:xfrm>
            <a:off x="4953000" y="1905000"/>
            <a:ext cx="3886200" cy="4525962"/>
          </a:xfrm>
          <a:prstGeom prst="rect">
            <a:avLst/>
          </a:prstGeom>
          <a:noFill/>
          <a:ln w="9525">
            <a:noFill/>
            <a:miter lim="800000"/>
            <a:headEnd/>
            <a:tailEnd/>
          </a:ln>
        </p:spPr>
        <p:txBody>
          <a:bodyPr/>
          <a:lstStyle/>
          <a:p>
            <a:pPr marL="342900" indent="-342900">
              <a:spcBef>
                <a:spcPct val="20000"/>
              </a:spcBef>
            </a:pPr>
            <a:r>
              <a:rPr lang="en-US" sz="1600" dirty="0">
                <a:latin typeface="Calibri" pitchFamily="34" charset="0"/>
              </a:rPr>
              <a:t>Can’t…</a:t>
            </a:r>
          </a:p>
          <a:p>
            <a:pPr marL="342900" indent="-342900">
              <a:spcBef>
                <a:spcPct val="20000"/>
              </a:spcBef>
            </a:pPr>
            <a:endParaRPr lang="en-US" sz="1600" dirty="0">
              <a:latin typeface="Calibri" pitchFamily="34" charset="0"/>
            </a:endParaRPr>
          </a:p>
          <a:p>
            <a:pPr marL="342900" indent="-342900">
              <a:spcBef>
                <a:spcPct val="20000"/>
              </a:spcBef>
              <a:buFontTx/>
              <a:buChar char="•"/>
            </a:pPr>
            <a:r>
              <a:rPr lang="en-US" sz="1600" dirty="0" smtClean="0">
                <a:latin typeface="Calibri" pitchFamily="34" charset="0"/>
              </a:rPr>
              <a:t>Write </a:t>
            </a:r>
            <a:r>
              <a:rPr lang="en-US" sz="1600" dirty="0">
                <a:latin typeface="Calibri" pitchFamily="34" charset="0"/>
              </a:rPr>
              <a:t>lengthy court reports, complete Diversion paperwork;</a:t>
            </a:r>
          </a:p>
          <a:p>
            <a:pPr marL="342900" indent="-342900">
              <a:spcBef>
                <a:spcPct val="20000"/>
              </a:spcBef>
              <a:buFontTx/>
              <a:buChar char="•"/>
            </a:pPr>
            <a:r>
              <a:rPr lang="en-US" sz="1600" dirty="0">
                <a:latin typeface="Calibri" pitchFamily="34" charset="0"/>
              </a:rPr>
              <a:t>Serve only OEF/OIF veterans;</a:t>
            </a:r>
          </a:p>
          <a:p>
            <a:pPr marL="342900" indent="-342900">
              <a:spcBef>
                <a:spcPct val="20000"/>
              </a:spcBef>
              <a:buFontTx/>
              <a:buChar char="•"/>
            </a:pPr>
            <a:r>
              <a:rPr lang="en-US" sz="1600" dirty="0">
                <a:latin typeface="Calibri" pitchFamily="34" charset="0"/>
              </a:rPr>
              <a:t>Decide criminal justice criteria for veteran court participation or decide who gains admission to specialty treatment court; </a:t>
            </a:r>
          </a:p>
          <a:p>
            <a:pPr marL="342900" indent="-342900">
              <a:spcBef>
                <a:spcPct val="20000"/>
              </a:spcBef>
              <a:buFontTx/>
              <a:buChar char="•"/>
            </a:pPr>
            <a:r>
              <a:rPr lang="en-US" sz="1600" dirty="0">
                <a:latin typeface="Calibri" pitchFamily="34" charset="0"/>
              </a:rPr>
              <a:t>Perform forensic psychiatric  or psychological evaluation for the court;</a:t>
            </a:r>
          </a:p>
          <a:p>
            <a:pPr marL="342900" indent="-342900">
              <a:spcBef>
                <a:spcPct val="20000"/>
              </a:spcBef>
              <a:buFontTx/>
              <a:buChar char="•"/>
            </a:pPr>
            <a:r>
              <a:rPr lang="en-US" sz="1600" dirty="0">
                <a:latin typeface="Calibri" pitchFamily="34" charset="0"/>
              </a:rPr>
              <a:t>Do Diversion Programming,  accept custody;</a:t>
            </a:r>
          </a:p>
          <a:p>
            <a:pPr marL="342900" indent="-342900">
              <a:spcBef>
                <a:spcPct val="20000"/>
              </a:spcBef>
              <a:buFontTx/>
              <a:buChar char="•"/>
            </a:pPr>
            <a:r>
              <a:rPr lang="en-US" sz="1600" dirty="0">
                <a:latin typeface="Calibri" pitchFamily="34" charset="0"/>
              </a:rPr>
              <a:t>Guarantee program acceptance;</a:t>
            </a:r>
          </a:p>
          <a:p>
            <a:pPr marL="342900" indent="-342900">
              <a:spcBef>
                <a:spcPct val="20000"/>
              </a:spcBef>
              <a:buFontTx/>
              <a:buChar char="•"/>
            </a:pPr>
            <a:r>
              <a:rPr lang="en-US" sz="1600" dirty="0">
                <a:latin typeface="Calibri" pitchFamily="34" charset="0"/>
              </a:rPr>
              <a:t>Advocate for legislation;</a:t>
            </a:r>
          </a:p>
          <a:p>
            <a:pPr marL="342900" indent="-342900">
              <a:spcBef>
                <a:spcPct val="20000"/>
              </a:spcBef>
              <a:buFontTx/>
              <a:buChar char="•"/>
            </a:pPr>
            <a:r>
              <a:rPr lang="en-US" sz="1600" dirty="0">
                <a:latin typeface="Calibri" pitchFamily="34" charset="0"/>
              </a:rPr>
              <a:t>Serve VHA ineligible Veterans.</a:t>
            </a:r>
          </a:p>
          <a:p>
            <a:pPr marL="342900" indent="-342900">
              <a:spcBef>
                <a:spcPct val="20000"/>
              </a:spcBef>
              <a:buFontTx/>
              <a:buChar char="•"/>
            </a:pPr>
            <a:endParaRPr lang="en-US" sz="1600" dirty="0">
              <a:latin typeface="Calibri" pitchFamily="34" charset="0"/>
            </a:endParaRPr>
          </a:p>
          <a:p>
            <a:pPr marL="342900" indent="-342900">
              <a:spcBef>
                <a:spcPct val="20000"/>
              </a:spcBef>
              <a:buFontTx/>
              <a:buChar char="•"/>
            </a:pP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381000" y="2743200"/>
            <a:ext cx="8229600" cy="1143000"/>
          </a:xfrm>
        </p:spPr>
        <p:txBody>
          <a:bodyPr>
            <a:normAutofit/>
          </a:bodyPr>
          <a:lstStyle/>
          <a:p>
            <a:r>
              <a:rPr lang="en-US" sz="6600" dirty="0" smtClean="0"/>
              <a:t>Questions?</a:t>
            </a:r>
            <a:endParaRPr lang="en-US" sz="6600" dirty="0"/>
          </a:p>
        </p:txBody>
      </p:sp>
      <p:sp>
        <p:nvSpPr>
          <p:cNvPr id="3" name="Content Placeholder 2"/>
          <p:cNvSpPr>
            <a:spLocks noGrp="1"/>
          </p:cNvSpPr>
          <p:nvPr>
            <p:ph idx="1"/>
          </p:nvPr>
        </p:nvSpPr>
        <p:spPr/>
        <p:txBody>
          <a:bodyPr>
            <a:normAutofit/>
          </a:bodyPr>
          <a:lstStyle/>
          <a:p>
            <a:pPr>
              <a:buNone/>
            </a:pPr>
            <a:endParaRPr lang="en-US"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Veteran Justice Outreach Initiative</a:t>
            </a:r>
          </a:p>
          <a:p>
            <a:pPr>
              <a:buNone/>
            </a:pPr>
            <a:r>
              <a:rPr lang="en-US" dirty="0" smtClean="0"/>
              <a:t>The purpose of the Veteran Justice Outreach Initiative (VJO) initiative is to </a:t>
            </a:r>
            <a:r>
              <a:rPr lang="en-US" b="1" dirty="0" smtClean="0"/>
              <a:t>avoid the unnecessary criminalization of mental illness and extended incarceration </a:t>
            </a:r>
            <a:r>
              <a:rPr lang="en-US" dirty="0" smtClean="0"/>
              <a:t>among Veterans by ensuring that eligible justice-involved Veterans have timely access to VHA mental health and substance abuse services when clinically indicated, and other VA services and benefits as appropriate. VA is requiring justice-focused activity at the medical center level.  VA Medical Centers have been strongly encouraged to develop working relationships with the court system and local law enforcement and must now provide outreach to justice-involved Veterans in the communities they serve. Each VA medical center has been asked to designate a facility-based Veterans’ Justice Outreach Specialist, responsible for direct outreach, assessment, and case management for justice-involved Veterans in local courts and jails, and liaison with local justice system partners.</a:t>
            </a:r>
          </a:p>
          <a:p>
            <a:endParaRPr lang="en-US" dirty="0"/>
          </a:p>
        </p:txBody>
      </p:sp>
      <p:pic>
        <p:nvPicPr>
          <p:cNvPr id="5" name="Picture 4" descr="VA Web site header banner"/>
          <p:cNvPicPr>
            <a:picLocks noChangeAspect="1" noChangeArrowheads="1"/>
          </p:cNvPicPr>
          <p:nvPr/>
        </p:nvPicPr>
        <p:blipFill>
          <a:blip r:embed="rId3" cstate="print"/>
          <a:srcRect/>
          <a:stretch>
            <a:fillRect/>
          </a:stretch>
        </p:blipFill>
        <p:spPr>
          <a:xfrm>
            <a:off x="0" y="0"/>
            <a:ext cx="9144000" cy="1143000"/>
          </a:xfrm>
          <a:prstGeom prst="rect">
            <a:avLst/>
          </a:prstGeo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VA Web site header banner"/>
          <p:cNvPicPr>
            <a:picLocks noChangeAspect="1" noChangeArrowheads="1"/>
          </p:cNvPicPr>
          <p:nvPr/>
        </p:nvPicPr>
        <p:blipFill>
          <a:blip r:embed="rId3" cstate="print"/>
          <a:srcRect/>
          <a:stretch>
            <a:fillRect/>
          </a:stretch>
        </p:blipFill>
        <p:spPr>
          <a:xfrm>
            <a:off x="0" y="0"/>
            <a:ext cx="9144000" cy="1143000"/>
          </a:xfrm>
          <a:prstGeom prst="rect">
            <a:avLst/>
          </a:prstGeom>
          <a:noFill/>
          <a:ln/>
        </p:spPr>
      </p:pic>
      <p:sp>
        <p:nvSpPr>
          <p:cNvPr id="2" name="Title 1"/>
          <p:cNvSpPr>
            <a:spLocks noGrp="1"/>
          </p:cNvSpPr>
          <p:nvPr>
            <p:ph type="title"/>
          </p:nvPr>
        </p:nvSpPr>
        <p:spPr>
          <a:xfrm>
            <a:off x="457200" y="0"/>
            <a:ext cx="8229600" cy="1417638"/>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A Justice-involved veteran is:</a:t>
            </a:r>
            <a:br>
              <a:rPr lang="en-US" dirty="0" smtClean="0"/>
            </a:br>
            <a:r>
              <a:rPr lang="en-US" dirty="0" smtClean="0"/>
              <a:t/>
            </a:r>
            <a:br>
              <a:rPr lang="en-US" dirty="0" smtClean="0"/>
            </a:br>
            <a:r>
              <a:rPr lang="en-US" sz="3100" dirty="0" smtClean="0"/>
              <a:t>a. A Veteran in contact with local law enforcement who can be appropriately diverted from arrest into mental health or substance abuse treatment;</a:t>
            </a:r>
            <a:br>
              <a:rPr lang="en-US" sz="3100" dirty="0" smtClean="0"/>
            </a:br>
            <a:r>
              <a:rPr lang="en-US" sz="3100" dirty="0" smtClean="0"/>
              <a:t>b. A veteran in local jail, either pretrial or serving a sentence ; or</a:t>
            </a:r>
            <a:br>
              <a:rPr lang="en-US" sz="3100" dirty="0" smtClean="0"/>
            </a:br>
            <a:r>
              <a:rPr lang="en-US" sz="3100" dirty="0" smtClean="0"/>
              <a:t>c.  A Veteran involved in adjudication or monitoring by a  court</a:t>
            </a:r>
            <a:br>
              <a:rPr lang="en-US" sz="3100" dirty="0" smtClean="0"/>
            </a:br>
            <a:r>
              <a:rPr lang="en-US" sz="3100" dirty="0" smtClean="0"/>
              <a:t>d. A veteran being supervised by a state or federal probation parole agency.</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62000" y="-4800600"/>
            <a:ext cx="7239000" cy="111107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Arial" pitchFamily="34" charset="0"/>
                <a:ea typeface="Calibri" pitchFamily="34" charset="0"/>
                <a:cs typeface="Arial" pitchFamily="34" charset="0"/>
              </a:rPr>
              <a:t>The Facts:</a:t>
            </a:r>
            <a:r>
              <a:rPr kumimoji="0" lang="en-US" sz="2000" b="0" i="0" u="none" strike="noStrike" cap="none" normalizeH="0" baseline="0" dirty="0" smtClean="0">
                <a:ln>
                  <a:noFill/>
                </a:ln>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Arial" pitchFamily="34" charset="0"/>
                <a:ea typeface="Calibri" pitchFamily="34" charset="0"/>
                <a:cs typeface="Arial" pitchFamily="34" charset="0"/>
              </a:rPr>
              <a:t>23,440,000 veterans in the United States (source: U.S. Department of Veterans Affairs)</a:t>
            </a:r>
            <a:br>
              <a:rPr kumimoji="0" lang="en-US" sz="2000" b="0" i="0" u="none" strike="noStrike" cap="none" normalizeH="0" baseline="0" dirty="0" smtClean="0">
                <a:ln>
                  <a:noFill/>
                </a:ln>
                <a:effectLst/>
                <a:latin typeface="Arial" pitchFamily="34" charset="0"/>
                <a:ea typeface="Calibri" pitchFamily="34" charset="0"/>
                <a:cs typeface="Arial" pitchFamily="34" charset="0"/>
              </a:rPr>
            </a:br>
            <a:r>
              <a:rPr kumimoji="0" lang="en-US" sz="2000" b="0" i="0" u="none" strike="noStrike" cap="none" normalizeH="0" baseline="0" dirty="0" smtClean="0">
                <a:ln>
                  <a:noFill/>
                </a:ln>
                <a:effectLst/>
                <a:latin typeface="Arial" pitchFamily="34" charset="0"/>
                <a:ea typeface="Calibri" pitchFamily="34" charset="0"/>
                <a:cs typeface="Arial" pitchFamily="34" charset="0"/>
              </a:rPr>
              <a:t/>
            </a:r>
            <a:br>
              <a:rPr kumimoji="0" lang="en-US" sz="2000" b="0" i="0" u="none" strike="noStrike" cap="none" normalizeH="0" baseline="0" dirty="0" smtClean="0">
                <a:ln>
                  <a:noFill/>
                </a:ln>
                <a:effectLst/>
                <a:latin typeface="Arial" pitchFamily="34" charset="0"/>
                <a:ea typeface="Calibri" pitchFamily="34" charset="0"/>
                <a:cs typeface="Arial" pitchFamily="34" charset="0"/>
              </a:rPr>
            </a:br>
            <a:r>
              <a:rPr kumimoji="0" lang="en-US" sz="2000" b="0" i="0" u="none" strike="noStrike" cap="none" normalizeH="0" baseline="0" dirty="0" smtClean="0">
                <a:ln>
                  <a:noFill/>
                </a:ln>
                <a:effectLst/>
                <a:latin typeface="Arial" pitchFamily="34" charset="0"/>
                <a:ea typeface="Calibri" pitchFamily="34" charset="0"/>
                <a:cs typeface="Arial" pitchFamily="34" charset="0"/>
              </a:rPr>
              <a:t>1.7 million veterans of Iraq and Afghanistan (source: Iraq and Afghanistan Veterans of America)</a:t>
            </a:r>
            <a:br>
              <a:rPr kumimoji="0" lang="en-US" sz="2000" b="0" i="0" u="none" strike="noStrike" cap="none" normalizeH="0" baseline="0" dirty="0" smtClean="0">
                <a:ln>
                  <a:noFill/>
                </a:ln>
                <a:effectLst/>
                <a:latin typeface="Arial" pitchFamily="34" charset="0"/>
                <a:ea typeface="Calibri" pitchFamily="34" charset="0"/>
                <a:cs typeface="Arial" pitchFamily="34" charset="0"/>
              </a:rPr>
            </a:br>
            <a:r>
              <a:rPr kumimoji="0" lang="en-US" sz="2000" b="0" i="0" u="none" strike="noStrike" cap="none" normalizeH="0" baseline="0" dirty="0" smtClean="0">
                <a:ln>
                  <a:noFill/>
                </a:ln>
                <a:effectLst/>
                <a:latin typeface="Arial" pitchFamily="34" charset="0"/>
                <a:ea typeface="Calibri" pitchFamily="34" charset="0"/>
                <a:cs typeface="Arial" pitchFamily="34" charset="0"/>
              </a:rPr>
              <a:t/>
            </a:r>
            <a:br>
              <a:rPr kumimoji="0" lang="en-US" sz="2000" b="0" i="0" u="none" strike="noStrike" cap="none" normalizeH="0" baseline="0" dirty="0" smtClean="0">
                <a:ln>
                  <a:noFill/>
                </a:ln>
                <a:effectLst/>
                <a:latin typeface="Arial" pitchFamily="34" charset="0"/>
                <a:ea typeface="Calibri" pitchFamily="34" charset="0"/>
                <a:cs typeface="Arial" pitchFamily="34" charset="0"/>
              </a:rPr>
            </a:br>
            <a:r>
              <a:rPr kumimoji="0" lang="en-US" sz="2000" b="0" i="0" u="none" strike="noStrike" cap="none" normalizeH="0" baseline="0" dirty="0" smtClean="0">
                <a:ln>
                  <a:noFill/>
                </a:ln>
                <a:effectLst/>
                <a:latin typeface="Arial" pitchFamily="34" charset="0"/>
                <a:ea typeface="Calibri" pitchFamily="34" charset="0"/>
                <a:cs typeface="Arial" pitchFamily="34" charset="0"/>
              </a:rPr>
              <a:t>1 in 5 reports symptoms of mental disorder (source: RAND Ctr. For Military and Policy Research) </a:t>
            </a:r>
            <a:endPar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Arial" pitchFamily="34" charset="0"/>
                <a:ea typeface="Calibri" pitchFamily="34" charset="0"/>
                <a:cs typeface="Arial" pitchFamily="34" charset="0"/>
              </a:rPr>
              <a:t>1 in 4 Veterans ages 18-25 met criteria for substance abuse disorder in 2006 (source: Substance Abuse and Mental Health Services Administration)</a:t>
            </a:r>
            <a:br>
              <a:rPr kumimoji="0" lang="en-US" sz="2000" b="0" i="0" u="none" strike="noStrike" cap="none" normalizeH="0" baseline="0" dirty="0" smtClean="0">
                <a:ln>
                  <a:noFill/>
                </a:ln>
                <a:effectLst/>
                <a:latin typeface="Arial" pitchFamily="34" charset="0"/>
                <a:ea typeface="Calibri" pitchFamily="34" charset="0"/>
                <a:cs typeface="Arial" pitchFamily="34" charset="0"/>
              </a:rPr>
            </a:br>
            <a:r>
              <a:rPr kumimoji="0" lang="en-US" sz="2000" b="0" i="0" u="none" strike="noStrike" cap="none" normalizeH="0" baseline="0" dirty="0" smtClean="0">
                <a:ln>
                  <a:noFill/>
                </a:ln>
                <a:effectLst/>
                <a:latin typeface="Arial" pitchFamily="34" charset="0"/>
                <a:ea typeface="Calibri" pitchFamily="34" charset="0"/>
                <a:cs typeface="Arial" pitchFamily="34" charset="0"/>
              </a:rPr>
              <a:t/>
            </a:r>
            <a:br>
              <a:rPr kumimoji="0" lang="en-US" sz="2000" b="0" i="0" u="none" strike="noStrike" cap="none" normalizeH="0" baseline="0" dirty="0" smtClean="0">
                <a:ln>
                  <a:noFill/>
                </a:ln>
                <a:effectLst/>
                <a:latin typeface="Arial" pitchFamily="34" charset="0"/>
                <a:ea typeface="Calibri" pitchFamily="34" charset="0"/>
                <a:cs typeface="Arial" pitchFamily="34" charset="0"/>
              </a:rPr>
            </a:br>
            <a:r>
              <a:rPr kumimoji="0" lang="en-US" sz="2000" b="0" i="0" u="none" strike="noStrike" cap="none" normalizeH="0" baseline="0" dirty="0" smtClean="0">
                <a:ln>
                  <a:noFill/>
                </a:ln>
                <a:effectLst/>
                <a:latin typeface="Arial" pitchFamily="34" charset="0"/>
                <a:ea typeface="Calibri" pitchFamily="34" charset="0"/>
                <a:cs typeface="Arial" pitchFamily="34" charset="0"/>
              </a:rPr>
              <a:t>1.8 million vets met the criteria for having a substance abuse disorder in 2006 (source: Substance Abuse and Mental Health Services Administration)</a:t>
            </a:r>
            <a:endParaRPr kumimoji="0" lang="en-US" sz="2000" b="0" i="0" u="none" strike="noStrike" cap="none" normalizeH="0" baseline="0" dirty="0" smtClean="0">
              <a:ln>
                <a:noFill/>
              </a:ln>
              <a:effectLst/>
              <a:latin typeface="Arial" pitchFamily="34" charset="0"/>
            </a:endParaRPr>
          </a:p>
        </p:txBody>
      </p:sp>
      <p:pic>
        <p:nvPicPr>
          <p:cNvPr id="4" name="Picture 4" descr="VA Web site header banner"/>
          <p:cNvPicPr>
            <a:picLocks noChangeAspect="1" noChangeArrowheads="1"/>
          </p:cNvPicPr>
          <p:nvPr/>
        </p:nvPicPr>
        <p:blipFill>
          <a:blip r:embed="rId3" cstate="print"/>
          <a:srcRect/>
          <a:stretch>
            <a:fillRect/>
          </a:stretch>
        </p:blipFill>
        <p:spPr>
          <a:xfrm>
            <a:off x="0" y="-17780"/>
            <a:ext cx="9144000" cy="1143000"/>
          </a:xfrm>
          <a:prstGeom prst="rect">
            <a:avLst/>
          </a:prstGeo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VA Web site header banner"/>
          <p:cNvPicPr>
            <a:picLocks noChangeAspect="1" noChangeArrowheads="1"/>
          </p:cNvPicPr>
          <p:nvPr/>
        </p:nvPicPr>
        <p:blipFill>
          <a:blip r:embed="rId2" cstate="print"/>
          <a:srcRect/>
          <a:stretch>
            <a:fillRect/>
          </a:stretch>
        </p:blipFill>
        <p:spPr>
          <a:xfrm>
            <a:off x="0" y="0"/>
            <a:ext cx="9144000" cy="1143000"/>
          </a:xfrm>
          <a:prstGeom prst="rect">
            <a:avLst/>
          </a:prstGeom>
          <a:noFill/>
          <a:ln/>
        </p:spPr>
      </p:pic>
      <p:sp>
        <p:nvSpPr>
          <p:cNvPr id="184322" name="Rectangle 2"/>
          <p:cNvSpPr>
            <a:spLocks noGrp="1" noChangeArrowheads="1"/>
          </p:cNvSpPr>
          <p:nvPr>
            <p:ph type="title"/>
          </p:nvPr>
        </p:nvSpPr>
        <p:spPr>
          <a:xfrm>
            <a:off x="457200" y="1295400"/>
            <a:ext cx="8229600" cy="579438"/>
          </a:xfrm>
        </p:spPr>
        <p:txBody>
          <a:bodyPr>
            <a:normAutofit fontScale="90000"/>
          </a:bodyPr>
          <a:lstStyle/>
          <a:p>
            <a:r>
              <a:rPr lang="en-US" sz="4000" dirty="0" smtClean="0">
                <a:solidFill>
                  <a:schemeClr val="bg1"/>
                </a:solidFill>
              </a:rPr>
              <a:t>Emerging Bio/Psycho/Social Issues</a:t>
            </a:r>
            <a:endParaRPr lang="en-US" sz="2800" b="1" dirty="0">
              <a:solidFill>
                <a:schemeClr val="bg1"/>
              </a:solidFill>
            </a:endParaRPr>
          </a:p>
        </p:txBody>
      </p:sp>
      <p:sp>
        <p:nvSpPr>
          <p:cNvPr id="5" name="Content Placeholder 4"/>
          <p:cNvSpPr>
            <a:spLocks noGrp="1"/>
          </p:cNvSpPr>
          <p:nvPr>
            <p:ph idx="1"/>
          </p:nvPr>
        </p:nvSpPr>
        <p:spPr>
          <a:xfrm>
            <a:off x="457200" y="2057400"/>
            <a:ext cx="8229600" cy="4068763"/>
          </a:xfrm>
        </p:spPr>
        <p:txBody>
          <a:bodyPr>
            <a:normAutofit fontScale="77500" lnSpcReduction="20000"/>
          </a:bodyPr>
          <a:lstStyle/>
          <a:p>
            <a:pPr marL="514350" indent="-514350"/>
            <a:r>
              <a:rPr lang="en-US" b="1" dirty="0" smtClean="0">
                <a:solidFill>
                  <a:srgbClr val="FFFFFF"/>
                </a:solidFill>
              </a:rPr>
              <a:t>Medical Issues</a:t>
            </a:r>
          </a:p>
          <a:p>
            <a:pPr marL="514350" indent="-514350"/>
            <a:r>
              <a:rPr lang="en-US" b="1" dirty="0" smtClean="0">
                <a:solidFill>
                  <a:srgbClr val="FFFFFF"/>
                </a:solidFill>
              </a:rPr>
              <a:t>Suicide</a:t>
            </a:r>
          </a:p>
          <a:p>
            <a:pPr marL="514350" indent="-514350"/>
            <a:r>
              <a:rPr lang="en-US" b="1" dirty="0" smtClean="0">
                <a:solidFill>
                  <a:srgbClr val="FFFFFF"/>
                </a:solidFill>
              </a:rPr>
              <a:t>Relationship issues/Divorce</a:t>
            </a:r>
          </a:p>
          <a:p>
            <a:pPr marL="514350" indent="-514350"/>
            <a:r>
              <a:rPr lang="en-US" b="1" dirty="0" smtClean="0">
                <a:solidFill>
                  <a:srgbClr val="FFFFFF"/>
                </a:solidFill>
              </a:rPr>
              <a:t>Anger related issues</a:t>
            </a:r>
          </a:p>
          <a:p>
            <a:pPr marL="514350" indent="-514350"/>
            <a:r>
              <a:rPr lang="en-US" b="1" dirty="0" smtClean="0">
                <a:solidFill>
                  <a:srgbClr val="FFFFFF"/>
                </a:solidFill>
              </a:rPr>
              <a:t>Driving offenses</a:t>
            </a:r>
          </a:p>
          <a:p>
            <a:pPr marL="514350" indent="-514350"/>
            <a:r>
              <a:rPr lang="en-US" b="1" dirty="0" smtClean="0">
                <a:solidFill>
                  <a:srgbClr val="FFFFFF"/>
                </a:solidFill>
              </a:rPr>
              <a:t>Reintegration difficulties</a:t>
            </a:r>
          </a:p>
          <a:p>
            <a:pPr marL="514350" indent="-514350"/>
            <a:r>
              <a:rPr lang="en-US" b="1" dirty="0" smtClean="0">
                <a:solidFill>
                  <a:srgbClr val="FFFFFF"/>
                </a:solidFill>
              </a:rPr>
              <a:t>Violence/Abusive Behavior</a:t>
            </a:r>
          </a:p>
          <a:p>
            <a:pPr marL="514350" indent="-514350"/>
            <a:r>
              <a:rPr lang="en-US" b="1" dirty="0" smtClean="0">
                <a:solidFill>
                  <a:srgbClr val="FFFFFF"/>
                </a:solidFill>
              </a:rPr>
              <a:t>Addiction </a:t>
            </a:r>
          </a:p>
          <a:p>
            <a:pPr marL="514350" indent="-514350"/>
            <a:r>
              <a:rPr lang="en-US" b="1" dirty="0" smtClean="0">
                <a:solidFill>
                  <a:srgbClr val="FFFFFF"/>
                </a:solidFill>
              </a:rPr>
              <a:t>Employment Issues</a:t>
            </a:r>
          </a:p>
          <a:p>
            <a:pPr marL="514350" indent="-514350"/>
            <a:r>
              <a:rPr lang="en-US" b="1" dirty="0" smtClean="0">
                <a:solidFill>
                  <a:srgbClr val="FFFFFF"/>
                </a:solidFill>
              </a:rPr>
              <a:t>Criminal Justice Involvement</a:t>
            </a:r>
          </a:p>
        </p:txBody>
      </p:sp>
    </p:spTree>
    <p:extLst>
      <p:ext uri="{BB962C8B-B14F-4D97-AF65-F5344CB8AC3E}">
        <p14:creationId xmlns:p14="http://schemas.microsoft.com/office/powerpoint/2010/main" val="415891686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B3CD45419B9D644B0D812CFB7782775" ma:contentTypeVersion="0" ma:contentTypeDescription="Create a new document." ma:contentTypeScope="" ma:versionID="9316ae30a0fd3abbbd9f60d98905568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0446BF6-F99A-43A7-97E9-48FA0F33B94B}">
  <ds:schemaRefs>
    <ds:schemaRef ds:uri="http://schemas.microsoft.com/sharepoint/v3/contenttype/forms"/>
  </ds:schemaRefs>
</ds:datastoreItem>
</file>

<file path=customXml/itemProps2.xml><?xml version="1.0" encoding="utf-8"?>
<ds:datastoreItem xmlns:ds="http://schemas.openxmlformats.org/officeDocument/2006/customXml" ds:itemID="{2D15522E-4254-48EC-8748-3FFFC6C7787A}">
  <ds:schemaRefs>
    <ds:schemaRef ds:uri="http://purl.org/dc/terms/"/>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C032442-9CD6-432B-BF54-20353F7E75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2140</TotalTime>
  <Words>2661</Words>
  <Application>Microsoft Office PowerPoint</Application>
  <PresentationFormat>On-screen Show (4:3)</PresentationFormat>
  <Paragraphs>471</Paragraphs>
  <Slides>52</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Arial</vt:lpstr>
      <vt:lpstr>Arial Narrow</vt:lpstr>
      <vt:lpstr>Calibri</vt:lpstr>
      <vt:lpstr>Century Gothic</vt:lpstr>
      <vt:lpstr>Myriad Pro</vt:lpstr>
      <vt:lpstr>Times New Roman</vt:lpstr>
      <vt:lpstr>Verdana</vt:lpstr>
      <vt:lpstr>Wingdings</vt:lpstr>
      <vt:lpstr>Office Theme</vt:lpstr>
      <vt:lpstr> Veterans Justice Outreach</vt:lpstr>
      <vt:lpstr>Who is this marine? </vt:lpstr>
      <vt:lpstr>Who is this marine? </vt:lpstr>
      <vt:lpstr>        VA is  making a system-wide effort to ensure access to services for the justice involved veteran population at risk for homelessness, substance abuse, mental illness, and physical health problems http://www.va.gov/homeless/vjo.asp </vt:lpstr>
      <vt:lpstr>PowerPoint Presentation</vt:lpstr>
      <vt:lpstr>PowerPoint Presentation</vt:lpstr>
      <vt:lpstr>           A Justice-involved veteran is:  a. A Veteran in contact with local law enforcement who can be appropriately diverted from arrest into mental health or substance abuse treatment; b. A veteran in local jail, either pretrial or serving a sentence ; or c.  A Veteran involved in adjudication or monitoring by a  court d. A veteran being supervised by a state or federal probation parole agency.  </vt:lpstr>
      <vt:lpstr>PowerPoint Presentation</vt:lpstr>
      <vt:lpstr>Emerging Bio/Psycho/Social Issues</vt:lpstr>
      <vt:lpstr>PowerPoint Presentation</vt:lpstr>
      <vt:lpstr>PowerPoint Presentation</vt:lpstr>
      <vt:lpstr>PowerPoint Presentation</vt:lpstr>
      <vt:lpstr>PowerPoint Presentation</vt:lpstr>
      <vt:lpstr>PowerPoint Presentation</vt:lpstr>
      <vt:lpstr>Post Traumatic Stress Disorder </vt:lpstr>
      <vt:lpstr>PTSD cont. </vt:lpstr>
      <vt:lpstr>PCL-5  </vt:lpstr>
      <vt:lpstr>PCL-5</vt:lpstr>
      <vt:lpstr>PowerPoint Presentation</vt:lpstr>
      <vt:lpstr>PowerPoint Presentation</vt:lpstr>
      <vt:lpstr>PowerPoint Presentation</vt:lpstr>
      <vt:lpstr>PowerPoint Presentation</vt:lpstr>
      <vt:lpstr>PowerPoint Presentation</vt:lpstr>
      <vt:lpstr>TBI- PTSD symptom overlap</vt:lpstr>
      <vt:lpstr>PowerPoint Presentation</vt:lpstr>
      <vt:lpstr>Predictors of Violence in Veterans</vt:lpstr>
      <vt:lpstr>Protective Factors</vt:lpstr>
      <vt:lpstr>Veterans and Violence Overall</vt:lpstr>
      <vt:lpstr>Compared to the general population, veterans are more likely to…</vt:lpstr>
      <vt:lpstr>Law Enforcement Implications - tactical</vt:lpstr>
      <vt:lpstr>Assessment and Verbal Interaction</vt:lpstr>
      <vt:lpstr>Assessment and Interaction cont’d</vt:lpstr>
      <vt:lpstr>Assessment and Interaction cont’d</vt:lpstr>
      <vt:lpstr>Consequences for Criminal Actions</vt:lpstr>
      <vt:lpstr>VETERANS IN JAILS</vt:lpstr>
      <vt:lpstr>Sequential Intercept Model</vt:lpstr>
      <vt:lpstr>PowerPoint Presentation</vt:lpstr>
      <vt:lpstr>PowerPoint Presentation</vt:lpstr>
      <vt:lpstr>PowerPoint Presentation</vt:lpstr>
      <vt:lpstr>PowerPoint Presentation</vt:lpstr>
      <vt:lpstr>VA Mental Health Treatment</vt:lpstr>
      <vt:lpstr>VA Substance Abuse Treatment (outpatient)</vt:lpstr>
      <vt:lpstr>VA Mental Health and Substance Abuse Treatment (inpatient)</vt:lpstr>
      <vt:lpstr>VA Mental Health Treatment</vt:lpstr>
      <vt:lpstr>Evidenced Based Therapeutic Interventions</vt:lpstr>
      <vt:lpstr>VA Medicine &amp; Specialty Care</vt:lpstr>
      <vt:lpstr>VA Supportive Services</vt:lpstr>
      <vt:lpstr>VBA Services</vt:lpstr>
      <vt:lpstr>Local Services</vt:lpstr>
      <vt:lpstr>PowerPoint Presentation</vt:lpstr>
      <vt:lpstr>VA Specialists/Healthcare service programs: beginning “Cans/Cant's” for realists</vt:lpstr>
      <vt:lpstr>Questions?</vt:lpstr>
    </vt:vector>
  </TitlesOfParts>
  <Company>VISN23</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Veterans Justice OUtreach</dc:title>
  <dc:creator>I.R.M.</dc:creator>
  <cp:lastModifiedBy>Bollinger, Bobby J</cp:lastModifiedBy>
  <cp:revision>120</cp:revision>
  <dcterms:created xsi:type="dcterms:W3CDTF">2009-08-05T18:26:29Z</dcterms:created>
  <dcterms:modified xsi:type="dcterms:W3CDTF">2017-05-04T12:53:00Z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0x010100FB3CD45419B9D644B0D812CFB7782775</vt:lpwstr>
  </property>
</Properties>
</file>