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844" r:id="rId1"/>
  </p:sldMasterIdLst>
  <p:notesMasterIdLst>
    <p:notesMasterId r:id="rId26"/>
  </p:notesMasterIdLst>
  <p:handoutMasterIdLst>
    <p:handoutMasterId r:id="rId27"/>
  </p:handoutMasterIdLst>
  <p:sldIdLst>
    <p:sldId id="256" r:id="rId2"/>
    <p:sldId id="293" r:id="rId3"/>
    <p:sldId id="288" r:id="rId4"/>
    <p:sldId id="270" r:id="rId5"/>
    <p:sldId id="296" r:id="rId6"/>
    <p:sldId id="299" r:id="rId7"/>
    <p:sldId id="298" r:id="rId8"/>
    <p:sldId id="294" r:id="rId9"/>
    <p:sldId id="277" r:id="rId10"/>
    <p:sldId id="273" r:id="rId11"/>
    <p:sldId id="278" r:id="rId12"/>
    <p:sldId id="265" r:id="rId13"/>
    <p:sldId id="263" r:id="rId14"/>
    <p:sldId id="279" r:id="rId15"/>
    <p:sldId id="289" r:id="rId16"/>
    <p:sldId id="262" r:id="rId17"/>
    <p:sldId id="268" r:id="rId18"/>
    <p:sldId id="285" r:id="rId19"/>
    <p:sldId id="297" r:id="rId20"/>
    <p:sldId id="286" r:id="rId21"/>
    <p:sldId id="264" r:id="rId22"/>
    <p:sldId id="266" r:id="rId23"/>
    <p:sldId id="267" r:id="rId24"/>
    <p:sldId id="292"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8D9"/>
    <a:srgbClr val="42648D"/>
    <a:srgbClr val="99FF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7" autoAdjust="0"/>
    <p:restoredTop sz="78301" autoAdjust="0"/>
  </p:normalViewPr>
  <p:slideViewPr>
    <p:cSldViewPr>
      <p:cViewPr varScale="1">
        <p:scale>
          <a:sx n="91" d="100"/>
          <a:sy n="91" d="100"/>
        </p:scale>
        <p:origin x="14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Times New Roman" charset="0"/>
              </a:defRPr>
            </a:lvl1pPr>
          </a:lstStyle>
          <a:p>
            <a:pPr>
              <a:defRPr/>
            </a:pPr>
            <a:endParaRPr lang="en-US"/>
          </a:p>
        </p:txBody>
      </p:sp>
      <p:sp>
        <p:nvSpPr>
          <p:cNvPr id="7065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charset="0"/>
              </a:defRPr>
            </a:lvl1pPr>
          </a:lstStyle>
          <a:p>
            <a:pPr>
              <a:defRPr/>
            </a:pPr>
            <a:endParaRPr lang="en-US"/>
          </a:p>
        </p:txBody>
      </p:sp>
      <p:sp>
        <p:nvSpPr>
          <p:cNvPr id="7066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New Roman" charset="0"/>
              </a:defRPr>
            </a:lvl1pPr>
          </a:lstStyle>
          <a:p>
            <a:pPr>
              <a:defRPr/>
            </a:pPr>
            <a:endParaRPr lang="en-US"/>
          </a:p>
        </p:txBody>
      </p:sp>
      <p:sp>
        <p:nvSpPr>
          <p:cNvPr id="7066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0E4537CE-0E48-45C2-A49E-E05B872F0964}" type="slidenum">
              <a:rPr lang="en-US" altLang="en-US"/>
              <a:pPr>
                <a:defRPr/>
              </a:pPr>
              <a:t>‹#›</a:t>
            </a:fld>
            <a:endParaRPr lang="en-US" altLang="en-US"/>
          </a:p>
        </p:txBody>
      </p:sp>
    </p:spTree>
    <p:extLst>
      <p:ext uri="{BB962C8B-B14F-4D97-AF65-F5344CB8AC3E}">
        <p14:creationId xmlns:p14="http://schemas.microsoft.com/office/powerpoint/2010/main" val="631675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1F2F11E7-57CC-4B40-AA90-F2ACA7FDC8BC}" type="datetimeFigureOut">
              <a:rPr lang="en-US"/>
              <a:pPr>
                <a:defRPr/>
              </a:pPr>
              <a:t>4/2/2018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239DE72-7470-49BE-BE8E-D078A35E94C8}" type="slidenum">
              <a:rPr lang="en-US" altLang="en-US"/>
              <a:pPr>
                <a:defRPr/>
              </a:pPr>
              <a:t>‹#›</a:t>
            </a:fld>
            <a:endParaRPr lang="en-US" altLang="en-US"/>
          </a:p>
        </p:txBody>
      </p:sp>
    </p:spTree>
    <p:extLst>
      <p:ext uri="{BB962C8B-B14F-4D97-AF65-F5344CB8AC3E}">
        <p14:creationId xmlns:p14="http://schemas.microsoft.com/office/powerpoint/2010/main" val="2477693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39DE72-7470-49BE-BE8E-D078A35E94C8}" type="slidenum">
              <a:rPr lang="en-US" altLang="en-US" smtClean="0"/>
              <a:pPr>
                <a:defRPr/>
              </a:pPr>
              <a:t>3</a:t>
            </a:fld>
            <a:endParaRPr lang="en-US" altLang="en-US"/>
          </a:p>
        </p:txBody>
      </p:sp>
    </p:spTree>
    <p:extLst>
      <p:ext uri="{BB962C8B-B14F-4D97-AF65-F5344CB8AC3E}">
        <p14:creationId xmlns:p14="http://schemas.microsoft.com/office/powerpoint/2010/main" val="324155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39DE72-7470-49BE-BE8E-D078A35E94C8}" type="slidenum">
              <a:rPr lang="en-US" altLang="en-US" smtClean="0"/>
              <a:pPr>
                <a:defRPr/>
              </a:pPr>
              <a:t>8</a:t>
            </a:fld>
            <a:endParaRPr lang="en-US" altLang="en-US"/>
          </a:p>
        </p:txBody>
      </p:sp>
    </p:spTree>
    <p:extLst>
      <p:ext uri="{BB962C8B-B14F-4D97-AF65-F5344CB8AC3E}">
        <p14:creationId xmlns:p14="http://schemas.microsoft.com/office/powerpoint/2010/main" val="71658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39DE72-7470-49BE-BE8E-D078A35E94C8}" type="slidenum">
              <a:rPr lang="en-US" altLang="en-US" smtClean="0"/>
              <a:pPr>
                <a:defRPr/>
              </a:pPr>
              <a:t>14</a:t>
            </a:fld>
            <a:endParaRPr lang="en-US" altLang="en-US"/>
          </a:p>
        </p:txBody>
      </p:sp>
    </p:spTree>
    <p:extLst>
      <p:ext uri="{BB962C8B-B14F-4D97-AF65-F5344CB8AC3E}">
        <p14:creationId xmlns:p14="http://schemas.microsoft.com/office/powerpoint/2010/main" val="3822503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a:stretch>
            <a:fillRect/>
          </a:stretch>
        </p:blipFill>
        <p:spPr>
          <a:xfrm>
            <a:off x="3867657" y="0"/>
            <a:ext cx="5276343" cy="6858000"/>
          </a:xfrm>
          <a:prstGeom prst="rect">
            <a:avLst/>
          </a:prstGeom>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0CDF68-5910-4780-B013-261AD005049F}" type="slidenum">
              <a:rPr lang="en-US" altLang="en-US" smtClean="0"/>
              <a:pPr>
                <a:defRPr/>
              </a:pPr>
              <a:t>‹#›</a:t>
            </a:fld>
            <a:endParaRPr lang="en-US" altLang="en-US"/>
          </a:p>
        </p:txBody>
      </p:sp>
    </p:spTree>
    <p:extLst>
      <p:ext uri="{BB962C8B-B14F-4D97-AF65-F5344CB8AC3E}">
        <p14:creationId xmlns:p14="http://schemas.microsoft.com/office/powerpoint/2010/main" val="18796482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B310BEE-4991-4D68-B09E-78E117EA7AD5}" type="slidenum">
              <a:rPr lang="en-US" altLang="en-US" smtClean="0"/>
              <a:pPr>
                <a:defRPr/>
              </a:pPr>
              <a:t>‹#›</a:t>
            </a:fld>
            <a:endParaRPr lang="en-US" altLang="en-US"/>
          </a:p>
        </p:txBody>
      </p:sp>
      <p:sp useBgFill="1">
        <p:nvSpPr>
          <p:cNvPr id="7" name="Rounded Rectangle 6"/>
          <p:cNvSpPr/>
          <p:nvPr userDrawn="1"/>
        </p:nvSpPr>
        <p:spPr>
          <a:xfrm>
            <a:off x="-1" y="6217919"/>
            <a:ext cx="8458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useBgFill="1">
        <p:nvSpPr>
          <p:cNvPr id="9" name="Rounded Rectangle 8"/>
          <p:cNvSpPr/>
          <p:nvPr userDrawn="1"/>
        </p:nvSpPr>
        <p:spPr>
          <a:xfrm>
            <a:off x="-1" y="6217919"/>
            <a:ext cx="8839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18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2F19BF-A22F-4632-B533-C7769F848D66}" type="slidenum">
              <a:rPr lang="en-US" altLang="en-US"/>
              <a:pPr>
                <a:defRPr/>
              </a:pPr>
              <a:t>‹#›</a:t>
            </a:fld>
            <a:endParaRPr lang="en-US" altLang="en-US"/>
          </a:p>
        </p:txBody>
      </p:sp>
      <p:sp useBgFill="1">
        <p:nvSpPr>
          <p:cNvPr id="8" name="Rounded Rectangle 7"/>
          <p:cNvSpPr/>
          <p:nvPr userDrawn="1"/>
        </p:nvSpPr>
        <p:spPr>
          <a:xfrm>
            <a:off x="-1" y="6217919"/>
            <a:ext cx="8458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useBgFill="1">
        <p:nvSpPr>
          <p:cNvPr id="9" name="Rounded Rectangle 8"/>
          <p:cNvSpPr/>
          <p:nvPr userDrawn="1"/>
        </p:nvSpPr>
        <p:spPr>
          <a:xfrm>
            <a:off x="-1" y="6217919"/>
            <a:ext cx="8839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840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B65FAF-D41D-4F8B-A635-0FA7F5A9512B}" type="slidenum">
              <a:rPr lang="en-US" altLang="en-US"/>
              <a:pPr>
                <a:defRPr/>
              </a:pPr>
              <a:t>‹#›</a:t>
            </a:fld>
            <a:endParaRPr lang="en-US" altLang="en-US"/>
          </a:p>
        </p:txBody>
      </p:sp>
      <p:sp useBgFill="1">
        <p:nvSpPr>
          <p:cNvPr id="8" name="Rounded Rectangle 7"/>
          <p:cNvSpPr/>
          <p:nvPr userDrawn="1"/>
        </p:nvSpPr>
        <p:spPr>
          <a:xfrm>
            <a:off x="-1" y="6217919"/>
            <a:ext cx="8839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809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useBgFill="1">
        <p:nvSpPr>
          <p:cNvPr id="7" name="Rounded Rectangle 6"/>
          <p:cNvSpPr/>
          <p:nvPr userDrawn="1"/>
        </p:nvSpPr>
        <p:spPr>
          <a:xfrm>
            <a:off x="-1" y="6217919"/>
            <a:ext cx="8458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07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C322AA-3B2A-445A-B0BE-85FAB33D1713}" type="slidenum">
              <a:rPr lang="en-US" altLang="en-US" smtClean="0"/>
              <a:pPr>
                <a:defRPr/>
              </a:pPr>
              <a:t>‹#›</a:t>
            </a:fld>
            <a:endParaRPr lang="en-US" altLang="en-US"/>
          </a:p>
        </p:txBody>
      </p:sp>
      <p:pic>
        <p:nvPicPr>
          <p:cNvPr id="9" name="Picture 8" descr="Air title.png"/>
          <p:cNvPicPr>
            <a:picLocks noChangeAspect="1"/>
          </p:cNvPicPr>
          <p:nvPr/>
        </p:nvPicPr>
        <p:blipFill>
          <a:blip r:embed="rId2"/>
          <a:srcRect l="42293" t="29512" r="38657" b="34962"/>
          <a:stretch>
            <a:fillRect/>
          </a:stretch>
        </p:blipFill>
        <p:spPr>
          <a:xfrm>
            <a:off x="0" y="0"/>
            <a:ext cx="1475880" cy="3577380"/>
          </a:xfrm>
          <a:prstGeom prst="rect">
            <a:avLst/>
          </a:prstGeom>
        </p:spPr>
      </p:pic>
      <p:sp useBgFill="1">
        <p:nvSpPr>
          <p:cNvPr id="8" name="Rounded Rectangle 7"/>
          <p:cNvSpPr/>
          <p:nvPr userDrawn="1"/>
        </p:nvSpPr>
        <p:spPr>
          <a:xfrm>
            <a:off x="-1" y="6217919"/>
            <a:ext cx="8458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12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8" name="Slide Number Placeholder 7"/>
          <p:cNvSpPr>
            <a:spLocks noGrp="1"/>
          </p:cNvSpPr>
          <p:nvPr>
            <p:ph type="sldNum" sz="quarter" idx="12"/>
          </p:nvPr>
        </p:nvSpPr>
        <p:spPr/>
        <p:txBody>
          <a:bodyPr/>
          <a:lstStyle/>
          <a:p>
            <a:pPr>
              <a:defRPr/>
            </a:pPr>
            <a:fld id="{6F942035-CFA8-4927-B3EA-22F8E90C19DA}" type="slidenum">
              <a:rPr lang="en-US" altLang="en-US" smtClean="0"/>
              <a:pPr>
                <a:defRPr/>
              </a:pPr>
              <a:t>‹#›</a:t>
            </a:fld>
            <a:endParaRPr lang="en-US" altLang="en-US"/>
          </a:p>
        </p:txBody>
      </p:sp>
      <p:sp>
        <p:nvSpPr>
          <p:cNvPr id="9" name="Title 8"/>
          <p:cNvSpPr>
            <a:spLocks noGrp="1"/>
          </p:cNvSpPr>
          <p:nvPr>
            <p:ph type="title"/>
          </p:nvPr>
        </p:nvSpPr>
        <p:spPr/>
        <p:txBody>
          <a:bodyPr/>
          <a:lstStyle/>
          <a:p>
            <a:r>
              <a:rPr lang="en-US" smtClean="0"/>
              <a:t>Click to edit Master title style</a:t>
            </a:r>
            <a:endParaRPr lang="en-US"/>
          </a:p>
        </p:txBody>
      </p:sp>
      <p:sp useBgFill="1">
        <p:nvSpPr>
          <p:cNvPr id="10" name="Rounded Rectangle 9"/>
          <p:cNvSpPr/>
          <p:nvPr userDrawn="1"/>
        </p:nvSpPr>
        <p:spPr>
          <a:xfrm>
            <a:off x="-1" y="6217919"/>
            <a:ext cx="8458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useBgFill="1">
        <p:nvSpPr>
          <p:cNvPr id="11" name="Rounded Rectangle 10"/>
          <p:cNvSpPr/>
          <p:nvPr userDrawn="1"/>
        </p:nvSpPr>
        <p:spPr>
          <a:xfrm>
            <a:off x="-1" y="6217919"/>
            <a:ext cx="8839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3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useBgFill="1">
        <p:nvSpPr>
          <p:cNvPr id="6" name="Rounded Rectangle 5"/>
          <p:cNvSpPr/>
          <p:nvPr userDrawn="1"/>
        </p:nvSpPr>
        <p:spPr>
          <a:xfrm>
            <a:off x="-1" y="6217919"/>
            <a:ext cx="8458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56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7922910-6CC2-4134-8DFB-B58D1C3D3135}" type="slidenum">
              <a:rPr lang="en-US" altLang="en-US" smtClean="0"/>
              <a:pPr>
                <a:defRPr/>
              </a:pPr>
              <a:t>‹#›</a:t>
            </a:fld>
            <a:endParaRPr lang="en-US" altLang="en-US"/>
          </a:p>
        </p:txBody>
      </p:sp>
      <p:pic>
        <p:nvPicPr>
          <p:cNvPr id="5" name="Picture 4" descr="Air title.png"/>
          <p:cNvPicPr>
            <a:picLocks noChangeAspect="1"/>
          </p:cNvPicPr>
          <p:nvPr/>
        </p:nvPicPr>
        <p:blipFill>
          <a:blip r:embed="rId2"/>
          <a:srcRect l="42293" t="29512" r="38657" b="34962"/>
          <a:stretch>
            <a:fillRect/>
          </a:stretch>
        </p:blipFill>
        <p:spPr>
          <a:xfrm>
            <a:off x="0" y="0"/>
            <a:ext cx="1475880" cy="3577380"/>
          </a:xfrm>
          <a:prstGeom prst="rect">
            <a:avLst/>
          </a:prstGeom>
        </p:spPr>
      </p:pic>
      <p:sp useBgFill="1">
        <p:nvSpPr>
          <p:cNvPr id="6" name="Rounded Rectangle 5"/>
          <p:cNvSpPr/>
          <p:nvPr userDrawn="1"/>
        </p:nvSpPr>
        <p:spPr>
          <a:xfrm>
            <a:off x="-1" y="6217919"/>
            <a:ext cx="8458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useBgFill="1">
        <p:nvSpPr>
          <p:cNvPr id="7" name="Rounded Rectangle 6"/>
          <p:cNvSpPr/>
          <p:nvPr userDrawn="1"/>
        </p:nvSpPr>
        <p:spPr>
          <a:xfrm>
            <a:off x="-1" y="6217919"/>
            <a:ext cx="8839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46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6D3FB32-72BB-4940-904F-DE8ABE4FCE54}" type="slidenum">
              <a:rPr lang="en-US" altLang="en-US" smtClean="0"/>
              <a:pPr>
                <a:defRPr/>
              </a:pPr>
              <a:t>‹#›</a:t>
            </a:fld>
            <a:endParaRPr lang="en-US" altLang="en-US"/>
          </a:p>
        </p:txBody>
      </p:sp>
      <p:sp useBgFill="1">
        <p:nvSpPr>
          <p:cNvPr id="8" name="Rounded Rectangle 7"/>
          <p:cNvSpPr/>
          <p:nvPr userDrawn="1"/>
        </p:nvSpPr>
        <p:spPr>
          <a:xfrm>
            <a:off x="-1" y="6217919"/>
            <a:ext cx="86868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useBgFill="1">
        <p:nvSpPr>
          <p:cNvPr id="9" name="Rounded Rectangle 8"/>
          <p:cNvSpPr/>
          <p:nvPr userDrawn="1"/>
        </p:nvSpPr>
        <p:spPr>
          <a:xfrm>
            <a:off x="-1" y="6217919"/>
            <a:ext cx="8839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702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7399721-7B13-4D0A-B410-85E5163AE785}" type="slidenum">
              <a:rPr lang="en-US" altLang="en-US" smtClean="0"/>
              <a:pPr>
                <a:defRPr/>
              </a:pPr>
              <a:t>‹#›</a:t>
            </a:fld>
            <a:endParaRPr lang="en-US" altLang="en-US"/>
          </a:p>
        </p:txBody>
      </p:sp>
      <p:sp useBgFill="1">
        <p:nvSpPr>
          <p:cNvPr id="8" name="Rounded Rectangle 7"/>
          <p:cNvSpPr/>
          <p:nvPr userDrawn="1"/>
        </p:nvSpPr>
        <p:spPr>
          <a:xfrm>
            <a:off x="-1" y="6217919"/>
            <a:ext cx="8458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useBgFill="1">
        <p:nvSpPr>
          <p:cNvPr id="9" name="Rounded Rectangle 8"/>
          <p:cNvSpPr/>
          <p:nvPr userDrawn="1"/>
        </p:nvSpPr>
        <p:spPr>
          <a:xfrm>
            <a:off x="-1" y="6217919"/>
            <a:ext cx="8839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99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21FA05-D21C-408F-917D-EE259B53A817}" type="slidenum">
              <a:rPr lang="en-US" altLang="en-US" smtClean="0"/>
              <a:pPr>
                <a:defRPr/>
              </a:pPr>
              <a:t>‹#›</a:t>
            </a:fld>
            <a:endParaRPr lang="en-US" altLang="en-US"/>
          </a:p>
        </p:txBody>
      </p:sp>
      <p:sp useBgFill="1">
        <p:nvSpPr>
          <p:cNvPr id="7" name="Rounded Rectangle 6"/>
          <p:cNvSpPr/>
          <p:nvPr userDrawn="1"/>
        </p:nvSpPr>
        <p:spPr>
          <a:xfrm>
            <a:off x="-1" y="6217919"/>
            <a:ext cx="8458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useBgFill="1">
        <p:nvSpPr>
          <p:cNvPr id="8" name="Rounded Rectangle 7"/>
          <p:cNvSpPr/>
          <p:nvPr userDrawn="1"/>
        </p:nvSpPr>
        <p:spPr>
          <a:xfrm>
            <a:off x="-1" y="6217919"/>
            <a:ext cx="8839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46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pPr>
              <a:defRPr/>
            </a:pPr>
            <a:fld id="{6F942035-CFA8-4927-B3EA-22F8E90C19DA}" type="slidenum">
              <a:rPr lang="en-US" altLang="en-US" smtClean="0"/>
              <a:pPr>
                <a:defRPr/>
              </a:pPr>
              <a:t>‹#›</a:t>
            </a:fld>
            <a:endParaRPr lang="en-US" altLang="en-US"/>
          </a:p>
        </p:txBody>
      </p:sp>
      <p:pic>
        <p:nvPicPr>
          <p:cNvPr id="8" name="Picture 7" descr="dandelion.png"/>
          <p:cNvPicPr>
            <a:picLocks noChangeAspect="1"/>
          </p:cNvPicPr>
          <p:nvPr/>
        </p:nvPicPr>
        <p:blipFill>
          <a:blip r:embed="rId14"/>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5"/>
          <a:srcRect l="42293" t="29512" r="38657" b="34962"/>
          <a:stretch>
            <a:fillRect/>
          </a:stretch>
        </p:blipFill>
        <p:spPr>
          <a:xfrm>
            <a:off x="0" y="0"/>
            <a:ext cx="1475880" cy="3577380"/>
          </a:xfrm>
          <a:prstGeom prst="rect">
            <a:avLst/>
          </a:prstGeom>
        </p:spPr>
      </p:pic>
      <p:pic>
        <p:nvPicPr>
          <p:cNvPr id="9" name="Picture 7" descr="BJC"/>
          <p:cNvPicPr preferRelativeResize="0">
            <a:picLocks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858000" y="63246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2" name="Rounded Rectangle 11"/>
          <p:cNvSpPr/>
          <p:nvPr userDrawn="1"/>
        </p:nvSpPr>
        <p:spPr>
          <a:xfrm>
            <a:off x="-1" y="6217919"/>
            <a:ext cx="8839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74413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p:cNvCxnSpPr/>
          <p:nvPr/>
        </p:nvCxnSpPr>
        <p:spPr bwMode="auto">
          <a:xfrm>
            <a:off x="1371600" y="6870700"/>
            <a:ext cx="7620000" cy="0"/>
          </a:xfrm>
          <a:prstGeom prst="line">
            <a:avLst/>
          </a:prstGeom>
          <a:ln>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9600"/>
            <a:ext cx="2044995" cy="1946271"/>
          </a:xfrm>
          <a:prstGeom prst="rect">
            <a:avLst/>
          </a:prstGeom>
          <a:effectLst>
            <a:outerShdw blurRad="50800" dist="38100" dir="2700000" algn="tl" rotWithShape="0">
              <a:prstClr val="black">
                <a:alpha val="40000"/>
              </a:prstClr>
            </a:outerShdw>
          </a:effectLst>
        </p:spPr>
      </p:pic>
      <p:grpSp>
        <p:nvGrpSpPr>
          <p:cNvPr id="7" name="Group 6"/>
          <p:cNvGrpSpPr/>
          <p:nvPr/>
        </p:nvGrpSpPr>
        <p:grpSpPr>
          <a:xfrm>
            <a:off x="2720163" y="667055"/>
            <a:ext cx="3299637" cy="2152345"/>
            <a:chOff x="3439633" y="819455"/>
            <a:chExt cx="3299637" cy="2152345"/>
          </a:xfrm>
          <a:effectLst>
            <a:outerShdw blurRad="50800" dist="38100" dir="2700000" algn="tl" rotWithShape="0">
              <a:prstClr val="black">
                <a:alpha val="40000"/>
              </a:prstClr>
            </a:outerShdw>
          </a:effectLst>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39633" y="819455"/>
              <a:ext cx="3299637" cy="9906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05200" y="1416647"/>
              <a:ext cx="3072809" cy="990600"/>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452035" y="1981200"/>
              <a:ext cx="2183974" cy="990600"/>
            </a:xfrm>
            <a:prstGeom prst="rect">
              <a:avLst/>
            </a:prstGeom>
          </p:spPr>
        </p:pic>
      </p:grpSp>
      <p:sp>
        <p:nvSpPr>
          <p:cNvPr id="11" name="Rectangle 6"/>
          <p:cNvSpPr txBox="1">
            <a:spLocks noChangeArrowheads="1"/>
          </p:cNvSpPr>
          <p:nvPr/>
        </p:nvSpPr>
        <p:spPr>
          <a:xfrm>
            <a:off x="1030339" y="3505200"/>
            <a:ext cx="7772400" cy="1143000"/>
          </a:xfrm>
          <a:prstGeom prst="rect">
            <a:avLst/>
          </a:prstGeom>
        </p:spPr>
        <p:txBody>
          <a:bodyPr vert="horz" lIns="91440" tIns="45720" rIns="91440" bIns="45720" rtlCol="0" anchor="b" anchorCtr="0">
            <a:normAutofit/>
            <a:scene3d>
              <a:camera prst="orthographicFront"/>
              <a:lightRig rig="balanced" dir="t">
                <a:rot lat="0" lon="0" rev="2100000"/>
              </a:lightRig>
            </a:scene3d>
            <a:sp3d extrusionH="57150" prstMaterial="metal">
              <a:bevelT w="38100" h="25400"/>
              <a:contourClr>
                <a:schemeClr val="bg2"/>
              </a:contourClr>
            </a:sp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endParaRPr lang="en-US" altLang="en-US" sz="3600" b="1" dirty="0" smtClean="0">
              <a:ln w="50800"/>
              <a:solidFill>
                <a:schemeClr val="bg1"/>
              </a:solidFill>
            </a:endParaRPr>
          </a:p>
        </p:txBody>
      </p:sp>
      <p:sp>
        <p:nvSpPr>
          <p:cNvPr id="2" name="Title 1"/>
          <p:cNvSpPr>
            <a:spLocks noGrp="1"/>
          </p:cNvSpPr>
          <p:nvPr>
            <p:ph type="ctrTitle"/>
          </p:nvPr>
        </p:nvSpPr>
        <p:spPr>
          <a:xfrm>
            <a:off x="457200" y="3824560"/>
            <a:ext cx="7772400" cy="1204640"/>
          </a:xfrm>
        </p:spPr>
        <p:txBody>
          <a:bodyPr>
            <a:normAutofit fontScale="90000"/>
            <a:scene3d>
              <a:camera prst="orthographicFront">
                <a:rot lat="20699994" lon="0" rev="0"/>
              </a:camera>
              <a:lightRig rig="balanced" dir="t"/>
            </a:scene3d>
            <a:sp3d extrusionH="57150">
              <a:bevelT w="38100" h="38100"/>
            </a:sp3d>
          </a:bodyPr>
          <a:lstStyle/>
          <a:p>
            <a:pPr algn="ctr"/>
            <a:r>
              <a:rPr lang="en-US" altLang="en-US" b="1" spc="-150" dirty="0" smtClean="0">
                <a:ln w="50800"/>
                <a:solidFill>
                  <a:schemeClr val="bg1"/>
                </a:solidFill>
                <a:effectLst>
                  <a:outerShdw blurRad="38100" dist="38100" dir="2700000" algn="tl">
                    <a:srgbClr val="000000">
                      <a:alpha val="43137"/>
                    </a:srgbClr>
                  </a:outerShdw>
                </a:effectLst>
                <a:latin typeface="Century Gothic" panose="020B0502020202020204" pitchFamily="34" charset="0"/>
              </a:rPr>
              <a:t>Mental Health Interventions for Youth in Crisis</a:t>
            </a:r>
            <a:r>
              <a:rPr lang="en-US" altLang="en-US" sz="4400" b="1" spc="-150" dirty="0" smtClean="0">
                <a:ln w="50800"/>
                <a:solidFill>
                  <a:schemeClr val="bg1"/>
                </a:solidFill>
                <a:effectLst>
                  <a:outerShdw blurRad="38100" dist="38100" dir="2700000" algn="tl">
                    <a:srgbClr val="000000">
                      <a:alpha val="43137"/>
                    </a:srgbClr>
                  </a:outerShdw>
                </a:effectLst>
                <a:latin typeface="Century Gothic" panose="020B0502020202020204" pitchFamily="34" charset="0"/>
              </a:rPr>
              <a:t/>
            </a:r>
            <a:br>
              <a:rPr lang="en-US" altLang="en-US" sz="4400" b="1" spc="-150" dirty="0" smtClean="0">
                <a:ln w="50800"/>
                <a:solidFill>
                  <a:schemeClr val="bg1"/>
                </a:solidFill>
                <a:effectLst>
                  <a:outerShdw blurRad="38100" dist="38100" dir="2700000" algn="tl">
                    <a:srgbClr val="000000">
                      <a:alpha val="43137"/>
                    </a:srgbClr>
                  </a:outerShdw>
                </a:effectLst>
                <a:latin typeface="Century Gothic" panose="020B0502020202020204" pitchFamily="34" charset="0"/>
              </a:rPr>
            </a:br>
            <a:endParaRPr lang="en-US" spc="-150" dirty="0">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588818" y="4862212"/>
            <a:ext cx="8077200" cy="1413475"/>
          </a:xfrm>
        </p:spPr>
        <p:txBody>
          <a:bodyPr>
            <a:noAutofit/>
          </a:bodyPr>
          <a:lstStyle/>
          <a:p>
            <a:pPr algn="ctr"/>
            <a:r>
              <a:rPr lang="en-US" dirty="0" smtClean="0">
                <a:solidFill>
                  <a:schemeClr val="bg1"/>
                </a:solidFill>
                <a:latin typeface="Century Gothic" panose="020B0502020202020204" pitchFamily="34" charset="0"/>
              </a:rPr>
              <a:t>Shawna R LeGrand, MA, LPC</a:t>
            </a:r>
          </a:p>
          <a:p>
            <a:pPr algn="ctr"/>
            <a:r>
              <a:rPr lang="en-US" i="1" dirty="0" smtClean="0">
                <a:solidFill>
                  <a:schemeClr val="bg1"/>
                </a:solidFill>
                <a:latin typeface="Century Gothic" panose="020B0502020202020204" pitchFamily="34" charset="0"/>
              </a:rPr>
              <a:t>Director of </a:t>
            </a:r>
            <a:r>
              <a:rPr lang="en-US" i="1" smtClean="0">
                <a:solidFill>
                  <a:schemeClr val="bg1"/>
                </a:solidFill>
                <a:latin typeface="Century Gothic" panose="020B0502020202020204" pitchFamily="34" charset="0"/>
              </a:rPr>
              <a:t>Children’s Services  </a:t>
            </a:r>
            <a:endParaRPr lang="en-US" i="1" dirty="0" smtClean="0">
              <a:solidFill>
                <a:schemeClr val="bg1"/>
              </a:solidFill>
              <a:latin typeface="Century Gothic" panose="020B0502020202020204" pitchFamily="34" charset="0"/>
            </a:endParaRPr>
          </a:p>
          <a:p>
            <a:pPr algn="ctr"/>
            <a:r>
              <a:rPr lang="en-US" dirty="0" smtClean="0">
                <a:solidFill>
                  <a:schemeClr val="bg1"/>
                </a:solidFill>
                <a:latin typeface="Century Gothic" panose="020B0502020202020204" pitchFamily="34" charset="0"/>
              </a:rPr>
              <a:t>Community Counseling Center’s </a:t>
            </a:r>
            <a:br>
              <a:rPr lang="en-US" dirty="0" smtClean="0">
                <a:solidFill>
                  <a:schemeClr val="bg1"/>
                </a:solidFill>
                <a:latin typeface="Century Gothic" panose="020B0502020202020204" pitchFamily="34" charset="0"/>
              </a:rPr>
            </a:br>
            <a:r>
              <a:rPr lang="en-US" dirty="0" smtClean="0">
                <a:solidFill>
                  <a:schemeClr val="bg1"/>
                </a:solidFill>
                <a:latin typeface="Century Gothic" panose="020B0502020202020204" pitchFamily="34" charset="0"/>
              </a:rPr>
              <a:t>Cottonwood Residential Treatment Center</a:t>
            </a:r>
            <a:endParaRPr lang="en-US" dirty="0">
              <a:solidFill>
                <a:schemeClr val="bg1"/>
              </a:solidFill>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t>What is Important to Know About Working with Youth in Crisis</a:t>
            </a:r>
          </a:p>
        </p:txBody>
      </p:sp>
      <p:sp>
        <p:nvSpPr>
          <p:cNvPr id="12291" name="Rectangle 3"/>
          <p:cNvSpPr>
            <a:spLocks noGrp="1" noChangeArrowheads="1"/>
          </p:cNvSpPr>
          <p:nvPr>
            <p:ph type="body" sz="half" idx="1"/>
          </p:nvPr>
        </p:nvSpPr>
        <p:spPr>
          <a:xfrm>
            <a:off x="762001" y="1882959"/>
            <a:ext cx="3429000" cy="4594041"/>
          </a:xfrm>
          <a:solidFill>
            <a:srgbClr val="C7C8D9">
              <a:alpha val="63137"/>
            </a:srgbClr>
          </a:solidFill>
        </p:spPr>
        <p:txBody>
          <a:bodyPr vert="horz" lIns="45720" tIns="45720" rIns="45720" bIns="45720" numCol="1" spcCol="182880" rtlCol="0">
            <a:noAutofit/>
          </a:bodyPr>
          <a:lstStyle/>
          <a:p>
            <a:r>
              <a:rPr lang="en-US" altLang="en-US" sz="1800" dirty="0" smtClean="0">
                <a:latin typeface="Century Gothic" panose="020B0502020202020204" pitchFamily="34" charset="0"/>
              </a:rPr>
              <a:t>Ability to communicate</a:t>
            </a:r>
            <a:endParaRPr lang="en-US" altLang="en-US" sz="1800" dirty="0">
              <a:latin typeface="Century Gothic" panose="020B0502020202020204" pitchFamily="34" charset="0"/>
            </a:endParaRPr>
          </a:p>
          <a:p>
            <a:r>
              <a:rPr lang="en-US" altLang="en-US" sz="1800" dirty="0">
                <a:latin typeface="Century Gothic" panose="020B0502020202020204" pitchFamily="34" charset="0"/>
              </a:rPr>
              <a:t>Individuals with mental illness in crisis need a calm, caring, voice of someone who understands mental illness</a:t>
            </a:r>
          </a:p>
          <a:p>
            <a:r>
              <a:rPr lang="en-US" altLang="en-US" sz="1800" dirty="0">
                <a:latin typeface="Century Gothic" panose="020B0502020202020204" pitchFamily="34" charset="0"/>
              </a:rPr>
              <a:t>A commanding presence will often scare and exacerbate the crisis</a:t>
            </a:r>
          </a:p>
          <a:p>
            <a:r>
              <a:rPr lang="en-US" altLang="en-US" sz="1800" dirty="0">
                <a:latin typeface="Century Gothic" panose="020B0502020202020204" pitchFamily="34" charset="0"/>
              </a:rPr>
              <a:t>The police officer uniform can be very frightening to persons in mental health crisis- gun, handcuffs, </a:t>
            </a:r>
            <a:r>
              <a:rPr lang="en-US" altLang="en-US" sz="1800" dirty="0" err="1">
                <a:latin typeface="Century Gothic" panose="020B0502020202020204" pitchFamily="34" charset="0"/>
              </a:rPr>
              <a:t>etc</a:t>
            </a:r>
            <a:r>
              <a:rPr lang="en-US" altLang="en-US" sz="1800" dirty="0" smtClean="0">
                <a:latin typeface="Century Gothic" panose="020B0502020202020204" pitchFamily="34" charset="0"/>
              </a:rPr>
              <a:t>…</a:t>
            </a:r>
            <a:endParaRPr lang="en-US" altLang="en-US" sz="1800" dirty="0">
              <a:latin typeface="Century Gothic" panose="020B0502020202020204" pitchFamily="34" charset="0"/>
            </a:endParaRPr>
          </a:p>
        </p:txBody>
      </p:sp>
      <p:sp>
        <p:nvSpPr>
          <p:cNvPr id="14340" name="TextBox 3"/>
          <p:cNvSpPr txBox="1">
            <a:spLocks noChangeArrowheads="1"/>
          </p:cNvSpPr>
          <p:nvPr/>
        </p:nvSpPr>
        <p:spPr bwMode="auto">
          <a:xfrm>
            <a:off x="4191001" y="1882959"/>
            <a:ext cx="2971799" cy="4594041"/>
          </a:xfrm>
          <a:prstGeom prst="rect">
            <a:avLst/>
          </a:prstGeom>
          <a:solidFill>
            <a:srgbClr val="C7C8D9">
              <a:alpha val="63137"/>
            </a:srgbClr>
          </a:solidFill>
        </p:spPr>
        <p:txBody>
          <a:bodyPr vert="horz" lIns="45720" tIns="45720" rIns="45720" bIns="45720" numCol="1" spcCol="182880" rtlCol="0">
            <a:noAutofit/>
          </a:bodyPr>
          <a:lstStyle>
            <a:lvl1pPr marL="342900" indent="-342900">
              <a:lnSpc>
                <a:spcPct val="100000"/>
              </a:lnSpc>
              <a:spcBef>
                <a:spcPts val="1600"/>
              </a:spcBef>
              <a:buSzPct val="80000"/>
              <a:buFont typeface="Wingdings" pitchFamily="2" charset="2"/>
              <a:buChar char=""/>
              <a:defRPr>
                <a:solidFill>
                  <a:schemeClr val="tx2"/>
                </a:solidFill>
                <a:latin typeface="Century Gothic" panose="020B0502020202020204" pitchFamily="34" charset="0"/>
              </a:defRPr>
            </a:lvl1pPr>
            <a:lvl2pPr marL="631825" indent="-282575">
              <a:lnSpc>
                <a:spcPct val="100000"/>
              </a:lnSpc>
              <a:spcBef>
                <a:spcPts val="1600"/>
              </a:spcBef>
              <a:buSzPct val="60000"/>
              <a:buFont typeface="Wingdings" pitchFamily="2" charset="2"/>
              <a:buChar char="Ë"/>
              <a:defRPr>
                <a:solidFill>
                  <a:schemeClr val="tx2"/>
                </a:solidFill>
              </a:defRPr>
            </a:lvl2pPr>
            <a:lvl3pPr indent="-282575">
              <a:lnSpc>
                <a:spcPct val="100000"/>
              </a:lnSpc>
              <a:spcBef>
                <a:spcPts val="1600"/>
              </a:spcBef>
              <a:buSzPct val="70000"/>
              <a:buFont typeface="Wingdings" pitchFamily="2" charset="2"/>
              <a:buChar char="®"/>
              <a:defRPr>
                <a:solidFill>
                  <a:schemeClr val="tx2"/>
                </a:solidFill>
              </a:defRPr>
            </a:lvl3pPr>
            <a:lvl4pPr marL="1196975" indent="-282575">
              <a:lnSpc>
                <a:spcPct val="100000"/>
              </a:lnSpc>
              <a:spcBef>
                <a:spcPts val="1600"/>
              </a:spcBef>
              <a:buSzPct val="60000"/>
              <a:buFont typeface="Wingdings" pitchFamily="2" charset="2"/>
              <a:buChar char="Ë"/>
              <a:defRPr>
                <a:solidFill>
                  <a:schemeClr val="tx2"/>
                </a:solidFill>
              </a:defRPr>
            </a:lvl4pPr>
            <a:lvl5pPr marL="1492250" indent="-295275">
              <a:lnSpc>
                <a:spcPct val="100000"/>
              </a:lnSpc>
              <a:spcBef>
                <a:spcPts val="1600"/>
              </a:spcBef>
              <a:buSzPct val="70000"/>
              <a:buFont typeface="Wingdings" pitchFamily="2" charset="2"/>
              <a:buChar char="®"/>
              <a:defRPr>
                <a:solidFill>
                  <a:schemeClr val="tx2"/>
                </a:solidFill>
              </a:defRPr>
            </a:lvl5pPr>
            <a:lvl6pPr marL="1774825" indent="-282575">
              <a:lnSpc>
                <a:spcPct val="100000"/>
              </a:lnSpc>
              <a:spcBef>
                <a:spcPts val="1600"/>
              </a:spcBef>
              <a:buSzPct val="60000"/>
              <a:buFont typeface="Wingdings" pitchFamily="2" charset="2"/>
              <a:buChar char="Ë"/>
              <a:defRPr>
                <a:solidFill>
                  <a:schemeClr val="tx2"/>
                </a:solidFill>
              </a:defRPr>
            </a:lvl6pPr>
            <a:lvl7pPr marL="2057400" indent="-282575">
              <a:lnSpc>
                <a:spcPct val="100000"/>
              </a:lnSpc>
              <a:spcBef>
                <a:spcPts val="1600"/>
              </a:spcBef>
              <a:buSzPct val="70000"/>
              <a:buFont typeface="Wingdings" pitchFamily="2" charset="2"/>
              <a:buChar char="®"/>
              <a:defRPr>
                <a:solidFill>
                  <a:schemeClr val="tx2"/>
                </a:solidFill>
              </a:defRPr>
            </a:lvl7pPr>
            <a:lvl8pPr marL="2339975" indent="-282575">
              <a:lnSpc>
                <a:spcPct val="100000"/>
              </a:lnSpc>
              <a:spcBef>
                <a:spcPts val="1600"/>
              </a:spcBef>
              <a:buSzPct val="60000"/>
              <a:buFont typeface="Wingdings" pitchFamily="2" charset="2"/>
              <a:buChar char="Ë"/>
              <a:defRPr>
                <a:solidFill>
                  <a:schemeClr val="tx2"/>
                </a:solidFill>
              </a:defRPr>
            </a:lvl8pPr>
            <a:lvl9pPr marL="2622550" indent="-282575">
              <a:lnSpc>
                <a:spcPct val="100000"/>
              </a:lnSpc>
              <a:spcBef>
                <a:spcPts val="1600"/>
              </a:spcBef>
              <a:buSzPct val="70000"/>
              <a:buFont typeface="Wingdings" pitchFamily="2" charset="2"/>
              <a:buChar char="®"/>
              <a:defRPr>
                <a:solidFill>
                  <a:schemeClr val="tx2"/>
                </a:solidFill>
              </a:defRPr>
            </a:lvl9pPr>
          </a:lstStyle>
          <a:p>
            <a:r>
              <a:rPr lang="en-US" altLang="en-US" dirty="0"/>
              <a:t>Myths about the </a:t>
            </a:r>
            <a:r>
              <a:rPr lang="en-US" altLang="en-US" dirty="0" smtClean="0"/>
              <a:t/>
            </a:r>
            <a:br>
              <a:rPr lang="en-US" altLang="en-US" dirty="0" smtClean="0"/>
            </a:br>
            <a:r>
              <a:rPr lang="en-US" altLang="en-US" dirty="0" smtClean="0"/>
              <a:t>police </a:t>
            </a:r>
            <a:r>
              <a:rPr lang="en-US" altLang="en-US" dirty="0"/>
              <a:t>and their role can increase fear </a:t>
            </a:r>
            <a:r>
              <a:rPr lang="en-US" altLang="en-US" dirty="0" smtClean="0"/>
              <a:t>&amp; </a:t>
            </a:r>
            <a:r>
              <a:rPr lang="en-US" altLang="en-US" dirty="0"/>
              <a:t>frustration making mental health crisis escalate.</a:t>
            </a:r>
          </a:p>
          <a:p>
            <a:r>
              <a:rPr lang="en-US" altLang="en-US" dirty="0"/>
              <a:t>Acts of fear on the part of the client can be mistaken for aggression and escape or disrespect on the part of the officer</a:t>
            </a:r>
          </a:p>
          <a:p>
            <a:endParaRPr lang="en-US" altLang="en-US" dirty="0"/>
          </a:p>
        </p:txBody>
      </p:sp>
      <p:sp>
        <p:nvSpPr>
          <p:cNvPr id="7" name="Rectangle 3"/>
          <p:cNvSpPr txBox="1">
            <a:spLocks noChangeArrowheads="1"/>
          </p:cNvSpPr>
          <p:nvPr/>
        </p:nvSpPr>
        <p:spPr>
          <a:xfrm>
            <a:off x="-4648200" y="1570727"/>
            <a:ext cx="4038600" cy="2391674"/>
          </a:xfrm>
          <a:prstGeom prst="rect">
            <a:avLst/>
          </a:prstGeom>
          <a:solidFill>
            <a:srgbClr val="C7C8D9">
              <a:alpha val="63137"/>
            </a:srgbClr>
          </a:solidFill>
        </p:spPr>
        <p:txBody>
          <a:bodyPr vert="horz" lIns="45720" tIns="45720" rIns="45720" bIns="45720" numCol="1" spcCol="182880" rtlCol="0">
            <a:noAutofit/>
          </a:bodyPr>
          <a:lstStyle>
            <a:lvl1pPr marL="342900" indent="-342900" algn="l" defTabSz="914400" rtl="0" eaLnBrk="1" latinLnBrk="0" hangingPunct="1">
              <a:lnSpc>
                <a:spcPct val="100000"/>
              </a:lnSpc>
              <a:spcBef>
                <a:spcPts val="1600"/>
              </a:spcBef>
              <a:buSzPct val="80000"/>
              <a:buFont typeface="Wingdings" pitchFamily="2" charset="2"/>
              <a:buChar char=""/>
              <a:defRPr sz="18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a:lstStyle>
          <a:p>
            <a:r>
              <a:rPr lang="en-US" altLang="en-US" sz="1900" dirty="0" smtClean="0">
                <a:latin typeface="Century Gothic" panose="020B0502020202020204" pitchFamily="34" charset="0"/>
              </a:rPr>
              <a:t>Family history of mental illness </a:t>
            </a:r>
          </a:p>
          <a:p>
            <a:r>
              <a:rPr lang="en-US" altLang="en-US" sz="1900" dirty="0" smtClean="0">
                <a:latin typeface="Century Gothic" panose="020B0502020202020204" pitchFamily="34" charset="0"/>
              </a:rPr>
              <a:t>Stress within family, school, community via poverty, learning disabilities, unsafe home and neighborhoods</a:t>
            </a:r>
          </a:p>
          <a:p>
            <a:r>
              <a:rPr lang="en-US" altLang="en-US" sz="1900" dirty="0" smtClean="0">
                <a:latin typeface="Century Gothic" panose="020B0502020202020204" pitchFamily="34" charset="0"/>
              </a:rPr>
              <a:t>Abuse and Neglect</a:t>
            </a:r>
          </a:p>
        </p:txBody>
      </p:sp>
      <p:sp>
        <p:nvSpPr>
          <p:cNvPr id="8" name="Title 1"/>
          <p:cNvSpPr txBox="1">
            <a:spLocks/>
          </p:cNvSpPr>
          <p:nvPr/>
        </p:nvSpPr>
        <p:spPr>
          <a:xfrm>
            <a:off x="-4648200" y="456881"/>
            <a:ext cx="4495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altLang="en-US" b="1" spc="-150" dirty="0" smtClean="0">
                <a:ln w="11430"/>
                <a:effectLst>
                  <a:outerShdw blurRad="60007" dist="310007" dir="7680000" sy="30000" kx="1300200" algn="ctr" rotWithShape="0">
                    <a:prstClr val="black">
                      <a:alpha val="32000"/>
                    </a:prstClr>
                  </a:outerShdw>
                </a:effectLst>
                <a:latin typeface="Century Gothic" panose="020B0502020202020204" pitchFamily="34" charset="0"/>
              </a:rPr>
              <a:t>Children At Risk</a:t>
            </a:r>
            <a:endPar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endParaRPr>
          </a:p>
        </p:txBody>
      </p:sp>
      <p:pic>
        <p:nvPicPr>
          <p:cNvPr id="9" name="Picture Placeholder 10"/>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2302" b="2302"/>
          <a:stretch>
            <a:fillRect/>
          </a:stretch>
        </p:blipFill>
        <p:spPr>
          <a:xfrm>
            <a:off x="6990729" y="1425759"/>
            <a:ext cx="1796156" cy="2525620"/>
          </a:xfrm>
          <a:prstGeom prst="rect">
            <a:avLst/>
          </a:prstGeom>
          <a:solidFill>
            <a:schemeClr val="tx2"/>
          </a:solidFill>
          <a:ln w="76200">
            <a:solidFill>
              <a:schemeClr val="tx2">
                <a:lumMod val="95000"/>
                <a:lumOff val="5000"/>
              </a:schemeClr>
            </a:solid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457200"/>
            <a:ext cx="7772400" cy="1295400"/>
          </a:xfrm>
        </p:spPr>
        <p:txBody>
          <a:bodyPr/>
          <a:lstStyle/>
          <a:p>
            <a: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t>Characteristics for CIT officers </a:t>
            </a:r>
            <a:r>
              <a:rPr lang="en-US" altLang="en-US" b="1" spc="-150" dirty="0" smtClean="0">
                <a:ln w="11430"/>
                <a:effectLst>
                  <a:outerShdw blurRad="60007" dist="310007" dir="7680000" sy="30000" kx="1300200" algn="ctr" rotWithShape="0">
                    <a:prstClr val="black">
                      <a:alpha val="32000"/>
                    </a:prstClr>
                  </a:outerShdw>
                </a:effectLst>
                <a:latin typeface="Century Gothic" panose="020B0502020202020204" pitchFamily="34" charset="0"/>
              </a:rPr>
              <a:t>(</a:t>
            </a:r>
            <a:r>
              <a:rPr lang="en-US" altLang="en-US" b="1" spc="-150" dirty="0" err="1" smtClean="0">
                <a:ln w="11430"/>
                <a:effectLst>
                  <a:outerShdw blurRad="60007" dist="310007" dir="7680000" sy="30000" kx="1300200" algn="ctr" rotWithShape="0">
                    <a:prstClr val="black">
                      <a:alpha val="32000"/>
                    </a:prstClr>
                  </a:outerShdw>
                </a:effectLst>
                <a:latin typeface="Century Gothic" panose="020B0502020202020204" pitchFamily="34" charset="0"/>
              </a:rPr>
              <a:t>cont</a:t>
            </a:r>
            <a:r>
              <a:rPr lang="en-US" altLang="en-US" b="1" spc="-150" dirty="0" smtClean="0">
                <a:ln w="11430"/>
                <a:effectLst>
                  <a:outerShdw blurRad="60007" dist="310007" dir="7680000" sy="30000" kx="1300200" algn="ctr" rotWithShape="0">
                    <a:prstClr val="black">
                      <a:alpha val="32000"/>
                    </a:prstClr>
                  </a:outerShdw>
                </a:effectLst>
                <a:latin typeface="Century Gothic" panose="020B0502020202020204" pitchFamily="34" charset="0"/>
              </a:rPr>
              <a:t>) </a:t>
            </a:r>
            <a:endPar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endParaRPr>
          </a:p>
        </p:txBody>
      </p:sp>
      <p:sp>
        <p:nvSpPr>
          <p:cNvPr id="32771" name="Rectangle 3"/>
          <p:cNvSpPr>
            <a:spLocks noGrp="1" noChangeArrowheads="1"/>
          </p:cNvSpPr>
          <p:nvPr>
            <p:ph idx="1"/>
          </p:nvPr>
        </p:nvSpPr>
        <p:spPr>
          <a:xfrm>
            <a:off x="685800" y="1887147"/>
            <a:ext cx="7467600" cy="3218253"/>
          </a:xfrm>
          <a:prstGeom prst="roundRect">
            <a:avLst>
              <a:gd name="adj" fmla="val 1656"/>
            </a:avLst>
          </a:prstGeom>
          <a:solidFill>
            <a:srgbClr val="C7C8D9">
              <a:alpha val="63137"/>
            </a:srgbClr>
          </a:solidFill>
        </p:spPr>
        <p:txBody>
          <a:bodyPr vert="horz" lIns="45720" tIns="45720" rIns="45720" bIns="45720" numCol="1" spcCol="182880" rtlCol="0">
            <a:noAutofit/>
          </a:bodyPr>
          <a:lstStyle/>
          <a:p>
            <a:pPr>
              <a:spcBef>
                <a:spcPts val="0"/>
              </a:spcBef>
            </a:pPr>
            <a:r>
              <a:rPr lang="en-US" altLang="en-US" sz="1800" dirty="0">
                <a:latin typeface="Century Gothic" panose="020B0502020202020204" pitchFamily="34" charset="0"/>
              </a:rPr>
              <a:t>An interest and </a:t>
            </a:r>
            <a:r>
              <a:rPr lang="en-US" altLang="en-US" sz="1800" b="1" dirty="0">
                <a:effectLst>
                  <a:outerShdw blurRad="38100" dist="38100" dir="2700000" algn="tl">
                    <a:srgbClr val="000000">
                      <a:alpha val="43137"/>
                    </a:srgbClr>
                  </a:outerShdw>
                </a:effectLst>
                <a:latin typeface="Century Gothic" panose="020B0502020202020204" pitchFamily="34" charset="0"/>
              </a:rPr>
              <a:t>Compassion</a:t>
            </a:r>
            <a:r>
              <a:rPr lang="en-US" altLang="en-US" sz="1800" dirty="0">
                <a:latin typeface="Century Gothic" panose="020B0502020202020204" pitchFamily="34" charset="0"/>
              </a:rPr>
              <a:t> for this segment of the population.                       </a:t>
            </a:r>
          </a:p>
          <a:p>
            <a:pPr>
              <a:spcBef>
                <a:spcPts val="0"/>
              </a:spcBef>
            </a:pPr>
            <a:endParaRPr lang="en-US" altLang="en-US" sz="1800" dirty="0">
              <a:latin typeface="Century Gothic" panose="020B0502020202020204" pitchFamily="34" charset="0"/>
            </a:endParaRPr>
          </a:p>
          <a:p>
            <a:pPr>
              <a:spcBef>
                <a:spcPts val="0"/>
              </a:spcBef>
            </a:pPr>
            <a:r>
              <a:rPr lang="en-US" altLang="en-US" sz="1800" dirty="0">
                <a:latin typeface="Century Gothic" panose="020B0502020202020204" pitchFamily="34" charset="0"/>
              </a:rPr>
              <a:t>specialized and more individualized training </a:t>
            </a:r>
          </a:p>
          <a:p>
            <a:pPr>
              <a:spcBef>
                <a:spcPts val="0"/>
              </a:spcBef>
            </a:pPr>
            <a:endParaRPr lang="en-US" altLang="en-US" sz="1800" dirty="0">
              <a:latin typeface="Century Gothic" panose="020B0502020202020204" pitchFamily="34" charset="0"/>
            </a:endParaRPr>
          </a:p>
          <a:p>
            <a:pPr>
              <a:spcBef>
                <a:spcPts val="0"/>
              </a:spcBef>
            </a:pPr>
            <a:r>
              <a:rPr lang="en-US" altLang="en-US" sz="1800" dirty="0" smtClean="0">
                <a:latin typeface="Century Gothic" panose="020B0502020202020204" pitchFamily="34" charset="0"/>
              </a:rPr>
              <a:t>Interest </a:t>
            </a:r>
            <a:r>
              <a:rPr lang="en-US" altLang="en-US" sz="1800" dirty="0">
                <a:latin typeface="Century Gothic" panose="020B0502020202020204" pitchFamily="34" charset="0"/>
              </a:rPr>
              <a:t>in community partnerships/relationships</a:t>
            </a:r>
          </a:p>
          <a:p>
            <a:pPr>
              <a:spcBef>
                <a:spcPts val="0"/>
              </a:spcBef>
            </a:pPr>
            <a:endParaRPr lang="en-US" altLang="en-US" sz="1800" dirty="0">
              <a:latin typeface="Century Gothic" panose="020B0502020202020204" pitchFamily="34" charset="0"/>
            </a:endParaRPr>
          </a:p>
          <a:p>
            <a:pPr>
              <a:spcBef>
                <a:spcPts val="0"/>
              </a:spcBef>
            </a:pPr>
            <a:r>
              <a:rPr lang="en-US" altLang="en-US" sz="1800" dirty="0">
                <a:latin typeface="Century Gothic" panose="020B0502020202020204" pitchFamily="34" charset="0"/>
              </a:rPr>
              <a:t>A trauma informed care perspective or viewing an individuals behavior </a:t>
            </a:r>
          </a:p>
          <a:p>
            <a:pPr>
              <a:spcBef>
                <a:spcPts val="0"/>
              </a:spcBef>
            </a:pPr>
            <a:endParaRPr lang="en-US" altLang="en-US" sz="1800" dirty="0">
              <a:latin typeface="Century Gothic" panose="020B0502020202020204" pitchFamily="34" charset="0"/>
            </a:endParaRPr>
          </a:p>
          <a:p>
            <a:pPr>
              <a:spcBef>
                <a:spcPts val="0"/>
              </a:spcBef>
            </a:pPr>
            <a:r>
              <a:rPr lang="en-US" altLang="en-US" sz="1800" dirty="0">
                <a:latin typeface="Century Gothic" panose="020B0502020202020204" pitchFamily="34" charset="0"/>
              </a:rPr>
              <a:t>Compassion for the struggles that mental illness brings with it (anxiety, depression , fear, paranoia, delusions</a:t>
            </a:r>
            <a:r>
              <a:rPr lang="en-US" altLang="en-US" sz="1800" dirty="0" smtClean="0">
                <a:latin typeface="Century Gothic" panose="020B0502020202020204" pitchFamily="34" charset="0"/>
              </a:rPr>
              <a:t>)</a:t>
            </a:r>
            <a:endParaRPr lang="en-US" altLang="en-US" sz="1800" dirty="0">
              <a:latin typeface="Century Gothic" panose="020B0502020202020204" pitchFamily="34" charset="0"/>
            </a:endParaRPr>
          </a:p>
          <a:p>
            <a:pPr>
              <a:spcBef>
                <a:spcPts val="0"/>
              </a:spcBef>
            </a:pPr>
            <a:endParaRPr lang="en-US" altLang="en-US" sz="1800" dirty="0">
              <a:latin typeface="Century Gothic" panose="020B0502020202020204" pitchFamily="34" charset="0"/>
            </a:endParaRPr>
          </a:p>
        </p:txBody>
      </p:sp>
      <p:pic>
        <p:nvPicPr>
          <p:cNvPr id="15364" name="Picture 7" descr="C:\Users\slegrand\AppData\Local\Microsoft\Windows\Temporary Internet Files\Content.IE5\MUD91Y3S\5881455558_ab85b7f2ea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1104900"/>
            <a:ext cx="1778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Rounded Rectangle 4"/>
          <p:cNvSpPr/>
          <p:nvPr/>
        </p:nvSpPr>
        <p:spPr>
          <a:xfrm>
            <a:off x="-1" y="6217919"/>
            <a:ext cx="8458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 calcmode="lin" valueType="num">
                                      <p:cBhvr additive="base">
                                        <p:cTn id="13"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 calcmode="lin" valueType="num">
                                      <p:cBhvr additive="base">
                                        <p:cTn id="19"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6" end="6"/>
                                            </p:txEl>
                                          </p:spTgt>
                                        </p:tgtEl>
                                        <p:attrNameLst>
                                          <p:attrName>style.visibility</p:attrName>
                                        </p:attrNameLst>
                                      </p:cBhvr>
                                      <p:to>
                                        <p:strVal val="visible"/>
                                      </p:to>
                                    </p:set>
                                    <p:anim calcmode="lin" valueType="num">
                                      <p:cBhvr additive="base">
                                        <p:cTn id="25"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8" end="8"/>
                                            </p:txEl>
                                          </p:spTgt>
                                        </p:tgtEl>
                                        <p:attrNameLst>
                                          <p:attrName>style.visibility</p:attrName>
                                        </p:attrNameLst>
                                      </p:cBhvr>
                                      <p:to>
                                        <p:strVal val="visible"/>
                                      </p:to>
                                    </p:set>
                                    <p:anim calcmode="lin" valueType="num">
                                      <p:cBhvr additive="base">
                                        <p:cTn id="31" dur="5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9189" y="304800"/>
            <a:ext cx="8229600" cy="1325562"/>
          </a:xfrm>
        </p:spPr>
        <p:txBody>
          <a:bodyPr>
            <a:normAutofit/>
          </a:bodyPr>
          <a:lstStyle/>
          <a:p>
            <a: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t>Differences between </a:t>
            </a:r>
            <a:r>
              <a:rPr lang="en-US" altLang="en-US" b="1" spc="-150" dirty="0" smtClean="0">
                <a:ln w="11430"/>
                <a:effectLst>
                  <a:outerShdw blurRad="60007" dist="310007" dir="7680000" sy="30000" kx="1300200" algn="ctr" rotWithShape="0">
                    <a:prstClr val="black">
                      <a:alpha val="32000"/>
                    </a:prstClr>
                  </a:outerShdw>
                </a:effectLst>
                <a:latin typeface="Century Gothic" panose="020B0502020202020204" pitchFamily="34" charset="0"/>
              </a:rPr>
              <a:t/>
            </a:r>
            <a:br>
              <a:rPr lang="en-US" altLang="en-US" b="1" spc="-150" dirty="0" smtClean="0">
                <a:ln w="11430"/>
                <a:effectLst>
                  <a:outerShdw blurRad="60007" dist="310007" dir="7680000" sy="30000" kx="1300200" algn="ctr" rotWithShape="0">
                    <a:prstClr val="black">
                      <a:alpha val="32000"/>
                    </a:prstClr>
                  </a:outerShdw>
                </a:effectLst>
                <a:latin typeface="Century Gothic" panose="020B0502020202020204" pitchFamily="34" charset="0"/>
              </a:rPr>
            </a:br>
            <a:r>
              <a:rPr lang="en-US" altLang="en-US" b="1" spc="-150" dirty="0" smtClean="0">
                <a:ln w="11430"/>
                <a:effectLst>
                  <a:outerShdw blurRad="60007" dist="310007" dir="7680000" sy="30000" kx="1300200" algn="ctr" rotWithShape="0">
                    <a:prstClr val="black">
                      <a:alpha val="32000"/>
                    </a:prstClr>
                  </a:outerShdw>
                </a:effectLst>
                <a:latin typeface="Century Gothic" panose="020B0502020202020204" pitchFamily="34" charset="0"/>
              </a:rPr>
              <a:t>Youth </a:t>
            </a:r>
            <a: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t>&amp; Adults in Crisis</a:t>
            </a:r>
          </a:p>
        </p:txBody>
      </p:sp>
      <p:sp>
        <p:nvSpPr>
          <p:cNvPr id="16387" name="Rectangle 3"/>
          <p:cNvSpPr>
            <a:spLocks noGrp="1" noChangeArrowheads="1"/>
          </p:cNvSpPr>
          <p:nvPr>
            <p:ph idx="1"/>
          </p:nvPr>
        </p:nvSpPr>
        <p:spPr>
          <a:xfrm>
            <a:off x="457200" y="1936376"/>
            <a:ext cx="7467600" cy="4083423"/>
          </a:xfrm>
          <a:prstGeom prst="roundRect">
            <a:avLst>
              <a:gd name="adj" fmla="val 0"/>
            </a:avLst>
          </a:prstGeom>
          <a:solidFill>
            <a:srgbClr val="C7C8D9">
              <a:alpha val="63137"/>
            </a:srgbClr>
          </a:solidFill>
        </p:spPr>
        <p:txBody>
          <a:bodyPr vert="horz" lIns="45720" tIns="45720" rIns="45720" bIns="45720" numCol="1" spcCol="182880" rtlCol="0">
            <a:noAutofit/>
          </a:bodyPr>
          <a:lstStyle/>
          <a:p>
            <a:r>
              <a:rPr lang="en-US" altLang="en-US" sz="1900" dirty="0">
                <a:latin typeface="Century Gothic" panose="020B0502020202020204" pitchFamily="34" charset="0"/>
              </a:rPr>
              <a:t>Consider developmental differences-physical, cognitive, emotional</a:t>
            </a:r>
          </a:p>
          <a:p>
            <a:r>
              <a:rPr lang="en-US" altLang="en-US" sz="1900" dirty="0">
                <a:latin typeface="Century Gothic" panose="020B0502020202020204" pitchFamily="34" charset="0"/>
              </a:rPr>
              <a:t>Increased possibility of psychotic behavior with adults</a:t>
            </a:r>
          </a:p>
          <a:p>
            <a:r>
              <a:rPr lang="en-US" altLang="en-US" sz="1900" dirty="0">
                <a:latin typeface="Century Gothic" panose="020B0502020202020204" pitchFamily="34" charset="0"/>
              </a:rPr>
              <a:t>Past experiences/trauma will affect behavior and may youth may be “triggered” by events unfolding</a:t>
            </a:r>
          </a:p>
          <a:p>
            <a:r>
              <a:rPr lang="en-US" altLang="en-US" sz="1900" dirty="0">
                <a:latin typeface="Century Gothic" panose="020B0502020202020204" pitchFamily="34" charset="0"/>
              </a:rPr>
              <a:t>Fear factor- people who are fearful will often behave in ways that they might not otherwise</a:t>
            </a:r>
          </a:p>
          <a:p>
            <a:r>
              <a:rPr lang="en-US" altLang="en-US" sz="1900" dirty="0">
                <a:latin typeface="Century Gothic" panose="020B0502020202020204" pitchFamily="34" charset="0"/>
              </a:rPr>
              <a:t>Children, by nature, are impulsive</a:t>
            </a:r>
          </a:p>
          <a:p>
            <a:r>
              <a:rPr lang="en-US" altLang="en-US" sz="1900" dirty="0">
                <a:latin typeface="Century Gothic" panose="020B0502020202020204" pitchFamily="34" charset="0"/>
              </a:rPr>
              <a:t>It is always helpful to have choice even over the smallest of things </a:t>
            </a:r>
          </a:p>
          <a:p>
            <a:endParaRPr lang="en-US" altLang="en-US" sz="1900" dirty="0">
              <a:latin typeface="Century Gothic" panose="020B0502020202020204" pitchFamily="34" charset="0"/>
            </a:endParaRPr>
          </a:p>
          <a:p>
            <a:endParaRPr lang="en-US" altLang="en-US" sz="1900" dirty="0">
              <a:latin typeface="Century Gothic" panose="020B0502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t>Normal Behavior vs Mental Illness Crisis</a:t>
            </a:r>
          </a:p>
        </p:txBody>
      </p:sp>
      <p:sp>
        <p:nvSpPr>
          <p:cNvPr id="17411" name="Rectangle 3"/>
          <p:cNvSpPr>
            <a:spLocks noGrp="1" noChangeArrowheads="1"/>
          </p:cNvSpPr>
          <p:nvPr>
            <p:ph idx="1"/>
          </p:nvPr>
        </p:nvSpPr>
        <p:spPr>
          <a:xfrm>
            <a:off x="592975" y="1452535"/>
            <a:ext cx="7865225" cy="2026023"/>
          </a:xfrm>
          <a:prstGeom prst="roundRect">
            <a:avLst>
              <a:gd name="adj" fmla="val 7640"/>
            </a:avLst>
          </a:prstGeom>
          <a:solidFill>
            <a:srgbClr val="C7C8D9">
              <a:alpha val="63137"/>
            </a:srgbClr>
          </a:solidFill>
        </p:spPr>
        <p:txBody>
          <a:bodyPr vert="horz" lIns="45720" tIns="45720" rIns="45720" bIns="45720" numCol="1" spcCol="182880" rtlCol="0">
            <a:noAutofit/>
          </a:bodyPr>
          <a:lstStyle/>
          <a:p>
            <a:r>
              <a:rPr lang="en-US" altLang="en-US" sz="1900">
                <a:latin typeface="Century Gothic" panose="020B0502020202020204" pitchFamily="34" charset="0"/>
              </a:rPr>
              <a:t>Can he link consequences to negative behavior?</a:t>
            </a:r>
          </a:p>
          <a:p>
            <a:r>
              <a:rPr lang="en-US" altLang="en-US" sz="1900">
                <a:latin typeface="Century Gothic" panose="020B0502020202020204" pitchFamily="34" charset="0"/>
              </a:rPr>
              <a:t>Can you follow his line of thinking?</a:t>
            </a:r>
          </a:p>
          <a:p>
            <a:r>
              <a:rPr lang="en-US" altLang="en-US" sz="1900">
                <a:latin typeface="Century Gothic" panose="020B0502020202020204" pitchFamily="34" charset="0"/>
              </a:rPr>
              <a:t>Is he able to stop behaviors long enough to listen?</a:t>
            </a:r>
          </a:p>
          <a:p>
            <a:r>
              <a:rPr lang="en-US" altLang="en-US" sz="1900">
                <a:latin typeface="Century Gothic" panose="020B0502020202020204" pitchFamily="34" charset="0"/>
              </a:rPr>
              <a:t>Does he remember his actions afterwards?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488913"/>
            <a:ext cx="7772400" cy="1143000"/>
          </a:xfrm>
        </p:spPr>
        <p:txBody>
          <a:bodyPr>
            <a:noAutofit/>
          </a:bodyPr>
          <a:lstStyle/>
          <a:p>
            <a:r>
              <a:rPr lang="en-US" altLang="en-US" b="1" spc="-150" dirty="0" smtClean="0">
                <a:ln w="11430"/>
                <a:effectLst>
                  <a:outerShdw blurRad="60007" dist="310007" dir="7680000" sy="30000" kx="1300200" algn="ctr" rotWithShape="0">
                    <a:prstClr val="black">
                      <a:alpha val="32000"/>
                    </a:prstClr>
                  </a:outerShdw>
                </a:effectLst>
                <a:latin typeface="Century Gothic" panose="020B0502020202020204" pitchFamily="34" charset="0"/>
              </a:rPr>
              <a:t>Mental Health Crisis Interventions</a:t>
            </a:r>
            <a:endPar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endParaRPr>
          </a:p>
        </p:txBody>
      </p:sp>
      <p:sp>
        <p:nvSpPr>
          <p:cNvPr id="18436" name="Text Placeholder 1"/>
          <p:cNvSpPr>
            <a:spLocks noGrp="1"/>
          </p:cNvSpPr>
          <p:nvPr>
            <p:ph type="body" sz="half" idx="1"/>
          </p:nvPr>
        </p:nvSpPr>
        <p:spPr>
          <a:xfrm>
            <a:off x="762000" y="1371600"/>
            <a:ext cx="7239000" cy="5181600"/>
          </a:xfrm>
          <a:solidFill>
            <a:srgbClr val="C7C8D9">
              <a:alpha val="63137"/>
            </a:srgbClr>
          </a:solidFill>
        </p:spPr>
        <p:txBody>
          <a:bodyPr vert="horz" lIns="45720" tIns="45720" rIns="45720" bIns="45720" numCol="1" spcCol="182880" rtlCol="0">
            <a:noAutofit/>
          </a:bodyPr>
          <a:lstStyle/>
          <a:p>
            <a:r>
              <a:rPr lang="en-US" altLang="en-US" sz="1900" dirty="0">
                <a:latin typeface="Century Gothic" panose="020B0502020202020204" pitchFamily="34" charset="0"/>
              </a:rPr>
              <a:t>Listen- to both what the youth may be saying verbally and non-verbally </a:t>
            </a:r>
          </a:p>
          <a:p>
            <a:r>
              <a:rPr lang="en-US" altLang="en-US" sz="1900" dirty="0">
                <a:latin typeface="Century Gothic" panose="020B0502020202020204" pitchFamily="34" charset="0"/>
              </a:rPr>
              <a:t>Validation and Reflection- validate or reflect what you hear or see them saying without judgement. Validation is an acknowledgement that you are listening and observing.  Examples may be as simple as “ “you are really angry right now” “ you seem very sad/scared/angry/frustrated”…. Simply making such reflection statements lets them knows they are being heard and you are paying attention.  If you make a statement of validation and they comment ( or scream) that “NO I AM NOT ANGRY” do not argue the point just wait patiently and they will typically continue to yell or express themselves giving you more information such as “Mrs. XXX is a XXXX. “  You can then make a statement such as “ you are really angry with Mrs. XXX”.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
            </a:r>
            <a:br>
              <a:rPr lang="en-US" altLang="en-US" smtClean="0"/>
            </a:br>
            <a:endParaRPr lang="en-US" altLang="en-US" smtClean="0"/>
          </a:p>
        </p:txBody>
      </p:sp>
      <p:sp>
        <p:nvSpPr>
          <p:cNvPr id="18435" name="Rectangle 3"/>
          <p:cNvSpPr>
            <a:spLocks noGrp="1" noChangeArrowheads="1"/>
          </p:cNvSpPr>
          <p:nvPr>
            <p:ph idx="1"/>
          </p:nvPr>
        </p:nvSpPr>
        <p:spPr>
          <a:xfrm>
            <a:off x="685800" y="457200"/>
            <a:ext cx="7772400" cy="3352800"/>
          </a:xfrm>
          <a:solidFill>
            <a:srgbClr val="C7C8D9">
              <a:alpha val="63137"/>
            </a:srgbClr>
          </a:solidFill>
        </p:spPr>
        <p:txBody>
          <a:bodyPr vert="horz" lIns="45720" tIns="45720" rIns="45720" bIns="45720" numCol="1" spcCol="182880" rtlCol="0">
            <a:noAutofit/>
          </a:bodyPr>
          <a:lstStyle/>
          <a:p>
            <a:r>
              <a:rPr lang="en-US" altLang="en-US" sz="1900" dirty="0">
                <a:latin typeface="Century Gothic" panose="020B0502020202020204" pitchFamily="34" charset="0"/>
              </a:rPr>
              <a:t>The important points to remember about this process is that :</a:t>
            </a:r>
          </a:p>
          <a:p>
            <a:r>
              <a:rPr lang="en-US" altLang="en-US" sz="1900" dirty="0">
                <a:latin typeface="Century Gothic" panose="020B0502020202020204" pitchFamily="34" charset="0"/>
              </a:rPr>
              <a:t>In reflection and validation we are not making judgements, this is not the time for judgement as this  will likely escalate the situation.  </a:t>
            </a:r>
          </a:p>
          <a:p>
            <a:r>
              <a:rPr lang="en-US" altLang="en-US" sz="1900" dirty="0">
                <a:latin typeface="Century Gothic" panose="020B0502020202020204" pitchFamily="34" charset="0"/>
              </a:rPr>
              <a:t>If the goal is assist the individual in a mental health crisis to gain increased control and maintain their dignity then the listen , reflect, validate method coupled with a comfortableness for silence and support will be most effective.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524000"/>
          </a:xfrm>
        </p:spPr>
        <p:txBody>
          <a:bodyPr>
            <a:normAutofit/>
          </a:bodyPr>
          <a:lstStyle/>
          <a:p>
            <a:r>
              <a:rPr lang="en-US" altLang="en-US" b="1" spc="-150" dirty="0" smtClean="0">
                <a:ln w="11430"/>
                <a:effectLst>
                  <a:outerShdw blurRad="60007" dist="310007" dir="7680000" sy="30000" kx="1300200" algn="ctr" rotWithShape="0">
                    <a:prstClr val="black">
                      <a:alpha val="32000"/>
                    </a:prstClr>
                  </a:outerShdw>
                </a:effectLst>
                <a:latin typeface="Century Gothic" panose="020B0502020202020204" pitchFamily="34" charset="0"/>
              </a:rPr>
              <a:t>Mental Health Interventions (</a:t>
            </a:r>
            <a:r>
              <a:rPr lang="en-US" altLang="en-US" b="1" spc="-150" dirty="0" err="1" smtClean="0">
                <a:ln w="11430"/>
                <a:effectLst>
                  <a:outerShdw blurRad="60007" dist="310007" dir="7680000" sy="30000" kx="1300200" algn="ctr" rotWithShape="0">
                    <a:prstClr val="black">
                      <a:alpha val="32000"/>
                    </a:prstClr>
                  </a:outerShdw>
                </a:effectLst>
                <a:latin typeface="Century Gothic" panose="020B0502020202020204" pitchFamily="34" charset="0"/>
              </a:rPr>
              <a:t>cont</a:t>
            </a:r>
            <a:r>
              <a:rPr lang="en-US" altLang="en-US" b="1" spc="-150" dirty="0" smtClean="0">
                <a:ln w="11430"/>
                <a:effectLst>
                  <a:outerShdw blurRad="60007" dist="310007" dir="7680000" sy="30000" kx="1300200" algn="ctr" rotWithShape="0">
                    <a:prstClr val="black">
                      <a:alpha val="32000"/>
                    </a:prstClr>
                  </a:outerShdw>
                </a:effectLst>
                <a:latin typeface="Century Gothic" panose="020B0502020202020204" pitchFamily="34" charset="0"/>
              </a:rPr>
              <a:t>)</a:t>
            </a:r>
            <a:endPar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endParaRPr>
          </a:p>
        </p:txBody>
      </p:sp>
      <p:sp>
        <p:nvSpPr>
          <p:cNvPr id="19459" name="Rectangle 3"/>
          <p:cNvSpPr>
            <a:spLocks noGrp="1" noChangeArrowheads="1"/>
          </p:cNvSpPr>
          <p:nvPr>
            <p:ph type="body" sz="half" idx="1"/>
          </p:nvPr>
        </p:nvSpPr>
        <p:spPr>
          <a:xfrm>
            <a:off x="685800" y="1371600"/>
            <a:ext cx="7162800" cy="5029200"/>
          </a:xfrm>
          <a:solidFill>
            <a:srgbClr val="C7C8D9">
              <a:alpha val="63137"/>
            </a:srgbClr>
          </a:solidFill>
        </p:spPr>
        <p:txBody>
          <a:bodyPr vert="horz" lIns="45720" tIns="45720" rIns="45720" bIns="45720" numCol="1" spcCol="182880" rtlCol="0">
            <a:noAutofit/>
          </a:bodyPr>
          <a:lstStyle/>
          <a:p>
            <a:r>
              <a:rPr lang="en-US" altLang="en-US" sz="1800" dirty="0">
                <a:latin typeface="Century Gothic" panose="020B0502020202020204" pitchFamily="34" charset="0"/>
              </a:rPr>
              <a:t>Assess the need- what is it this individual is in need of or trying to communicate to me about their needs? Examples of common needs include: food, water, shelter, sleep, physical comfort, physical touch, attention, self esteem, autonomy/self direction.</a:t>
            </a:r>
          </a:p>
          <a:p>
            <a:r>
              <a:rPr lang="en-US" altLang="en-US" sz="1800" dirty="0">
                <a:latin typeface="Century Gothic" panose="020B0502020202020204" pitchFamily="34" charset="0"/>
              </a:rPr>
              <a:t>Is there a way that you can meet or partially meet the need of the individual? </a:t>
            </a:r>
          </a:p>
          <a:p>
            <a:r>
              <a:rPr lang="en-US" altLang="en-US" sz="1800" dirty="0">
                <a:latin typeface="Century Gothic" panose="020B0502020202020204" pitchFamily="34" charset="0"/>
              </a:rPr>
              <a:t>Be cognizant of the cultural differences that may lead to misinterpretation of a behavior- (ex)lack of eye contact in some cultures is sign of respect , not disrespect.</a:t>
            </a:r>
          </a:p>
          <a:p>
            <a:r>
              <a:rPr lang="en-US" altLang="en-US" sz="1800" dirty="0">
                <a:latin typeface="Century Gothic" panose="020B0502020202020204" pitchFamily="34" charset="0"/>
              </a:rPr>
              <a:t>Be sure to communicate that you are there to help and that you want to help- (ex) I want to help you feel safe.</a:t>
            </a:r>
          </a:p>
          <a:p>
            <a:r>
              <a:rPr lang="en-US" altLang="en-US" sz="1800" dirty="0">
                <a:latin typeface="Century Gothic" panose="020B0502020202020204" pitchFamily="34" charset="0"/>
              </a:rPr>
              <a:t>Many individuals with special needs are triggered simply by environmental factors, it is important to remember that as you encounter a youth in crisis</a:t>
            </a:r>
          </a:p>
          <a:p>
            <a:endParaRPr lang="en-US" altLang="en-US" sz="1800" dirty="0">
              <a:latin typeface="Century Gothic" panose="020B0502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t>Examples</a:t>
            </a:r>
            <a:r>
              <a:rPr lang="en-US" altLang="en-US" dirty="0" smtClean="0"/>
              <a:t> </a:t>
            </a:r>
            <a: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t>of environmental triggers</a:t>
            </a:r>
          </a:p>
        </p:txBody>
      </p:sp>
      <p:sp>
        <p:nvSpPr>
          <p:cNvPr id="21507" name="Rectangle 3"/>
          <p:cNvSpPr>
            <a:spLocks noGrp="1" noChangeArrowheads="1"/>
          </p:cNvSpPr>
          <p:nvPr>
            <p:ph type="body" sz="half" idx="1"/>
          </p:nvPr>
        </p:nvSpPr>
        <p:spPr>
          <a:xfrm>
            <a:off x="685800" y="1546860"/>
            <a:ext cx="6019800" cy="4114800"/>
          </a:xfrm>
          <a:solidFill>
            <a:srgbClr val="C7C8D9">
              <a:alpha val="63137"/>
            </a:srgbClr>
          </a:solidFill>
        </p:spPr>
        <p:txBody>
          <a:bodyPr vert="horz" lIns="45720" tIns="45720" rIns="45720" bIns="45720" numCol="1" spcCol="182880" rtlCol="0">
            <a:noAutofit/>
          </a:bodyPr>
          <a:lstStyle/>
          <a:p>
            <a:r>
              <a:rPr lang="en-US" altLang="en-US" sz="1800" dirty="0">
                <a:latin typeface="Century Gothic" panose="020B0502020202020204" pitchFamily="34" charset="0"/>
              </a:rPr>
              <a:t>Physical conditions (light, heat/cold crowding, noise)</a:t>
            </a:r>
          </a:p>
          <a:p>
            <a:r>
              <a:rPr lang="en-US" altLang="en-US" sz="1800" dirty="0">
                <a:latin typeface="Century Gothic" panose="020B0502020202020204" pitchFamily="34" charset="0"/>
              </a:rPr>
              <a:t>Chaotic circumstances (screaming, yelling, fighting in environment)</a:t>
            </a:r>
          </a:p>
          <a:p>
            <a:r>
              <a:rPr lang="en-US" altLang="en-US" sz="1800" dirty="0">
                <a:latin typeface="Century Gothic" panose="020B0502020202020204" pitchFamily="34" charset="0"/>
              </a:rPr>
              <a:t>Audience </a:t>
            </a:r>
          </a:p>
          <a:p>
            <a:r>
              <a:rPr lang="en-US" altLang="en-US" sz="1800" dirty="0">
                <a:latin typeface="Century Gothic" panose="020B0502020202020204" pitchFamily="34" charset="0"/>
              </a:rPr>
              <a:t>Particular individuals with whom the youth is upset</a:t>
            </a:r>
          </a:p>
          <a:p>
            <a:r>
              <a:rPr lang="en-US" altLang="en-US" sz="1800" dirty="0">
                <a:latin typeface="Century Gothic" panose="020B0502020202020204" pitchFamily="34" charset="0"/>
              </a:rPr>
              <a:t>Specific spaces – being confined or backed into a room with exit blocked</a:t>
            </a:r>
          </a:p>
          <a:p>
            <a:endParaRPr lang="en-US" altLang="en-US" sz="1800" dirty="0">
              <a:latin typeface="Century Gothic" panose="020B0502020202020204" pitchFamily="34" charset="0"/>
            </a:endParaRPr>
          </a:p>
        </p:txBody>
      </p:sp>
      <p:pic>
        <p:nvPicPr>
          <p:cNvPr id="21508" name="Picture 5" descr="C:\Users\slegrand\AppData\Local\Microsoft\Windows\Temporary Internet Files\Content.IE5\R69YRBIX\yelling-smiley[1].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286625" y="2347913"/>
            <a:ext cx="1352550" cy="942975"/>
          </a:xfrm>
          <a:noFill/>
        </p:spPr>
      </p:pic>
      <p:pic>
        <p:nvPicPr>
          <p:cNvPr id="21509" name="Picture 6" descr="C:\Users\slegrand\AppData\Local\Microsoft\Windows\Temporary Internet Files\Content.IE5\5P0RY4IS\spoiled brat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325" y="3962400"/>
            <a:ext cx="1336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t>Principles of Crisis Communication</a:t>
            </a:r>
          </a:p>
        </p:txBody>
      </p:sp>
      <p:sp>
        <p:nvSpPr>
          <p:cNvPr id="22531" name="Rectangle 3"/>
          <p:cNvSpPr>
            <a:spLocks noGrp="1" noChangeArrowheads="1"/>
          </p:cNvSpPr>
          <p:nvPr>
            <p:ph type="body" sz="half" idx="1"/>
          </p:nvPr>
        </p:nvSpPr>
        <p:spPr>
          <a:xfrm>
            <a:off x="685800" y="1905000"/>
            <a:ext cx="4953000" cy="4114800"/>
          </a:xfrm>
          <a:solidFill>
            <a:srgbClr val="C7C8D9">
              <a:alpha val="63137"/>
            </a:srgbClr>
          </a:solidFill>
        </p:spPr>
        <p:txBody>
          <a:bodyPr vert="horz" lIns="45720" tIns="45720" rIns="45720" bIns="45720" numCol="1" spcCol="182880" rtlCol="0">
            <a:noAutofit/>
          </a:bodyPr>
          <a:lstStyle/>
          <a:p>
            <a:r>
              <a:rPr lang="en-US" altLang="en-US" sz="1800">
                <a:latin typeface="Century Gothic" panose="020B0502020202020204" pitchFamily="34" charset="0"/>
              </a:rPr>
              <a:t>Self control enables critical thinking</a:t>
            </a:r>
          </a:p>
          <a:p>
            <a:r>
              <a:rPr lang="en-US" altLang="en-US" sz="1800">
                <a:latin typeface="Century Gothic" panose="020B0502020202020204" pitchFamily="34" charset="0"/>
              </a:rPr>
              <a:t>Assessment of situation and individual is continuous and comes before any action</a:t>
            </a:r>
          </a:p>
          <a:p>
            <a:r>
              <a:rPr lang="en-US" altLang="en-US" sz="1800">
                <a:latin typeface="Century Gothic" panose="020B0502020202020204" pitchFamily="34" charset="0"/>
              </a:rPr>
              <a:t>You want to always remember to take away energy from a charged situation not contribute energy  to it</a:t>
            </a:r>
          </a:p>
          <a:p>
            <a:r>
              <a:rPr lang="en-US" altLang="en-US" sz="1800">
                <a:latin typeface="Century Gothic" panose="020B0502020202020204" pitchFamily="34" charset="0"/>
              </a:rPr>
              <a:t>Communication keeps the door open</a:t>
            </a:r>
          </a:p>
          <a:p>
            <a:r>
              <a:rPr lang="en-US" altLang="en-US" sz="1800">
                <a:latin typeface="Century Gothic" panose="020B0502020202020204" pitchFamily="34" charset="0"/>
              </a:rPr>
              <a:t>Communication should be assertive and clear- simple, short, clear expectations</a:t>
            </a:r>
          </a:p>
          <a:p>
            <a:r>
              <a:rPr lang="en-US" altLang="en-US" sz="1800">
                <a:latin typeface="Century Gothic" panose="020B0502020202020204" pitchFamily="34" charset="0"/>
              </a:rPr>
              <a:t>Patience pays off</a:t>
            </a:r>
          </a:p>
          <a:p>
            <a:r>
              <a:rPr lang="en-US" altLang="en-US" sz="1800">
                <a:latin typeface="Century Gothic" panose="020B0502020202020204" pitchFamily="34" charset="0"/>
              </a:rPr>
              <a:t>Be prepared for the unexpected</a:t>
            </a:r>
          </a:p>
        </p:txBody>
      </p:sp>
      <p:pic>
        <p:nvPicPr>
          <p:cNvPr id="22533" name="Picture 6" descr="C:\Users\slegrand\AppData\Local\Microsoft\Windows\Temporary Internet Files\Content.IE5\R69YRBIX\self_control_sign[1].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477000" y="1524000"/>
            <a:ext cx="1143000" cy="1676400"/>
          </a:xfrm>
          <a:noFill/>
        </p:spPr>
      </p:pic>
      <p:pic>
        <p:nvPicPr>
          <p:cNvPr id="22532" name="Picture 5" descr="C:\Users\slegrand\AppData\Local\Microsoft\Windows\Temporary Internet Files\Content.IE5\5P0RY4IS\communic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838" y="3505200"/>
            <a:ext cx="25336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52400"/>
            <a:ext cx="7772400" cy="762000"/>
          </a:xfrm>
        </p:spPr>
        <p:txBody>
          <a:bodyPr>
            <a:normAutofit fontScale="90000"/>
          </a:bodyPr>
          <a:lstStyle/>
          <a:p>
            <a:r>
              <a:rPr lang="en-US" altLang="en-US" smtClean="0"/>
              <a:t/>
            </a:r>
            <a:br>
              <a:rPr lang="en-US" altLang="en-US" smtClean="0"/>
            </a:br>
            <a:endParaRPr lang="en-US" altLang="en-US" sz="3200" smtClean="0"/>
          </a:p>
        </p:txBody>
      </p:sp>
      <p:sp>
        <p:nvSpPr>
          <p:cNvPr id="22531" name="Text Placeholder 1"/>
          <p:cNvSpPr>
            <a:spLocks noGrp="1"/>
          </p:cNvSpPr>
          <p:nvPr>
            <p:ph type="body" sz="half" idx="1"/>
          </p:nvPr>
        </p:nvSpPr>
        <p:spPr>
          <a:xfrm>
            <a:off x="457200" y="-76200"/>
            <a:ext cx="7848600" cy="6553200"/>
          </a:xfrm>
        </p:spPr>
        <p:txBody>
          <a:bodyPr/>
          <a:lstStyle/>
          <a:p>
            <a:pPr marL="0" indent="0">
              <a:buFontTx/>
              <a:buNone/>
              <a:defRPr/>
            </a:pPr>
            <a:r>
              <a:rPr lang="en-US" altLang="en-US" dirty="0" smtClean="0"/>
              <a:t>There are 4 basic reasons why people threaten and injure themselves or others </a:t>
            </a:r>
          </a:p>
          <a:p>
            <a:pPr>
              <a:buFont typeface="Wingdings" panose="05000000000000000000" pitchFamily="2" charset="2"/>
              <a:buChar char="§"/>
              <a:defRPr/>
            </a:pPr>
            <a:r>
              <a:rPr lang="en-US" altLang="en-US" dirty="0" smtClean="0"/>
              <a:t>Fear</a:t>
            </a:r>
          </a:p>
          <a:p>
            <a:pPr>
              <a:buFont typeface="Wingdings" panose="05000000000000000000" pitchFamily="2" charset="2"/>
              <a:buChar char="§"/>
              <a:defRPr/>
            </a:pPr>
            <a:r>
              <a:rPr lang="en-US" altLang="en-US" dirty="0" smtClean="0"/>
              <a:t>Frustration</a:t>
            </a:r>
          </a:p>
          <a:p>
            <a:pPr>
              <a:buFont typeface="Wingdings" panose="05000000000000000000" pitchFamily="2" charset="2"/>
              <a:buChar char="§"/>
              <a:defRPr/>
            </a:pPr>
            <a:r>
              <a:rPr lang="en-US" altLang="en-US" dirty="0" smtClean="0"/>
              <a:t>Manipulation</a:t>
            </a:r>
          </a:p>
          <a:p>
            <a:pPr>
              <a:buFont typeface="Wingdings" panose="05000000000000000000" pitchFamily="2" charset="2"/>
              <a:buChar char="§"/>
              <a:defRPr/>
            </a:pPr>
            <a:r>
              <a:rPr lang="en-US" altLang="en-US" dirty="0" smtClean="0"/>
              <a:t>Intimidation</a:t>
            </a:r>
          </a:p>
          <a:p>
            <a:pPr marL="0" indent="0">
              <a:buFontTx/>
              <a:buNone/>
              <a:defRPr/>
            </a:pPr>
            <a:endParaRPr lang="en-US" altLang="en-US" dirty="0" smtClean="0"/>
          </a:p>
        </p:txBody>
      </p:sp>
      <p:pic>
        <p:nvPicPr>
          <p:cNvPr id="23556" name="Picture 5" descr="C:\Users\slegrand\AppData\Local\Microsoft\Windows\Temporary Internet Files\Content.IE5\R69YRBIX\frustration[1].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657600" y="1752600"/>
            <a:ext cx="1905000" cy="1322388"/>
          </a:xfrm>
          <a:noFill/>
        </p:spPr>
      </p:pic>
      <p:pic>
        <p:nvPicPr>
          <p:cNvPr id="23557" name="Picture 6" descr="C:\Users\slegrand\AppData\Local\Microsoft\Windows\Temporary Internet Files\Content.IE5\TBDFHEY8\10120469386_40054465c3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1066800"/>
            <a:ext cx="13668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C:\Users\slegrand\AppData\Local\Microsoft\Windows\Temporary Internet Files\Content.IE5\M5CHGLBL\manipula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788" y="4130675"/>
            <a:ext cx="1979612"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descr="C:\Users\slegrand\AppData\Local\Microsoft\Windows\Temporary Internet Files\Content.IE5\R69YRBIX\bully[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798888"/>
            <a:ext cx="1752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8" name="Rounded Rectangle 7"/>
          <p:cNvSpPr/>
          <p:nvPr/>
        </p:nvSpPr>
        <p:spPr>
          <a:xfrm>
            <a:off x="-1" y="6217919"/>
            <a:ext cx="8458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t>Overview of Presentation</a:t>
            </a:r>
          </a:p>
        </p:txBody>
      </p:sp>
      <p:sp>
        <p:nvSpPr>
          <p:cNvPr id="30723" name="Rectangle 3"/>
          <p:cNvSpPr>
            <a:spLocks noGrp="1" noChangeArrowheads="1"/>
          </p:cNvSpPr>
          <p:nvPr>
            <p:ph idx="1"/>
          </p:nvPr>
        </p:nvSpPr>
        <p:spPr>
          <a:xfrm>
            <a:off x="914400" y="1936377"/>
            <a:ext cx="6629400" cy="3397623"/>
          </a:xfrm>
          <a:prstGeom prst="roundRect">
            <a:avLst>
              <a:gd name="adj" fmla="val 3405"/>
            </a:avLst>
          </a:prstGeom>
          <a:solidFill>
            <a:srgbClr val="C7C8D9">
              <a:alpha val="63137"/>
            </a:srgbClr>
          </a:solidFill>
        </p:spPr>
        <p:txBody>
          <a:bodyPr/>
          <a:lstStyle/>
          <a:p>
            <a:pPr>
              <a:lnSpc>
                <a:spcPct val="90000"/>
              </a:lnSpc>
            </a:pPr>
            <a:r>
              <a:rPr lang="en-US" altLang="en-US" dirty="0" smtClean="0">
                <a:latin typeface="Century Gothic" panose="020B0502020202020204" pitchFamily="34" charset="0"/>
              </a:rPr>
              <a:t>Common Diagnosis seen in children today - ADHD, Bipolar Disorder, Oppositional Defiant Disorder, and Conduct Disorder</a:t>
            </a:r>
          </a:p>
          <a:p>
            <a:pPr>
              <a:lnSpc>
                <a:spcPct val="90000"/>
              </a:lnSpc>
            </a:pPr>
            <a:r>
              <a:rPr lang="en-US" altLang="en-US" dirty="0" smtClean="0">
                <a:latin typeface="Century Gothic" panose="020B0502020202020204" pitchFamily="34" charset="0"/>
              </a:rPr>
              <a:t>Review normal behavior versus possible behaviors during a mental health crisis</a:t>
            </a:r>
          </a:p>
          <a:p>
            <a:pPr>
              <a:lnSpc>
                <a:spcPct val="90000"/>
              </a:lnSpc>
            </a:pPr>
            <a:r>
              <a:rPr lang="en-US" altLang="en-US" dirty="0" smtClean="0">
                <a:latin typeface="Century Gothic" panose="020B0502020202020204" pitchFamily="34" charset="0"/>
              </a:rPr>
              <a:t>Discuss the impact of family dynamics on intervention</a:t>
            </a:r>
          </a:p>
          <a:p>
            <a:pPr>
              <a:lnSpc>
                <a:spcPct val="90000"/>
              </a:lnSpc>
            </a:pPr>
            <a:r>
              <a:rPr lang="en-US" altLang="en-US" dirty="0" smtClean="0">
                <a:latin typeface="Century Gothic" panose="020B0502020202020204" pitchFamily="34" charset="0"/>
              </a:rPr>
              <a:t>Review community resources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altLang="en-US" sz="4000" smtClean="0"/>
              <a:t>Matching your communication to the motive of youth in crisis</a:t>
            </a:r>
          </a:p>
        </p:txBody>
      </p:sp>
      <p:sp>
        <p:nvSpPr>
          <p:cNvPr id="23555" name="Rectangle 3"/>
          <p:cNvSpPr>
            <a:spLocks noGrp="1" noChangeArrowheads="1"/>
          </p:cNvSpPr>
          <p:nvPr>
            <p:ph type="body" sz="half" idx="1"/>
          </p:nvPr>
        </p:nvSpPr>
        <p:spPr>
          <a:xfrm>
            <a:off x="1066800" y="2057400"/>
            <a:ext cx="6400800" cy="4572000"/>
          </a:xfrm>
        </p:spPr>
        <p:txBody>
          <a:bodyPr>
            <a:normAutofit lnSpcReduction="10000"/>
          </a:bodyPr>
          <a:lstStyle/>
          <a:p>
            <a:pPr>
              <a:lnSpc>
                <a:spcPct val="90000"/>
              </a:lnSpc>
              <a:buFont typeface="Wingdings" panose="05000000000000000000" pitchFamily="2" charset="2"/>
              <a:buChar char="v"/>
              <a:defRPr/>
            </a:pPr>
            <a:r>
              <a:rPr lang="en-US" altLang="en-US" sz="2400" b="1" dirty="0" smtClean="0"/>
              <a:t>FEAR- an emotional response to a perceived threat (may not be rational) for safety</a:t>
            </a:r>
            <a:endParaRPr lang="en-US" altLang="en-US" sz="2000" dirty="0"/>
          </a:p>
          <a:p>
            <a:pPr marL="0" indent="0">
              <a:lnSpc>
                <a:spcPct val="90000"/>
              </a:lnSpc>
              <a:buFontTx/>
              <a:buNone/>
              <a:defRPr/>
            </a:pPr>
            <a:r>
              <a:rPr lang="en-US" altLang="en-US" sz="2000" b="1" dirty="0" smtClean="0"/>
              <a:t>	-</a:t>
            </a:r>
            <a:r>
              <a:rPr lang="en-US" altLang="en-US" sz="2000" dirty="0" smtClean="0"/>
              <a:t>your muscles relaxed, open hands in full view</a:t>
            </a:r>
          </a:p>
          <a:p>
            <a:pPr marL="0" indent="0">
              <a:lnSpc>
                <a:spcPct val="90000"/>
              </a:lnSpc>
              <a:buFontTx/>
              <a:buNone/>
              <a:defRPr/>
            </a:pPr>
            <a:r>
              <a:rPr lang="en-US" altLang="en-US" sz="2000" b="1" dirty="0"/>
              <a:t>	</a:t>
            </a:r>
            <a:r>
              <a:rPr lang="en-US" altLang="en-US" sz="2000" b="1" dirty="0" smtClean="0"/>
              <a:t>-</a:t>
            </a:r>
            <a:r>
              <a:rPr lang="en-US" altLang="en-US" sz="2000" dirty="0" smtClean="0"/>
              <a:t>voice soft and low tones</a:t>
            </a:r>
          </a:p>
          <a:p>
            <a:pPr marL="0" indent="0">
              <a:lnSpc>
                <a:spcPct val="90000"/>
              </a:lnSpc>
              <a:buFontTx/>
              <a:buNone/>
              <a:defRPr/>
            </a:pPr>
            <a:r>
              <a:rPr lang="en-US" altLang="en-US" sz="2000" b="1" dirty="0"/>
              <a:t>	</a:t>
            </a:r>
            <a:r>
              <a:rPr lang="en-US" altLang="en-US" sz="2000" b="1" dirty="0" smtClean="0"/>
              <a:t>-</a:t>
            </a:r>
            <a:r>
              <a:rPr lang="en-US" altLang="en-US" sz="2000" dirty="0" smtClean="0"/>
              <a:t>brief phrases such as “I want to help” “I want you   	  to feel safe”</a:t>
            </a:r>
          </a:p>
          <a:p>
            <a:pPr marL="0" indent="0">
              <a:lnSpc>
                <a:spcPct val="90000"/>
              </a:lnSpc>
              <a:buFontTx/>
              <a:buNone/>
              <a:defRPr/>
            </a:pPr>
            <a:r>
              <a:rPr lang="en-US" altLang="en-US" sz="2000" b="1" dirty="0"/>
              <a:t>	</a:t>
            </a:r>
            <a:r>
              <a:rPr lang="en-US" altLang="en-US" sz="2000" dirty="0" smtClean="0"/>
              <a:t>-explain any action or steps before you act on them</a:t>
            </a:r>
          </a:p>
          <a:p>
            <a:pPr marL="0" indent="0">
              <a:lnSpc>
                <a:spcPct val="90000"/>
              </a:lnSpc>
              <a:buFontTx/>
              <a:buNone/>
              <a:defRPr/>
            </a:pPr>
            <a:r>
              <a:rPr lang="en-US" altLang="en-US" sz="2000" b="1" dirty="0"/>
              <a:t>	</a:t>
            </a:r>
            <a:r>
              <a:rPr lang="en-US" altLang="en-US" sz="2000" dirty="0" smtClean="0"/>
              <a:t>-do not force eye contact</a:t>
            </a:r>
          </a:p>
          <a:p>
            <a:pPr marL="0" indent="0">
              <a:lnSpc>
                <a:spcPct val="90000"/>
              </a:lnSpc>
              <a:buFontTx/>
              <a:buNone/>
              <a:defRPr/>
            </a:pPr>
            <a:r>
              <a:rPr lang="en-US" altLang="en-US" sz="2000" b="1" dirty="0"/>
              <a:t>	</a:t>
            </a:r>
            <a:r>
              <a:rPr lang="en-US" altLang="en-US" sz="2000" dirty="0" smtClean="0"/>
              <a:t>-remain out of striking range and avoid physical 	  contact </a:t>
            </a:r>
          </a:p>
          <a:p>
            <a:pPr marL="0" indent="0">
              <a:lnSpc>
                <a:spcPct val="90000"/>
              </a:lnSpc>
              <a:buFontTx/>
              <a:buNone/>
              <a:defRPr/>
            </a:pPr>
            <a:r>
              <a:rPr lang="en-US" altLang="en-US" sz="2000" b="1" dirty="0"/>
              <a:t> </a:t>
            </a:r>
            <a:r>
              <a:rPr lang="en-US" altLang="en-US" sz="2000" b="1" dirty="0" smtClean="0"/>
              <a:t>              </a:t>
            </a:r>
          </a:p>
        </p:txBody>
      </p:sp>
      <p:sp useBgFill="1">
        <p:nvSpPr>
          <p:cNvPr id="5" name="Rounded Rectangle 4"/>
          <p:cNvSpPr/>
          <p:nvPr/>
        </p:nvSpPr>
        <p:spPr>
          <a:xfrm>
            <a:off x="-1" y="6217919"/>
            <a:ext cx="8458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09600" y="533400"/>
            <a:ext cx="7772400" cy="5334000"/>
          </a:xfrm>
        </p:spPr>
        <p:txBody>
          <a:bodyPr>
            <a:normAutofit fontScale="92500" lnSpcReduction="10000"/>
          </a:bodyPr>
          <a:lstStyle/>
          <a:p>
            <a:pPr>
              <a:buFont typeface="Wingdings" panose="05000000000000000000" pitchFamily="2" charset="2"/>
              <a:buChar char="v"/>
              <a:defRPr/>
            </a:pPr>
            <a:r>
              <a:rPr lang="en-US" altLang="en-US" sz="2400" b="1" dirty="0" smtClean="0"/>
              <a:t>FRUSTRATION- an emotional response to a perception of being out of control</a:t>
            </a:r>
          </a:p>
          <a:p>
            <a:pPr marL="0" indent="0">
              <a:buFontTx/>
              <a:buNone/>
              <a:defRPr/>
            </a:pPr>
            <a:r>
              <a:rPr lang="en-US" altLang="en-US" sz="2400" b="1" dirty="0"/>
              <a:t>	</a:t>
            </a:r>
            <a:r>
              <a:rPr lang="en-US" altLang="en-US" sz="2400" dirty="0" smtClean="0"/>
              <a:t>- the goal in working with a youth who is operating of out of frustration is that a demonstration and lending of control in a respectful manner will help restore the internal control of the frustrated youth.</a:t>
            </a:r>
          </a:p>
          <a:p>
            <a:pPr marL="0" indent="0">
              <a:buFontTx/>
              <a:buNone/>
              <a:defRPr/>
            </a:pPr>
            <a:r>
              <a:rPr lang="en-US" altLang="en-US" sz="2400" b="1" dirty="0"/>
              <a:t>	</a:t>
            </a:r>
            <a:r>
              <a:rPr lang="en-US" altLang="en-US" sz="2400" dirty="0" smtClean="0"/>
              <a:t>-reflection of what youth is expressing</a:t>
            </a:r>
          </a:p>
          <a:p>
            <a:pPr marL="0" indent="0">
              <a:buFontTx/>
              <a:buNone/>
              <a:defRPr/>
            </a:pPr>
            <a:r>
              <a:rPr lang="en-US" altLang="en-US" sz="2400" b="1" dirty="0"/>
              <a:t>	</a:t>
            </a:r>
            <a:r>
              <a:rPr lang="en-US" altLang="en-US" sz="2400" dirty="0" smtClean="0"/>
              <a:t>-validation of their feeling (again this is not saying you agree, it is acknowledging the emotion</a:t>
            </a:r>
          </a:p>
          <a:p>
            <a:pPr marL="0" indent="0">
              <a:buFontTx/>
              <a:buNone/>
              <a:defRPr/>
            </a:pPr>
            <a:r>
              <a:rPr lang="en-US" altLang="en-US" sz="2400" b="1" dirty="0" smtClean="0"/>
              <a:t>	</a:t>
            </a:r>
            <a:r>
              <a:rPr lang="en-US" altLang="en-US" sz="2400" dirty="0" smtClean="0"/>
              <a:t>-repetitive, clear, action oriented communication “Joe I hear your angry, lets talk about it” </a:t>
            </a:r>
          </a:p>
          <a:p>
            <a:pPr marL="0" indent="0">
              <a:buFontTx/>
              <a:buNone/>
              <a:defRPr/>
            </a:pPr>
            <a:r>
              <a:rPr lang="en-US" altLang="en-US" sz="2400" b="1" dirty="0"/>
              <a:t>	</a:t>
            </a:r>
            <a:r>
              <a:rPr lang="en-US" altLang="en-US" sz="2400" dirty="0" smtClean="0"/>
              <a:t>-eye contact focused on youth to whom you are speaking/listening to </a:t>
            </a:r>
            <a:endParaRPr lang="en-US" altLang="en-US" sz="2400" b="1" dirty="0" smtClean="0"/>
          </a:p>
        </p:txBody>
      </p:sp>
      <p:sp useBgFill="1">
        <p:nvSpPr>
          <p:cNvPr id="3" name="Rounded Rectangle 2"/>
          <p:cNvSpPr/>
          <p:nvPr/>
        </p:nvSpPr>
        <p:spPr>
          <a:xfrm>
            <a:off x="-1" y="6217919"/>
            <a:ext cx="8458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685800" y="914400"/>
            <a:ext cx="8001000" cy="4648200"/>
          </a:xfrm>
        </p:spPr>
        <p:txBody>
          <a:bodyPr>
            <a:normAutofit fontScale="92500" lnSpcReduction="10000"/>
          </a:bodyPr>
          <a:lstStyle/>
          <a:p>
            <a:pPr>
              <a:buFont typeface="Wingdings" panose="05000000000000000000" pitchFamily="2" charset="2"/>
              <a:buChar char="v"/>
              <a:defRPr/>
            </a:pPr>
            <a:r>
              <a:rPr lang="en-US" sz="2400" b="1" dirty="0" smtClean="0"/>
              <a:t>MANIPULATION- an indirect attempt to obtain or avoid something</a:t>
            </a:r>
          </a:p>
          <a:p>
            <a:pPr marL="0" indent="0">
              <a:buFontTx/>
              <a:buNone/>
              <a:defRPr/>
            </a:pPr>
            <a:r>
              <a:rPr lang="en-US" sz="2400" b="1" dirty="0"/>
              <a:t>	</a:t>
            </a:r>
            <a:r>
              <a:rPr lang="en-US" sz="2400" dirty="0" smtClean="0"/>
              <a:t>- detach yourself from the manipulation </a:t>
            </a:r>
          </a:p>
          <a:p>
            <a:pPr marL="0" indent="0">
              <a:buFontTx/>
              <a:buNone/>
              <a:defRPr/>
            </a:pPr>
            <a:r>
              <a:rPr lang="en-US" sz="2400" b="1" dirty="0"/>
              <a:t>	</a:t>
            </a:r>
            <a:r>
              <a:rPr lang="en-US" sz="2400" dirty="0" smtClean="0"/>
              <a:t>-clearly and calming state expectation, use “broken record method” </a:t>
            </a:r>
          </a:p>
          <a:p>
            <a:pPr marL="0" indent="0">
              <a:buFontTx/>
              <a:buNone/>
              <a:defRPr/>
            </a:pPr>
            <a:r>
              <a:rPr lang="en-US" sz="2400" b="1" dirty="0"/>
              <a:t>	</a:t>
            </a:r>
            <a:r>
              <a:rPr lang="en-US" sz="2400" dirty="0" smtClean="0"/>
              <a:t>-verbal tones low, monotone</a:t>
            </a:r>
          </a:p>
          <a:p>
            <a:pPr marL="0" indent="0">
              <a:buFontTx/>
              <a:buNone/>
              <a:defRPr/>
            </a:pPr>
            <a:r>
              <a:rPr lang="en-US" sz="2400" b="1" dirty="0"/>
              <a:t>	</a:t>
            </a:r>
            <a:r>
              <a:rPr lang="en-US" sz="2400" dirty="0" smtClean="0"/>
              <a:t>-indirect eye contact, consider looking at the hairline</a:t>
            </a:r>
          </a:p>
          <a:p>
            <a:pPr marL="0" indent="0">
              <a:buFontTx/>
              <a:buNone/>
              <a:defRPr/>
            </a:pPr>
            <a:r>
              <a:rPr lang="en-US" sz="2400" b="1" dirty="0"/>
              <a:t>	</a:t>
            </a:r>
            <a:r>
              <a:rPr lang="en-US" sz="2400" dirty="0" smtClean="0"/>
              <a:t>-remember to avoid a power struggle as youth, be clear about expectations but do not argue or escalate as this will reinforce the belief that the youth may hold regarding this  approach will be successful </a:t>
            </a:r>
            <a:endParaRPr lang="en-US" sz="2400" b="1" dirty="0" smtClean="0"/>
          </a:p>
          <a:p>
            <a:pPr marL="0" indent="0">
              <a:buFontTx/>
              <a:buNone/>
              <a:defRPr/>
            </a:pPr>
            <a:endParaRPr lang="en-US" sz="2400" b="1" dirty="0"/>
          </a:p>
        </p:txBody>
      </p:sp>
      <p:sp useBgFill="1">
        <p:nvSpPr>
          <p:cNvPr id="4" name="Rounded Rectangle 3"/>
          <p:cNvSpPr/>
          <p:nvPr/>
        </p:nvSpPr>
        <p:spPr>
          <a:xfrm>
            <a:off x="-1" y="6217919"/>
            <a:ext cx="8458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2"/>
          <p:cNvSpPr>
            <a:spLocks noGrp="1"/>
          </p:cNvSpPr>
          <p:nvPr>
            <p:ph type="title"/>
          </p:nvPr>
        </p:nvSpPr>
        <p:spPr>
          <a:xfrm>
            <a:off x="685800" y="228600"/>
            <a:ext cx="7772400" cy="4876800"/>
          </a:xfrm>
        </p:spPr>
        <p:txBody>
          <a:bodyPr>
            <a:normAutofit fontScale="90000"/>
          </a:bodyPr>
          <a:lstStyle/>
          <a:p>
            <a:pPr marL="571500" indent="-571500" algn="l">
              <a:buFont typeface="Wingdings" panose="05000000000000000000" pitchFamily="2" charset="2"/>
              <a:buChar char="v"/>
            </a:pPr>
            <a:r>
              <a:rPr lang="en-US" altLang="en-US" sz="2400" b="1" smtClean="0"/>
              <a:t>INTIMIDATION- a calculated effort to get something of desire through use of threat and harm</a:t>
            </a:r>
            <a:br>
              <a:rPr lang="en-US" altLang="en-US" sz="2400" b="1" smtClean="0"/>
            </a:br>
            <a:r>
              <a:rPr lang="en-US" altLang="en-US" sz="2400" b="1" smtClean="0"/>
              <a:t>	</a:t>
            </a:r>
            <a:r>
              <a:rPr lang="en-US" altLang="en-US" sz="2400" smtClean="0"/>
              <a:t>- body posture poised and ready to move quickly, standing</a:t>
            </a:r>
            <a:br>
              <a:rPr lang="en-US" altLang="en-US" sz="2400" smtClean="0"/>
            </a:br>
            <a:r>
              <a:rPr lang="en-US" altLang="en-US" sz="2400" smtClean="0"/>
              <a:t>	-being in a position of greatest defensive advantage</a:t>
            </a:r>
            <a:br>
              <a:rPr lang="en-US" altLang="en-US" sz="2400" smtClean="0"/>
            </a:br>
            <a:r>
              <a:rPr lang="en-US" altLang="en-US" sz="2400" smtClean="0"/>
              <a:t>	-speech is matter of fact, emotionless</a:t>
            </a:r>
            <a:br>
              <a:rPr lang="en-US" altLang="en-US" sz="2400" smtClean="0"/>
            </a:br>
            <a:r>
              <a:rPr lang="en-US" altLang="en-US" sz="2400" smtClean="0"/>
              <a:t>	-communication is clear and direct, statements of consequence, repeated frequently</a:t>
            </a:r>
            <a:br>
              <a:rPr lang="en-US" altLang="en-US" sz="2400" smtClean="0"/>
            </a:br>
            <a:r>
              <a:rPr lang="en-US" altLang="en-US" sz="2400" smtClean="0"/>
              <a:t>	-eye contact used sparingly, used when needed to emphasize statement</a:t>
            </a:r>
            <a:br>
              <a:rPr lang="en-US" altLang="en-US" sz="2400" smtClean="0"/>
            </a:br>
            <a:r>
              <a:rPr lang="en-US" altLang="en-US" sz="2400" smtClean="0"/>
              <a:t>	- communicate consequence as it relates to the immediate threat</a:t>
            </a:r>
            <a:br>
              <a:rPr lang="en-US" altLang="en-US" sz="2400" smtClean="0"/>
            </a:br>
            <a:r>
              <a:rPr lang="en-US" altLang="en-US" sz="2400" b="1" smtClean="0"/>
              <a:t/>
            </a:r>
            <a:br>
              <a:rPr lang="en-US" altLang="en-US" sz="2400" b="1" smtClean="0"/>
            </a:br>
            <a:endParaRPr lang="en-US" altLang="en-US" sz="2400" b="1" smtClean="0"/>
          </a:p>
        </p:txBody>
      </p:sp>
      <p:sp>
        <p:nvSpPr>
          <p:cNvPr id="27650" name="Rectangle 3"/>
          <p:cNvSpPr>
            <a:spLocks noGrp="1" noChangeArrowheads="1"/>
          </p:cNvSpPr>
          <p:nvPr>
            <p:ph type="body" sz="half" idx="1"/>
          </p:nvPr>
        </p:nvSpPr>
        <p:spPr>
          <a:xfrm>
            <a:off x="685800" y="2362200"/>
            <a:ext cx="3810000" cy="4114800"/>
          </a:xfrm>
        </p:spPr>
        <p:txBody>
          <a:bodyPr/>
          <a:lstStyle/>
          <a:p>
            <a:pPr lvl="1">
              <a:buFontTx/>
              <a:buNone/>
            </a:pPr>
            <a:endParaRPr lang="en-US" altLang="en-US" smtClean="0"/>
          </a:p>
          <a:p>
            <a:pPr>
              <a:buFontTx/>
              <a:buNone/>
            </a:pPr>
            <a:endParaRPr lang="en-US" altLang="en-US" smtClean="0"/>
          </a:p>
        </p:txBody>
      </p:sp>
      <p:sp useBgFill="1">
        <p:nvSpPr>
          <p:cNvPr id="5" name="Rounded Rectangle 4"/>
          <p:cNvSpPr/>
          <p:nvPr/>
        </p:nvSpPr>
        <p:spPr>
          <a:xfrm>
            <a:off x="-1" y="6217919"/>
            <a:ext cx="8458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ounded Rectangular Callout 4"/>
          <p:cNvSpPr/>
          <p:nvPr/>
        </p:nvSpPr>
        <p:spPr>
          <a:xfrm>
            <a:off x="3733800" y="685800"/>
            <a:ext cx="4419600" cy="2286000"/>
          </a:xfrm>
          <a:prstGeom prst="wedgeRoundRectCallout">
            <a:avLst>
              <a:gd name="adj1" fmla="val -50175"/>
              <a:gd name="adj2" fmla="val 74864"/>
              <a:gd name="adj3" fmla="val 16667"/>
            </a:avLst>
          </a:prstGeom>
          <a:ln w="76200"/>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spc="50" dirty="0" smtClean="0">
                <a:ln w="0"/>
                <a:solidFill>
                  <a:schemeClr val="tx2"/>
                </a:solidFill>
                <a:effectLst>
                  <a:innerShdw blurRad="63500" dist="50800" dir="13500000">
                    <a:srgbClr val="000000">
                      <a:alpha val="50000"/>
                    </a:srgbClr>
                  </a:innerShdw>
                </a:effectLst>
                <a:latin typeface="Century Gothic" panose="020B0502020202020204" pitchFamily="34" charset="0"/>
              </a:rPr>
              <a:t>Questions</a:t>
            </a:r>
            <a:endParaRPr lang="en-US" sz="4400" b="1" spc="50" dirty="0">
              <a:ln w="0"/>
              <a:solidFill>
                <a:schemeClr val="tx2"/>
              </a:solidFill>
              <a:effectLst>
                <a:innerShdw blurRad="63500" dist="50800" dir="13500000">
                  <a:srgbClr val="000000">
                    <a:alpha val="50000"/>
                  </a:srgbClr>
                </a:innerShdw>
              </a:effectLst>
              <a:latin typeface="Century Gothic" panose="020B0502020202020204" pitchFamily="34" charset="0"/>
            </a:endParaRPr>
          </a:p>
        </p:txBody>
      </p:sp>
      <p:sp>
        <p:nvSpPr>
          <p:cNvPr id="9" name="Rounded Rectangular Callout 8"/>
          <p:cNvSpPr/>
          <p:nvPr/>
        </p:nvSpPr>
        <p:spPr>
          <a:xfrm>
            <a:off x="685800" y="4495800"/>
            <a:ext cx="3429000" cy="1371600"/>
          </a:xfrm>
          <a:prstGeom prst="wedgeRoundRectCallout">
            <a:avLst>
              <a:gd name="adj1" fmla="val 35419"/>
              <a:gd name="adj2" fmla="val 77288"/>
              <a:gd name="adj3" fmla="val 16667"/>
            </a:avLst>
          </a:prstGeom>
          <a:gradFill rotWithShape="0">
            <a:gsLst>
              <a:gs pos="0">
                <a:schemeClr val="bg2"/>
              </a:gs>
              <a:gs pos="52000">
                <a:srgbClr val="D8D8D8"/>
              </a:gs>
              <a:gs pos="100000">
                <a:schemeClr val="bg2">
                  <a:lumMod val="25000"/>
                </a:schemeClr>
              </a:gs>
            </a:gsLst>
            <a:path path="circle">
              <a:fillToRect l="-84161" t="-216235" r="142853" b="316235"/>
            </a:path>
            <a:tileRect l="-84161" t="-24026" r="-22375" b="-116235"/>
          </a:gradFill>
          <a:ln w="76200"/>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spc="50" dirty="0">
                <a:ln w="0"/>
                <a:solidFill>
                  <a:schemeClr val="tx2"/>
                </a:solidFill>
                <a:effectLst>
                  <a:innerShdw blurRad="63500" dist="50800" dir="13500000">
                    <a:srgbClr val="000000">
                      <a:alpha val="50000"/>
                    </a:srgbClr>
                  </a:innerShdw>
                </a:effectLst>
                <a:latin typeface="Century Gothic" panose="020B0502020202020204" pitchFamily="34" charset="0"/>
              </a:rPr>
              <a:t>Discussion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sz="half" idx="1"/>
          </p:nvPr>
        </p:nvSpPr>
        <p:spPr>
          <a:xfrm>
            <a:off x="685800" y="1752600"/>
            <a:ext cx="5867400" cy="4267200"/>
          </a:xfrm>
          <a:prstGeom prst="roundRect">
            <a:avLst>
              <a:gd name="adj" fmla="val 2641"/>
            </a:avLst>
          </a:prstGeom>
          <a:solidFill>
            <a:srgbClr val="C7C8D9">
              <a:alpha val="63137"/>
            </a:srgbClr>
          </a:solidFill>
        </p:spPr>
        <p:txBody>
          <a:bodyPr vert="horz" lIns="45720" tIns="45720" rIns="45720" bIns="45720" rtlCol="0">
            <a:normAutofit fontScale="92500"/>
          </a:bodyPr>
          <a:lstStyle/>
          <a:p>
            <a:pPr lvl="1">
              <a:buFont typeface="Arial" panose="020B0604020202020204" pitchFamily="34" charset="0"/>
              <a:buChar char="•"/>
            </a:pPr>
            <a:r>
              <a:rPr lang="en-US" altLang="en-US" sz="2000" dirty="0">
                <a:latin typeface="Century Gothic" panose="020B0502020202020204" pitchFamily="34" charset="0"/>
              </a:rPr>
              <a:t>Secondary to the reduction of mental health funding and programs, our law enforcement officers are increasingly being forced to become front line mental health workers.  </a:t>
            </a:r>
          </a:p>
          <a:p>
            <a:pPr lvl="1">
              <a:buFont typeface="Arial" panose="020B0604020202020204" pitchFamily="34" charset="0"/>
              <a:buChar char="•"/>
            </a:pPr>
            <a:r>
              <a:rPr lang="en-US" altLang="en-US" sz="2000" dirty="0">
                <a:latin typeface="Century Gothic" panose="020B0502020202020204" pitchFamily="34" charset="0"/>
              </a:rPr>
              <a:t>Without adequate training and education on mental health crisis intervention,  the rate of officers hurt by those suffering from mental illness has skyrocketed.  </a:t>
            </a:r>
          </a:p>
          <a:p>
            <a:pPr lvl="1">
              <a:buFont typeface="Arial" panose="020B0604020202020204" pitchFamily="34" charset="0"/>
              <a:buChar char="•"/>
            </a:pPr>
            <a:r>
              <a:rPr lang="en-US" altLang="en-US" sz="2000" dirty="0">
                <a:latin typeface="Century Gothic" panose="020B0502020202020204" pitchFamily="34" charset="0"/>
              </a:rPr>
              <a:t>Individuals with mental illnesses are killed by police in justifiable homicide at a rate of nearly 4x greater than the general public</a:t>
            </a:r>
            <a:r>
              <a:rPr lang="en-US" altLang="en-US" dirty="0">
                <a:latin typeface="Century Gothic" panose="020B0502020202020204" pitchFamily="34" charset="0"/>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5439" y="2073421"/>
            <a:ext cx="1143000" cy="1087821"/>
          </a:xfrm>
          <a:prstGeom prst="rect">
            <a:avLst/>
          </a:prstGeom>
          <a:effectLst>
            <a:outerShdw blurRad="50800" dist="38100" dir="2700000" algn="tl" rotWithShape="0">
              <a:prstClr val="black">
                <a:alpha val="40000"/>
              </a:prstClr>
            </a:outerShdw>
          </a:effectLst>
        </p:spPr>
      </p:pic>
      <p:sp>
        <p:nvSpPr>
          <p:cNvPr id="10" name="Title 9"/>
          <p:cNvSpPr>
            <a:spLocks noGrp="1"/>
          </p:cNvSpPr>
          <p:nvPr>
            <p:ph type="title"/>
          </p:nvPr>
        </p:nvSpPr>
        <p:spPr>
          <a:xfrm>
            <a:off x="685800" y="327979"/>
            <a:ext cx="8229600" cy="1325562"/>
          </a:xfrm>
        </p:spPr>
        <p:txBody>
          <a:bodyPr>
            <a:normAutofit/>
          </a:bodyPr>
          <a:lstStyle/>
          <a:p>
            <a:r>
              <a:rPr lang="en-US" altLang="en-US" b="1" spc="-150" dirty="0">
                <a:ln w="11430"/>
                <a:effectLst>
                  <a:outerShdw blurRad="60007" dist="310007" dir="7680000" sy="30000" kx="1300200" algn="ctr" rotWithShape="0">
                    <a:prstClr val="black">
                      <a:alpha val="32000"/>
                    </a:prstClr>
                  </a:outerShdw>
                </a:effectLst>
              </a:rPr>
              <a:t>Law Enforcement &amp; People </a:t>
            </a:r>
            <a:r>
              <a:rPr lang="en-US" altLang="en-US" b="1" spc="-150" dirty="0" smtClean="0">
                <a:ln w="11430"/>
                <a:effectLst>
                  <a:outerShdw blurRad="60007" dist="310007" dir="7680000" sy="30000" kx="1300200" algn="ctr" rotWithShape="0">
                    <a:prstClr val="black">
                      <a:alpha val="32000"/>
                    </a:prstClr>
                  </a:outerShdw>
                </a:effectLst>
              </a:rPr>
              <a:t>with </a:t>
            </a:r>
            <a:r>
              <a:rPr lang="en-US" altLang="en-US" b="1" spc="-150" dirty="0">
                <a:ln w="11430"/>
                <a:effectLst>
                  <a:outerShdw blurRad="60007" dist="310007" dir="7680000" sy="30000" kx="1300200" algn="ctr" rotWithShape="0">
                    <a:prstClr val="black">
                      <a:alpha val="32000"/>
                    </a:prstClr>
                  </a:outerShdw>
                </a:effectLst>
              </a:rPr>
              <a:t/>
            </a:r>
            <a:br>
              <a:rPr lang="en-US" altLang="en-US" b="1" spc="-150" dirty="0">
                <a:ln w="11430"/>
                <a:effectLst>
                  <a:outerShdw blurRad="60007" dist="310007" dir="7680000" sy="30000" kx="1300200" algn="ctr" rotWithShape="0">
                    <a:prstClr val="black">
                      <a:alpha val="32000"/>
                    </a:prstClr>
                  </a:outerShdw>
                </a:effectLst>
              </a:rPr>
            </a:br>
            <a:r>
              <a:rPr lang="en-US" altLang="en-US" b="1" spc="-150" dirty="0">
                <a:ln w="11430"/>
                <a:effectLst>
                  <a:outerShdw blurRad="60007" dist="310007" dir="7680000" sy="30000" kx="1300200" algn="ctr" rotWithShape="0">
                    <a:prstClr val="black">
                      <a:alpha val="32000"/>
                    </a:prstClr>
                  </a:outerShdw>
                </a:effectLst>
              </a:rPr>
              <a:t>Severe Mental </a:t>
            </a:r>
            <a:r>
              <a:rPr lang="en-US" altLang="en-US" b="1" spc="-150" dirty="0" smtClean="0">
                <a:ln w="11430"/>
                <a:effectLst>
                  <a:outerShdw blurRad="60007" dist="310007" dir="7680000" sy="30000" kx="1300200" algn="ctr" rotWithShape="0">
                    <a:prstClr val="black">
                      <a:alpha val="32000"/>
                    </a:prstClr>
                  </a:outerShdw>
                </a:effectLst>
              </a:rPr>
              <a:t>Illness</a:t>
            </a:r>
            <a:endParaRPr lang="en-US"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41578">
            <a:off x="6623485" y="274539"/>
            <a:ext cx="1880649" cy="35977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vert="horz" lIns="91440" tIns="45720" rIns="91440" bIns="45720" rtlCol="0" anchor="ctr">
            <a:noAutofit/>
          </a:bodyPr>
          <a:lstStyle/>
          <a:p>
            <a: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t>Snapshot</a:t>
            </a:r>
            <a:r>
              <a:rPr lang="en-US" altLang="en-US" sz="4000" b="1" spc="-150" dirty="0">
                <a:ln w="11430"/>
                <a:solidFill>
                  <a:srgbClr val="F8F8F8"/>
                </a:solidFill>
                <a:effectLst>
                  <a:outerShdw blurRad="60007" dist="310007" dir="7680000" sy="30000" kx="1300200" algn="ctr" rotWithShape="0">
                    <a:prstClr val="black">
                      <a:alpha val="32000"/>
                    </a:prstClr>
                  </a:outerShdw>
                </a:effectLst>
              </a:rPr>
              <a:t> </a:t>
            </a:r>
            <a: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t>of the Crisis </a:t>
            </a:r>
            <a:b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br>
            <a: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t>of Children with Mental Illness</a:t>
            </a:r>
            <a:endParaRPr 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endParaRPr>
          </a:p>
        </p:txBody>
      </p:sp>
      <p:sp>
        <p:nvSpPr>
          <p:cNvPr id="4" name="Text Placeholder 3"/>
          <p:cNvSpPr>
            <a:spLocks noGrp="1"/>
          </p:cNvSpPr>
          <p:nvPr>
            <p:ph type="body" sz="half" idx="2"/>
          </p:nvPr>
        </p:nvSpPr>
        <p:spPr>
          <a:xfrm>
            <a:off x="685800" y="1828800"/>
            <a:ext cx="7772400" cy="1066800"/>
          </a:xfrm>
          <a:solidFill>
            <a:srgbClr val="C7C8D9">
              <a:alpha val="63137"/>
            </a:srgbClr>
          </a:solidFill>
        </p:spPr>
        <p:txBody>
          <a:bodyPr vert="horz" lIns="45720" tIns="45720" rIns="45720" bIns="45720" rtlCol="0">
            <a:normAutofit fontScale="92500"/>
          </a:bodyPr>
          <a:lstStyle/>
          <a:p>
            <a:pPr marL="0" indent="0" algn="ctr">
              <a:buNone/>
            </a:pPr>
            <a:r>
              <a:rPr lang="en-US" altLang="en-US" dirty="0">
                <a:latin typeface="Century Gothic" panose="020B0502020202020204" pitchFamily="34" charset="0"/>
              </a:rPr>
              <a:t>20% (or 1 in 5) children ages 13-18 currently have and/or previously had a debilitating mental disorder. As a comparison, 8.3% of children &lt;18 </a:t>
            </a:r>
            <a:r>
              <a:rPr lang="en-US" altLang="en-US" dirty="0" err="1">
                <a:latin typeface="Century Gothic" panose="020B0502020202020204" pitchFamily="34" charset="0"/>
              </a:rPr>
              <a:t>yrs</a:t>
            </a:r>
            <a:r>
              <a:rPr lang="en-US" altLang="en-US" dirty="0">
                <a:latin typeface="Century Gothic" panose="020B0502020202020204" pitchFamily="34" charset="0"/>
              </a:rPr>
              <a:t> old have asthma &amp; .2% have diabetes</a:t>
            </a:r>
          </a:p>
          <a:p>
            <a:pPr marL="0" indent="0" algn="ctr">
              <a:buNone/>
            </a:pPr>
            <a:endParaRPr lang="en-US" dirty="0"/>
          </a:p>
        </p:txBody>
      </p:sp>
      <p:sp>
        <p:nvSpPr>
          <p:cNvPr id="10" name="Title 1"/>
          <p:cNvSpPr txBox="1">
            <a:spLocks/>
          </p:cNvSpPr>
          <p:nvPr/>
        </p:nvSpPr>
        <p:spPr>
          <a:xfrm>
            <a:off x="1905000" y="860598"/>
            <a:ext cx="8550275" cy="1295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endParaRPr lang="en-US" altLang="en-US" b="1" spc="-150" dirty="0">
              <a:ln w="11430"/>
              <a:solidFill>
                <a:srgbClr val="F8F8F8"/>
              </a:solidFill>
              <a:effectLst>
                <a:outerShdw blurRad="60007" dist="310007" dir="7680000" sy="30000" kx="1300200" algn="ctr" rotWithShape="0">
                  <a:prstClr val="black">
                    <a:alpha val="32000"/>
                  </a:prstClr>
                </a:outerShdw>
              </a:effectLst>
            </a:endParaRPr>
          </a:p>
        </p:txBody>
      </p:sp>
      <p:pic>
        <p:nvPicPr>
          <p:cNvPr id="11" name="Picture 1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295400" y="2743200"/>
            <a:ext cx="6248400" cy="386463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81000"/>
            <a:ext cx="7772400" cy="1143000"/>
          </a:xfrm>
        </p:spPr>
        <p:txBody>
          <a:bodyPr>
            <a:noAutofit/>
          </a:bodyPr>
          <a:lstStyle/>
          <a:p>
            <a: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t>Snapshot of the Crisis for Children</a:t>
            </a:r>
            <a:b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br>
            <a: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t>with Mental Illness (</a:t>
            </a:r>
            <a:r>
              <a:rPr lang="en-US" altLang="en-US" b="1" spc="-150" dirty="0" smtClean="0">
                <a:ln w="11430"/>
                <a:effectLst>
                  <a:outerShdw blurRad="60007" dist="310007" dir="7680000" sy="30000" kx="1300200" algn="ctr" rotWithShape="0">
                    <a:prstClr val="black">
                      <a:alpha val="32000"/>
                    </a:prstClr>
                  </a:outerShdw>
                </a:effectLst>
                <a:latin typeface="Century Gothic" panose="020B0502020202020204" pitchFamily="34" charset="0"/>
              </a:rPr>
              <a:t>cont.)</a:t>
            </a:r>
            <a:endPar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endParaRPr>
          </a:p>
        </p:txBody>
      </p:sp>
      <p:sp useBgFill="1">
        <p:nvSpPr>
          <p:cNvPr id="8195" name="Rectangle 3"/>
          <p:cNvSpPr>
            <a:spLocks noGrp="1" noChangeArrowheads="1"/>
          </p:cNvSpPr>
          <p:nvPr>
            <p:ph type="body" sz="half" idx="1"/>
          </p:nvPr>
        </p:nvSpPr>
        <p:spPr>
          <a:xfrm>
            <a:off x="457200" y="1723952"/>
            <a:ext cx="4038600" cy="4372048"/>
          </a:xfrm>
          <a:solidFill>
            <a:srgbClr val="C7C8D9">
              <a:alpha val="63137"/>
            </a:srgbClr>
          </a:solidFill>
        </p:spPr>
        <p:txBody>
          <a:bodyPr vert="horz" lIns="45720" tIns="45720" rIns="45720" bIns="45720" rtlCol="0">
            <a:normAutofit/>
          </a:bodyPr>
          <a:lstStyle/>
          <a:p>
            <a:r>
              <a:rPr lang="en-US" altLang="en-US" dirty="0">
                <a:latin typeface="Century Gothic" panose="020B0502020202020204" pitchFamily="34" charset="0"/>
              </a:rPr>
              <a:t>Suicide is the second highest cause of death in youth ages 15-34.</a:t>
            </a:r>
          </a:p>
          <a:p>
            <a:r>
              <a:rPr lang="en-US" altLang="en-US" dirty="0">
                <a:latin typeface="Century Gothic" panose="020B0502020202020204" pitchFamily="34" charset="0"/>
              </a:rPr>
              <a:t>90% of those who died by suicide had an underlying mental illness.</a:t>
            </a:r>
          </a:p>
          <a:p>
            <a:r>
              <a:rPr lang="en-US" altLang="en-US" dirty="0">
                <a:latin typeface="Century Gothic" panose="020B0502020202020204" pitchFamily="34" charset="0"/>
              </a:rPr>
              <a:t>50% of all lifetime cases of mental illness begin by age 14 and 75% by 24.</a:t>
            </a:r>
          </a:p>
          <a:p>
            <a:r>
              <a:rPr lang="en-US" altLang="en-US" dirty="0">
                <a:latin typeface="Century Gothic" panose="020B0502020202020204" pitchFamily="34" charset="0"/>
              </a:rPr>
              <a:t>The average delay between onset of symptoms and intervention is 8-10 years.</a:t>
            </a: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p:txBody>
      </p:sp>
      <p:sp useBgFill="1">
        <p:nvSpPr>
          <p:cNvPr id="5" name="Rounded Rectangle 4"/>
          <p:cNvSpPr/>
          <p:nvPr/>
        </p:nvSpPr>
        <p:spPr>
          <a:xfrm>
            <a:off x="-1" y="6217919"/>
            <a:ext cx="8458201" cy="640081"/>
          </a:xfrm>
          <a:prstGeom prst="roundRect">
            <a:avLst>
              <a:gd name="adj"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7" name="Group 6"/>
          <p:cNvGrpSpPr/>
          <p:nvPr/>
        </p:nvGrpSpPr>
        <p:grpSpPr>
          <a:xfrm>
            <a:off x="4257663" y="1447764"/>
            <a:ext cx="4800600" cy="3857158"/>
            <a:chOff x="4659053" y="1902962"/>
            <a:chExt cx="4800600" cy="3857158"/>
          </a:xfrm>
        </p:grpSpPr>
        <p:pic>
          <p:nvPicPr>
            <p:cNvPr id="15" name="Picture 1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17735" b="22287"/>
            <a:stretch/>
          </p:blipFill>
          <p:spPr>
            <a:xfrm rot="461497">
              <a:off x="4822739" y="2001484"/>
              <a:ext cx="4592378" cy="3624913"/>
            </a:xfrm>
            <a:prstGeom prst="ellipse">
              <a:avLst/>
            </a:prstGeom>
            <a:ln>
              <a:noFill/>
            </a:ln>
            <a:effectLst>
              <a:softEdge rad="112500"/>
            </a:effectLst>
          </p:spPr>
        </p:pic>
        <p:sp>
          <p:nvSpPr>
            <p:cNvPr id="8" name="Rectangle 7"/>
            <p:cNvSpPr/>
            <p:nvPr/>
          </p:nvSpPr>
          <p:spPr>
            <a:xfrm rot="563195">
              <a:off x="4659053" y="1902962"/>
              <a:ext cx="4800600" cy="3857158"/>
            </a:xfrm>
            <a:prstGeom prst="rect">
              <a:avLst/>
            </a:prstGeom>
            <a:noFill/>
          </p:spPr>
          <p:txBody>
            <a:bodyPr wrap="none" lIns="91440" tIns="45720" rIns="91440" bIns="45720">
              <a:prstTxWarp prst="textCirclePour">
                <a:avLst/>
              </a:prstTxWarp>
              <a:spAutoFit/>
              <a:scene3d>
                <a:camera prst="orthographicFront"/>
                <a:lightRig rig="threePt" dir="t"/>
              </a:scene3d>
              <a:sp3d extrusionH="57150">
                <a:bevelT w="38100" h="38100"/>
              </a:sp3d>
            </a:bodyPr>
            <a:lstStyle/>
            <a:p>
              <a:pPr algn="ctr"/>
              <a:r>
                <a:rPr lang="en-US" sz="9600" b="1" spc="-150" dirty="0" smtClean="0">
                  <a:ln w="13500">
                    <a:solidFill>
                      <a:schemeClr val="accent1">
                        <a:shade val="2500"/>
                        <a:alpha val="6500"/>
                      </a:schemeClr>
                    </a:solidFill>
                    <a:prstDash val="solid"/>
                  </a:ln>
                  <a:gradFill>
                    <a:gsLst>
                      <a:gs pos="0">
                        <a:schemeClr val="tx1"/>
                      </a:gs>
                      <a:gs pos="50000">
                        <a:schemeClr val="tx2">
                          <a:lumMod val="50000"/>
                          <a:lumOff val="50000"/>
                        </a:schemeClr>
                      </a:gs>
                      <a:gs pos="98000">
                        <a:schemeClr val="tx1">
                          <a:lumMod val="85000"/>
                          <a:lumOff val="15000"/>
                        </a:schemeClr>
                      </a:gs>
                      <a:gs pos="73000">
                        <a:schemeClr val="accent1">
                          <a:tint val="23500"/>
                          <a:satMod val="160000"/>
                        </a:schemeClr>
                      </a:gs>
                    </a:gsLst>
                    <a:lin ang="5400000" scaled="0"/>
                  </a:gradFill>
                  <a:effectLst>
                    <a:outerShdw blurRad="50800" dist="50800" dir="5400000" algn="tl" rotWithShape="0">
                      <a:schemeClr val="tx1">
                        <a:alpha val="96000"/>
                      </a:schemeClr>
                    </a:outerShdw>
                  </a:effectLst>
                  <a:latin typeface="Chiller" panose="04020404031007020602" pitchFamily="82" charset="0"/>
                </a:rPr>
                <a:t>PAIN</a:t>
              </a:r>
              <a:r>
                <a:rPr lang="en-US" sz="9600" b="1" spc="50" dirty="0" smtClean="0">
                  <a:ln w="13500">
                    <a:solidFill>
                      <a:schemeClr val="accent1">
                        <a:shade val="2500"/>
                        <a:alpha val="6500"/>
                      </a:schemeClr>
                    </a:solidFill>
                    <a:prstDash val="solid"/>
                  </a:ln>
                  <a:gradFill>
                    <a:gsLst>
                      <a:gs pos="0">
                        <a:schemeClr val="tx1"/>
                      </a:gs>
                      <a:gs pos="50000">
                        <a:schemeClr val="tx2">
                          <a:lumMod val="50000"/>
                          <a:lumOff val="50000"/>
                        </a:schemeClr>
                      </a:gs>
                      <a:gs pos="98000">
                        <a:schemeClr val="tx1">
                          <a:lumMod val="85000"/>
                          <a:lumOff val="15000"/>
                        </a:schemeClr>
                      </a:gs>
                      <a:gs pos="73000">
                        <a:schemeClr val="accent1">
                          <a:tint val="23500"/>
                          <a:satMod val="160000"/>
                        </a:schemeClr>
                      </a:gs>
                    </a:gsLst>
                    <a:lin ang="5400000" scaled="0"/>
                  </a:gradFill>
                  <a:effectLst>
                    <a:outerShdw blurRad="50800" dist="50800" dir="5400000" algn="tl" rotWithShape="0">
                      <a:schemeClr val="tx1">
                        <a:alpha val="96000"/>
                      </a:schemeClr>
                    </a:outerShdw>
                  </a:effectLst>
                  <a:latin typeface="Chiller" panose="04020404031007020602" pitchFamily="82" charset="0"/>
                </a:rPr>
                <a:t> </a:t>
              </a:r>
              <a:r>
                <a:rPr lang="en-US" sz="9600" b="1" spc="50" dirty="0" err="1" smtClean="0">
                  <a:ln w="13500">
                    <a:solidFill>
                      <a:schemeClr val="accent1">
                        <a:shade val="2500"/>
                        <a:alpha val="6500"/>
                      </a:schemeClr>
                    </a:solidFill>
                    <a:prstDash val="solid"/>
                  </a:ln>
                  <a:gradFill>
                    <a:gsLst>
                      <a:gs pos="0">
                        <a:schemeClr val="tx1"/>
                      </a:gs>
                      <a:gs pos="50000">
                        <a:schemeClr val="tx2">
                          <a:lumMod val="50000"/>
                          <a:lumOff val="50000"/>
                        </a:schemeClr>
                      </a:gs>
                      <a:gs pos="98000">
                        <a:schemeClr val="tx1">
                          <a:lumMod val="85000"/>
                          <a:lumOff val="15000"/>
                        </a:schemeClr>
                      </a:gs>
                      <a:gs pos="73000">
                        <a:schemeClr val="accent1">
                          <a:tint val="23500"/>
                          <a:satMod val="160000"/>
                        </a:schemeClr>
                      </a:gs>
                    </a:gsLst>
                    <a:lin ang="5400000" scaled="0"/>
                  </a:gradFill>
                  <a:effectLst>
                    <a:outerShdw blurRad="50800" dist="50800" dir="5400000" algn="tl" rotWithShape="0">
                      <a:schemeClr val="tx1">
                        <a:alpha val="96000"/>
                      </a:schemeClr>
                    </a:outerShdw>
                  </a:effectLst>
                  <a:latin typeface="Blackadder ITC" panose="04020505051007020D02" pitchFamily="82" charset="0"/>
                </a:rPr>
                <a:t>pain</a:t>
              </a:r>
              <a:r>
                <a:rPr lang="en-US" sz="9600" b="1" spc="50" dirty="0" smtClean="0">
                  <a:ln w="13500">
                    <a:solidFill>
                      <a:schemeClr val="accent1">
                        <a:shade val="2500"/>
                        <a:alpha val="6500"/>
                      </a:schemeClr>
                    </a:solidFill>
                    <a:prstDash val="solid"/>
                  </a:ln>
                  <a:gradFill>
                    <a:gsLst>
                      <a:gs pos="0">
                        <a:schemeClr val="tx1"/>
                      </a:gs>
                      <a:gs pos="50000">
                        <a:schemeClr val="tx2">
                          <a:lumMod val="50000"/>
                          <a:lumOff val="50000"/>
                        </a:schemeClr>
                      </a:gs>
                      <a:gs pos="98000">
                        <a:schemeClr val="tx1">
                          <a:lumMod val="85000"/>
                          <a:lumOff val="15000"/>
                        </a:schemeClr>
                      </a:gs>
                      <a:gs pos="73000">
                        <a:schemeClr val="accent1">
                          <a:tint val="23500"/>
                          <a:satMod val="160000"/>
                        </a:schemeClr>
                      </a:gs>
                    </a:gsLst>
                    <a:lin ang="5400000" scaled="0"/>
                  </a:gradFill>
                  <a:effectLst>
                    <a:outerShdw blurRad="50800" dist="50800" dir="5400000" algn="tl" rotWithShape="0">
                      <a:schemeClr val="tx1">
                        <a:alpha val="96000"/>
                      </a:schemeClr>
                    </a:outerShdw>
                  </a:effectLst>
                  <a:latin typeface="Blackadder ITC" panose="04020505051007020D02" pitchFamily="82" charset="0"/>
                </a:rPr>
                <a:t>   </a:t>
              </a:r>
              <a:r>
                <a:rPr lang="en-US" sz="6000" b="1" spc="50" dirty="0" err="1" smtClean="0">
                  <a:ln w="13500">
                    <a:solidFill>
                      <a:schemeClr val="accent1">
                        <a:shade val="2500"/>
                        <a:alpha val="6500"/>
                      </a:schemeClr>
                    </a:solidFill>
                    <a:prstDash val="solid"/>
                  </a:ln>
                  <a:gradFill>
                    <a:gsLst>
                      <a:gs pos="0">
                        <a:schemeClr val="tx1"/>
                      </a:gs>
                      <a:gs pos="50000">
                        <a:schemeClr val="tx2">
                          <a:lumMod val="50000"/>
                          <a:lumOff val="50000"/>
                        </a:schemeClr>
                      </a:gs>
                      <a:gs pos="98000">
                        <a:schemeClr val="tx1">
                          <a:lumMod val="85000"/>
                          <a:lumOff val="15000"/>
                        </a:schemeClr>
                      </a:gs>
                      <a:gs pos="73000">
                        <a:schemeClr val="accent1">
                          <a:tint val="23500"/>
                          <a:satMod val="160000"/>
                        </a:schemeClr>
                      </a:gs>
                    </a:gsLst>
                    <a:lin ang="5400000" scaled="0"/>
                  </a:gradFill>
                  <a:effectLst>
                    <a:outerShdw blurRad="50800" dist="50800" dir="5400000" algn="tl" rotWithShape="0">
                      <a:schemeClr val="tx1">
                        <a:alpha val="96000"/>
                      </a:schemeClr>
                    </a:outerShdw>
                  </a:effectLst>
                  <a:latin typeface="MV Boli" panose="02000500030200090000" pitchFamily="2" charset="0"/>
                  <a:cs typeface="MV Boli" panose="02000500030200090000" pitchFamily="2" charset="0"/>
                </a:rPr>
                <a:t>PAIN</a:t>
              </a:r>
              <a:r>
                <a:rPr lang="en-US" sz="9600" b="1" spc="50" dirty="0" smtClean="0">
                  <a:ln w="13500">
                    <a:solidFill>
                      <a:schemeClr val="accent1">
                        <a:shade val="2500"/>
                        <a:alpha val="6500"/>
                      </a:schemeClr>
                    </a:solidFill>
                    <a:prstDash val="solid"/>
                  </a:ln>
                  <a:gradFill>
                    <a:gsLst>
                      <a:gs pos="0">
                        <a:schemeClr val="tx1"/>
                      </a:gs>
                      <a:gs pos="50000">
                        <a:schemeClr val="tx2">
                          <a:lumMod val="50000"/>
                          <a:lumOff val="50000"/>
                        </a:schemeClr>
                      </a:gs>
                      <a:gs pos="98000">
                        <a:schemeClr val="tx1">
                          <a:lumMod val="85000"/>
                          <a:lumOff val="15000"/>
                        </a:schemeClr>
                      </a:gs>
                      <a:gs pos="73000">
                        <a:schemeClr val="accent1">
                          <a:tint val="23500"/>
                          <a:satMod val="160000"/>
                        </a:schemeClr>
                      </a:gs>
                    </a:gsLst>
                    <a:lin ang="5400000" scaled="0"/>
                  </a:gradFill>
                  <a:effectLst>
                    <a:outerShdw blurRad="50800" dist="50800" dir="5400000" algn="tl" rotWithShape="0">
                      <a:schemeClr val="tx1">
                        <a:alpha val="96000"/>
                      </a:schemeClr>
                    </a:outerShdw>
                  </a:effectLst>
                  <a:latin typeface="Agency FB" panose="020B0503020202020204" pitchFamily="34" charset="0"/>
                </a:rPr>
                <a:t>   </a:t>
              </a:r>
              <a:r>
                <a:rPr lang="en-US" sz="9600" b="1" dirty="0" err="1" smtClean="0">
                  <a:ln w="1905"/>
                  <a:gradFill>
                    <a:gsLst>
                      <a:gs pos="0">
                        <a:schemeClr val="tx1">
                          <a:lumMod val="50000"/>
                          <a:lumOff val="50000"/>
                        </a:schemeClr>
                      </a:gs>
                      <a:gs pos="78000">
                        <a:schemeClr val="tx1"/>
                      </a:gs>
                      <a:gs pos="100000">
                        <a:schemeClr val="bg1">
                          <a:lumMod val="65000"/>
                        </a:schemeClr>
                      </a:gs>
                    </a:gsLst>
                    <a:lin ang="5400000"/>
                  </a:gradFill>
                  <a:effectLst>
                    <a:innerShdw blurRad="69850" dist="43180" dir="5400000">
                      <a:srgbClr val="000000">
                        <a:alpha val="65000"/>
                      </a:srgbClr>
                    </a:innerShdw>
                  </a:effectLst>
                  <a:latin typeface="Bradley Hand ITC" panose="03070402050302030203" pitchFamily="66" charset="0"/>
                </a:rPr>
                <a:t>Pain</a:t>
              </a:r>
              <a:r>
                <a:rPr lang="en-US" sz="9600" b="1" dirty="0">
                  <a:ln w="1905"/>
                  <a:gradFill>
                    <a:gsLst>
                      <a:gs pos="0">
                        <a:schemeClr val="tx1">
                          <a:lumMod val="50000"/>
                          <a:lumOff val="50000"/>
                        </a:schemeClr>
                      </a:gs>
                      <a:gs pos="78000">
                        <a:schemeClr val="tx1"/>
                      </a:gs>
                      <a:gs pos="100000">
                        <a:schemeClr val="bg1">
                          <a:lumMod val="65000"/>
                        </a:schemeClr>
                      </a:gs>
                    </a:gsLst>
                    <a:lin ang="5400000"/>
                  </a:gradFill>
                  <a:effectLst>
                    <a:innerShdw blurRad="69850" dist="43180" dir="5400000">
                      <a:srgbClr val="000000">
                        <a:alpha val="65000"/>
                      </a:srgbClr>
                    </a:innerShdw>
                  </a:effectLst>
                  <a:latin typeface="Chiller" panose="04020404031007020602" pitchFamily="82" charset="0"/>
                </a:rPr>
                <a:t> </a:t>
              </a:r>
              <a:r>
                <a:rPr lang="en-US" sz="9600" b="1" dirty="0" smtClean="0">
                  <a:ln w="1905"/>
                  <a:gradFill>
                    <a:gsLst>
                      <a:gs pos="0">
                        <a:schemeClr val="tx1">
                          <a:lumMod val="50000"/>
                          <a:lumOff val="50000"/>
                        </a:schemeClr>
                      </a:gs>
                      <a:gs pos="78000">
                        <a:schemeClr val="tx1"/>
                      </a:gs>
                      <a:gs pos="100000">
                        <a:schemeClr val="bg1">
                          <a:lumMod val="65000"/>
                        </a:schemeClr>
                      </a:gs>
                    </a:gsLst>
                    <a:lin ang="5400000"/>
                  </a:gradFill>
                  <a:effectLst>
                    <a:innerShdw blurRad="69850" dist="43180" dir="5400000">
                      <a:srgbClr val="000000">
                        <a:alpha val="65000"/>
                      </a:srgbClr>
                    </a:innerShdw>
                  </a:effectLst>
                  <a:latin typeface="Chiller" panose="04020404031007020602" pitchFamily="82" charset="0"/>
                </a:rPr>
                <a:t> </a:t>
              </a:r>
              <a:r>
                <a:rPr lang="en-US" sz="9600" b="1" spc="50" dirty="0" err="1" smtClean="0">
                  <a:ln w="13500">
                    <a:solidFill>
                      <a:schemeClr val="accent2">
                        <a:lumMod val="20000"/>
                        <a:lumOff val="80000"/>
                        <a:alpha val="6500"/>
                      </a:schemeClr>
                    </a:solidFill>
                    <a:prstDash val="solid"/>
                  </a:ln>
                  <a:gradFill>
                    <a:gsLst>
                      <a:gs pos="0">
                        <a:schemeClr val="tx1"/>
                      </a:gs>
                      <a:gs pos="50000">
                        <a:schemeClr val="tx2">
                          <a:lumMod val="50000"/>
                          <a:lumOff val="50000"/>
                        </a:schemeClr>
                      </a:gs>
                      <a:gs pos="98000">
                        <a:schemeClr val="tx1">
                          <a:lumMod val="85000"/>
                          <a:lumOff val="15000"/>
                        </a:schemeClr>
                      </a:gs>
                      <a:gs pos="73000">
                        <a:schemeClr val="accent1">
                          <a:tint val="23500"/>
                          <a:satMod val="160000"/>
                        </a:schemeClr>
                      </a:gs>
                    </a:gsLst>
                    <a:lin ang="5400000" scaled="0"/>
                  </a:gradFill>
                  <a:effectLst>
                    <a:outerShdw blurRad="50800" dist="50800" dir="5400000" algn="tl" rotWithShape="0">
                      <a:schemeClr val="tx1">
                        <a:alpha val="96000"/>
                      </a:schemeClr>
                    </a:outerShdw>
                  </a:effectLst>
                  <a:latin typeface="Chiller" panose="04020404031007020602" pitchFamily="82" charset="0"/>
                </a:rPr>
                <a:t>Pain</a:t>
              </a:r>
              <a:r>
                <a:rPr lang="en-US" sz="9600" b="1" spc="50" dirty="0" smtClean="0">
                  <a:ln w="13500">
                    <a:solidFill>
                      <a:schemeClr val="accent1">
                        <a:shade val="2500"/>
                        <a:alpha val="6500"/>
                      </a:schemeClr>
                    </a:solidFill>
                    <a:prstDash val="solid"/>
                  </a:ln>
                  <a:gradFill>
                    <a:gsLst>
                      <a:gs pos="0">
                        <a:schemeClr val="tx1"/>
                      </a:gs>
                      <a:gs pos="50000">
                        <a:schemeClr val="tx2">
                          <a:lumMod val="50000"/>
                          <a:lumOff val="50000"/>
                        </a:schemeClr>
                      </a:gs>
                      <a:gs pos="98000">
                        <a:schemeClr val="tx1">
                          <a:lumMod val="85000"/>
                          <a:lumOff val="15000"/>
                        </a:schemeClr>
                      </a:gs>
                      <a:gs pos="73000">
                        <a:schemeClr val="accent1">
                          <a:tint val="23500"/>
                          <a:satMod val="160000"/>
                        </a:schemeClr>
                      </a:gs>
                    </a:gsLst>
                    <a:lin ang="5400000" scaled="0"/>
                  </a:gradFill>
                  <a:effectLst>
                    <a:outerShdw blurRad="50800" dist="50800" dir="5400000" algn="tl" rotWithShape="0">
                      <a:schemeClr val="tx1">
                        <a:alpha val="96000"/>
                      </a:schemeClr>
                    </a:outerShdw>
                  </a:effectLst>
                  <a:latin typeface="Chiller" panose="04020404031007020602" pitchFamily="82" charset="0"/>
                </a:rPr>
                <a:t> </a:t>
              </a:r>
              <a:r>
                <a:rPr lang="en-US" sz="9600" b="1" spc="-150" dirty="0" err="1">
                  <a:ln w="13500">
                    <a:solidFill>
                      <a:schemeClr val="accent1">
                        <a:shade val="2500"/>
                        <a:alpha val="6500"/>
                      </a:schemeClr>
                    </a:solidFill>
                    <a:prstDash val="solid"/>
                  </a:ln>
                  <a:gradFill>
                    <a:gsLst>
                      <a:gs pos="0">
                        <a:schemeClr val="tx1"/>
                      </a:gs>
                      <a:gs pos="50000">
                        <a:schemeClr val="tx2">
                          <a:lumMod val="50000"/>
                          <a:lumOff val="50000"/>
                        </a:schemeClr>
                      </a:gs>
                      <a:gs pos="98000">
                        <a:schemeClr val="tx1">
                          <a:lumMod val="85000"/>
                          <a:lumOff val="15000"/>
                        </a:schemeClr>
                      </a:gs>
                      <a:gs pos="73000">
                        <a:schemeClr val="accent1">
                          <a:tint val="23500"/>
                          <a:satMod val="160000"/>
                        </a:schemeClr>
                      </a:gs>
                    </a:gsLst>
                    <a:lin ang="5400000" scaled="0"/>
                  </a:gradFill>
                  <a:effectLst>
                    <a:outerShdw blurRad="50800" dist="50800" dir="5400000" algn="tl" rotWithShape="0">
                      <a:schemeClr val="tx1">
                        <a:alpha val="96000"/>
                      </a:schemeClr>
                    </a:outerShdw>
                  </a:effectLst>
                  <a:latin typeface="Chiller" panose="04020404031007020602" pitchFamily="82" charset="0"/>
                </a:rPr>
                <a:t>PAIN</a:t>
              </a:r>
              <a:r>
                <a:rPr lang="en-US" sz="9600" b="1" spc="50" dirty="0">
                  <a:ln w="13500">
                    <a:solidFill>
                      <a:schemeClr val="accent1">
                        <a:shade val="2500"/>
                        <a:alpha val="6500"/>
                      </a:schemeClr>
                    </a:solidFill>
                    <a:prstDash val="solid"/>
                  </a:ln>
                  <a:gradFill>
                    <a:gsLst>
                      <a:gs pos="0">
                        <a:schemeClr val="tx1"/>
                      </a:gs>
                      <a:gs pos="50000">
                        <a:schemeClr val="tx2">
                          <a:lumMod val="50000"/>
                          <a:lumOff val="50000"/>
                        </a:schemeClr>
                      </a:gs>
                      <a:gs pos="98000">
                        <a:schemeClr val="tx1">
                          <a:lumMod val="85000"/>
                          <a:lumOff val="15000"/>
                        </a:schemeClr>
                      </a:gs>
                      <a:gs pos="73000">
                        <a:schemeClr val="accent1">
                          <a:tint val="23500"/>
                          <a:satMod val="160000"/>
                        </a:schemeClr>
                      </a:gs>
                    </a:gsLst>
                    <a:lin ang="5400000" scaled="0"/>
                  </a:gradFill>
                  <a:effectLst>
                    <a:outerShdw blurRad="50800" dist="50800" dir="5400000" algn="tl" rotWithShape="0">
                      <a:schemeClr val="tx1">
                        <a:alpha val="96000"/>
                      </a:schemeClr>
                    </a:outerShdw>
                  </a:effectLst>
                  <a:latin typeface="Chiller" panose="04020404031007020602" pitchFamily="82" charset="0"/>
                </a:rPr>
                <a:t> </a:t>
              </a:r>
              <a:r>
                <a:rPr lang="en-US" sz="9600" b="1" spc="50" dirty="0" err="1">
                  <a:ln w="13500">
                    <a:solidFill>
                      <a:schemeClr val="accent1">
                        <a:shade val="2500"/>
                        <a:alpha val="6500"/>
                      </a:schemeClr>
                    </a:solidFill>
                    <a:prstDash val="solid"/>
                  </a:ln>
                  <a:gradFill>
                    <a:gsLst>
                      <a:gs pos="0">
                        <a:schemeClr val="tx1"/>
                      </a:gs>
                      <a:gs pos="50000">
                        <a:schemeClr val="tx2">
                          <a:lumMod val="50000"/>
                          <a:lumOff val="50000"/>
                        </a:schemeClr>
                      </a:gs>
                      <a:gs pos="98000">
                        <a:schemeClr val="tx1">
                          <a:lumMod val="85000"/>
                          <a:lumOff val="15000"/>
                        </a:schemeClr>
                      </a:gs>
                      <a:gs pos="73000">
                        <a:schemeClr val="accent1">
                          <a:tint val="23500"/>
                          <a:satMod val="160000"/>
                        </a:schemeClr>
                      </a:gs>
                    </a:gsLst>
                    <a:lin ang="5400000" scaled="0"/>
                  </a:gradFill>
                  <a:effectLst>
                    <a:outerShdw blurRad="50800" dist="50800" dir="5400000" algn="tl" rotWithShape="0">
                      <a:schemeClr val="tx1">
                        <a:alpha val="96000"/>
                      </a:schemeClr>
                    </a:outerShdw>
                  </a:effectLst>
                  <a:latin typeface="Blackadder ITC" panose="04020505051007020D02" pitchFamily="82" charset="0"/>
                </a:rPr>
                <a:t>pain</a:t>
              </a:r>
              <a:r>
                <a:rPr lang="en-US" sz="9600" b="1" spc="50" dirty="0">
                  <a:ln w="13500">
                    <a:solidFill>
                      <a:schemeClr val="accent1">
                        <a:shade val="2500"/>
                        <a:alpha val="6500"/>
                      </a:schemeClr>
                    </a:solidFill>
                    <a:prstDash val="solid"/>
                  </a:ln>
                  <a:gradFill>
                    <a:gsLst>
                      <a:gs pos="0">
                        <a:schemeClr val="tx1"/>
                      </a:gs>
                      <a:gs pos="50000">
                        <a:schemeClr val="tx2">
                          <a:lumMod val="50000"/>
                          <a:lumOff val="50000"/>
                        </a:schemeClr>
                      </a:gs>
                      <a:gs pos="98000">
                        <a:schemeClr val="tx1">
                          <a:lumMod val="85000"/>
                          <a:lumOff val="15000"/>
                        </a:schemeClr>
                      </a:gs>
                      <a:gs pos="73000">
                        <a:schemeClr val="accent1">
                          <a:tint val="23500"/>
                          <a:satMod val="160000"/>
                        </a:schemeClr>
                      </a:gs>
                    </a:gsLst>
                    <a:lin ang="5400000" scaled="0"/>
                  </a:gradFill>
                  <a:effectLst>
                    <a:outerShdw blurRad="50800" dist="50800" dir="5400000" algn="tl" rotWithShape="0">
                      <a:schemeClr val="tx1">
                        <a:alpha val="96000"/>
                      </a:schemeClr>
                    </a:outerShdw>
                  </a:effectLst>
                  <a:latin typeface="Blackadder ITC" panose="04020505051007020D02" pitchFamily="82" charset="0"/>
                </a:rPr>
                <a:t>   </a:t>
              </a:r>
              <a:r>
                <a:rPr lang="en-US" sz="6000" b="1" spc="50" dirty="0" err="1">
                  <a:ln w="13500">
                    <a:solidFill>
                      <a:schemeClr val="accent1">
                        <a:shade val="2500"/>
                        <a:alpha val="6500"/>
                      </a:schemeClr>
                    </a:solidFill>
                    <a:prstDash val="solid"/>
                  </a:ln>
                  <a:gradFill>
                    <a:gsLst>
                      <a:gs pos="0">
                        <a:schemeClr val="tx1"/>
                      </a:gs>
                      <a:gs pos="50000">
                        <a:schemeClr val="tx2">
                          <a:lumMod val="50000"/>
                          <a:lumOff val="50000"/>
                        </a:schemeClr>
                      </a:gs>
                      <a:gs pos="98000">
                        <a:schemeClr val="tx1">
                          <a:lumMod val="85000"/>
                          <a:lumOff val="15000"/>
                        </a:schemeClr>
                      </a:gs>
                      <a:gs pos="73000">
                        <a:schemeClr val="accent1">
                          <a:tint val="23500"/>
                          <a:satMod val="160000"/>
                        </a:schemeClr>
                      </a:gs>
                    </a:gsLst>
                    <a:lin ang="5400000" scaled="0"/>
                  </a:gradFill>
                  <a:effectLst>
                    <a:outerShdw blurRad="50800" dist="50800" dir="5400000" algn="tl" rotWithShape="0">
                      <a:schemeClr val="tx1">
                        <a:alpha val="96000"/>
                      </a:schemeClr>
                    </a:outerShdw>
                  </a:effectLst>
                  <a:latin typeface="MV Boli" panose="02000500030200090000" pitchFamily="2" charset="0"/>
                  <a:cs typeface="MV Boli" panose="02000500030200090000" pitchFamily="2" charset="0"/>
                </a:rPr>
                <a:t>PAIN</a:t>
              </a:r>
              <a:r>
                <a:rPr lang="en-US" sz="9600" b="1" spc="50" dirty="0">
                  <a:ln w="13500">
                    <a:solidFill>
                      <a:schemeClr val="accent1">
                        <a:shade val="2500"/>
                        <a:alpha val="6500"/>
                      </a:schemeClr>
                    </a:solidFill>
                    <a:prstDash val="solid"/>
                  </a:ln>
                  <a:gradFill>
                    <a:gsLst>
                      <a:gs pos="0">
                        <a:schemeClr val="tx1"/>
                      </a:gs>
                      <a:gs pos="50000">
                        <a:schemeClr val="tx2">
                          <a:lumMod val="50000"/>
                          <a:lumOff val="50000"/>
                        </a:schemeClr>
                      </a:gs>
                      <a:gs pos="98000">
                        <a:schemeClr val="tx1">
                          <a:lumMod val="85000"/>
                          <a:lumOff val="15000"/>
                        </a:schemeClr>
                      </a:gs>
                      <a:gs pos="73000">
                        <a:schemeClr val="accent1">
                          <a:tint val="23500"/>
                          <a:satMod val="160000"/>
                        </a:schemeClr>
                      </a:gs>
                    </a:gsLst>
                    <a:lin ang="5400000" scaled="0"/>
                  </a:gradFill>
                  <a:effectLst>
                    <a:outerShdw blurRad="50800" dist="50800" dir="5400000" algn="tl" rotWithShape="0">
                      <a:schemeClr val="tx1">
                        <a:alpha val="96000"/>
                      </a:schemeClr>
                    </a:outerShdw>
                  </a:effectLst>
                  <a:latin typeface="Agency FB" panose="020B0503020202020204" pitchFamily="34" charset="0"/>
                </a:rPr>
                <a:t>   </a:t>
              </a:r>
              <a:r>
                <a:rPr lang="en-US" sz="9600" b="1" dirty="0" err="1">
                  <a:ln w="1905"/>
                  <a:gradFill>
                    <a:gsLst>
                      <a:gs pos="0">
                        <a:schemeClr val="tx1">
                          <a:lumMod val="50000"/>
                          <a:lumOff val="50000"/>
                        </a:schemeClr>
                      </a:gs>
                      <a:gs pos="78000">
                        <a:schemeClr val="tx1"/>
                      </a:gs>
                      <a:gs pos="100000">
                        <a:schemeClr val="bg1">
                          <a:lumMod val="65000"/>
                        </a:schemeClr>
                      </a:gs>
                    </a:gsLst>
                    <a:lin ang="5400000"/>
                  </a:gradFill>
                  <a:effectLst>
                    <a:innerShdw blurRad="69850" dist="43180" dir="5400000">
                      <a:srgbClr val="000000">
                        <a:alpha val="65000"/>
                      </a:srgbClr>
                    </a:innerShdw>
                  </a:effectLst>
                  <a:latin typeface="Bradley Hand ITC" panose="03070402050302030203" pitchFamily="66" charset="0"/>
                </a:rPr>
                <a:t>Pain</a:t>
              </a:r>
              <a:r>
                <a:rPr lang="en-US" sz="9600" b="1" dirty="0">
                  <a:ln w="1905"/>
                  <a:gradFill>
                    <a:gsLst>
                      <a:gs pos="0">
                        <a:schemeClr val="tx1">
                          <a:lumMod val="50000"/>
                          <a:lumOff val="50000"/>
                        </a:schemeClr>
                      </a:gs>
                      <a:gs pos="78000">
                        <a:schemeClr val="tx1"/>
                      </a:gs>
                      <a:gs pos="100000">
                        <a:schemeClr val="bg1">
                          <a:lumMod val="65000"/>
                        </a:schemeClr>
                      </a:gs>
                    </a:gsLst>
                    <a:lin ang="5400000"/>
                  </a:gradFill>
                  <a:effectLst>
                    <a:innerShdw blurRad="69850" dist="43180" dir="5400000">
                      <a:srgbClr val="000000">
                        <a:alpha val="65000"/>
                      </a:srgbClr>
                    </a:innerShdw>
                  </a:effectLst>
                  <a:latin typeface="Chiller" panose="04020404031007020602" pitchFamily="82" charset="0"/>
                </a:rPr>
                <a:t>  </a:t>
              </a:r>
              <a:r>
                <a:rPr lang="en-US" sz="9600" b="1" spc="50" dirty="0" err="1">
                  <a:ln w="13500">
                    <a:solidFill>
                      <a:schemeClr val="accent2">
                        <a:lumMod val="20000"/>
                        <a:lumOff val="80000"/>
                        <a:alpha val="6500"/>
                      </a:schemeClr>
                    </a:solidFill>
                    <a:prstDash val="solid"/>
                  </a:ln>
                  <a:gradFill>
                    <a:gsLst>
                      <a:gs pos="0">
                        <a:schemeClr val="tx1"/>
                      </a:gs>
                      <a:gs pos="50000">
                        <a:schemeClr val="tx2">
                          <a:lumMod val="50000"/>
                          <a:lumOff val="50000"/>
                        </a:schemeClr>
                      </a:gs>
                      <a:gs pos="98000">
                        <a:schemeClr val="tx1">
                          <a:lumMod val="85000"/>
                          <a:lumOff val="15000"/>
                        </a:schemeClr>
                      </a:gs>
                      <a:gs pos="73000">
                        <a:schemeClr val="accent1">
                          <a:tint val="23500"/>
                          <a:satMod val="160000"/>
                        </a:schemeClr>
                      </a:gs>
                    </a:gsLst>
                    <a:lin ang="5400000" scaled="0"/>
                  </a:gradFill>
                  <a:effectLst>
                    <a:outerShdw blurRad="50800" dist="50800" dir="5400000" algn="tl" rotWithShape="0">
                      <a:schemeClr val="tx1">
                        <a:alpha val="96000"/>
                      </a:schemeClr>
                    </a:outerShdw>
                  </a:effectLst>
                  <a:latin typeface="Chiller" panose="04020404031007020602" pitchFamily="82" charset="0"/>
                </a:rPr>
                <a:t>Pain</a:t>
              </a:r>
              <a:r>
                <a:rPr lang="en-US" sz="9600" b="1" spc="50" dirty="0">
                  <a:ln w="13500">
                    <a:solidFill>
                      <a:schemeClr val="accent1">
                        <a:shade val="2500"/>
                        <a:alpha val="6500"/>
                      </a:schemeClr>
                    </a:solidFill>
                    <a:prstDash val="solid"/>
                  </a:ln>
                  <a:gradFill>
                    <a:gsLst>
                      <a:gs pos="0">
                        <a:schemeClr val="tx1"/>
                      </a:gs>
                      <a:gs pos="50000">
                        <a:schemeClr val="tx2">
                          <a:lumMod val="50000"/>
                          <a:lumOff val="50000"/>
                        </a:schemeClr>
                      </a:gs>
                      <a:gs pos="98000">
                        <a:schemeClr val="tx1">
                          <a:lumMod val="85000"/>
                          <a:lumOff val="15000"/>
                        </a:schemeClr>
                      </a:gs>
                      <a:gs pos="73000">
                        <a:schemeClr val="accent1">
                          <a:tint val="23500"/>
                          <a:satMod val="160000"/>
                        </a:schemeClr>
                      </a:gs>
                    </a:gsLst>
                    <a:lin ang="5400000" scaled="0"/>
                  </a:gradFill>
                  <a:effectLst>
                    <a:outerShdw blurRad="50800" dist="50800" dir="5400000" algn="tl" rotWithShape="0">
                      <a:schemeClr val="tx1">
                        <a:alpha val="96000"/>
                      </a:schemeClr>
                    </a:outerShdw>
                  </a:effectLst>
                  <a:latin typeface="Chiller" panose="04020404031007020602" pitchFamily="82" charset="0"/>
                </a:rPr>
                <a:t> </a:t>
              </a:r>
              <a:endParaRPr lang="en-US" sz="9600" b="1" dirty="0">
                <a:ln w="3175" cmpd="sng">
                  <a:solidFill>
                    <a:schemeClr val="accent6">
                      <a:lumMod val="50000"/>
                    </a:schemeClr>
                  </a:solidFill>
                  <a:prstDash val="solid"/>
                </a:ln>
                <a:gradFill>
                  <a:gsLst>
                    <a:gs pos="0">
                      <a:schemeClr val="tx1"/>
                    </a:gs>
                    <a:gs pos="50000">
                      <a:schemeClr val="tx2">
                        <a:lumMod val="50000"/>
                        <a:lumOff val="50000"/>
                      </a:schemeClr>
                    </a:gs>
                    <a:gs pos="98000">
                      <a:schemeClr val="tx1">
                        <a:lumMod val="85000"/>
                        <a:lumOff val="15000"/>
                      </a:schemeClr>
                    </a:gs>
                    <a:gs pos="73000">
                      <a:schemeClr val="accent1">
                        <a:tint val="23500"/>
                        <a:satMod val="160000"/>
                      </a:schemeClr>
                    </a:gs>
                  </a:gsLst>
                  <a:lin ang="5400000" scaled="0"/>
                </a:gradFill>
                <a:effectLst>
                  <a:outerShdw blurRad="50800" dist="50800" dir="5400000" algn="tl" rotWithShape="0">
                    <a:schemeClr val="tx1">
                      <a:alpha val="96000"/>
                    </a:schemeClr>
                  </a:outerShdw>
                </a:effectLst>
                <a:latin typeface="Bradley Hand ITC" panose="03070402050302030203" pitchFamily="66" charset="0"/>
              </a:endParaRPr>
            </a:p>
            <a:p>
              <a:pPr algn="ctr"/>
              <a:endParaRPr lang="en-US" sz="9600" b="1" dirty="0">
                <a:ln w="3175" cmpd="sng">
                  <a:solidFill>
                    <a:schemeClr val="accent6">
                      <a:lumMod val="50000"/>
                    </a:schemeClr>
                  </a:solidFill>
                  <a:prstDash val="solid"/>
                </a:ln>
                <a:gradFill>
                  <a:gsLst>
                    <a:gs pos="0">
                      <a:schemeClr val="tx1"/>
                    </a:gs>
                    <a:gs pos="50000">
                      <a:schemeClr val="tx2">
                        <a:lumMod val="50000"/>
                        <a:lumOff val="50000"/>
                      </a:schemeClr>
                    </a:gs>
                    <a:gs pos="98000">
                      <a:schemeClr val="tx1">
                        <a:lumMod val="85000"/>
                        <a:lumOff val="15000"/>
                      </a:schemeClr>
                    </a:gs>
                    <a:gs pos="73000">
                      <a:schemeClr val="accent1">
                        <a:tint val="23500"/>
                        <a:satMod val="160000"/>
                      </a:schemeClr>
                    </a:gs>
                  </a:gsLst>
                  <a:lin ang="5400000" scaled="0"/>
                </a:gradFill>
                <a:effectLst>
                  <a:outerShdw blurRad="50800" dist="50800" dir="5400000" algn="tl" rotWithShape="0">
                    <a:schemeClr val="tx1">
                      <a:alpha val="96000"/>
                    </a:schemeClr>
                  </a:outerShdw>
                </a:effectLst>
                <a:latin typeface="Bradley Hand ITC" panose="03070402050302030203" pitchFamily="66" charset="0"/>
              </a:endParaRPr>
            </a:p>
          </p:txBody>
        </p:sp>
      </p:gr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3840" y="5283163"/>
            <a:ext cx="2909755" cy="1452794"/>
          </a:xfrm>
          <a:prstGeom prst="rect">
            <a:avLst/>
          </a:prstGeom>
        </p:spPr>
      </p:pic>
      <p:pic>
        <p:nvPicPr>
          <p:cNvPr id="18" name="Picture 17"/>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205" b="91632" l="0" r="100000">
                        <a14:foregroundMark x1="13111" y1="35565" x2="13111" y2="35565"/>
                        <a14:foregroundMark x1="23333" y1="36402" x2="23333" y2="36402"/>
                        <a14:foregroundMark x1="13111" y1="36402" x2="25778" y2="29707"/>
                        <a14:foregroundMark x1="55556" y1="27197" x2="55556" y2="27197"/>
                        <a14:foregroundMark x1="61778" y1="69038" x2="61778" y2="69038"/>
                        <a14:foregroundMark x1="67556" y1="51464" x2="66889" y2="51883"/>
                        <a14:foregroundMark x1="59556" y1="51046" x2="59556" y2="51046"/>
                        <a14:foregroundMark x1="75556" y1="36402" x2="75556" y2="36402"/>
                        <a14:foregroundMark x1="88444" y1="31381" x2="88444" y2="31381"/>
                        <a14:foregroundMark x1="69556" y1="71967" x2="69556" y2="71967"/>
                        <a14:backgroundMark x1="14444" y1="21339" x2="14444" y2="21339"/>
                        <a14:backgroundMark x1="18444" y1="21757" x2="18444" y2="21757"/>
                        <a14:backgroundMark x1="22000" y1="23849" x2="22000" y2="23849"/>
                        <a14:backgroundMark x1="22000" y1="23431" x2="93111" y2="18828"/>
                        <a14:backgroundMark x1="93111" y1="18828" x2="95111" y2="67364"/>
                        <a14:backgroundMark x1="95111" y1="67782" x2="99778" y2="72385"/>
                        <a14:backgroundMark x1="14667" y1="21339" x2="3333" y2="22176"/>
                        <a14:backgroundMark x1="8222" y1="23431" x2="6222" y2="29707"/>
                        <a14:backgroundMark x1="6889" y1="28033" x2="7111" y2="67364"/>
                        <a14:backgroundMark x1="7111" y1="67364" x2="0" y2="73222"/>
                        <a14:backgroundMark x1="667" y1="88285" x2="99111" y2="89121"/>
                        <a14:backgroundMark x1="99111" y1="87866" x2="97111" y2="69874"/>
                        <a14:backgroundMark x1="18667" y1="41423" x2="18667" y2="41423"/>
                      </a14:backgroundRemoval>
                    </a14:imgEffect>
                    <a14:imgEffect>
                      <a14:sharpenSoften amount="-4000"/>
                    </a14:imgEffect>
                    <a14:imgEffect>
                      <a14:colorTemperature colorTemp="605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t="22028" b="26501"/>
          <a:stretch/>
        </p:blipFill>
        <p:spPr>
          <a:xfrm>
            <a:off x="6657963" y="6112583"/>
            <a:ext cx="2219473" cy="684396"/>
          </a:xfrm>
          <a:prstGeom prst="rect">
            <a:avLst/>
          </a:prstGeom>
          <a:ln w="34925">
            <a:noFill/>
          </a:ln>
          <a:effectLst>
            <a:outerShdw blurRad="50800" dist="50800" dir="5400000" algn="ctr" rotWithShape="0">
              <a:srgbClr val="000000">
                <a:alpha val="6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516156"/>
            <a:ext cx="7772400" cy="1143000"/>
          </a:xfrm>
        </p:spPr>
        <p:txBody>
          <a:bodyPr>
            <a:normAutofit/>
          </a:bodyPr>
          <a:lstStyle/>
          <a:p>
            <a: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t>Children At Risk</a:t>
            </a:r>
          </a:p>
        </p:txBody>
      </p:sp>
      <p:sp>
        <p:nvSpPr>
          <p:cNvPr id="9219" name="Content Placeholder 2"/>
          <p:cNvSpPr>
            <a:spLocks noGrp="1"/>
          </p:cNvSpPr>
          <p:nvPr>
            <p:ph sz="half" idx="1"/>
          </p:nvPr>
        </p:nvSpPr>
        <p:spPr>
          <a:xfrm>
            <a:off x="685799" y="1951039"/>
            <a:ext cx="3896139" cy="3932176"/>
          </a:xfrm>
          <a:solidFill>
            <a:srgbClr val="C7C8D9">
              <a:alpha val="63137"/>
            </a:srgbClr>
          </a:solidFill>
        </p:spPr>
        <p:txBody>
          <a:bodyPr vert="horz" lIns="45720" tIns="45720" rIns="45720" bIns="45720" rtlCol="0">
            <a:normAutofit/>
          </a:bodyPr>
          <a:lstStyle/>
          <a:p>
            <a:r>
              <a:rPr lang="en-US" altLang="en-US" sz="2000" dirty="0">
                <a:latin typeface="Century Gothic" panose="020B0502020202020204" pitchFamily="34" charset="0"/>
              </a:rPr>
              <a:t>50% of students age 14 and older with a mental illness drop of out high school</a:t>
            </a:r>
          </a:p>
          <a:p>
            <a:endParaRPr lang="en-US" altLang="en-US" sz="2000" dirty="0">
              <a:latin typeface="Century Gothic" panose="020B0502020202020204" pitchFamily="34" charset="0"/>
            </a:endParaRPr>
          </a:p>
        </p:txBody>
      </p:sp>
      <p:sp>
        <p:nvSpPr>
          <p:cNvPr id="9220" name="Content Placeholder 3"/>
          <p:cNvSpPr>
            <a:spLocks noGrp="1"/>
          </p:cNvSpPr>
          <p:nvPr>
            <p:ph sz="half" idx="2"/>
          </p:nvPr>
        </p:nvSpPr>
        <p:spPr>
          <a:xfrm>
            <a:off x="4495800" y="1951039"/>
            <a:ext cx="3733800" cy="3886200"/>
          </a:xfrm>
          <a:solidFill>
            <a:srgbClr val="C7C8D9">
              <a:alpha val="63137"/>
            </a:srgbClr>
          </a:solidFill>
        </p:spPr>
        <p:txBody>
          <a:bodyPr vert="horz" lIns="45720" tIns="45720" rIns="45720" bIns="45720" rtlCol="0">
            <a:normAutofit/>
          </a:bodyPr>
          <a:lstStyle/>
          <a:p>
            <a:r>
              <a:rPr lang="en-US" altLang="en-US" sz="2000" dirty="0">
                <a:latin typeface="Century Gothic" panose="020B0502020202020204" pitchFamily="34" charset="0"/>
              </a:rPr>
              <a:t>70% of youth in state and local juvenile justice systems have a mental illness</a:t>
            </a:r>
          </a:p>
          <a:p>
            <a:endParaRPr lang="en-US" altLang="en-US" sz="2000" dirty="0">
              <a:latin typeface="Century Gothic" panose="020B0502020202020204" pitchFamily="34" charset="0"/>
            </a:endParaRPr>
          </a:p>
          <a:p>
            <a:endParaRPr lang="en-US" altLang="en-US" sz="2000" dirty="0">
              <a:latin typeface="Century Gothic" panose="020B0502020202020204" pitchFamily="34" charset="0"/>
            </a:endParaRPr>
          </a:p>
        </p:txBody>
      </p:sp>
      <p:pic>
        <p:nvPicPr>
          <p:cNvPr id="9222" name="Picture 3" descr="C:\Users\slegrand\AppData\Local\Microsoft\Windows\Temporary Internet Files\Content.IE5\MUD91Y3S\go_20to_20jail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225" y="4086225"/>
            <a:ext cx="17811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491397"/>
            <a:ext cx="4572000"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b="1" spc="-150" dirty="0" smtClean="0">
                <a:ln w="11430"/>
                <a:effectLst>
                  <a:outerShdw blurRad="60007" dist="310007" dir="7680000" sy="30000" kx="1300200" algn="ctr" rotWithShape="0">
                    <a:prstClr val="black">
                      <a:alpha val="32000"/>
                    </a:prstClr>
                  </a:outerShdw>
                </a:effectLst>
                <a:latin typeface="Century Gothic" panose="020B0502020202020204" pitchFamily="34" charset="0"/>
              </a:rPr>
              <a:t>Risk Factors for Youth</a:t>
            </a:r>
            <a:endPar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endParaRPr>
          </a:p>
        </p:txBody>
      </p:sp>
      <p:sp>
        <p:nvSpPr>
          <p:cNvPr id="10243" name="Rectangle 3"/>
          <p:cNvSpPr>
            <a:spLocks noGrp="1" noChangeArrowheads="1"/>
          </p:cNvSpPr>
          <p:nvPr>
            <p:ph idx="1"/>
          </p:nvPr>
        </p:nvSpPr>
        <p:spPr>
          <a:xfrm>
            <a:off x="609600" y="1295400"/>
            <a:ext cx="7848600" cy="3868947"/>
          </a:xfrm>
          <a:solidFill>
            <a:srgbClr val="C7C8D9">
              <a:alpha val="63137"/>
            </a:srgbClr>
          </a:solidFill>
        </p:spPr>
        <p:txBody>
          <a:bodyPr vert="horz" lIns="45720" tIns="45720" rIns="45720" bIns="45720" numCol="3" spcCol="182880" rtlCol="0">
            <a:noAutofit/>
          </a:bodyPr>
          <a:lstStyle/>
          <a:p>
            <a:r>
              <a:rPr lang="en-US" altLang="en-US" sz="1900" dirty="0">
                <a:latin typeface="Century Gothic" panose="020B0502020202020204" pitchFamily="34" charset="0"/>
              </a:rPr>
              <a:t>Family history of mental illness </a:t>
            </a:r>
          </a:p>
          <a:p>
            <a:r>
              <a:rPr lang="en-US" altLang="en-US" sz="1900" dirty="0">
                <a:latin typeface="Century Gothic" panose="020B0502020202020204" pitchFamily="34" charset="0"/>
              </a:rPr>
              <a:t>Stress within family, school, community via poverty, learning disabilities, unsafe home and neighborhoods</a:t>
            </a:r>
          </a:p>
          <a:p>
            <a:r>
              <a:rPr lang="en-US" altLang="en-US" sz="1900" dirty="0">
                <a:latin typeface="Century Gothic" panose="020B0502020202020204" pitchFamily="34" charset="0"/>
              </a:rPr>
              <a:t>Abuse and Neglect </a:t>
            </a:r>
          </a:p>
          <a:p>
            <a:endParaRPr lang="en-US" altLang="en-US" sz="1900" dirty="0" smtClean="0">
              <a:latin typeface="Century Gothic" panose="020B0502020202020204" pitchFamily="34" charset="0"/>
            </a:endParaRPr>
          </a:p>
          <a:p>
            <a:r>
              <a:rPr lang="en-US" altLang="en-US" sz="1900" dirty="0" smtClean="0">
                <a:latin typeface="Century Gothic" panose="020B0502020202020204" pitchFamily="34" charset="0"/>
              </a:rPr>
              <a:t>Substance </a:t>
            </a:r>
            <a:r>
              <a:rPr lang="en-US" altLang="en-US" sz="1900" dirty="0">
                <a:latin typeface="Century Gothic" panose="020B0502020202020204" pitchFamily="34" charset="0"/>
              </a:rPr>
              <a:t>Use/Dependence of youth or family </a:t>
            </a:r>
          </a:p>
          <a:p>
            <a:r>
              <a:rPr lang="en-US" altLang="en-US" sz="1900" dirty="0">
                <a:latin typeface="Century Gothic" panose="020B0502020202020204" pitchFamily="34" charset="0"/>
              </a:rPr>
              <a:t>Loss/family death/ trauma</a:t>
            </a:r>
          </a:p>
          <a:p>
            <a:r>
              <a:rPr lang="en-US" altLang="en-US" sz="1900" dirty="0">
                <a:latin typeface="Century Gothic" panose="020B0502020202020204" pitchFamily="34" charset="0"/>
              </a:rPr>
              <a:t>Every increasing culture of violence ( via video games, TV, social media)</a:t>
            </a:r>
          </a:p>
          <a:p>
            <a:endParaRPr lang="en-US" altLang="en-US" sz="1900" dirty="0" smtClean="0">
              <a:latin typeface="Century Gothic" panose="020B0502020202020204" pitchFamily="34" charset="0"/>
            </a:endParaRPr>
          </a:p>
          <a:p>
            <a:endParaRPr lang="en-US" altLang="en-US" sz="1900" dirty="0">
              <a:latin typeface="Century Gothic" panose="020B0502020202020204" pitchFamily="34" charset="0"/>
            </a:endParaRPr>
          </a:p>
          <a:p>
            <a:r>
              <a:rPr lang="en-US" altLang="en-US" sz="1900" dirty="0" smtClean="0">
                <a:latin typeface="Century Gothic" panose="020B0502020202020204" pitchFamily="34" charset="0"/>
              </a:rPr>
              <a:t>Lack </a:t>
            </a:r>
            <a:r>
              <a:rPr lang="en-US" altLang="en-US" sz="1900" dirty="0">
                <a:latin typeface="Century Gothic" panose="020B0502020202020204" pitchFamily="34" charset="0"/>
              </a:rPr>
              <a:t>of connection/relationship with families , church, community</a:t>
            </a:r>
          </a:p>
          <a:p>
            <a:r>
              <a:rPr lang="en-US" altLang="en-US" sz="1900" dirty="0">
                <a:latin typeface="Century Gothic" panose="020B0502020202020204" pitchFamily="34" charset="0"/>
              </a:rPr>
              <a:t>Social isolation</a:t>
            </a:r>
          </a:p>
          <a:p>
            <a:r>
              <a:rPr lang="en-US" altLang="en-US" sz="1900" dirty="0">
                <a:latin typeface="Century Gothic" panose="020B0502020202020204" pitchFamily="34" charset="0"/>
              </a:rPr>
              <a:t>Entitlement </a:t>
            </a:r>
          </a:p>
          <a:p>
            <a:r>
              <a:rPr lang="en-US" altLang="en-US" sz="1900" dirty="0">
                <a:latin typeface="Century Gothic" panose="020B0502020202020204" pitchFamily="34" charset="0"/>
              </a:rPr>
              <a:t>Lack of personal responsibility and consequence</a:t>
            </a:r>
          </a:p>
          <a:p>
            <a:endParaRPr lang="en-US" altLang="en-US" dirty="0">
              <a:latin typeface="Century Gothic" panose="020B0502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400" cy="1524000"/>
          </a:xfrm>
        </p:spPr>
        <p:txBody>
          <a:bodyPr/>
          <a:lstStyle/>
          <a:p>
            <a: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t>Top 10 Myths about Mental Illness </a:t>
            </a:r>
            <a:endParaRPr lang="en-US" altLang="en-US" dirty="0" smtClean="0"/>
          </a:p>
        </p:txBody>
      </p:sp>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9350" b="97967" l="1653" r="96281">
                        <a14:backgroundMark x1="28926" y1="27642" x2="28926" y2="27642"/>
                        <a14:backgroundMark x1="23554" y1="26423" x2="23554" y2="26423"/>
                        <a14:backgroundMark x1="45455" y1="74390" x2="45455" y2="74390"/>
                      </a14:backgroundRemoval>
                    </a14:imgEffect>
                  </a14:imgLayer>
                </a14:imgProps>
              </a:ext>
              <a:ext uri="{28A0092B-C50C-407E-A947-70E740481C1C}">
                <a14:useLocalDpi xmlns:a14="http://schemas.microsoft.com/office/drawing/2010/main" val="0"/>
              </a:ext>
            </a:extLst>
          </a:blip>
          <a:srcRect r="48049"/>
          <a:stretch/>
        </p:blipFill>
        <p:spPr>
          <a:xfrm>
            <a:off x="3810000" y="2895600"/>
            <a:ext cx="1401947" cy="2743200"/>
          </a:xfrm>
          <a:prstGeom prst="rect">
            <a:avLst/>
          </a:prstGeom>
          <a:noFill/>
        </p:spPr>
      </p:pic>
      <p:sp>
        <p:nvSpPr>
          <p:cNvPr id="14" name="Content Placeholder 1"/>
          <p:cNvSpPr>
            <a:spLocks noGrp="1"/>
          </p:cNvSpPr>
          <p:nvPr>
            <p:ph idx="1"/>
          </p:nvPr>
        </p:nvSpPr>
        <p:spPr>
          <a:xfrm>
            <a:off x="1041639" y="1294537"/>
            <a:ext cx="7391400" cy="5381445"/>
          </a:xfrm>
          <a:prstGeom prst="roundRect">
            <a:avLst>
              <a:gd name="adj" fmla="val 2427"/>
            </a:avLst>
          </a:prstGeom>
          <a:solidFill>
            <a:schemeClr val="accent3">
              <a:lumMod val="40000"/>
              <a:lumOff val="60000"/>
              <a:alpha val="44000"/>
            </a:schemeClr>
          </a:solidFill>
        </p:spPr>
        <p:txBody>
          <a:bodyPr numCol="2" spcCol="1097280">
            <a:noAutofit/>
          </a:bodyPr>
          <a:lstStyle/>
          <a:p>
            <a:pPr marL="0" indent="0">
              <a:buNone/>
              <a:defRPr/>
            </a:pPr>
            <a:r>
              <a:rPr lang="en-US" b="1" dirty="0" smtClean="0">
                <a:latin typeface="Century Gothic" panose="020B0502020202020204" pitchFamily="34" charset="0"/>
              </a:rPr>
              <a:t>Mental </a:t>
            </a:r>
            <a:r>
              <a:rPr lang="en-US" b="1" dirty="0">
                <a:latin typeface="Century Gothic" panose="020B0502020202020204" pitchFamily="34" charset="0"/>
              </a:rPr>
              <a:t>Health </a:t>
            </a:r>
            <a:r>
              <a:rPr lang="en-US" b="1" dirty="0" smtClean="0">
                <a:latin typeface="Century Gothic" panose="020B0502020202020204" pitchFamily="34" charset="0"/>
              </a:rPr>
              <a:t>problems are uncommon</a:t>
            </a:r>
          </a:p>
          <a:p>
            <a:pPr marL="0" indent="0">
              <a:buNone/>
              <a:defRPr/>
            </a:pPr>
            <a:r>
              <a:rPr lang="en-US" b="1" dirty="0" smtClean="0">
                <a:latin typeface="Century Gothic" panose="020B0502020202020204" pitchFamily="34" charset="0"/>
              </a:rPr>
              <a:t>People </a:t>
            </a:r>
            <a:r>
              <a:rPr lang="en-US" b="1" dirty="0">
                <a:latin typeface="Century Gothic" panose="020B0502020202020204" pitchFamily="34" charset="0"/>
              </a:rPr>
              <a:t>with Severe Mental Illness are dangerous and violent</a:t>
            </a:r>
          </a:p>
          <a:p>
            <a:pPr marL="0" indent="0">
              <a:buNone/>
              <a:defRPr/>
            </a:pPr>
            <a:r>
              <a:rPr lang="en-US" b="1" dirty="0">
                <a:latin typeface="Century Gothic" panose="020B0502020202020204" pitchFamily="34" charset="0"/>
              </a:rPr>
              <a:t>Mental Illnesses are not </a:t>
            </a:r>
            <a:br>
              <a:rPr lang="en-US" b="1" dirty="0">
                <a:latin typeface="Century Gothic" panose="020B0502020202020204" pitchFamily="34" charset="0"/>
              </a:rPr>
            </a:br>
            <a:r>
              <a:rPr lang="en-US" b="1" dirty="0">
                <a:latin typeface="Century Gothic" panose="020B0502020202020204" pitchFamily="34" charset="0"/>
              </a:rPr>
              <a:t>real medical problems or diseases</a:t>
            </a:r>
          </a:p>
          <a:p>
            <a:pPr marL="0" indent="0">
              <a:buNone/>
              <a:defRPr/>
            </a:pPr>
            <a:r>
              <a:rPr lang="en-US" b="1" dirty="0">
                <a:latin typeface="Century Gothic" panose="020B0502020202020204" pitchFamily="34" charset="0"/>
              </a:rPr>
              <a:t>People who talk about suicide do not commit suicide</a:t>
            </a:r>
          </a:p>
          <a:p>
            <a:pPr marL="0" indent="0">
              <a:buNone/>
              <a:defRPr/>
            </a:pPr>
            <a:r>
              <a:rPr lang="en-US" b="1" dirty="0">
                <a:latin typeface="Century Gothic" panose="020B0502020202020204" pitchFamily="34" charset="0"/>
              </a:rPr>
              <a:t>Addiction is a lifestyle choice and shows a lack of willpower.  People with substance use problems are morally weak or “bad”</a:t>
            </a:r>
          </a:p>
          <a:p>
            <a:pPr marL="0" indent="0">
              <a:buNone/>
              <a:defRPr/>
            </a:pPr>
            <a:r>
              <a:rPr lang="en-US" b="1" dirty="0">
                <a:latin typeface="Century Gothic" panose="020B0502020202020204" pitchFamily="34" charset="0"/>
              </a:rPr>
              <a:t>Mental Health Disorders are often lifelong and difficult to treat</a:t>
            </a:r>
          </a:p>
          <a:p>
            <a:pPr marL="0" indent="0">
              <a:buNone/>
              <a:defRPr/>
            </a:pPr>
            <a:r>
              <a:rPr lang="en-US" b="1" dirty="0">
                <a:latin typeface="Century Gothic" panose="020B0502020202020204" pitchFamily="34" charset="0"/>
              </a:rPr>
              <a:t>Persons with mental illness never recover</a:t>
            </a:r>
          </a:p>
          <a:p>
            <a:pPr marL="0" indent="0">
              <a:buNone/>
              <a:defRPr/>
            </a:pPr>
            <a:r>
              <a:rPr lang="en-US" altLang="en-US" b="1" dirty="0">
                <a:latin typeface="Century Gothic" panose="020B0502020202020204" pitchFamily="34" charset="0"/>
              </a:rPr>
              <a:t>Mental health problems are best treated by my primary care physician</a:t>
            </a:r>
          </a:p>
          <a:p>
            <a:pPr marL="0" indent="0">
              <a:buNone/>
              <a:defRPr/>
            </a:pPr>
            <a:r>
              <a:rPr lang="en-US" altLang="en-US" b="1" dirty="0">
                <a:latin typeface="Century Gothic" panose="020B0502020202020204" pitchFamily="34" charset="0"/>
              </a:rPr>
              <a:t>Depression is a normal part of the aging process</a:t>
            </a:r>
          </a:p>
          <a:p>
            <a:pPr marL="0" indent="0">
              <a:buNone/>
              <a:defRPr/>
            </a:pPr>
            <a:r>
              <a:rPr lang="en-US" altLang="en-US" b="1" dirty="0">
                <a:latin typeface="Century Gothic" panose="020B0502020202020204" pitchFamily="34" charset="0"/>
              </a:rPr>
              <a:t>I can handle my own mental health problems, if I cannot, I am weak</a:t>
            </a:r>
          </a:p>
          <a:p>
            <a:pPr marL="0" indent="0">
              <a:buNone/>
            </a:pPr>
            <a:endParaRPr lang="en-US" altLang="en-US" dirty="0">
              <a:effectLst>
                <a:outerShdw blurRad="38100" dist="38100" dir="2700000" algn="tl">
                  <a:srgbClr val="000000">
                    <a:alpha val="43137"/>
                  </a:srgbClr>
                </a:outerShdw>
              </a:effectLst>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Ref idx="1002">
        <a:schemeClr val="bg2"/>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524000"/>
          </a:xfrm>
        </p:spPr>
        <p:txBody>
          <a:bodyPr>
            <a:noAutofit/>
          </a:bodyPr>
          <a:lstStyle/>
          <a:p>
            <a:r>
              <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rPr>
              <a:t>Where Mental Health and the </a:t>
            </a:r>
            <a:r>
              <a:rPr lang="en-US" altLang="en-US" b="1" spc="-150" dirty="0" smtClean="0">
                <a:ln w="11430"/>
                <a:effectLst>
                  <a:outerShdw blurRad="60007" dist="310007" dir="7680000" sy="30000" kx="1300200" algn="ctr" rotWithShape="0">
                    <a:prstClr val="black">
                      <a:alpha val="32000"/>
                    </a:prstClr>
                  </a:outerShdw>
                </a:effectLst>
                <a:latin typeface="Century Gothic" panose="020B0502020202020204" pitchFamily="34" charset="0"/>
              </a:rPr>
              <a:t/>
            </a:r>
            <a:br>
              <a:rPr lang="en-US" altLang="en-US" b="1" spc="-150" dirty="0" smtClean="0">
                <a:ln w="11430"/>
                <a:effectLst>
                  <a:outerShdw blurRad="60007" dist="310007" dir="7680000" sy="30000" kx="1300200" algn="ctr" rotWithShape="0">
                    <a:prstClr val="black">
                      <a:alpha val="32000"/>
                    </a:prstClr>
                  </a:outerShdw>
                </a:effectLst>
                <a:latin typeface="Century Gothic" panose="020B0502020202020204" pitchFamily="34" charset="0"/>
              </a:rPr>
            </a:br>
            <a:r>
              <a:rPr lang="en-US" altLang="en-US" b="1" spc="-150" dirty="0" smtClean="0">
                <a:ln w="11430"/>
                <a:effectLst>
                  <a:outerShdw blurRad="60007" dist="310007" dir="7680000" sy="30000" kx="1300200" algn="ctr" rotWithShape="0">
                    <a:prstClr val="black">
                      <a:alpha val="32000"/>
                    </a:prstClr>
                  </a:outerShdw>
                </a:effectLst>
                <a:latin typeface="Century Gothic" panose="020B0502020202020204" pitchFamily="34" charset="0"/>
              </a:rPr>
              <a:t>Law Intersect</a:t>
            </a:r>
            <a:endParaRPr lang="en-US" altLang="en-US" b="1" spc="-150" dirty="0">
              <a:ln w="11430"/>
              <a:effectLst>
                <a:outerShdw blurRad="60007" dist="310007" dir="7680000" sy="30000" kx="1300200" algn="ctr" rotWithShape="0">
                  <a:prstClr val="black">
                    <a:alpha val="32000"/>
                  </a:prstClr>
                </a:outerShdw>
              </a:effectLst>
              <a:latin typeface="Century Gothic" panose="020B0502020202020204" pitchFamily="34" charset="0"/>
            </a:endParaRPr>
          </a:p>
        </p:txBody>
      </p:sp>
      <p:sp>
        <p:nvSpPr>
          <p:cNvPr id="31747" name="Rectangle 3"/>
          <p:cNvSpPr>
            <a:spLocks noGrp="1" noChangeArrowheads="1"/>
          </p:cNvSpPr>
          <p:nvPr>
            <p:ph idx="1"/>
          </p:nvPr>
        </p:nvSpPr>
        <p:spPr>
          <a:xfrm>
            <a:off x="685800" y="1936377"/>
            <a:ext cx="7010400" cy="2940423"/>
          </a:xfrm>
          <a:prstGeom prst="roundRect">
            <a:avLst>
              <a:gd name="adj" fmla="val 3792"/>
            </a:avLst>
          </a:prstGeom>
          <a:solidFill>
            <a:srgbClr val="C7C8D9">
              <a:alpha val="63137"/>
            </a:srgbClr>
          </a:solidFill>
        </p:spPr>
        <p:txBody>
          <a:bodyPr vert="horz" lIns="45720" tIns="45720" rIns="45720" bIns="45720" numCol="1" spcCol="182880" rtlCol="0">
            <a:noAutofit/>
          </a:bodyPr>
          <a:lstStyle/>
          <a:p>
            <a:r>
              <a:rPr lang="en-US" altLang="en-US" sz="1900" dirty="0">
                <a:latin typeface="Century Gothic" panose="020B0502020202020204" pitchFamily="34" charset="0"/>
              </a:rPr>
              <a:t>Anywhere from 7 to 15% of all calls to which the police are called to respond involve someone with a mental illness</a:t>
            </a:r>
          </a:p>
          <a:p>
            <a:r>
              <a:rPr lang="en-US" altLang="en-US" sz="1900" dirty="0">
                <a:latin typeface="Century Gothic" panose="020B0502020202020204" pitchFamily="34" charset="0"/>
              </a:rPr>
              <a:t>The criminal justice and mental health systems know very little about each others profession</a:t>
            </a:r>
          </a:p>
          <a:p>
            <a:r>
              <a:rPr lang="en-US" altLang="en-US" sz="1900" dirty="0">
                <a:latin typeface="Century Gothic" panose="020B0502020202020204" pitchFamily="34" charset="0"/>
              </a:rPr>
              <a:t>CIT ( Crisis Intervention Training) is an effort to bridge that gap</a:t>
            </a:r>
          </a:p>
          <a:p>
            <a:endParaRPr lang="en-US" altLang="en-US" sz="1900" dirty="0">
              <a:latin typeface="Century Gothic" panose="020B0502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3047" y="4721517"/>
            <a:ext cx="1797907" cy="1816442"/>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themeOverride>
</file>

<file path=docProps/app.xml><?xml version="1.0" encoding="utf-8"?>
<Properties xmlns="http://schemas.openxmlformats.org/officeDocument/2006/extended-properties" xmlns:vt="http://schemas.openxmlformats.org/officeDocument/2006/docPropsVTypes">
  <Template>Symphony</Template>
  <TotalTime>0</TotalTime>
  <Words>1293</Words>
  <Application>Microsoft Office PowerPoint</Application>
  <PresentationFormat>On-screen Show (4:3)</PresentationFormat>
  <Paragraphs>149</Paragraphs>
  <Slides>24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Agency FB</vt:lpstr>
      <vt:lpstr>Arial</vt:lpstr>
      <vt:lpstr>Blackadder ITC</vt:lpstr>
      <vt:lpstr>Bradley Hand ITC</vt:lpstr>
      <vt:lpstr>Calibri</vt:lpstr>
      <vt:lpstr>Century Gothic</vt:lpstr>
      <vt:lpstr>Chiller</vt:lpstr>
      <vt:lpstr>Corbel</vt:lpstr>
      <vt:lpstr>MV Boli</vt:lpstr>
      <vt:lpstr>Times New Roman</vt:lpstr>
      <vt:lpstr>Wingdings</vt:lpstr>
      <vt:lpstr>Air</vt:lpstr>
      <vt:lpstr>Mental Health Interventions for Youth in Crisis </vt:lpstr>
      <vt:lpstr>Overview of Presentation</vt:lpstr>
      <vt:lpstr>Law Enforcement &amp; People with  Severe Mental Illness</vt:lpstr>
      <vt:lpstr>Snapshot of the Crisis  of Children with Mental Illness</vt:lpstr>
      <vt:lpstr>Snapshot of the Crisis for Children with Mental Illness (cont.)</vt:lpstr>
      <vt:lpstr>Children At Risk</vt:lpstr>
      <vt:lpstr>Risk Factors for Youth</vt:lpstr>
      <vt:lpstr>Top 10 Myths about Mental Illness </vt:lpstr>
      <vt:lpstr>Where Mental Health and the  Law Intersect</vt:lpstr>
      <vt:lpstr>What is Important to Know About Working with Youth in Crisis</vt:lpstr>
      <vt:lpstr>Characteristics for CIT officers (cont) </vt:lpstr>
      <vt:lpstr>Differences between  Youth &amp; Adults in Crisis</vt:lpstr>
      <vt:lpstr>Normal Behavior vs Mental Illness Crisis</vt:lpstr>
      <vt:lpstr>Mental Health Crisis Interventions</vt:lpstr>
      <vt:lpstr> </vt:lpstr>
      <vt:lpstr>Mental Health Interventions (cont)</vt:lpstr>
      <vt:lpstr>Examples of environmental triggers</vt:lpstr>
      <vt:lpstr>Principles of Crisis Communication</vt:lpstr>
      <vt:lpstr> </vt:lpstr>
      <vt:lpstr>Matching your communication to the motive of youth in crisis</vt:lpstr>
      <vt:lpstr>PowerPoint Presentation</vt:lpstr>
      <vt:lpstr>PowerPoint Presentation</vt:lpstr>
      <vt:lpstr>INTIMIDATION- a calculated effort to get something of desire through use of threat and harm  - body posture poised and ready to move quickly, standing  -being in a position of greatest defensive advantage  -speech is matter of fact, emotionless  -communication is clear and direct, statements of consequence, repeated frequently  -eye contact used sparingly, used when needed to emphasize statement  - communicate consequence as it relates to the immediate threat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2016-01-14T02:25:29Z</dcterms:created>
  <dcterms:modified xsi:type="dcterms:W3CDTF">2018-04-02T20:13:40Z</dcterms:modified>
</cp:coreProperties>
</file>