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7" r:id="rId4"/>
    <p:sldId id="261" r:id="rId5"/>
    <p:sldId id="262" r:id="rId6"/>
    <p:sldId id="263" r:id="rId7"/>
    <p:sldId id="264" r:id="rId8"/>
    <p:sldId id="269" r:id="rId9"/>
    <p:sldId id="270" r:id="rId10"/>
    <p:sldId id="268" r:id="rId11"/>
    <p:sldId id="265" r:id="rId12"/>
    <p:sldId id="259" r:id="rId13"/>
    <p:sldId id="271" r:id="rId14"/>
    <p:sldId id="272"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15AB7E8-9A59-4F4A-8DC4-ADA485BDC866}" type="datetimeFigureOut">
              <a:rPr lang="en-US" smtClean="0"/>
              <a:t>12/13/2016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80533C9-A122-4EF0-9C51-D05218EB138E}" type="slidenum">
              <a:rPr lang="en-US" smtClean="0"/>
              <a:t>‹#›</a:t>
            </a:fld>
            <a:endParaRPr lang="en-US"/>
          </a:p>
        </p:txBody>
      </p:sp>
    </p:spTree>
    <p:extLst>
      <p:ext uri="{BB962C8B-B14F-4D97-AF65-F5344CB8AC3E}">
        <p14:creationId xmlns:p14="http://schemas.microsoft.com/office/powerpoint/2010/main" val="139692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3</a:t>
            </a:fld>
            <a:endParaRPr lang="en-US" dirty="0"/>
          </a:p>
        </p:txBody>
      </p:sp>
    </p:spTree>
    <p:extLst>
      <p:ext uri="{BB962C8B-B14F-4D97-AF65-F5344CB8AC3E}">
        <p14:creationId xmlns:p14="http://schemas.microsoft.com/office/powerpoint/2010/main" val="390267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8</a:t>
            </a:fld>
            <a:endParaRPr lang="en-US" dirty="0"/>
          </a:p>
        </p:txBody>
      </p:sp>
    </p:spTree>
    <p:extLst>
      <p:ext uri="{BB962C8B-B14F-4D97-AF65-F5344CB8AC3E}">
        <p14:creationId xmlns:p14="http://schemas.microsoft.com/office/powerpoint/2010/main" val="333760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10</a:t>
            </a:fld>
            <a:endParaRPr lang="en-US" dirty="0"/>
          </a:p>
        </p:txBody>
      </p:sp>
    </p:spTree>
    <p:extLst>
      <p:ext uri="{BB962C8B-B14F-4D97-AF65-F5344CB8AC3E}">
        <p14:creationId xmlns:p14="http://schemas.microsoft.com/office/powerpoint/2010/main" val="966516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9B2096-2B64-4420-9F89-5631ED41D5D2}"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182776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2096-2B64-4420-9F89-5631ED41D5D2}"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160950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2096-2B64-4420-9F89-5631ED41D5D2}"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423623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2096-2B64-4420-9F89-5631ED41D5D2}"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3016607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9B2096-2B64-4420-9F89-5631ED41D5D2}"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384384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9B2096-2B64-4420-9F89-5631ED41D5D2}"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423690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9B2096-2B64-4420-9F89-5631ED41D5D2}"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399835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9B2096-2B64-4420-9F89-5631ED41D5D2}"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18935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B2096-2B64-4420-9F89-5631ED41D5D2}"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2510510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9B2096-2B64-4420-9F89-5631ED41D5D2}"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387697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9B2096-2B64-4420-9F89-5631ED41D5D2}"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64E0F-8691-40F7-B518-D1DF816C25C2}" type="slidenum">
              <a:rPr lang="en-US" smtClean="0"/>
              <a:t>‹#›</a:t>
            </a:fld>
            <a:endParaRPr lang="en-US"/>
          </a:p>
        </p:txBody>
      </p:sp>
    </p:spTree>
    <p:extLst>
      <p:ext uri="{BB962C8B-B14F-4D97-AF65-F5344CB8AC3E}">
        <p14:creationId xmlns:p14="http://schemas.microsoft.com/office/powerpoint/2010/main" val="70897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B2096-2B64-4420-9F89-5631ED41D5D2}" type="datetimeFigureOut">
              <a:rPr lang="en-US" smtClean="0"/>
              <a:t>12/13/2016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64E0F-8691-40F7-B518-D1DF816C25C2}" type="slidenum">
              <a:rPr lang="en-US" smtClean="0"/>
              <a:t>‹#›</a:t>
            </a:fld>
            <a:endParaRPr lang="en-US"/>
          </a:p>
        </p:txBody>
      </p:sp>
    </p:spTree>
    <p:extLst>
      <p:ext uri="{BB962C8B-B14F-4D97-AF65-F5344CB8AC3E}">
        <p14:creationId xmlns:p14="http://schemas.microsoft.com/office/powerpoint/2010/main" val="81363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nami.org/" TargetMode="External"/><Relationship Id="rId3" Type="http://schemas.openxmlformats.org/officeDocument/2006/relationships/hyperlink" Target="http://www.cridercenter.org/" TargetMode="External"/><Relationship Id="rId7" Type="http://schemas.openxmlformats.org/officeDocument/2006/relationships/hyperlink" Target="http://www.nimh.nih.gov/" TargetMode="External"/><Relationship Id="rId2" Type="http://schemas.openxmlformats.org/officeDocument/2006/relationships/hyperlink" Target="http://www.dmh.mo.gov/" TargetMode="External"/><Relationship Id="rId1" Type="http://schemas.openxmlformats.org/officeDocument/2006/relationships/slideLayout" Target="../slideLayouts/slideLayout2.xml"/><Relationship Id="rId6" Type="http://schemas.openxmlformats.org/officeDocument/2006/relationships/hyperlink" Target="http://www.mentalhealth.org/cmhs" TargetMode="External"/><Relationship Id="rId5" Type="http://schemas.openxmlformats.org/officeDocument/2006/relationships/hyperlink" Target="http://www.stl.unitedway.org/" TargetMode="External"/><Relationship Id="rId10" Type="http://schemas.openxmlformats.org/officeDocument/2006/relationships/hyperlink" Target="http://www.befrienders.org/suicide" TargetMode="External"/><Relationship Id="rId4" Type="http://schemas.openxmlformats.org/officeDocument/2006/relationships/hyperlink" Target="http://www.mhagstl.org/" TargetMode="External"/><Relationship Id="rId9" Type="http://schemas.openxmlformats.org/officeDocument/2006/relationships/hyperlink" Target="http://www.getfit.samhsa.gov/"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4000" y="3602037"/>
            <a:ext cx="9144000" cy="2348001"/>
          </a:xfrm>
        </p:spPr>
        <p:txBody>
          <a:bodyPr>
            <a:normAutofit lnSpcReduction="10000"/>
          </a:bodyPr>
          <a:lstStyle/>
          <a:p>
            <a:endParaRPr lang="en-US" sz="8000" b="1" dirty="0" smtClean="0">
              <a:latin typeface="Times New Roman" panose="02020603050405020304" pitchFamily="18" charset="0"/>
              <a:cs typeface="Times New Roman" panose="02020603050405020304" pitchFamily="18" charset="0"/>
            </a:endParaRPr>
          </a:p>
          <a:p>
            <a:r>
              <a:rPr lang="en-US" sz="8000" b="1" dirty="0" smtClean="0">
                <a:latin typeface="Times New Roman" panose="02020603050405020304" pitchFamily="18" charset="0"/>
                <a:cs typeface="Times New Roman" panose="02020603050405020304" pitchFamily="18" charset="0"/>
              </a:rPr>
              <a:t>Hospital </a:t>
            </a:r>
            <a:r>
              <a:rPr lang="en-US" sz="8000" b="1" dirty="0">
                <a:latin typeface="Times New Roman" panose="02020603050405020304" pitchFamily="18" charset="0"/>
                <a:cs typeface="Times New Roman" panose="02020603050405020304" pitchFamily="18" charset="0"/>
              </a:rPr>
              <a:t>Procedures</a:t>
            </a:r>
            <a:endParaRPr lang="en-US" sz="8000" dirty="0">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608" y="825198"/>
            <a:ext cx="3698384" cy="2981929"/>
          </a:xfrm>
          <a:prstGeom prst="rect">
            <a:avLst/>
          </a:prstGeom>
        </p:spPr>
      </p:pic>
    </p:spTree>
    <p:extLst>
      <p:ext uri="{BB962C8B-B14F-4D97-AF65-F5344CB8AC3E}">
        <p14:creationId xmlns:p14="http://schemas.microsoft.com/office/powerpoint/2010/main" val="3612947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dmh </a:t>
            </a:r>
            <a:r>
              <a:rPr lang="en-US" dirty="0" smtClean="0"/>
              <a:t>142</a:t>
            </a:r>
            <a:endParaRPr lang="en-US"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1100927"/>
            <a:ext cx="4144864" cy="5607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534400" y="685800"/>
            <a:ext cx="1905000" cy="3539430"/>
          </a:xfrm>
          <a:prstGeom prst="rect">
            <a:avLst/>
          </a:prstGeom>
          <a:noFill/>
        </p:spPr>
        <p:txBody>
          <a:bodyPr wrap="square" rtlCol="0">
            <a:spAutoFit/>
          </a:bodyPr>
          <a:lstStyle/>
          <a:p>
            <a:pPr marL="285750" indent="-285750">
              <a:buFont typeface="Arial" panose="020B0604020202020204" pitchFamily="34" charset="0"/>
              <a:buChar char="•"/>
            </a:pPr>
            <a:r>
              <a:rPr lang="en-US" sz="1600" dirty="0"/>
              <a:t>Affidavit </a:t>
            </a:r>
            <a:r>
              <a:rPr lang="en-US" sz="1600" b="1" dirty="0">
                <a:solidFill>
                  <a:schemeClr val="accent3"/>
                </a:solidFill>
              </a:rPr>
              <a:t>should </a:t>
            </a:r>
            <a:r>
              <a:rPr lang="en-US" sz="1600" dirty="0"/>
              <a:t>describe behaviors which suggest person may be mentally disordered or an alcohol/drug abuser</a:t>
            </a:r>
          </a:p>
          <a:p>
            <a:pPr marL="285750" indent="-285750"/>
            <a:endParaRPr lang="en-US" sz="1600" dirty="0"/>
          </a:p>
          <a:p>
            <a:endParaRPr lang="en-US" sz="1600" dirty="0"/>
          </a:p>
          <a:p>
            <a:pPr marL="285750" indent="-285750">
              <a:buFont typeface="Arial" panose="020B0604020202020204" pitchFamily="34" charset="0"/>
              <a:buChar char="•"/>
            </a:pPr>
            <a:r>
              <a:rPr lang="en-US" sz="1600" dirty="0"/>
              <a:t>Affidavit </a:t>
            </a:r>
            <a:r>
              <a:rPr lang="en-US" sz="1600" b="1" dirty="0">
                <a:solidFill>
                  <a:schemeClr val="accent3"/>
                </a:solidFill>
              </a:rPr>
              <a:t>should</a:t>
            </a:r>
            <a:r>
              <a:rPr lang="en-US" sz="1600" dirty="0"/>
              <a:t> answer: who, what, when, where and how</a:t>
            </a:r>
          </a:p>
        </p:txBody>
      </p:sp>
      <p:sp>
        <p:nvSpPr>
          <p:cNvPr id="5" name="TextBox 4"/>
          <p:cNvSpPr txBox="1"/>
          <p:nvPr/>
        </p:nvSpPr>
        <p:spPr>
          <a:xfrm>
            <a:off x="2133600" y="3810001"/>
            <a:ext cx="1524000" cy="584775"/>
          </a:xfrm>
          <a:prstGeom prst="rect">
            <a:avLst/>
          </a:prstGeom>
          <a:noFill/>
        </p:spPr>
        <p:txBody>
          <a:bodyPr wrap="square" rtlCol="0">
            <a:spAutoFit/>
          </a:bodyPr>
          <a:lstStyle/>
          <a:p>
            <a:r>
              <a:rPr lang="en-US" sz="1600" dirty="0"/>
              <a:t>Must be notarized </a:t>
            </a:r>
          </a:p>
        </p:txBody>
      </p:sp>
      <p:cxnSp>
        <p:nvCxnSpPr>
          <p:cNvPr id="7" name="Straight Arrow Connector 6"/>
          <p:cNvCxnSpPr/>
          <p:nvPr/>
        </p:nvCxnSpPr>
        <p:spPr>
          <a:xfrm flipH="1">
            <a:off x="6705600" y="1676400"/>
            <a:ext cx="1981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4191000"/>
            <a:ext cx="39624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0400" y="4191000"/>
            <a:ext cx="14478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00400" y="4191000"/>
            <a:ext cx="25146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0" y="1219200"/>
            <a:ext cx="1905000"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Affidavit </a:t>
            </a:r>
            <a:r>
              <a:rPr lang="en-US" sz="1600" b="1" dirty="0">
                <a:solidFill>
                  <a:srgbClr val="00B050"/>
                </a:solidFill>
              </a:rPr>
              <a:t>should</a:t>
            </a:r>
            <a:r>
              <a:rPr lang="en-US" sz="1600" dirty="0"/>
              <a:t> describe behaviors that suggest the person may be harmful to self or others. </a:t>
            </a:r>
          </a:p>
        </p:txBody>
      </p:sp>
      <p:cxnSp>
        <p:nvCxnSpPr>
          <p:cNvPr id="14" name="Straight Arrow Connector 13"/>
          <p:cNvCxnSpPr/>
          <p:nvPr/>
        </p:nvCxnSpPr>
        <p:spPr>
          <a:xfrm>
            <a:off x="3429000" y="1524000"/>
            <a:ext cx="22860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239000" y="42672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10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219"/>
          </a:xfrm>
        </p:spPr>
        <p:txBody>
          <a:bodyPr>
            <a:normAutofit/>
          </a:bodyPr>
          <a:lstStyle/>
          <a:p>
            <a:r>
              <a:rPr lang="en-US" dirty="0" smtClean="0">
                <a:latin typeface="Times New Roman" panose="02020603050405020304" pitchFamily="18" charset="0"/>
                <a:cs typeface="Times New Roman" panose="02020603050405020304" pitchFamily="18" charset="0"/>
              </a:rPr>
              <a:t>Once affidavit is notarized and report is given to the nurse, the officer may return to service.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867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Times New Roman" panose="02020603050405020304" pitchFamily="18" charset="0"/>
                <a:cs typeface="Times New Roman" panose="02020603050405020304" pitchFamily="18" charset="0"/>
              </a:rPr>
              <a:t>HIPPA </a:t>
            </a:r>
            <a:endParaRPr lang="en-US" sz="54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838200" y="1983346"/>
            <a:ext cx="10515600" cy="4193617"/>
          </a:xfrm>
        </p:spPr>
        <p:txBody>
          <a:bodyPr>
            <a:normAutofit/>
          </a:bodyPr>
          <a:lstStyle/>
          <a:p>
            <a:r>
              <a:rPr lang="en-US" dirty="0">
                <a:latin typeface="Times New Roman" panose="02020603050405020304" pitchFamily="18" charset="0"/>
                <a:cs typeface="Times New Roman" panose="02020603050405020304" pitchFamily="18" charset="0"/>
              </a:rPr>
              <a:t>Health Insurance Portability and Accountability Act (HIPAA) Privacy Rule does not </a:t>
            </a:r>
            <a:r>
              <a:rPr lang="en-US" dirty="0" smtClean="0">
                <a:latin typeface="Times New Roman" panose="02020603050405020304" pitchFamily="18" charset="0"/>
                <a:cs typeface="Times New Roman" panose="02020603050405020304" pitchFamily="18" charset="0"/>
              </a:rPr>
              <a:t>prevent </a:t>
            </a:r>
            <a:r>
              <a:rPr lang="en-US" dirty="0">
                <a:latin typeface="Times New Roman" panose="02020603050405020304" pitchFamily="18" charset="0"/>
                <a:cs typeface="Times New Roman" panose="02020603050405020304" pitchFamily="18" charset="0"/>
              </a:rPr>
              <a:t>your ability to disclose necessary information about a patient to law enforcement, family </a:t>
            </a:r>
            <a:r>
              <a:rPr lang="en-US" dirty="0" smtClean="0">
                <a:latin typeface="Times New Roman" panose="02020603050405020304" pitchFamily="18" charset="0"/>
                <a:cs typeface="Times New Roman" panose="02020603050405020304" pitchFamily="18" charset="0"/>
              </a:rPr>
              <a:t>members </a:t>
            </a:r>
            <a:r>
              <a:rPr lang="en-US" dirty="0">
                <a:latin typeface="Times New Roman" panose="02020603050405020304" pitchFamily="18" charset="0"/>
                <a:cs typeface="Times New Roman" panose="02020603050405020304" pitchFamily="18" charset="0"/>
              </a:rPr>
              <a:t>of the patient, or other persons, when you believe the patient presents a serious </a:t>
            </a:r>
            <a:r>
              <a:rPr lang="en-US" dirty="0" smtClean="0">
                <a:latin typeface="Times New Roman" panose="02020603050405020304" pitchFamily="18" charset="0"/>
                <a:cs typeface="Times New Roman" panose="02020603050405020304" pitchFamily="18" charset="0"/>
              </a:rPr>
              <a:t>danger to </a:t>
            </a:r>
            <a:r>
              <a:rPr lang="en-US" dirty="0">
                <a:latin typeface="Times New Roman" panose="02020603050405020304" pitchFamily="18" charset="0"/>
                <a:cs typeface="Times New Roman" panose="02020603050405020304" pitchFamily="18" charset="0"/>
              </a:rPr>
              <a:t>himself or other people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When a health care provider believes in good faith that such a warning is necessary to prevent or </a:t>
            </a:r>
            <a:r>
              <a:rPr lang="en-US" dirty="0" smtClean="0">
                <a:latin typeface="Times New Roman" panose="02020603050405020304" pitchFamily="18" charset="0"/>
                <a:cs typeface="Times New Roman" panose="02020603050405020304" pitchFamily="18" charset="0"/>
              </a:rPr>
              <a:t>lessen </a:t>
            </a:r>
            <a:r>
              <a:rPr lang="en-US" dirty="0">
                <a:latin typeface="Times New Roman" panose="02020603050405020304" pitchFamily="18" charset="0"/>
                <a:cs typeface="Times New Roman" panose="02020603050405020304" pitchFamily="18" charset="0"/>
              </a:rPr>
              <a:t>a serious and imminent threat to the health or safety of the patient or others, the </a:t>
            </a:r>
            <a:r>
              <a:rPr lang="en-US" dirty="0" smtClean="0">
                <a:latin typeface="Times New Roman" panose="02020603050405020304" pitchFamily="18" charset="0"/>
                <a:cs typeface="Times New Roman" panose="02020603050405020304" pitchFamily="18" charset="0"/>
              </a:rPr>
              <a:t>Privacy Rule </a:t>
            </a:r>
            <a:r>
              <a:rPr lang="en-US" dirty="0">
                <a:latin typeface="Times New Roman" panose="02020603050405020304" pitchFamily="18" charset="0"/>
                <a:cs typeface="Times New Roman" panose="02020603050405020304" pitchFamily="18" charset="0"/>
              </a:rPr>
              <a:t>allows the provider, consistent with applicable law and standards of ethical conduct, to alert </a:t>
            </a:r>
            <a:r>
              <a:rPr lang="en-US" dirty="0" smtClean="0">
                <a:latin typeface="Times New Roman" panose="02020603050405020304" pitchFamily="18" charset="0"/>
                <a:cs typeface="Times New Roman" panose="02020603050405020304" pitchFamily="18" charset="0"/>
              </a:rPr>
              <a:t>those </a:t>
            </a:r>
            <a:r>
              <a:rPr lang="en-US" dirty="0">
                <a:latin typeface="Times New Roman" panose="02020603050405020304" pitchFamily="18" charset="0"/>
                <a:cs typeface="Times New Roman" panose="02020603050405020304" pitchFamily="18" charset="0"/>
              </a:rPr>
              <a:t>persons whom the provider believes are reasonably able to prevent or lessen the threat. </a:t>
            </a:r>
          </a:p>
        </p:txBody>
      </p:sp>
    </p:spTree>
    <p:extLst>
      <p:ext uri="{BB962C8B-B14F-4D97-AF65-F5344CB8AC3E}">
        <p14:creationId xmlns:p14="http://schemas.microsoft.com/office/powerpoint/2010/main" val="132588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Web Resources</a:t>
            </a:r>
            <a:endPar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lvl="1" algn="ctr">
              <a:buFont typeface="Courier New" panose="02070309020205020404" pitchFamily="49" charset="0"/>
              <a:buChar char="o"/>
            </a:pPr>
            <a:r>
              <a:rPr lang="en-US" sz="4000" dirty="0" smtClean="0">
                <a:hlinkClick r:id="rId2"/>
              </a:rPr>
              <a:t>www.dmh.mo.gov</a:t>
            </a:r>
            <a:r>
              <a:rPr lang="en-US" sz="4000" dirty="0" smtClean="0"/>
              <a:t> </a:t>
            </a:r>
          </a:p>
          <a:p>
            <a:pPr lvl="1" algn="ctr">
              <a:buFont typeface="Courier New" panose="02070309020205020404" pitchFamily="49" charset="0"/>
              <a:buChar char="o"/>
            </a:pPr>
            <a:r>
              <a:rPr lang="en-US" sz="4000" dirty="0"/>
              <a:t> </a:t>
            </a:r>
            <a:r>
              <a:rPr lang="en-US" sz="4000" dirty="0" smtClean="0">
                <a:hlinkClick r:id="rId3"/>
              </a:rPr>
              <a:t>www.cridercenter.org</a:t>
            </a:r>
            <a:r>
              <a:rPr lang="en-US" sz="4000" dirty="0" smtClean="0"/>
              <a:t> </a:t>
            </a:r>
          </a:p>
          <a:p>
            <a:pPr lvl="1" algn="ctr">
              <a:buFont typeface="Courier New" panose="02070309020205020404" pitchFamily="49" charset="0"/>
              <a:buChar char="o"/>
            </a:pPr>
            <a:r>
              <a:rPr lang="en-US" sz="4000" dirty="0" smtClean="0">
                <a:hlinkClick r:id="rId4"/>
              </a:rPr>
              <a:t>www.mhagstl.org</a:t>
            </a:r>
            <a:r>
              <a:rPr lang="en-US" sz="4000" dirty="0" smtClean="0"/>
              <a:t> </a:t>
            </a:r>
          </a:p>
          <a:p>
            <a:pPr lvl="1" algn="ctr">
              <a:buFont typeface="Courier New" panose="02070309020205020404" pitchFamily="49" charset="0"/>
              <a:buChar char="o"/>
            </a:pPr>
            <a:r>
              <a:rPr lang="en-US" sz="4000" dirty="0" smtClean="0">
                <a:hlinkClick r:id="rId5"/>
              </a:rPr>
              <a:t>www.stl.unitedway.org</a:t>
            </a:r>
            <a:r>
              <a:rPr lang="en-US" sz="4000" dirty="0" smtClean="0"/>
              <a:t> </a:t>
            </a:r>
          </a:p>
          <a:p>
            <a:pPr lvl="1" algn="ctr">
              <a:buFont typeface="Courier New" panose="02070309020205020404" pitchFamily="49" charset="0"/>
              <a:buChar char="o"/>
            </a:pPr>
            <a:r>
              <a:rPr lang="en-US" sz="4000" dirty="0" smtClean="0">
                <a:hlinkClick r:id="rId6"/>
              </a:rPr>
              <a:t>www.mentalhealth.org/cmhs</a:t>
            </a:r>
            <a:r>
              <a:rPr lang="en-US" sz="4000" dirty="0" smtClean="0"/>
              <a:t> </a:t>
            </a:r>
          </a:p>
          <a:p>
            <a:pPr lvl="1" algn="ctr">
              <a:buFont typeface="Courier New" panose="02070309020205020404" pitchFamily="49" charset="0"/>
              <a:buChar char="o"/>
            </a:pPr>
            <a:r>
              <a:rPr lang="en-US" sz="4000" dirty="0" smtClean="0">
                <a:hlinkClick r:id="rId7"/>
              </a:rPr>
              <a:t>www.nimh.nih.gov</a:t>
            </a:r>
            <a:r>
              <a:rPr lang="en-US" sz="4000" dirty="0" smtClean="0"/>
              <a:t> </a:t>
            </a:r>
          </a:p>
          <a:p>
            <a:pPr lvl="1" algn="ctr">
              <a:buFont typeface="Courier New" panose="02070309020205020404" pitchFamily="49" charset="0"/>
              <a:buChar char="o"/>
            </a:pPr>
            <a:r>
              <a:rPr lang="en-US" sz="4000" dirty="0" smtClean="0">
                <a:hlinkClick r:id="rId8"/>
              </a:rPr>
              <a:t>www.nami.org</a:t>
            </a:r>
            <a:r>
              <a:rPr lang="en-US" sz="4000" dirty="0" smtClean="0"/>
              <a:t> </a:t>
            </a:r>
          </a:p>
          <a:p>
            <a:pPr lvl="1" algn="ctr">
              <a:buFont typeface="Courier New" panose="02070309020205020404" pitchFamily="49" charset="0"/>
              <a:buChar char="o"/>
            </a:pPr>
            <a:r>
              <a:rPr lang="en-US" sz="4000" dirty="0" smtClean="0">
                <a:hlinkClick r:id="rId9"/>
              </a:rPr>
              <a:t>www.getfit.samhsa.gov</a:t>
            </a:r>
            <a:r>
              <a:rPr lang="en-US" sz="4000" dirty="0" smtClean="0"/>
              <a:t> </a:t>
            </a:r>
          </a:p>
          <a:p>
            <a:pPr lvl="1" algn="ctr">
              <a:buFont typeface="Courier New" panose="02070309020205020404" pitchFamily="49" charset="0"/>
              <a:buChar char="o"/>
            </a:pPr>
            <a:r>
              <a:rPr lang="en-US" sz="4000" dirty="0" smtClean="0">
                <a:hlinkClick r:id="rId10"/>
              </a:rPr>
              <a:t>www.befrienders.org/suicide</a:t>
            </a:r>
            <a:r>
              <a:rPr lang="en-US" sz="4000" dirty="0" smtClean="0"/>
              <a:t> </a:t>
            </a:r>
            <a:endParaRPr lang="en-US" sz="3800" dirty="0" smtClean="0"/>
          </a:p>
        </p:txBody>
      </p:sp>
    </p:spTree>
    <p:extLst>
      <p:ext uri="{BB962C8B-B14F-4D97-AF65-F5344CB8AC3E}">
        <p14:creationId xmlns:p14="http://schemas.microsoft.com/office/powerpoint/2010/main" val="2765050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Additional </a:t>
            </a:r>
            <a:r>
              <a:rPr lang="en-US" b="1" dirty="0" smtClean="0">
                <a:latin typeface="Times New Roman" panose="02020603050405020304" pitchFamily="18" charset="0"/>
                <a:cs typeface="Times New Roman" panose="02020603050405020304" pitchFamily="18" charset="0"/>
              </a:rPr>
              <a:t>Resources</a:t>
            </a:r>
            <a:endParaRPr lang="en-US"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02299" y="1690688"/>
            <a:ext cx="4494726" cy="5044963"/>
          </a:xfrm>
        </p:spPr>
      </p:pic>
    </p:spTree>
    <p:extLst>
      <p:ext uri="{BB962C8B-B14F-4D97-AF65-F5344CB8AC3E}">
        <p14:creationId xmlns:p14="http://schemas.microsoft.com/office/powerpoint/2010/main" val="261926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Times New Roman" panose="02020603050405020304" pitchFamily="18" charset="0"/>
                <a:cs typeface="Times New Roman" panose="02020603050405020304" pitchFamily="18" charset="0"/>
              </a:rPr>
              <a:t>Objectives</a:t>
            </a:r>
            <a:endParaRPr lang="en-US" sz="7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lvl="0"/>
            <a:r>
              <a:rPr lang="en-US" dirty="0"/>
              <a:t>List the phone numbers and persons to contact before arrival at the hospital.</a:t>
            </a:r>
          </a:p>
          <a:p>
            <a:pPr lvl="0"/>
            <a:endParaRPr lang="en-US" dirty="0" smtClean="0"/>
          </a:p>
          <a:p>
            <a:pPr lvl="0"/>
            <a:r>
              <a:rPr lang="en-US" dirty="0" smtClean="0"/>
              <a:t>Explain </a:t>
            </a:r>
            <a:r>
              <a:rPr lang="en-US" dirty="0"/>
              <a:t>where to enter the hospital and take the individual.</a:t>
            </a:r>
          </a:p>
          <a:p>
            <a:pPr lvl="0"/>
            <a:endParaRPr lang="en-US" dirty="0" smtClean="0"/>
          </a:p>
          <a:p>
            <a:pPr lvl="0"/>
            <a:r>
              <a:rPr lang="en-US" dirty="0" smtClean="0"/>
              <a:t>Explain </a:t>
            </a:r>
            <a:r>
              <a:rPr lang="en-US" dirty="0"/>
              <a:t>the hospital's requirements for paperwork and affidavits.</a:t>
            </a:r>
          </a:p>
          <a:p>
            <a:pPr lvl="0"/>
            <a:endParaRPr lang="en-US" dirty="0" smtClean="0"/>
          </a:p>
          <a:p>
            <a:pPr lvl="0"/>
            <a:r>
              <a:rPr lang="en-US" dirty="0" smtClean="0"/>
              <a:t>Explain </a:t>
            </a:r>
            <a:r>
              <a:rPr lang="en-US" dirty="0"/>
              <a:t>what information the hospital will release to the officer/deputy/trooper regarding the individual’s discharge and direction to additional community services.</a:t>
            </a:r>
          </a:p>
          <a:p>
            <a:endParaRPr lang="en-US" dirty="0"/>
          </a:p>
        </p:txBody>
      </p:sp>
    </p:spTree>
    <p:extLst>
      <p:ext uri="{BB962C8B-B14F-4D97-AF65-F5344CB8AC3E}">
        <p14:creationId xmlns:p14="http://schemas.microsoft.com/office/powerpoint/2010/main" val="1651836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Statute 632.305 section 3</a:t>
            </a:r>
            <a:endParaRPr lang="en-US" dirty="0"/>
          </a:p>
        </p:txBody>
      </p:sp>
      <p:sp>
        <p:nvSpPr>
          <p:cNvPr id="3" name="Content Placeholder 2"/>
          <p:cNvSpPr>
            <a:spLocks noGrp="1"/>
          </p:cNvSpPr>
          <p:nvPr>
            <p:ph idx="1"/>
          </p:nvPr>
        </p:nvSpPr>
        <p:spPr/>
        <p:txBody>
          <a:bodyPr>
            <a:normAutofit/>
          </a:bodyPr>
          <a:lstStyle/>
          <a:p>
            <a:r>
              <a:rPr lang="en-US" dirty="0" smtClean="0"/>
              <a:t>…a peace officer may take a person into custody for detention for evaluation and treatment for a period not to exceed ninety-six hours only when </a:t>
            </a:r>
            <a:r>
              <a:rPr lang="en-US" b="1" dirty="0" smtClean="0">
                <a:effectLst>
                  <a:outerShdw blurRad="38100" dist="38100" dir="2700000" algn="tl">
                    <a:srgbClr val="000000">
                      <a:alpha val="43137"/>
                    </a:srgbClr>
                  </a:outerShdw>
                </a:effectLst>
              </a:rPr>
              <a:t>peace officer has reasonable cause to believe that such person is suffering from a mental disorder and that the likelihood of serious harm by such person to himself or others is imminent unless such person is immediately taken into custody.</a:t>
            </a:r>
            <a:r>
              <a:rPr lang="en-US" b="1" dirty="0" smtClean="0"/>
              <a:t> </a:t>
            </a:r>
            <a:r>
              <a:rPr lang="en-US" dirty="0" smtClean="0"/>
              <a:t>Upon arrival at the mental health facility, the peace officer or mental health coordinator who conveyed such person or caused him to be conveyed shall…complete an application for initial detention for evaluation and treatment for a period not to exceed ninety-six hours which </a:t>
            </a:r>
            <a:r>
              <a:rPr lang="en-US" dirty="0" smtClean="0">
                <a:effectLst>
                  <a:outerShdw blurRad="38100" dist="38100" dir="2700000" algn="tl">
                    <a:srgbClr val="000000">
                      <a:alpha val="43137"/>
                    </a:srgbClr>
                  </a:outerShdw>
                </a:effectLst>
              </a:rPr>
              <a:t>shall be based upon his own personal observation </a:t>
            </a:r>
            <a:r>
              <a:rPr lang="en-US" b="1" dirty="0" smtClean="0">
                <a:effectLst>
                  <a:outerShdw blurRad="38100" dist="38100" dir="2700000" algn="tl">
                    <a:srgbClr val="000000">
                      <a:alpha val="43137"/>
                    </a:srgbClr>
                  </a:outerShdw>
                </a:effectLst>
              </a:rPr>
              <a:t>or investigations…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685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6886"/>
          </a:xfrm>
        </p:spPr>
        <p:txBody>
          <a:bodyPr/>
          <a:lstStyle/>
          <a:p>
            <a:r>
              <a:rPr lang="en-US" dirty="0" smtClean="0">
                <a:latin typeface="Times New Roman" panose="02020603050405020304" pitchFamily="18" charset="0"/>
                <a:cs typeface="Times New Roman" panose="02020603050405020304" pitchFamily="18" charset="0"/>
              </a:rPr>
              <a:t>Prior to arrival, Officer will contact the Charge Nurse when a mental health patient is identified as needing Emergency Department care: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SSM Lake Saint Louis: 636-625-5300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SSM Wentzville: 636-327-1103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SSM Saint Charles: 636-4423-5703 or 636-947-5111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258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17489"/>
          </a:xfrm>
        </p:spPr>
        <p:txBody>
          <a:bodyPr>
            <a:normAutofit/>
          </a:bodyPr>
          <a:lstStyle/>
          <a:p>
            <a:r>
              <a:rPr lang="en-US" dirty="0" smtClean="0">
                <a:latin typeface="Times New Roman" panose="02020603050405020304" pitchFamily="18" charset="0"/>
                <a:cs typeface="Times New Roman" panose="02020603050405020304" pitchFamily="18" charset="0"/>
              </a:rPr>
              <a:t>Upon arrival, Officer is to enter through the EMS/ Ambulance entrance. The Charge Nurse will determine the placement of the patient within the Emergency Department.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21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5523"/>
          </a:xfrm>
        </p:spPr>
        <p:txBody>
          <a:bodyPr>
            <a:normAutofit/>
          </a:bodyPr>
          <a:lstStyle/>
          <a:p>
            <a:r>
              <a:rPr lang="en-US" dirty="0" smtClean="0">
                <a:latin typeface="Times New Roman" panose="02020603050405020304" pitchFamily="18" charset="0"/>
                <a:cs typeface="Times New Roman" panose="02020603050405020304" pitchFamily="18" charset="0"/>
              </a:rPr>
              <a:t>Officer will give a verbal report to the Charge Nurse and care will be assumed by Emergency Department staff as quickly as possible.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017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3703"/>
          </a:xfrm>
        </p:spPr>
        <p:txBody>
          <a:bodyPr>
            <a:normAutofit/>
          </a:bodyPr>
          <a:lstStyle/>
          <a:p>
            <a:r>
              <a:rPr lang="en-US" dirty="0" smtClean="0">
                <a:latin typeface="Times New Roman" panose="02020603050405020304" pitchFamily="18" charset="0"/>
                <a:cs typeface="Times New Roman" panose="02020603050405020304" pitchFamily="18" charset="0"/>
              </a:rPr>
              <a:t>Officer will complete an affidavit where clinical presentation indicates (</a:t>
            </a:r>
            <a:r>
              <a:rPr lang="en-US" dirty="0" err="1" smtClean="0">
                <a:latin typeface="Times New Roman" panose="02020603050405020304" pitchFamily="18" charset="0"/>
                <a:cs typeface="Times New Roman" panose="02020603050405020304" pitchFamily="18" charset="0"/>
              </a:rPr>
              <a:t>ie</a:t>
            </a:r>
            <a:r>
              <a:rPr lang="en-US" dirty="0" smtClean="0">
                <a:latin typeface="Times New Roman" panose="02020603050405020304" pitchFamily="18" charset="0"/>
                <a:cs typeface="Times New Roman" panose="02020603050405020304" pitchFamily="18" charset="0"/>
              </a:rPr>
              <a:t>. for patients expressing suicidal, homicidal ideations and/or intent, or in the case of psychotic symptoms posing a safety risk to the patient or others.)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745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Affidavit – DMH 142 </a:t>
            </a:r>
          </a:p>
        </p:txBody>
      </p:sp>
      <p:sp>
        <p:nvSpPr>
          <p:cNvPr id="3" name="Content Placeholder 2"/>
          <p:cNvSpPr>
            <a:spLocks noGrp="1"/>
          </p:cNvSpPr>
          <p:nvPr>
            <p:ph idx="1"/>
          </p:nvPr>
        </p:nvSpPr>
        <p:spPr/>
        <p:txBody>
          <a:bodyPr>
            <a:normAutofit fontScale="92500"/>
          </a:bodyPr>
          <a:lstStyle/>
          <a:p>
            <a:r>
              <a:rPr lang="en-US" dirty="0"/>
              <a:t>Begin your affidavits by identifying your relationship to the respondent </a:t>
            </a:r>
          </a:p>
          <a:p>
            <a:r>
              <a:rPr lang="en-US" dirty="0"/>
              <a:t>An affidavit should address issues of </a:t>
            </a:r>
            <a:r>
              <a:rPr lang="en-US" b="1" dirty="0"/>
              <a:t>mental disorder or alcohol/drug abuse and likelihood of serious harm</a:t>
            </a:r>
          </a:p>
          <a:p>
            <a:r>
              <a:rPr lang="en-US" dirty="0"/>
              <a:t>Generally, an affidavit should answer the questions: who, what , when, where, and how</a:t>
            </a:r>
          </a:p>
          <a:p>
            <a:r>
              <a:rPr lang="en-US" dirty="0"/>
              <a:t>Describe those behaviors and statements which suggest the person may be </a:t>
            </a:r>
            <a:r>
              <a:rPr lang="en-US" b="1" dirty="0"/>
              <a:t>mentally disordered</a:t>
            </a:r>
            <a:r>
              <a:rPr lang="en-US" dirty="0"/>
              <a:t> or an </a:t>
            </a:r>
            <a:r>
              <a:rPr lang="en-US" b="1" dirty="0"/>
              <a:t>alcohol and/or drug abuser</a:t>
            </a:r>
          </a:p>
          <a:p>
            <a:r>
              <a:rPr lang="en-US" dirty="0"/>
              <a:t>Describe those behaviors and statements that </a:t>
            </a:r>
            <a:r>
              <a:rPr lang="en-US" b="1" dirty="0"/>
              <a:t>suggest the person may be harmful to himself or others. </a:t>
            </a:r>
          </a:p>
          <a:p>
            <a:r>
              <a:rPr lang="en-US" dirty="0"/>
              <a:t>Statement should be concise and to the point </a:t>
            </a:r>
          </a:p>
          <a:p>
            <a:endParaRPr lang="en-US" dirty="0"/>
          </a:p>
        </p:txBody>
      </p:sp>
    </p:spTree>
    <p:extLst>
      <p:ext uri="{BB962C8B-B14F-4D97-AF65-F5344CB8AC3E}">
        <p14:creationId xmlns:p14="http://schemas.microsoft.com/office/powerpoint/2010/main" val="888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Affidavit – DMH 142 </a:t>
            </a:r>
            <a:endParaRPr lang="en-US" dirty="0"/>
          </a:p>
        </p:txBody>
      </p:sp>
      <p:sp>
        <p:nvSpPr>
          <p:cNvPr id="3" name="Content Placeholder 2"/>
          <p:cNvSpPr>
            <a:spLocks noGrp="1"/>
          </p:cNvSpPr>
          <p:nvPr>
            <p:ph idx="1"/>
          </p:nvPr>
        </p:nvSpPr>
        <p:spPr/>
        <p:txBody>
          <a:bodyPr>
            <a:normAutofit lnSpcReduction="10000"/>
          </a:bodyPr>
          <a:lstStyle/>
          <a:p>
            <a:r>
              <a:rPr lang="en-US" dirty="0" smtClean="0"/>
              <a:t>Witnessed behaviors should be included if possible </a:t>
            </a:r>
          </a:p>
          <a:p>
            <a:r>
              <a:rPr lang="en-US" dirty="0" smtClean="0"/>
              <a:t>Peace Officer affidavits are based on the officer’s own personal observations or investigations</a:t>
            </a:r>
          </a:p>
          <a:p>
            <a:r>
              <a:rPr lang="en-US" dirty="0" smtClean="0"/>
              <a:t>Write only on the front of the affidavit form</a:t>
            </a:r>
          </a:p>
          <a:p>
            <a:r>
              <a:rPr lang="en-US" dirty="0" smtClean="0"/>
              <a:t>Affidavits must be notarized</a:t>
            </a:r>
          </a:p>
          <a:p>
            <a:r>
              <a:rPr lang="en-US" dirty="0" smtClean="0"/>
              <a:t>The affidavit becomes part of the court file and medical record which are accessible to the individual if the individual requests to see it.  There is no guarantee of confidentiality </a:t>
            </a:r>
          </a:p>
          <a:p>
            <a:r>
              <a:rPr lang="en-US" dirty="0" smtClean="0"/>
              <a:t>Some probate courts may require more than one affidavit in certain situations or may have other or additional requirements</a:t>
            </a:r>
          </a:p>
          <a:p>
            <a:endParaRPr lang="en-US" dirty="0"/>
          </a:p>
        </p:txBody>
      </p:sp>
    </p:spTree>
    <p:extLst>
      <p:ext uri="{BB962C8B-B14F-4D97-AF65-F5344CB8AC3E}">
        <p14:creationId xmlns:p14="http://schemas.microsoft.com/office/powerpoint/2010/main" val="797038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688</Words>
  <Application>Microsoft Office PowerPoint</Application>
  <PresentationFormat>Widescreen</PresentationFormat>
  <Paragraphs>54</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Times New Roman</vt:lpstr>
      <vt:lpstr>Office Theme</vt:lpstr>
      <vt:lpstr>PowerPoint Presentation</vt:lpstr>
      <vt:lpstr>Objectives</vt:lpstr>
      <vt:lpstr>Statute 632.305 section 3</vt:lpstr>
      <vt:lpstr>Prior to arrival, Officer will contact the Charge Nurse when a mental health patient is identified as needing Emergency Department care:    SSM Lake Saint Louis: 636-625-5300 SSM Wentzville: 636-327-1103 SSM Saint Charles: 636-4423-5703 or 636-947-5111  </vt:lpstr>
      <vt:lpstr>Upon arrival, Officer is to enter through the EMS/ Ambulance entrance. The Charge Nurse will determine the placement of the patient within the Emergency Department.</vt:lpstr>
      <vt:lpstr>Officer will give a verbal report to the Charge Nurse and care will be assumed by Emergency Department staff as quickly as possible. </vt:lpstr>
      <vt:lpstr>Officer will complete an affidavit where clinical presentation indicates (ie. for patients expressing suicidal, homicidal ideations and/or intent, or in the case of psychotic symptoms posing a safety risk to the patient or others.)</vt:lpstr>
      <vt:lpstr>Affidavit – DMH 142 </vt:lpstr>
      <vt:lpstr>Affidavit – DMH 142 </vt:lpstr>
      <vt:lpstr>Form dmh 142</vt:lpstr>
      <vt:lpstr>Once affidavit is notarized and report is given to the nurse, the officer may return to service. </vt:lpstr>
      <vt:lpstr>HIPPA </vt:lpstr>
      <vt:lpstr>Web Resources</vt:lpstr>
      <vt:lpstr>Additional Resources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kdooley@namistl.org</dc:creator>
  <cp:lastModifiedBy>kdooley@namistl.org</cp:lastModifiedBy>
  <cp:revision>7</cp:revision>
  <cp:lastPrinted>2016-12-13T20:13:16Z</cp:lastPrinted>
  <dcterms:created xsi:type="dcterms:W3CDTF">2016-12-13T20:13:09Z</dcterms:created>
  <dcterms:modified xsi:type="dcterms:W3CDTF">2016-12-13T21:08:21Z</dcterms:modified>
</cp:coreProperties>
</file>