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4" r:id="rId5"/>
    <p:sldId id="285" r:id="rId6"/>
    <p:sldId id="278" r:id="rId7"/>
    <p:sldId id="261" r:id="rId8"/>
    <p:sldId id="268" r:id="rId9"/>
    <p:sldId id="262" r:id="rId10"/>
    <p:sldId id="263" r:id="rId11"/>
    <p:sldId id="264" r:id="rId12"/>
    <p:sldId id="282" r:id="rId13"/>
    <p:sldId id="265" r:id="rId14"/>
    <p:sldId id="269" r:id="rId15"/>
    <p:sldId id="270" r:id="rId16"/>
    <p:sldId id="271" r:id="rId17"/>
    <p:sldId id="283" r:id="rId18"/>
    <p:sldId id="273" r:id="rId19"/>
    <p:sldId id="288" r:id="rId20"/>
    <p:sldId id="275" r:id="rId21"/>
    <p:sldId id="25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000"/>
    <a:srgbClr val="0078AB"/>
    <a:srgbClr val="007A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882" y="-72"/>
      </p:cViewPr>
      <p:guideLst>
        <p:guide orient="horz" pos="2263"/>
        <p:guide pos="28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F35EF-C1C9-4813-AA09-B2EB7238E5F4}" type="datetimeFigureOut">
              <a:rPr lang="en-US" smtClean="0"/>
              <a:pPr/>
              <a:t>9/13/2017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7A6B1-32FB-496D-93DA-452E3BC41680}" type="slidenum">
              <a:rPr lang="en-US" smtClean="0"/>
              <a:pPr/>
              <a:t>‹#›</a:t>
            </a:fld>
            <a:endParaRPr lang="en-US"/>
          </a:p>
        </p:txBody>
      </p:sp>
    </p:spTree>
    <p:extLst>
      <p:ext uri="{BB962C8B-B14F-4D97-AF65-F5344CB8AC3E}">
        <p14:creationId xmlns:p14="http://schemas.microsoft.com/office/powerpoint/2010/main" val="43954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dozens of other tragedies that have occurred to children</a:t>
            </a:r>
            <a:r>
              <a:rPr lang="en-US" baseline="0" dirty="0" smtClean="0"/>
              <a:t> </a:t>
            </a:r>
            <a:r>
              <a:rPr lang="en-US" baseline="0" smtClean="0"/>
              <a:t>with autism.</a:t>
            </a:r>
            <a:endParaRPr lang="en-US"/>
          </a:p>
        </p:txBody>
      </p:sp>
      <p:sp>
        <p:nvSpPr>
          <p:cNvPr id="4" name="Slide Number Placeholder 3"/>
          <p:cNvSpPr>
            <a:spLocks noGrp="1"/>
          </p:cNvSpPr>
          <p:nvPr>
            <p:ph type="sldNum" sz="quarter" idx="10"/>
          </p:nvPr>
        </p:nvSpPr>
        <p:spPr/>
        <p:txBody>
          <a:bodyPr/>
          <a:lstStyle/>
          <a:p>
            <a:fld id="{6227A6B1-32FB-496D-93DA-452E3BC41680}" type="slidenum">
              <a:rPr lang="en-US" smtClean="0"/>
              <a:pPr/>
              <a:t>3</a:t>
            </a:fld>
            <a:endParaRPr lang="en-US"/>
          </a:p>
        </p:txBody>
      </p:sp>
    </p:spTree>
    <p:extLst>
      <p:ext uri="{BB962C8B-B14F-4D97-AF65-F5344CB8AC3E}">
        <p14:creationId xmlns:p14="http://schemas.microsoft.com/office/powerpoint/2010/main" val="71126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taken from PoliceOne.com</a:t>
            </a:r>
          </a:p>
          <a:p>
            <a:r>
              <a:rPr lang="en-US" dirty="0" smtClean="0"/>
              <a:t>http://www.policeone.com/edp/articles/5359676-Police-and-autism-New-stats-may-forecast-more-contact-with-ASD-subjects/  </a:t>
            </a:r>
          </a:p>
          <a:p>
            <a:endParaRPr lang="en-US" dirty="0" smtClean="0"/>
          </a:p>
          <a:p>
            <a:r>
              <a:rPr lang="en-US" dirty="0" smtClean="0">
                <a:effectLst/>
              </a:rPr>
              <a:t>Doug Wyllie is Editor in Chief of </a:t>
            </a:r>
            <a:r>
              <a:rPr lang="en-US" dirty="0" err="1" smtClean="0">
                <a:effectLst/>
              </a:rPr>
              <a:t>PoliceOne</a:t>
            </a:r>
            <a:r>
              <a:rPr lang="en-US" dirty="0" smtClean="0">
                <a:effectLst/>
              </a:rPr>
              <a:t>, responsible for setting the editorial direction of the website and managing the planned editorial features by our roster of expert writers. In addition to his editorial and managerial responsibilities, Doug has authored more than 700 feature articles and tactical tips on a wide range of topics and trends that affect the law enforcement community. Doug is a member of International Law Enforcement Educators and Trainers Association (ILEETA), and an Associate Member of the California Peace Officers' Association. He is also a member of the Public Safety Writers Association, and is a two-time (2011 and 2012) Western Publishing Association "Maggie Award" Finalist in the category of Best Regularly Featured Digital Edition Column. Even in his "spare" time, he is active in his support for the law enforcement community, contributing his time and talents toward police-related charitable events as well as participating in force-on-force training, search-and-rescue training, and other scenario-based training designed to prepare cops for the fight they face every day on the street.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6227A6B1-32FB-496D-93DA-452E3BC41680}" type="slidenum">
              <a:rPr lang="en-US" smtClean="0"/>
              <a:pPr/>
              <a:t>11</a:t>
            </a:fld>
            <a:endParaRPr lang="en-US"/>
          </a:p>
        </p:txBody>
      </p:sp>
    </p:spTree>
    <p:extLst>
      <p:ext uri="{BB962C8B-B14F-4D97-AF65-F5344CB8AC3E}">
        <p14:creationId xmlns:p14="http://schemas.microsoft.com/office/powerpoint/2010/main" val="237284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effectLst/>
              </a:rPr>
              <a:t>From the Lakeland Times, Minocqua, Wisconsin…</a:t>
            </a: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This</a:t>
            </a:r>
            <a:r>
              <a:rPr lang="en-US" sz="1100" kern="1200" baseline="0" dirty="0" smtClean="0">
                <a:solidFill>
                  <a:schemeClr val="tx1"/>
                </a:solidFill>
                <a:effectLst/>
                <a:latin typeface="+mn-lt"/>
                <a:ea typeface="+mn-ea"/>
                <a:cs typeface="+mn-cs"/>
              </a:rPr>
              <a:t> excerpted article, by reporter Richard Moore, is about an incident that occurred </a:t>
            </a:r>
            <a:r>
              <a:rPr lang="en-US" sz="1100" kern="1200" dirty="0" smtClean="0">
                <a:solidFill>
                  <a:schemeClr val="tx1"/>
                </a:solidFill>
                <a:effectLst/>
                <a:latin typeface="+mn-lt"/>
                <a:ea typeface="+mn-ea"/>
                <a:cs typeface="+mn-cs"/>
              </a:rPr>
              <a:t>on Friday, May 21, 2010, in Georgia.</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According to the Tybee Island Police Department incident report, a police officer </a:t>
            </a:r>
            <a:r>
              <a:rPr lang="en-US" sz="1100" kern="1200" dirty="0" err="1" smtClean="0">
                <a:solidFill>
                  <a:schemeClr val="tx1"/>
                </a:solidFill>
                <a:effectLst/>
                <a:latin typeface="+mn-lt"/>
                <a:ea typeface="+mn-ea"/>
                <a:cs typeface="+mn-cs"/>
              </a:rPr>
              <a:t>tasered</a:t>
            </a:r>
            <a:r>
              <a:rPr lang="en-US" sz="1100" kern="1200" dirty="0" smtClean="0">
                <a:solidFill>
                  <a:schemeClr val="tx1"/>
                </a:solidFill>
                <a:effectLst/>
                <a:latin typeface="+mn-lt"/>
                <a:ea typeface="+mn-ea"/>
                <a:cs typeface="+mn-cs"/>
              </a:rPr>
              <a:t> Clifford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a local 18-year-old with autism and a heart condition, after observing him "staggering back and forth" outside a restaurant and failing to gain any cooperation from him.</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To the police,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appeared to be "either intoxicated or on something."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The officers approached and asked for identification.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began to back up and trip over himself, the incident report states, and police say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eventually began to walk away without producing any identification.</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In the report, the officers say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was repeatedly asked to produce identification, and then ignored the officer's command to stop.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One officer then grabbed the teen's arm to stop him, the report indicates, and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began "swinging his arms wildly." The two proceeded to wrestle, or scuffle, the report states, with the officer telling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to stop resisting. When he did not do so, the officer's partner approached and </a:t>
            </a:r>
            <a:r>
              <a:rPr lang="en-US" sz="1100" kern="1200" dirty="0" err="1" smtClean="0">
                <a:solidFill>
                  <a:schemeClr val="tx1"/>
                </a:solidFill>
                <a:effectLst/>
                <a:latin typeface="+mn-lt"/>
                <a:ea typeface="+mn-ea"/>
                <a:cs typeface="+mn-cs"/>
              </a:rPr>
              <a:t>tasered</a:t>
            </a:r>
            <a:r>
              <a:rPr lang="en-US" sz="1100" kern="1200" dirty="0" smtClean="0">
                <a:solidFill>
                  <a:schemeClr val="tx1"/>
                </a:solidFill>
                <a:effectLst/>
                <a:latin typeface="+mn-lt"/>
                <a:ea typeface="+mn-ea"/>
                <a:cs typeface="+mn-cs"/>
              </a:rPr>
              <a:t> him.</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In the incident,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suffered a broken tooth, was bleeding from the mouth, and had mild abrasions to his knees and hands, the report states. Police arrested him for disorderly conduct. At least one witness has disputed the police report, saying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was not resisting officers or swinging wildly.</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According to the Associated Press, </a:t>
            </a:r>
            <a:r>
              <a:rPr lang="en-US" sz="1100" kern="1200" dirty="0" err="1" smtClean="0">
                <a:solidFill>
                  <a:schemeClr val="tx1"/>
                </a:solidFill>
                <a:effectLst/>
                <a:latin typeface="+mn-lt"/>
                <a:ea typeface="+mn-ea"/>
                <a:cs typeface="+mn-cs"/>
              </a:rPr>
              <a:t>Grevemberg's</a:t>
            </a:r>
            <a:r>
              <a:rPr lang="en-US" sz="1100" kern="1200" dirty="0" smtClean="0">
                <a:solidFill>
                  <a:schemeClr val="tx1"/>
                </a:solidFill>
                <a:effectLst/>
                <a:latin typeface="+mn-lt"/>
                <a:ea typeface="+mn-ea"/>
                <a:cs typeface="+mn-cs"/>
              </a:rPr>
              <a:t> brother says he arrived after the </a:t>
            </a:r>
            <a:r>
              <a:rPr lang="en-US" sz="1100" kern="1200" dirty="0" err="1" smtClean="0">
                <a:solidFill>
                  <a:schemeClr val="tx1"/>
                </a:solidFill>
                <a:effectLst/>
                <a:latin typeface="+mn-lt"/>
                <a:ea typeface="+mn-ea"/>
                <a:cs typeface="+mn-cs"/>
              </a:rPr>
              <a:t>tasering</a:t>
            </a:r>
            <a:r>
              <a:rPr lang="en-US" sz="1100" kern="1200" dirty="0" smtClean="0">
                <a:solidFill>
                  <a:schemeClr val="tx1"/>
                </a:solidFill>
                <a:effectLst/>
                <a:latin typeface="+mn-lt"/>
                <a:ea typeface="+mn-ea"/>
                <a:cs typeface="+mn-cs"/>
              </a:rPr>
              <a:t> and told police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was "a special needs child" and had never had alcohol in his life. He said he also reported his brother's severe heart condition.</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himself saw everything in a far different light. He told the Savannah Morning News he was stopped by police as he waited near a restaurant for his brother, who had stepped inside to order cheeseburgers.</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"I just wanted to go to sleep," the teen told the newspaper. "I sat down on the curb and put my head in my arms, and they stopped me."</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In the wake of the incident and after the revelation of </a:t>
            </a:r>
            <a:r>
              <a:rPr lang="en-US" sz="1100" kern="1200" dirty="0" err="1" smtClean="0">
                <a:solidFill>
                  <a:schemeClr val="tx1"/>
                </a:solidFill>
                <a:effectLst/>
                <a:latin typeface="+mn-lt"/>
                <a:ea typeface="+mn-ea"/>
                <a:cs typeface="+mn-cs"/>
              </a:rPr>
              <a:t>Grevemberg's</a:t>
            </a:r>
            <a:r>
              <a:rPr lang="en-US" sz="1100" kern="1200" dirty="0" smtClean="0">
                <a:solidFill>
                  <a:schemeClr val="tx1"/>
                </a:solidFill>
                <a:effectLst/>
                <a:latin typeface="+mn-lt"/>
                <a:ea typeface="+mn-ea"/>
                <a:cs typeface="+mn-cs"/>
              </a:rPr>
              <a:t> autism, the police issued what the Savannah Morning News called a "careful apology."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Police chief James Price repeated the officers' beliefs that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appeared intoxicated, and he cited as a factor the "rowdy, raucous" atmosphere in the town that day because of a parade.</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The chief also said the police were sorry that </a:t>
            </a:r>
            <a:r>
              <a:rPr lang="en-US" sz="1100" kern="1200" dirty="0" err="1" smtClean="0">
                <a:solidFill>
                  <a:schemeClr val="tx1"/>
                </a:solidFill>
                <a:effectLst/>
                <a:latin typeface="+mn-lt"/>
                <a:ea typeface="+mn-ea"/>
                <a:cs typeface="+mn-cs"/>
              </a:rPr>
              <a:t>Grevemberg</a:t>
            </a:r>
            <a:r>
              <a:rPr lang="en-US" sz="1100" kern="1200" dirty="0" smtClean="0">
                <a:solidFill>
                  <a:schemeClr val="tx1"/>
                </a:solidFill>
                <a:effectLst/>
                <a:latin typeface="+mn-lt"/>
                <a:ea typeface="+mn-ea"/>
                <a:cs typeface="+mn-cs"/>
              </a:rPr>
              <a:t> "was left unattended" in such an atmosphere, the newspaper reported.</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Not unique</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endParaRPr lang="en-US" sz="1100" kern="1200" dirty="0" smtClean="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6227A6B1-32FB-496D-93DA-452E3BC41680}" type="slidenum">
              <a:rPr lang="en-US" smtClean="0"/>
              <a:pPr/>
              <a:t>12</a:t>
            </a:fld>
            <a:endParaRPr lang="en-US"/>
          </a:p>
        </p:txBody>
      </p:sp>
    </p:spTree>
    <p:extLst>
      <p:ext uri="{BB962C8B-B14F-4D97-AF65-F5344CB8AC3E}">
        <p14:creationId xmlns:p14="http://schemas.microsoft.com/office/powerpoint/2010/main" val="141905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7A6B1-32FB-496D-93DA-452E3BC41680}"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Dennis </a:t>
            </a:r>
            <a:r>
              <a:rPr lang="en-US" sz="1200" dirty="0" err="1" smtClean="0"/>
              <a:t>Debbaudt</a:t>
            </a:r>
            <a:r>
              <a:rPr lang="en-US" sz="1200" dirty="0" smtClean="0"/>
              <a:t> is known globally as an expert in providing training for public safety entities on effective interactions with individuals with ASD.  His company, Autism Risk Management, provides a wealth of free resources along with resources that are for sale.  With funding provided by the DMH’s Human Resources Office, the Office of Autism Services was able to order two videos from Dennis </a:t>
            </a:r>
            <a:r>
              <a:rPr lang="en-US" sz="1200" dirty="0" err="1" smtClean="0"/>
              <a:t>Debbaudt’s</a:t>
            </a:r>
            <a:r>
              <a:rPr lang="en-US" sz="1200" dirty="0" smtClean="0"/>
              <a:t> catalog to use as initial outreach for both internal and external constituents.  These are the videos you are about to see.</a:t>
            </a:r>
          </a:p>
          <a:p>
            <a:endParaRPr lang="en-US" sz="1800" i="1" dirty="0" smtClean="0"/>
          </a:p>
        </p:txBody>
      </p:sp>
      <p:sp>
        <p:nvSpPr>
          <p:cNvPr id="4" name="Slide Number Placeholder 3"/>
          <p:cNvSpPr>
            <a:spLocks noGrp="1"/>
          </p:cNvSpPr>
          <p:nvPr>
            <p:ph type="sldNum" sz="quarter" idx="10"/>
          </p:nvPr>
        </p:nvSpPr>
        <p:spPr/>
        <p:txBody>
          <a:bodyPr/>
          <a:lstStyle/>
          <a:p>
            <a:fld id="{6227A6B1-32FB-496D-93DA-452E3BC41680}" type="slidenum">
              <a:rPr lang="en-US" smtClean="0"/>
              <a:pPr/>
              <a:t>15</a:t>
            </a:fld>
            <a:endParaRPr lang="en-US"/>
          </a:p>
        </p:txBody>
      </p:sp>
    </p:spTree>
    <p:extLst>
      <p:ext uri="{BB962C8B-B14F-4D97-AF65-F5344CB8AC3E}">
        <p14:creationId xmlns:p14="http://schemas.microsoft.com/office/powerpoint/2010/main" val="222712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further information about Safety of Individuals with ASD, please visit the websites listed on this slide.</a:t>
            </a:r>
          </a:p>
          <a:p>
            <a:endParaRPr lang="en-US" baseline="0" dirty="0" smtClean="0"/>
          </a:p>
          <a:p>
            <a:r>
              <a:rPr lang="en-US" b="1" dirty="0" smtClean="0"/>
              <a:t>About Autism Risk Management</a:t>
            </a:r>
            <a:r>
              <a:rPr lang="en-US" b="1" baseline="0" dirty="0" smtClean="0"/>
              <a:t>…</a:t>
            </a:r>
            <a:r>
              <a:rPr lang="en-US" b="0" baseline="0" dirty="0" smtClean="0"/>
              <a:t>Dennis </a:t>
            </a:r>
            <a:r>
              <a:rPr lang="en-US" b="0" baseline="0" dirty="0" err="1" smtClean="0"/>
              <a:t>Debbaudt’s</a:t>
            </a:r>
            <a:r>
              <a:rPr lang="en-US" b="0" baseline="0" dirty="0" smtClean="0"/>
              <a:t> website provides information about a</a:t>
            </a:r>
            <a:r>
              <a:rPr lang="en-US" dirty="0" smtClean="0"/>
              <a:t>utism training and resources for law enforcement, emergency first responders, parents, educators, care providers, and the autism community.  Many resources are free and downloadable</a:t>
            </a:r>
            <a:r>
              <a:rPr lang="en-US" baseline="0" dirty="0" smtClean="0"/>
              <a:t> including an informational guide entitled: </a:t>
            </a:r>
            <a:r>
              <a:rPr lang="en-US" sz="1200" b="1" i="0" u="none" strike="noStrike" kern="1200" baseline="0" dirty="0" smtClean="0">
                <a:solidFill>
                  <a:schemeClr val="tx1"/>
                </a:solidFill>
                <a:latin typeface="+mn-lt"/>
                <a:ea typeface="+mn-ea"/>
                <a:cs typeface="+mn-cs"/>
              </a:rPr>
              <a:t>Autism &amp; Law Enforcement: 25 Field Response Tips by Dennis </a:t>
            </a:r>
            <a:r>
              <a:rPr lang="en-US" sz="1200" b="1" i="0" u="none" strike="noStrike" kern="1200" baseline="0" dirty="0" err="1" smtClean="0">
                <a:solidFill>
                  <a:schemeClr val="tx1"/>
                </a:solidFill>
                <a:latin typeface="+mn-lt"/>
                <a:ea typeface="+mn-ea"/>
                <a:cs typeface="+mn-cs"/>
              </a:rPr>
              <a:t>Debbaudt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About Autism Speaks’ Safety Project—</a:t>
            </a:r>
            <a:r>
              <a:rPr lang="en-US" b="0" dirty="0" smtClean="0"/>
              <a:t>T</a:t>
            </a:r>
            <a:r>
              <a:rPr lang="en-US" dirty="0" smtClean="0">
                <a:effectLst/>
              </a:rPr>
              <a:t>he Autism Safety Project</a:t>
            </a:r>
            <a:r>
              <a:rPr lang="en-US" baseline="0" dirty="0" smtClean="0">
                <a:effectLst/>
              </a:rPr>
              <a:t> </a:t>
            </a:r>
            <a:r>
              <a:rPr lang="en-US" dirty="0" smtClean="0">
                <a:effectLst/>
              </a:rPr>
              <a:t>is designed to provide families affected by autism with tips, information, expert advice, and resources so that everyone in the community can stay out of harm's way. The safety portal is broken down into sections to provide comprehensive information regarding safety in all areas of our lives:</a:t>
            </a:r>
            <a:r>
              <a:rPr lang="en-US" baseline="0" dirty="0" smtClean="0">
                <a:effectLst/>
              </a:rPr>
              <a:t> Safety in the Community; Safety in the Home; Recognizing and Preventing Abuse; Recognizing and Preventing Sexual Abuse; Information for First Responders; Safety Resources</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a:t>
            </a:r>
            <a:r>
              <a:rPr lang="en-US" b="1" baseline="0" dirty="0" smtClean="0"/>
              <a:t>bout the Take Me Home Program</a:t>
            </a:r>
            <a:r>
              <a:rPr lang="en-US" b="0" baseline="0" dirty="0" smtClean="0"/>
              <a:t>—T</a:t>
            </a:r>
            <a:r>
              <a:rPr lang="en-US" dirty="0" smtClean="0"/>
              <a:t>ake Me Home is a database developed by the Pensacola Police Department for people who may need special assistance if they are alone or in times of emergency. This kind of assistance may be required if the person is unable to speak or properly identify himself, or if the</a:t>
            </a:r>
            <a:r>
              <a:rPr lang="en-US" baseline="0" dirty="0" smtClean="0"/>
              <a:t> person</a:t>
            </a:r>
            <a:r>
              <a:rPr lang="en-US" dirty="0" smtClean="0"/>
              <a:t> becomes disoriented or acts in a manner that could be misinterpreted by first responders. The system includes a current digital picture, demographic information, and caregiver contacts. If a police officer encounters a person in the Take Me Home system, the officer can query the Take Me Home system, searching by name or by the person’s physical description. Once the individual’s Take Me Home record has been located, the officer has the information at hand to appropriately assist the person.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no charge to police departments for the program and there is no enrollment fee. However, there is a responsibility and commitment to keep the system updated and current.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Thank you…I hope the video presentations by Dennis </a:t>
            </a:r>
            <a:r>
              <a:rPr lang="en-US" b="1" baseline="0" dirty="0" err="1" smtClean="0"/>
              <a:t>Debbaudt</a:t>
            </a:r>
            <a:r>
              <a:rPr lang="en-US" b="1" baseline="0" dirty="0" smtClean="0"/>
              <a:t> will help you gain valuable insight into the characteristics and behavioral symptoms of individuals with ASD.  Additionally, I hope the videos will h</a:t>
            </a:r>
            <a:r>
              <a:rPr lang="en-US" b="1" dirty="0" smtClean="0"/>
              <a:t>elp you</a:t>
            </a:r>
            <a:r>
              <a:rPr lang="en-US" b="1" baseline="0" dirty="0" smtClean="0"/>
              <a:t> </a:t>
            </a:r>
            <a:r>
              <a:rPr lang="en-US" b="1" dirty="0" smtClean="0"/>
              <a:t>learn basic strategies to effectively interact with/respond to persons with ASD in all types of emergency situations.</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6227A6B1-32FB-496D-93DA-452E3BC41680}" type="slidenum">
              <a:rPr lang="en-US" smtClean="0"/>
              <a:pPr/>
              <a:t>17</a:t>
            </a:fld>
            <a:endParaRPr lang="en-US"/>
          </a:p>
        </p:txBody>
      </p:sp>
    </p:spTree>
    <p:extLst>
      <p:ext uri="{BB962C8B-B14F-4D97-AF65-F5344CB8AC3E}">
        <p14:creationId xmlns:p14="http://schemas.microsoft.com/office/powerpoint/2010/main" val="4104365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3070" t="7554" r="58664" b="55456"/>
          <a:stretch/>
        </p:blipFill>
        <p:spPr>
          <a:xfrm>
            <a:off x="4310521" y="1229360"/>
            <a:ext cx="4843640" cy="983674"/>
          </a:xfrm>
          <a:prstGeom prst="rect">
            <a:avLst/>
          </a:prstGeom>
        </p:spPr>
      </p:pic>
      <p:sp>
        <p:nvSpPr>
          <p:cNvPr id="9" name="Title 1"/>
          <p:cNvSpPr>
            <a:spLocks noGrp="1"/>
          </p:cNvSpPr>
          <p:nvPr>
            <p:ph type="ctrTitle"/>
          </p:nvPr>
        </p:nvSpPr>
        <p:spPr>
          <a:xfrm>
            <a:off x="681080" y="2823325"/>
            <a:ext cx="7772400" cy="1470025"/>
          </a:xfrm>
        </p:spPr>
        <p:txBody>
          <a:bodyPr>
            <a:noAutofit/>
          </a:bodyPr>
          <a:lstStyle>
            <a:lvl1pPr>
              <a:defRPr sz="4800" b="0"/>
            </a:lvl1pPr>
          </a:lstStyle>
          <a:p>
            <a:r>
              <a:rPr lang="en-US" dirty="0" smtClean="0"/>
              <a:t>Click to edit</a:t>
            </a:r>
            <a:endParaRPr lang="en-US" dirty="0"/>
          </a:p>
        </p:txBody>
      </p:sp>
      <p:sp>
        <p:nvSpPr>
          <p:cNvPr id="10" name="Subtitle 2"/>
          <p:cNvSpPr>
            <a:spLocks noGrp="1"/>
          </p:cNvSpPr>
          <p:nvPr>
            <p:ph type="subTitle" idx="1" hasCustomPrompt="1"/>
          </p:nvPr>
        </p:nvSpPr>
        <p:spPr>
          <a:xfrm>
            <a:off x="1366880" y="4619739"/>
            <a:ext cx="6400800" cy="572021"/>
          </a:xfrm>
        </p:spPr>
        <p:txBody>
          <a:bodyPr>
            <a:normAutofit/>
          </a:bodyPr>
          <a:lstStyle>
            <a:lvl1pPr marL="0" indent="0" algn="ctr">
              <a:buNone/>
              <a:defRPr sz="2800" b="1" i="0">
                <a:solidFill>
                  <a:srgbClr val="FE500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pic>
        <p:nvPicPr>
          <p:cNvPr id="5" name="Picture 4"/>
          <p:cNvPicPr>
            <a:picLocks noChangeAspect="1"/>
          </p:cNvPicPr>
          <p:nvPr userDrawn="1"/>
        </p:nvPicPr>
        <p:blipFill rotWithShape="1">
          <a:blip r:embed="rId2"/>
          <a:srcRect l="4005" t="49182" r="6151" b="6205"/>
          <a:stretch/>
        </p:blipFill>
        <p:spPr>
          <a:xfrm>
            <a:off x="-10160" y="784101"/>
            <a:ext cx="7620000" cy="1428933"/>
          </a:xfrm>
          <a:prstGeom prst="rect">
            <a:avLst/>
          </a:prstGeom>
        </p:spPr>
      </p:pic>
    </p:spTree>
    <p:extLst>
      <p:ext uri="{BB962C8B-B14F-4D97-AF65-F5344CB8AC3E}">
        <p14:creationId xmlns:p14="http://schemas.microsoft.com/office/powerpoint/2010/main" val="207777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2768" y="4881880"/>
            <a:ext cx="5486400" cy="566738"/>
          </a:xfrm>
        </p:spPr>
        <p:txBody>
          <a:bodyPr anchor="b"/>
          <a:lstStyle>
            <a:lvl1pPr algn="l">
              <a:defRPr sz="2000" b="1" i="0">
                <a:solidFill>
                  <a:srgbClr val="FE5000"/>
                </a:solidFill>
                <a:latin typeface="Verdana"/>
                <a:cs typeface="Verdana"/>
              </a:defRPr>
            </a:lvl1pPr>
          </a:lstStyle>
          <a:p>
            <a:r>
              <a:rPr lang="en-US" dirty="0" smtClean="0"/>
              <a:t>CLICK TO EDIT</a:t>
            </a:r>
            <a:endParaRPr lang="en-US" dirty="0"/>
          </a:p>
        </p:txBody>
      </p:sp>
      <p:sp>
        <p:nvSpPr>
          <p:cNvPr id="3" name="Picture Placeholder 2"/>
          <p:cNvSpPr>
            <a:spLocks noGrp="1"/>
          </p:cNvSpPr>
          <p:nvPr>
            <p:ph type="pic" idx="1"/>
          </p:nvPr>
        </p:nvSpPr>
        <p:spPr>
          <a:xfrm>
            <a:off x="1822768" y="1498529"/>
            <a:ext cx="5486400" cy="33204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2768" y="5519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a:t>
            </a:r>
          </a:p>
        </p:txBody>
      </p:sp>
      <p:sp>
        <p:nvSpPr>
          <p:cNvPr id="5" name="Date Placeholder 4"/>
          <p:cNvSpPr>
            <a:spLocks noGrp="1"/>
          </p:cNvSpPr>
          <p:nvPr>
            <p:ph type="dt" sz="half" idx="10"/>
          </p:nvPr>
        </p:nvSpPr>
        <p:spPr/>
        <p:txBody>
          <a:bodyPr/>
          <a:lstStyle>
            <a:lvl1pPr>
              <a:defRPr b="1" i="0">
                <a:solidFill>
                  <a:srgbClr val="FE5000"/>
                </a:solidFill>
                <a:latin typeface="Verdana"/>
                <a:cs typeface="Verdana"/>
              </a:defRPr>
            </a:lvl1pPr>
          </a:lstStyle>
          <a:p>
            <a:fld id="{791F45C2-BFB8-4C7B-A7C1-9130699CC955}" type="datetime1">
              <a:rPr lang="en-US" smtClean="0"/>
              <a:pPr/>
              <a:t>9/13/2017</a:t>
            </a:fld>
            <a:endParaRPr lang="en-US" dirty="0"/>
          </a:p>
        </p:txBody>
      </p:sp>
      <p:sp>
        <p:nvSpPr>
          <p:cNvPr id="7" name="Slide Number Placeholder 6"/>
          <p:cNvSpPr>
            <a:spLocks noGrp="1"/>
          </p:cNvSpPr>
          <p:nvPr>
            <p:ph type="sldNum" sz="quarter" idx="12"/>
          </p:nvPr>
        </p:nvSpPr>
        <p:spPr/>
        <p:txBody>
          <a:bodyPr/>
          <a:lstStyle>
            <a:lvl1pPr>
              <a:defRPr b="1" i="0">
                <a:solidFill>
                  <a:srgbClr val="FE5000"/>
                </a:solidFill>
                <a:latin typeface="Verdana"/>
                <a:cs typeface="Verdana"/>
              </a:defRPr>
            </a:lvl1pPr>
          </a:lstStyle>
          <a:p>
            <a:fld id="{53E29191-B8B4-184C-BDE4-4EF481415857}" type="slidenum">
              <a:rPr lang="en-US" smtClean="0"/>
              <a:pPr/>
              <a:t>‹#›</a:t>
            </a:fld>
            <a:endParaRPr lang="en-US" dirty="0"/>
          </a:p>
        </p:txBody>
      </p:sp>
    </p:spTree>
    <p:extLst>
      <p:ext uri="{BB962C8B-B14F-4D97-AF65-F5344CB8AC3E}">
        <p14:creationId xmlns:p14="http://schemas.microsoft.com/office/powerpoint/2010/main" val="113479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0210" y="1507582"/>
            <a:ext cx="8229600" cy="1143000"/>
          </a:xfrm>
        </p:spPr>
        <p:txBody>
          <a:bodyPr/>
          <a:lstStyle/>
          <a:p>
            <a:r>
              <a:rPr lang="en-US" dirty="0" smtClean="0"/>
              <a:t>Click to edit</a:t>
            </a:r>
            <a:endParaRPr lang="en-US" dirty="0"/>
          </a:p>
        </p:txBody>
      </p:sp>
      <p:sp>
        <p:nvSpPr>
          <p:cNvPr id="3" name="Vertical Text Placeholder 2"/>
          <p:cNvSpPr>
            <a:spLocks noGrp="1"/>
          </p:cNvSpPr>
          <p:nvPr>
            <p:ph type="body" orient="vert" idx="1"/>
          </p:nvPr>
        </p:nvSpPr>
        <p:spPr>
          <a:xfrm>
            <a:off x="420210" y="2723564"/>
            <a:ext cx="8229600" cy="3657183"/>
          </a:xfrm>
        </p:spPr>
        <p:txBody>
          <a:bodyPr vert="eaVert"/>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1" i="0">
                <a:solidFill>
                  <a:srgbClr val="FE5000"/>
                </a:solidFill>
                <a:latin typeface="Verdana"/>
                <a:cs typeface="Verdana"/>
              </a:defRPr>
            </a:lvl1pPr>
          </a:lstStyle>
          <a:p>
            <a:fld id="{79DAEA21-E199-43D1-95D1-B24FE709F868}" type="datetime1">
              <a:rPr lang="en-US" smtClean="0"/>
              <a:pPr/>
              <a:t>9/13/2017</a:t>
            </a:fld>
            <a:endParaRPr lang="en-US" dirty="0"/>
          </a:p>
        </p:txBody>
      </p:sp>
      <p:sp>
        <p:nvSpPr>
          <p:cNvPr id="6" name="Slide Number Placeholder 5"/>
          <p:cNvSpPr>
            <a:spLocks noGrp="1"/>
          </p:cNvSpPr>
          <p:nvPr>
            <p:ph type="sldNum" sz="quarter" idx="12"/>
          </p:nvPr>
        </p:nvSpPr>
        <p:spPr/>
        <p:txBody>
          <a:bodyPr/>
          <a:lstStyle>
            <a:lvl1pPr>
              <a:defRPr b="1" i="0">
                <a:solidFill>
                  <a:srgbClr val="FE5000"/>
                </a:solidFill>
                <a:latin typeface="Verdana"/>
                <a:cs typeface="Verdana"/>
              </a:defRPr>
            </a:lvl1pPr>
          </a:lstStyle>
          <a:p>
            <a:fld id="{53E29191-B8B4-184C-BDE4-4EF481415857}" type="slidenum">
              <a:rPr lang="en-US" smtClean="0"/>
              <a:pPr/>
              <a:t>‹#›</a:t>
            </a:fld>
            <a:endParaRPr lang="en-US" dirty="0"/>
          </a:p>
        </p:txBody>
      </p:sp>
    </p:spTree>
    <p:extLst>
      <p:ext uri="{BB962C8B-B14F-4D97-AF65-F5344CB8AC3E}">
        <p14:creationId xmlns:p14="http://schemas.microsoft.com/office/powerpoint/2010/main" val="2189207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0821"/>
            <a:ext cx="2057400" cy="4706622"/>
          </a:xfrm>
        </p:spPr>
        <p:txBody>
          <a:bodyPr vert="eaVert"/>
          <a:lstStyle/>
          <a:p>
            <a:r>
              <a:rPr lang="en-US" dirty="0" smtClean="0"/>
              <a:t>Click to edit</a:t>
            </a:r>
            <a:endParaRPr lang="en-US" dirty="0"/>
          </a:p>
        </p:txBody>
      </p:sp>
      <p:sp>
        <p:nvSpPr>
          <p:cNvPr id="3" name="Vertical Text Placeholder 2"/>
          <p:cNvSpPr>
            <a:spLocks noGrp="1"/>
          </p:cNvSpPr>
          <p:nvPr>
            <p:ph type="body" orient="vert" idx="1"/>
          </p:nvPr>
        </p:nvSpPr>
        <p:spPr>
          <a:xfrm>
            <a:off x="457200" y="1500821"/>
            <a:ext cx="6019800" cy="4706622"/>
          </a:xfrm>
        </p:spPr>
        <p:txBody>
          <a:bodyPr vert="eaVert"/>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1" i="0">
                <a:solidFill>
                  <a:srgbClr val="FE5000"/>
                </a:solidFill>
                <a:latin typeface="Verdana"/>
                <a:cs typeface="Verdana"/>
              </a:defRPr>
            </a:lvl1pPr>
          </a:lstStyle>
          <a:p>
            <a:fld id="{40C36467-C52F-4893-A544-853DC7BFC2C0}" type="datetime1">
              <a:rPr lang="en-US" smtClean="0"/>
              <a:pPr/>
              <a:t>9/13/2017</a:t>
            </a:fld>
            <a:endParaRPr lang="en-US" dirty="0"/>
          </a:p>
        </p:txBody>
      </p:sp>
      <p:sp>
        <p:nvSpPr>
          <p:cNvPr id="6" name="Slide Number Placeholder 5"/>
          <p:cNvSpPr>
            <a:spLocks noGrp="1"/>
          </p:cNvSpPr>
          <p:nvPr>
            <p:ph type="sldNum" sz="quarter" idx="12"/>
          </p:nvPr>
        </p:nvSpPr>
        <p:spPr/>
        <p:txBody>
          <a:bodyPr/>
          <a:lstStyle>
            <a:lvl1pPr>
              <a:defRPr b="1" i="0">
                <a:solidFill>
                  <a:srgbClr val="FE5000"/>
                </a:solidFill>
                <a:latin typeface="Verdana"/>
                <a:cs typeface="Verdana"/>
              </a:defRPr>
            </a:lvl1pPr>
          </a:lstStyle>
          <a:p>
            <a:fld id="{53E29191-B8B4-184C-BDE4-4EF481415857}" type="slidenum">
              <a:rPr lang="en-US" smtClean="0"/>
              <a:pPr/>
              <a:t>‹#›</a:t>
            </a:fld>
            <a:endParaRPr lang="en-US" dirty="0"/>
          </a:p>
        </p:txBody>
      </p:sp>
    </p:spTree>
    <p:extLst>
      <p:ext uri="{BB962C8B-B14F-4D97-AF65-F5344CB8AC3E}">
        <p14:creationId xmlns:p14="http://schemas.microsoft.com/office/powerpoint/2010/main" val="422001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180220-88B4-4AAB-887E-27651CC4F898}" type="datetime1">
              <a:rPr lang="en-US" smtClean="0"/>
              <a:pPr/>
              <a:t>9/13/2017</a:t>
            </a:fld>
            <a:endParaRPr lang="en-US" dirty="0"/>
          </a:p>
        </p:txBody>
      </p:sp>
      <p:sp>
        <p:nvSpPr>
          <p:cNvPr id="4" name="Footer Placeholder 3"/>
          <p:cNvSpPr>
            <a:spLocks noGrp="1"/>
          </p:cNvSpPr>
          <p:nvPr>
            <p:ph type="ftr" sz="quarter" idx="11"/>
          </p:nvPr>
        </p:nvSpPr>
        <p:spPr>
          <a:xfrm>
            <a:off x="3087210" y="6356350"/>
            <a:ext cx="2895600" cy="365125"/>
          </a:xfrm>
          <a:prstGeom prst="rect">
            <a:avLst/>
          </a:prstGeom>
        </p:spPr>
        <p:txBody>
          <a:bodyPr/>
          <a:lstStyle/>
          <a:p>
            <a:r>
              <a:rPr lang="en-US" smtClean="0"/>
              <a:t>Updated 8-5-14</a:t>
            </a:r>
            <a:endParaRPr lang="en-US" dirty="0"/>
          </a:p>
        </p:txBody>
      </p:sp>
      <p:sp>
        <p:nvSpPr>
          <p:cNvPr id="5" name="Slide Number Placeholder 4"/>
          <p:cNvSpPr>
            <a:spLocks noGrp="1"/>
          </p:cNvSpPr>
          <p:nvPr>
            <p:ph type="sldNum" sz="quarter" idx="12"/>
          </p:nvPr>
        </p:nvSpPr>
        <p:spPr/>
        <p:txBody>
          <a:bodyPr/>
          <a:lstStyle/>
          <a:p>
            <a:fld id="{53E29191-B8B4-184C-BDE4-4EF481415857}" type="slidenum">
              <a:rPr lang="en-US" smtClean="0"/>
              <a:pPr/>
              <a:t>‹#›</a:t>
            </a:fld>
            <a:endParaRPr lang="en-US" dirty="0"/>
          </a:p>
        </p:txBody>
      </p:sp>
      <p:pic>
        <p:nvPicPr>
          <p:cNvPr id="12" name="Picture 11"/>
          <p:cNvPicPr>
            <a:picLocks noChangeAspect="1"/>
          </p:cNvPicPr>
          <p:nvPr userDrawn="1"/>
        </p:nvPicPr>
        <p:blipFill rotWithShape="1">
          <a:blip r:embed="rId2"/>
          <a:srcRect l="2085" t="4947" r="2191" b="6205"/>
          <a:stretch/>
        </p:blipFill>
        <p:spPr>
          <a:xfrm>
            <a:off x="-12329" y="-6971"/>
            <a:ext cx="9168660" cy="3209485"/>
          </a:xfrm>
          <a:prstGeom prst="rect">
            <a:avLst/>
          </a:prstGeom>
        </p:spPr>
      </p:pic>
      <p:pic>
        <p:nvPicPr>
          <p:cNvPr id="14" name="Picture 13"/>
          <p:cNvPicPr>
            <a:picLocks noChangeAspect="1"/>
          </p:cNvPicPr>
          <p:nvPr userDrawn="1"/>
        </p:nvPicPr>
        <p:blipFill rotWithShape="1">
          <a:blip r:embed="rId2"/>
          <a:srcRect l="3070" t="7554" r="58664" b="51148"/>
          <a:stretch/>
        </p:blipFill>
        <p:spPr>
          <a:xfrm>
            <a:off x="0" y="3185114"/>
            <a:ext cx="9156331" cy="3731736"/>
          </a:xfrm>
          <a:prstGeom prst="rect">
            <a:avLst/>
          </a:prstGeom>
        </p:spPr>
      </p:pic>
      <p:sp>
        <p:nvSpPr>
          <p:cNvPr id="15" name="Subtitle 2"/>
          <p:cNvSpPr>
            <a:spLocks noGrp="1"/>
          </p:cNvSpPr>
          <p:nvPr>
            <p:ph type="subTitle" idx="1" hasCustomPrompt="1"/>
          </p:nvPr>
        </p:nvSpPr>
        <p:spPr>
          <a:xfrm>
            <a:off x="1370491" y="4137171"/>
            <a:ext cx="6400800" cy="1019941"/>
          </a:xfrm>
        </p:spPr>
        <p:txBody>
          <a:bodyPr>
            <a:noAutofit/>
          </a:bodyPr>
          <a:lstStyle>
            <a:lvl1pPr marL="0" indent="0" algn="ctr">
              <a:buNone/>
              <a:defRPr sz="4000" b="1" i="0" baseline="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Tree>
    <p:extLst>
      <p:ext uri="{BB962C8B-B14F-4D97-AF65-F5344CB8AC3E}">
        <p14:creationId xmlns:p14="http://schemas.microsoft.com/office/powerpoint/2010/main" val="383472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nd Sub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4800"/>
            </a:lvl1pPr>
          </a:lstStyle>
          <a:p>
            <a:r>
              <a:rPr lang="en-US" dirty="0" smtClean="0"/>
              <a:t>Click to edit</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800" b="1" i="0">
                <a:solidFill>
                  <a:srgbClr val="FE500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lvl1pPr>
              <a:defRPr b="1" i="0">
                <a:solidFill>
                  <a:srgbClr val="FE5000"/>
                </a:solidFill>
                <a:latin typeface="Verdana"/>
                <a:cs typeface="Verdana"/>
              </a:defRPr>
            </a:lvl1pPr>
          </a:lstStyle>
          <a:p>
            <a:fld id="{F8912F5F-B8EF-4275-AF43-D0D5BA7DB987}" type="datetime1">
              <a:rPr lang="en-US" smtClean="0"/>
              <a:pPr/>
              <a:t>9/13/2017</a:t>
            </a:fld>
            <a:endParaRPr lang="en-US" dirty="0"/>
          </a:p>
        </p:txBody>
      </p:sp>
      <p:sp>
        <p:nvSpPr>
          <p:cNvPr id="6" name="Slide Number Placeholder 5"/>
          <p:cNvSpPr>
            <a:spLocks noGrp="1"/>
          </p:cNvSpPr>
          <p:nvPr>
            <p:ph type="sldNum" sz="quarter" idx="12"/>
          </p:nvPr>
        </p:nvSpPr>
        <p:spPr/>
        <p:txBody>
          <a:bodyPr/>
          <a:lstStyle>
            <a:lvl1pPr>
              <a:defRPr b="1" i="0">
                <a:solidFill>
                  <a:srgbClr val="FE5000"/>
                </a:solidFill>
                <a:latin typeface="Verdana"/>
                <a:cs typeface="Verdana"/>
              </a:defRPr>
            </a:lvl1pPr>
          </a:lstStyle>
          <a:p>
            <a:fld id="{53E29191-B8B4-184C-BDE4-4EF481415857}" type="slidenum">
              <a:rPr lang="en-US" smtClean="0"/>
              <a:pPr/>
              <a:t>‹#›</a:t>
            </a:fld>
            <a:endParaRPr lang="en-US" dirty="0"/>
          </a:p>
        </p:txBody>
      </p:sp>
    </p:spTree>
    <p:extLst>
      <p:ext uri="{BB962C8B-B14F-4D97-AF65-F5344CB8AC3E}">
        <p14:creationId xmlns:p14="http://schemas.microsoft.com/office/powerpoint/2010/main" val="286961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1143000"/>
          </a:xfrm>
        </p:spPr>
        <p:txBody>
          <a:bodyPr/>
          <a:lstStyle/>
          <a:p>
            <a:r>
              <a:rPr lang="en-US" dirty="0" smtClean="0"/>
              <a:t>Click to edit</a:t>
            </a:r>
            <a:endParaRPr lang="en-US" dirty="0"/>
          </a:p>
        </p:txBody>
      </p:sp>
      <p:sp>
        <p:nvSpPr>
          <p:cNvPr id="3" name="Content Placeholder 2"/>
          <p:cNvSpPr>
            <a:spLocks noGrp="1"/>
          </p:cNvSpPr>
          <p:nvPr>
            <p:ph idx="1"/>
          </p:nvPr>
        </p:nvSpPr>
        <p:spPr>
          <a:xfrm>
            <a:off x="471010" y="2733725"/>
            <a:ext cx="8199120" cy="3524836"/>
          </a:xfrm>
        </p:spPr>
        <p:txBody>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1" i="0">
                <a:solidFill>
                  <a:srgbClr val="FE5000"/>
                </a:solidFill>
                <a:latin typeface="Verdana"/>
                <a:cs typeface="Verdana"/>
              </a:defRPr>
            </a:lvl1pPr>
          </a:lstStyle>
          <a:p>
            <a:fld id="{0E9521A6-7DA2-484E-BDE2-73D806162297}" type="datetime1">
              <a:rPr lang="en-US" smtClean="0"/>
              <a:pPr/>
              <a:t>9/13/2017</a:t>
            </a:fld>
            <a:endParaRPr lang="en-US" dirty="0"/>
          </a:p>
        </p:txBody>
      </p:sp>
      <p:sp>
        <p:nvSpPr>
          <p:cNvPr id="6" name="Slide Number Placeholder 5"/>
          <p:cNvSpPr>
            <a:spLocks noGrp="1"/>
          </p:cNvSpPr>
          <p:nvPr>
            <p:ph type="sldNum" sz="quarter" idx="12"/>
          </p:nvPr>
        </p:nvSpPr>
        <p:spPr/>
        <p:txBody>
          <a:bodyPr/>
          <a:lstStyle>
            <a:lvl1pPr>
              <a:defRPr b="1" i="0">
                <a:solidFill>
                  <a:srgbClr val="FE5000"/>
                </a:solidFill>
                <a:latin typeface="Verdana"/>
                <a:cs typeface="Verdana"/>
              </a:defRPr>
            </a:lvl1pPr>
          </a:lstStyle>
          <a:p>
            <a:fld id="{53E29191-B8B4-184C-BDE4-4EF481415857}" type="slidenum">
              <a:rPr lang="en-US" smtClean="0"/>
              <a:pPr/>
              <a:t>‹#›</a:t>
            </a:fld>
            <a:endParaRPr lang="en-US" dirty="0"/>
          </a:p>
        </p:txBody>
      </p:sp>
    </p:spTree>
    <p:extLst>
      <p:ext uri="{BB962C8B-B14F-4D97-AF65-F5344CB8AC3E}">
        <p14:creationId xmlns:p14="http://schemas.microsoft.com/office/powerpoint/2010/main" val="130865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1673" y="4406900"/>
            <a:ext cx="7772400" cy="1362075"/>
          </a:xfrm>
        </p:spPr>
        <p:txBody>
          <a:bodyPr anchor="t"/>
          <a:lstStyle>
            <a:lvl1pPr algn="ctr">
              <a:defRPr sz="4000" b="0" i="0" cap="none">
                <a:latin typeface="+mj-lt"/>
                <a:cs typeface="Verdana"/>
              </a:defRPr>
            </a:lvl1pPr>
          </a:lstStyle>
          <a:p>
            <a:r>
              <a:rPr lang="en-US" dirty="0" smtClean="0"/>
              <a:t>Click to edit</a:t>
            </a:r>
            <a:endParaRPr lang="en-US" dirty="0"/>
          </a:p>
        </p:txBody>
      </p:sp>
      <p:sp>
        <p:nvSpPr>
          <p:cNvPr id="3" name="Text Placeholder 2"/>
          <p:cNvSpPr>
            <a:spLocks noGrp="1"/>
          </p:cNvSpPr>
          <p:nvPr>
            <p:ph type="body" idx="1" hasCustomPrompt="1"/>
          </p:nvPr>
        </p:nvSpPr>
        <p:spPr>
          <a:xfrm>
            <a:off x="681673" y="2673033"/>
            <a:ext cx="7772400" cy="1500187"/>
          </a:xfrm>
        </p:spPr>
        <p:txBody>
          <a:bodyPr anchor="b"/>
          <a:lstStyle>
            <a:lvl1pPr marL="0" indent="0" algn="ctr">
              <a:buNone/>
              <a:defRPr sz="2000" b="1" i="0">
                <a:solidFill>
                  <a:srgbClr val="FE5000"/>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a:t>
            </a:r>
          </a:p>
        </p:txBody>
      </p:sp>
      <p:sp>
        <p:nvSpPr>
          <p:cNvPr id="4" name="Date Placeholder 3"/>
          <p:cNvSpPr>
            <a:spLocks noGrp="1"/>
          </p:cNvSpPr>
          <p:nvPr>
            <p:ph type="dt" sz="half" idx="10"/>
          </p:nvPr>
        </p:nvSpPr>
        <p:spPr/>
        <p:txBody>
          <a:bodyPr/>
          <a:lstStyle>
            <a:lvl1pPr>
              <a:defRPr b="1" i="0">
                <a:solidFill>
                  <a:srgbClr val="FE5000"/>
                </a:solidFill>
                <a:latin typeface="Verdana"/>
                <a:cs typeface="Verdana"/>
              </a:defRPr>
            </a:lvl1pPr>
          </a:lstStyle>
          <a:p>
            <a:fld id="{2283A4FC-0C01-4978-BE12-0F9895D30FB7}" type="datetime1">
              <a:rPr lang="en-US" smtClean="0"/>
              <a:pPr/>
              <a:t>9/13/2017</a:t>
            </a:fld>
            <a:endParaRPr lang="en-US" dirty="0"/>
          </a:p>
        </p:txBody>
      </p:sp>
      <p:sp>
        <p:nvSpPr>
          <p:cNvPr id="6" name="Slide Number Placeholder 5"/>
          <p:cNvSpPr>
            <a:spLocks noGrp="1"/>
          </p:cNvSpPr>
          <p:nvPr>
            <p:ph type="sldNum" sz="quarter" idx="12"/>
          </p:nvPr>
        </p:nvSpPr>
        <p:spPr/>
        <p:txBody>
          <a:bodyPr/>
          <a:lstStyle>
            <a:lvl1pPr>
              <a:defRPr b="1" i="0">
                <a:solidFill>
                  <a:srgbClr val="FE5000"/>
                </a:solidFill>
                <a:latin typeface="Verdana"/>
                <a:cs typeface="Verdana"/>
              </a:defRPr>
            </a:lvl1pPr>
          </a:lstStyle>
          <a:p>
            <a:fld id="{53E29191-B8B4-184C-BDE4-4EF481415857}" type="slidenum">
              <a:rPr lang="en-US" smtClean="0"/>
              <a:pPr/>
              <a:t>‹#›</a:t>
            </a:fld>
            <a:endParaRPr lang="en-US" dirty="0"/>
          </a:p>
        </p:txBody>
      </p:sp>
    </p:spTree>
    <p:extLst>
      <p:ext uri="{BB962C8B-B14F-4D97-AF65-F5344CB8AC3E}">
        <p14:creationId xmlns:p14="http://schemas.microsoft.com/office/powerpoint/2010/main" val="283780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1143000"/>
          </a:xfrm>
        </p:spPr>
        <p:txBody>
          <a:bodyPr/>
          <a:lstStyle/>
          <a:p>
            <a:r>
              <a:rPr lang="en-US" dirty="0" smtClean="0"/>
              <a:t>Click to edit</a:t>
            </a:r>
            <a:endParaRPr lang="en-US" dirty="0"/>
          </a:p>
        </p:txBody>
      </p:sp>
      <p:sp>
        <p:nvSpPr>
          <p:cNvPr id="3" name="Content Placeholder 2"/>
          <p:cNvSpPr>
            <a:spLocks noGrp="1"/>
          </p:cNvSpPr>
          <p:nvPr>
            <p:ph sz="half" idx="1"/>
          </p:nvPr>
        </p:nvSpPr>
        <p:spPr>
          <a:xfrm>
            <a:off x="457200" y="2734716"/>
            <a:ext cx="4038600" cy="3594647"/>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724556"/>
            <a:ext cx="4038600" cy="35946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b="1" i="0">
                <a:solidFill>
                  <a:srgbClr val="FE5000"/>
                </a:solidFill>
                <a:latin typeface="Verdana"/>
                <a:cs typeface="Verdana"/>
              </a:defRPr>
            </a:lvl1pPr>
          </a:lstStyle>
          <a:p>
            <a:fld id="{1EE60366-2FED-4669-B6B8-32A138600889}" type="datetime1">
              <a:rPr lang="en-US" smtClean="0"/>
              <a:pPr/>
              <a:t>9/13/2017</a:t>
            </a:fld>
            <a:endParaRPr lang="en-US"/>
          </a:p>
        </p:txBody>
      </p:sp>
      <p:sp>
        <p:nvSpPr>
          <p:cNvPr id="7" name="Slide Number Placeholder 6"/>
          <p:cNvSpPr>
            <a:spLocks noGrp="1"/>
          </p:cNvSpPr>
          <p:nvPr>
            <p:ph type="sldNum" sz="quarter" idx="12"/>
          </p:nvPr>
        </p:nvSpPr>
        <p:spPr/>
        <p:txBody>
          <a:bodyPr/>
          <a:lstStyle>
            <a:lvl1pPr>
              <a:defRPr b="1" i="0">
                <a:solidFill>
                  <a:srgbClr val="FE5000"/>
                </a:solidFill>
                <a:latin typeface="Verdana"/>
                <a:cs typeface="Verdana"/>
              </a:defRPr>
            </a:lvl1pPr>
          </a:lstStyle>
          <a:p>
            <a:fld id="{53E29191-B8B4-184C-BDE4-4EF481415857}" type="slidenum">
              <a:rPr lang="en-US" smtClean="0"/>
              <a:pPr/>
              <a:t>‹#›</a:t>
            </a:fld>
            <a:endParaRPr lang="en-US"/>
          </a:p>
        </p:txBody>
      </p:sp>
    </p:spTree>
    <p:extLst>
      <p:ext uri="{BB962C8B-B14F-4D97-AF65-F5344CB8AC3E}">
        <p14:creationId xmlns:p14="http://schemas.microsoft.com/office/powerpoint/2010/main" val="274895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568"/>
            <a:ext cx="8229600" cy="1143000"/>
          </a:xfrm>
        </p:spPr>
        <p:txBody>
          <a:bodyPr/>
          <a:lstStyle>
            <a:lvl1pPr>
              <a:defRPr/>
            </a:lvl1pPr>
          </a:lstStyle>
          <a:p>
            <a:r>
              <a:rPr lang="en-US" dirty="0" smtClean="0"/>
              <a:t>Click to edit</a:t>
            </a:r>
            <a:endParaRPr lang="en-US" dirty="0"/>
          </a:p>
        </p:txBody>
      </p:sp>
      <p:sp>
        <p:nvSpPr>
          <p:cNvPr id="3" name="Text Placeholder 2"/>
          <p:cNvSpPr>
            <a:spLocks noGrp="1"/>
          </p:cNvSpPr>
          <p:nvPr>
            <p:ph type="body" idx="1" hasCustomPrompt="1"/>
          </p:nvPr>
        </p:nvSpPr>
        <p:spPr>
          <a:xfrm>
            <a:off x="457200" y="2707585"/>
            <a:ext cx="4040188" cy="639762"/>
          </a:xfrm>
        </p:spPr>
        <p:txBody>
          <a:bodyPr anchor="b"/>
          <a:lstStyle>
            <a:lvl1pPr marL="0" indent="0">
              <a:buNone/>
              <a:defRPr sz="2400" b="1" i="0" baseline="0">
                <a:solidFill>
                  <a:srgbClr val="FE5000"/>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4" name="Content Placeholder 3"/>
          <p:cNvSpPr>
            <a:spLocks noGrp="1"/>
          </p:cNvSpPr>
          <p:nvPr>
            <p:ph sz="half" idx="2"/>
          </p:nvPr>
        </p:nvSpPr>
        <p:spPr>
          <a:xfrm>
            <a:off x="457200" y="3408307"/>
            <a:ext cx="4040188" cy="288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2707585"/>
            <a:ext cx="4041775" cy="639762"/>
          </a:xfrm>
        </p:spPr>
        <p:txBody>
          <a:bodyPr anchor="b"/>
          <a:lstStyle>
            <a:lvl1pPr marL="0" indent="0">
              <a:buNone/>
              <a:defRPr sz="2400" b="1" i="0" baseline="0">
                <a:solidFill>
                  <a:srgbClr val="FE5000"/>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6" name="Content Placeholder 5"/>
          <p:cNvSpPr>
            <a:spLocks noGrp="1"/>
          </p:cNvSpPr>
          <p:nvPr>
            <p:ph sz="quarter" idx="4"/>
          </p:nvPr>
        </p:nvSpPr>
        <p:spPr>
          <a:xfrm>
            <a:off x="4645025" y="3408307"/>
            <a:ext cx="4041775" cy="288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b="1" i="0">
                <a:solidFill>
                  <a:srgbClr val="FE5000"/>
                </a:solidFill>
                <a:latin typeface="Verdana"/>
                <a:cs typeface="Verdana"/>
              </a:defRPr>
            </a:lvl1pPr>
          </a:lstStyle>
          <a:p>
            <a:fld id="{CA5DCFE8-A833-4AFD-8CF4-7903826B0371}" type="datetime1">
              <a:rPr lang="en-US" smtClean="0"/>
              <a:pPr/>
              <a:t>9/13/2017</a:t>
            </a:fld>
            <a:endParaRPr lang="en-US" dirty="0"/>
          </a:p>
        </p:txBody>
      </p:sp>
      <p:sp>
        <p:nvSpPr>
          <p:cNvPr id="9" name="Slide Number Placeholder 8"/>
          <p:cNvSpPr>
            <a:spLocks noGrp="1"/>
          </p:cNvSpPr>
          <p:nvPr>
            <p:ph type="sldNum" sz="quarter" idx="12"/>
          </p:nvPr>
        </p:nvSpPr>
        <p:spPr/>
        <p:txBody>
          <a:bodyPr/>
          <a:lstStyle>
            <a:lvl1pPr>
              <a:defRPr b="1" i="0">
                <a:solidFill>
                  <a:srgbClr val="FE5000"/>
                </a:solidFill>
                <a:latin typeface="Verdana"/>
                <a:cs typeface="Verdana"/>
              </a:defRPr>
            </a:lvl1pPr>
          </a:lstStyle>
          <a:p>
            <a:fld id="{53E29191-B8B4-184C-BDE4-4EF481415857}" type="slidenum">
              <a:rPr lang="en-US" smtClean="0"/>
              <a:pPr/>
              <a:t>‹#›</a:t>
            </a:fld>
            <a:endParaRPr lang="en-US" dirty="0"/>
          </a:p>
        </p:txBody>
      </p:sp>
    </p:spTree>
    <p:extLst>
      <p:ext uri="{BB962C8B-B14F-4D97-AF65-F5344CB8AC3E}">
        <p14:creationId xmlns:p14="http://schemas.microsoft.com/office/powerpoint/2010/main" val="139608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1143000"/>
          </a:xfrm>
        </p:spPr>
        <p:txBody>
          <a:bodyPr/>
          <a:lstStyle/>
          <a:p>
            <a:r>
              <a:rPr lang="en-US" dirty="0" smtClean="0"/>
              <a:t>Click to edit</a:t>
            </a:r>
            <a:endParaRPr lang="en-US" dirty="0"/>
          </a:p>
        </p:txBody>
      </p:sp>
      <p:sp>
        <p:nvSpPr>
          <p:cNvPr id="3" name="Date Placeholder 2"/>
          <p:cNvSpPr>
            <a:spLocks noGrp="1"/>
          </p:cNvSpPr>
          <p:nvPr>
            <p:ph type="dt" sz="half" idx="10"/>
          </p:nvPr>
        </p:nvSpPr>
        <p:spPr/>
        <p:txBody>
          <a:bodyPr/>
          <a:lstStyle>
            <a:lvl1pPr>
              <a:defRPr b="1" i="0">
                <a:solidFill>
                  <a:srgbClr val="FE5000"/>
                </a:solidFill>
                <a:latin typeface="Verdana"/>
                <a:cs typeface="Verdana"/>
              </a:defRPr>
            </a:lvl1pPr>
          </a:lstStyle>
          <a:p>
            <a:fld id="{153555BB-5B4C-4E42-98FD-CCC6A7E8535B}" type="datetime1">
              <a:rPr lang="en-US" smtClean="0"/>
              <a:pPr/>
              <a:t>9/13/2017</a:t>
            </a:fld>
            <a:endParaRPr lang="en-US" dirty="0"/>
          </a:p>
        </p:txBody>
      </p:sp>
      <p:sp>
        <p:nvSpPr>
          <p:cNvPr id="5" name="Slide Number Placeholder 4"/>
          <p:cNvSpPr>
            <a:spLocks noGrp="1"/>
          </p:cNvSpPr>
          <p:nvPr>
            <p:ph type="sldNum" sz="quarter" idx="12"/>
          </p:nvPr>
        </p:nvSpPr>
        <p:spPr/>
        <p:txBody>
          <a:bodyPr/>
          <a:lstStyle>
            <a:lvl1pPr>
              <a:defRPr b="1" i="0">
                <a:solidFill>
                  <a:srgbClr val="FE5000"/>
                </a:solidFill>
                <a:latin typeface="Verdana"/>
                <a:cs typeface="Verdana"/>
              </a:defRPr>
            </a:lvl1pPr>
          </a:lstStyle>
          <a:p>
            <a:fld id="{53E29191-B8B4-184C-BDE4-4EF481415857}" type="slidenum">
              <a:rPr lang="en-US" smtClean="0"/>
              <a:pPr/>
              <a:t>‹#›</a:t>
            </a:fld>
            <a:endParaRPr lang="en-US" dirty="0"/>
          </a:p>
        </p:txBody>
      </p:sp>
    </p:spTree>
    <p:extLst>
      <p:ext uri="{BB962C8B-B14F-4D97-AF65-F5344CB8AC3E}">
        <p14:creationId xmlns:p14="http://schemas.microsoft.com/office/powerpoint/2010/main" val="57259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i="0">
                <a:solidFill>
                  <a:srgbClr val="FE5000"/>
                </a:solidFill>
                <a:latin typeface="Verdana"/>
                <a:cs typeface="Verdana"/>
              </a:defRPr>
            </a:lvl1pPr>
          </a:lstStyle>
          <a:p>
            <a:fld id="{5004F959-954E-4533-8301-3FCF18ADBF12}" type="datetime1">
              <a:rPr lang="en-US" smtClean="0"/>
              <a:pPr/>
              <a:t>9/13/2017</a:t>
            </a:fld>
            <a:endParaRPr lang="en-US" dirty="0"/>
          </a:p>
        </p:txBody>
      </p:sp>
      <p:sp>
        <p:nvSpPr>
          <p:cNvPr id="4" name="Slide Number Placeholder 3"/>
          <p:cNvSpPr>
            <a:spLocks noGrp="1"/>
          </p:cNvSpPr>
          <p:nvPr>
            <p:ph type="sldNum" sz="quarter" idx="12"/>
          </p:nvPr>
        </p:nvSpPr>
        <p:spPr/>
        <p:txBody>
          <a:bodyPr/>
          <a:lstStyle>
            <a:lvl1pPr>
              <a:defRPr b="1" i="0">
                <a:solidFill>
                  <a:srgbClr val="FE5000"/>
                </a:solidFill>
                <a:latin typeface="Verdana"/>
                <a:cs typeface="Verdana"/>
              </a:defRPr>
            </a:lvl1pPr>
          </a:lstStyle>
          <a:p>
            <a:fld id="{53E29191-B8B4-184C-BDE4-4EF481415857}" type="slidenum">
              <a:rPr lang="en-US" smtClean="0"/>
              <a:pPr/>
              <a:t>‹#›</a:t>
            </a:fld>
            <a:endParaRPr lang="en-US" dirty="0"/>
          </a:p>
        </p:txBody>
      </p:sp>
    </p:spTree>
    <p:extLst>
      <p:ext uri="{BB962C8B-B14F-4D97-AF65-F5344CB8AC3E}">
        <p14:creationId xmlns:p14="http://schemas.microsoft.com/office/powerpoint/2010/main" val="316562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10074"/>
            <a:ext cx="3008313" cy="1162050"/>
          </a:xfrm>
        </p:spPr>
        <p:txBody>
          <a:bodyPr anchor="b"/>
          <a:lstStyle>
            <a:lvl1pPr algn="l">
              <a:defRPr sz="2000" b="1" i="0">
                <a:solidFill>
                  <a:srgbClr val="FE5000"/>
                </a:solidFill>
                <a:latin typeface="Verdana"/>
                <a:cs typeface="Verdana"/>
              </a:defRPr>
            </a:lvl1pPr>
          </a:lstStyle>
          <a:p>
            <a:r>
              <a:rPr lang="en-US" dirty="0" smtClean="0"/>
              <a:t>CLICK TO EDIT</a:t>
            </a:r>
            <a:endParaRPr lang="en-US" dirty="0"/>
          </a:p>
        </p:txBody>
      </p:sp>
      <p:sp>
        <p:nvSpPr>
          <p:cNvPr id="3" name="Content Placeholder 2"/>
          <p:cNvSpPr>
            <a:spLocks noGrp="1"/>
          </p:cNvSpPr>
          <p:nvPr>
            <p:ph idx="1"/>
          </p:nvPr>
        </p:nvSpPr>
        <p:spPr>
          <a:xfrm>
            <a:off x="3575050" y="1499914"/>
            <a:ext cx="5111750" cy="47075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743243"/>
            <a:ext cx="3008313" cy="35454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a:t>
            </a:r>
          </a:p>
        </p:txBody>
      </p:sp>
      <p:sp>
        <p:nvSpPr>
          <p:cNvPr id="5" name="Date Placeholder 4"/>
          <p:cNvSpPr>
            <a:spLocks noGrp="1"/>
          </p:cNvSpPr>
          <p:nvPr>
            <p:ph type="dt" sz="half" idx="10"/>
          </p:nvPr>
        </p:nvSpPr>
        <p:spPr/>
        <p:txBody>
          <a:bodyPr/>
          <a:lstStyle>
            <a:lvl1pPr>
              <a:defRPr b="1" i="0">
                <a:solidFill>
                  <a:srgbClr val="FE5000"/>
                </a:solidFill>
                <a:latin typeface="Verdana"/>
                <a:cs typeface="Verdana"/>
              </a:defRPr>
            </a:lvl1pPr>
          </a:lstStyle>
          <a:p>
            <a:fld id="{D9004443-DA6C-4AE0-AB03-FA417926374A}" type="datetime1">
              <a:rPr lang="en-US" smtClean="0"/>
              <a:pPr/>
              <a:t>9/13/2017</a:t>
            </a:fld>
            <a:endParaRPr lang="en-US" dirty="0"/>
          </a:p>
        </p:txBody>
      </p:sp>
      <p:sp>
        <p:nvSpPr>
          <p:cNvPr id="7" name="Slide Number Placeholder 6"/>
          <p:cNvSpPr>
            <a:spLocks noGrp="1"/>
          </p:cNvSpPr>
          <p:nvPr>
            <p:ph type="sldNum" sz="quarter" idx="12"/>
          </p:nvPr>
        </p:nvSpPr>
        <p:spPr/>
        <p:txBody>
          <a:bodyPr/>
          <a:lstStyle>
            <a:lvl1pPr>
              <a:defRPr b="1" i="0">
                <a:solidFill>
                  <a:srgbClr val="FE5000"/>
                </a:solidFill>
                <a:latin typeface="Verdana"/>
                <a:cs typeface="Verdana"/>
              </a:defRPr>
            </a:lvl1pPr>
          </a:lstStyle>
          <a:p>
            <a:fld id="{53E29191-B8B4-184C-BDE4-4EF481415857}" type="slidenum">
              <a:rPr lang="en-US" smtClean="0"/>
              <a:pPr/>
              <a:t>‹#›</a:t>
            </a:fld>
            <a:endParaRPr lang="en-US" dirty="0"/>
          </a:p>
        </p:txBody>
      </p:sp>
    </p:spTree>
    <p:extLst>
      <p:ext uri="{BB962C8B-B14F-4D97-AF65-F5344CB8AC3E}">
        <p14:creationId xmlns:p14="http://schemas.microsoft.com/office/powerpoint/2010/main" val="378865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210" y="131454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0210" y="2581324"/>
            <a:ext cx="8229600" cy="36571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20210" y="6356350"/>
            <a:ext cx="2133600" cy="365125"/>
          </a:xfrm>
          <a:prstGeom prst="rect">
            <a:avLst/>
          </a:prstGeom>
        </p:spPr>
        <p:txBody>
          <a:bodyPr vert="horz" lIns="91440" tIns="45720" rIns="91440" bIns="45720" rtlCol="0" anchor="ctr"/>
          <a:lstStyle>
            <a:lvl1pPr algn="l">
              <a:defRPr sz="1200" b="1" i="0">
                <a:solidFill>
                  <a:srgbClr val="FE5000"/>
                </a:solidFill>
                <a:latin typeface="Verdana"/>
                <a:cs typeface="Verdana"/>
              </a:defRPr>
            </a:lvl1pPr>
          </a:lstStyle>
          <a:p>
            <a:fld id="{92157FC7-9E2A-47B5-B83B-4F04BB3FC296}" type="datetime1">
              <a:rPr lang="en-US" smtClean="0"/>
              <a:pPr/>
              <a:t>9/13/2017</a:t>
            </a:fld>
            <a:endParaRPr lang="en-US" dirty="0"/>
          </a:p>
        </p:txBody>
      </p:sp>
      <p:sp>
        <p:nvSpPr>
          <p:cNvPr id="6" name="Slide Number Placeholder 5"/>
          <p:cNvSpPr>
            <a:spLocks noGrp="1"/>
          </p:cNvSpPr>
          <p:nvPr>
            <p:ph type="sldNum" sz="quarter" idx="4"/>
          </p:nvPr>
        </p:nvSpPr>
        <p:spPr>
          <a:xfrm>
            <a:off x="6516210" y="6356350"/>
            <a:ext cx="2133600" cy="365125"/>
          </a:xfrm>
          <a:prstGeom prst="rect">
            <a:avLst/>
          </a:prstGeom>
        </p:spPr>
        <p:txBody>
          <a:bodyPr vert="horz" lIns="91440" tIns="45720" rIns="91440" bIns="45720" rtlCol="0" anchor="ctr"/>
          <a:lstStyle>
            <a:lvl1pPr algn="r">
              <a:defRPr sz="1200" b="1" i="0">
                <a:solidFill>
                  <a:srgbClr val="FE5000"/>
                </a:solidFill>
                <a:latin typeface="Verdana"/>
                <a:cs typeface="Verdana"/>
              </a:defRPr>
            </a:lvl1pPr>
          </a:lstStyle>
          <a:p>
            <a:fld id="{53E29191-B8B4-184C-BDE4-4EF481415857}" type="slidenum">
              <a:rPr lang="en-US" smtClean="0"/>
              <a:pPr/>
              <a:t>‹#›</a:t>
            </a:fld>
            <a:endParaRPr lang="en-US" dirty="0"/>
          </a:p>
        </p:txBody>
      </p:sp>
      <p:pic>
        <p:nvPicPr>
          <p:cNvPr id="12" name="Picture 11" descr="MDDD Banner.jpg"/>
          <p:cNvPicPr>
            <a:picLocks noChangeAspect="1"/>
          </p:cNvPicPr>
          <p:nvPr userDrawn="1"/>
        </p:nvPicPr>
        <p:blipFill rotWithShape="1">
          <a:blip r:embed="rId15">
            <a:extLst>
              <a:ext uri="{28A0092B-C50C-407E-A947-70E740481C1C}">
                <a14:useLocalDpi xmlns:a14="http://schemas.microsoft.com/office/drawing/2010/main" val="0"/>
              </a:ext>
            </a:extLst>
          </a:blip>
          <a:srcRect l="7371" t="80954" r="42878" b="6807"/>
          <a:stretch/>
        </p:blipFill>
        <p:spPr>
          <a:xfrm>
            <a:off x="1728154" y="6455564"/>
            <a:ext cx="5543589" cy="243865"/>
          </a:xfrm>
          <a:prstGeom prst="rect">
            <a:avLst/>
          </a:prstGeom>
        </p:spPr>
      </p:pic>
      <p:pic>
        <p:nvPicPr>
          <p:cNvPr id="8" name="Picture 7"/>
          <p:cNvPicPr>
            <a:picLocks noChangeAspect="1"/>
          </p:cNvPicPr>
          <p:nvPr userDrawn="1"/>
        </p:nvPicPr>
        <p:blipFill rotWithShape="1">
          <a:blip r:embed="rId16"/>
          <a:srcRect l="2085" t="9276" r="2191" b="50675"/>
          <a:stretch/>
        </p:blipFill>
        <p:spPr>
          <a:xfrm>
            <a:off x="1300480" y="-2"/>
            <a:ext cx="7855850" cy="1239513"/>
          </a:xfrm>
          <a:prstGeom prst="rect">
            <a:avLst/>
          </a:prstGeom>
        </p:spPr>
      </p:pic>
      <p:pic>
        <p:nvPicPr>
          <p:cNvPr id="9" name="Picture 8"/>
          <p:cNvPicPr>
            <a:picLocks noChangeAspect="1"/>
          </p:cNvPicPr>
          <p:nvPr userDrawn="1"/>
        </p:nvPicPr>
        <p:blipFill rotWithShape="1">
          <a:blip r:embed="rId16"/>
          <a:srcRect l="3355" t="9276" r="80211" b="50675"/>
          <a:stretch/>
        </p:blipFill>
        <p:spPr>
          <a:xfrm>
            <a:off x="-2" y="0"/>
            <a:ext cx="1348649" cy="1239513"/>
          </a:xfrm>
          <a:prstGeom prst="rect">
            <a:avLst/>
          </a:prstGeom>
        </p:spPr>
      </p:pic>
    </p:spTree>
    <p:extLst>
      <p:ext uri="{BB962C8B-B14F-4D97-AF65-F5344CB8AC3E}">
        <p14:creationId xmlns:p14="http://schemas.microsoft.com/office/powerpoint/2010/main" val="135293705"/>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SzPct val="100000"/>
        <a:buFontTx/>
        <a:buBlip>
          <a:blip r:embed="rId17"/>
        </a:buBlip>
        <a:defRPr sz="3200" kern="1200">
          <a:solidFill>
            <a:schemeClr val="tx1"/>
          </a:solidFill>
          <a:latin typeface="+mn-lt"/>
          <a:ea typeface="+mn-ea"/>
          <a:cs typeface="+mn-cs"/>
        </a:defRPr>
      </a:lvl1pPr>
      <a:lvl2pPr marL="742950" indent="-285750" algn="l" defTabSz="457200" rtl="0" eaLnBrk="1" latinLnBrk="0" hangingPunct="1">
        <a:spcBef>
          <a:spcPct val="20000"/>
        </a:spcBef>
        <a:buSzPct val="100000"/>
        <a:buFontTx/>
        <a:buBlip>
          <a:blip r:embed="rId18"/>
        </a:buBlip>
        <a:defRPr sz="2800" kern="1200">
          <a:solidFill>
            <a:schemeClr val="tx1"/>
          </a:solidFill>
          <a:latin typeface="+mn-lt"/>
          <a:ea typeface="+mn-ea"/>
          <a:cs typeface="+mn-cs"/>
        </a:defRPr>
      </a:lvl2pPr>
      <a:lvl3pPr marL="1143000" indent="-228600" algn="l" defTabSz="457200" rtl="0" eaLnBrk="1" latinLnBrk="0" hangingPunct="1">
        <a:spcBef>
          <a:spcPct val="20000"/>
        </a:spcBef>
        <a:buSzPct val="100000"/>
        <a:buFontTx/>
        <a:buBlip>
          <a:blip r:embed="rId19"/>
        </a:buBlip>
        <a:defRPr sz="2400" kern="1200">
          <a:solidFill>
            <a:schemeClr val="tx1"/>
          </a:solidFill>
          <a:latin typeface="+mn-lt"/>
          <a:ea typeface="+mn-ea"/>
          <a:cs typeface="+mn-cs"/>
        </a:defRPr>
      </a:lvl3pPr>
      <a:lvl4pPr marL="1600200" indent="-228600" algn="l" defTabSz="457200" rtl="0" eaLnBrk="1" latinLnBrk="0" hangingPunct="1">
        <a:spcBef>
          <a:spcPct val="20000"/>
        </a:spcBef>
        <a:buSzPct val="100000"/>
        <a:buFontTx/>
        <a:buBlip>
          <a:blip r:embed="rId20"/>
        </a:buBlip>
        <a:defRPr sz="2000" kern="1200">
          <a:solidFill>
            <a:schemeClr val="tx1"/>
          </a:solidFill>
          <a:latin typeface="+mn-lt"/>
          <a:ea typeface="+mn-ea"/>
          <a:cs typeface="+mn-cs"/>
        </a:defRPr>
      </a:lvl4pPr>
      <a:lvl5pPr marL="2057400" indent="-228600" algn="l" defTabSz="457200" rtl="0" eaLnBrk="1" latinLnBrk="0" hangingPunct="1">
        <a:spcBef>
          <a:spcPct val="20000"/>
        </a:spcBef>
        <a:buSzPct val="100000"/>
        <a:buFontTx/>
        <a:buBlip>
          <a:blip r:embed="rId21"/>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autismriskmanagement.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autism-society.org/living-with-autism/how-we-can-help/safe-and-sound/take-me-home.html" TargetMode="External"/><Relationship Id="rId4" Type="http://schemas.openxmlformats.org/officeDocument/2006/relationships/hyperlink" Target="http://www.autismspeaks.org/family-services/autism-safety-projec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of Boy in Cass County who drowned (8-5-14).jpg"/>
          <p:cNvPicPr>
            <a:picLocks noGrp="1" noChangeAspect="1"/>
          </p:cNvPicPr>
          <p:nvPr>
            <p:ph idx="1"/>
          </p:nvPr>
        </p:nvPicPr>
        <p:blipFill>
          <a:blip r:embed="rId2"/>
          <a:stretch>
            <a:fillRect/>
          </a:stretch>
        </p:blipFill>
        <p:spPr>
          <a:xfrm>
            <a:off x="3334867" y="1394981"/>
            <a:ext cx="2213041" cy="2892539"/>
          </a:xfrm>
        </p:spPr>
      </p:pic>
      <p:sp>
        <p:nvSpPr>
          <p:cNvPr id="5" name="TextBox 4"/>
          <p:cNvSpPr txBox="1"/>
          <p:nvPr/>
        </p:nvSpPr>
        <p:spPr>
          <a:xfrm>
            <a:off x="528320" y="4460240"/>
            <a:ext cx="8026400" cy="2215991"/>
          </a:xfrm>
          <a:prstGeom prst="rect">
            <a:avLst/>
          </a:prstGeom>
          <a:noFill/>
        </p:spPr>
        <p:txBody>
          <a:bodyPr wrap="square" rtlCol="0">
            <a:spAutoFit/>
          </a:bodyPr>
          <a:lstStyle/>
          <a:p>
            <a:r>
              <a:rPr lang="en-US" sz="1400" dirty="0" smtClean="0">
                <a:latin typeface="Calibri" pitchFamily="34" charset="0"/>
              </a:rPr>
              <a:t>Authorities searching for a missing 5-year-old boy from Cass County, Missouri, found him dead in a pond near his home.  Tony Eugene "Gene" Cory Ferguson's body was found about 6:30 p.m. Tuesday, July 8, 2014.</a:t>
            </a:r>
          </a:p>
          <a:p>
            <a:endParaRPr lang="en-US" sz="1400" dirty="0" smtClean="0">
              <a:latin typeface="Calibri" pitchFamily="34" charset="0"/>
            </a:endParaRPr>
          </a:p>
          <a:p>
            <a:r>
              <a:rPr lang="en-US" sz="1400" dirty="0" smtClean="0">
                <a:latin typeface="Calibri" pitchFamily="34" charset="0"/>
              </a:rPr>
              <a:t>The boy with autism and medical issues had wandered away from his home late Tuesday morning after a repair crew left a door open.</a:t>
            </a:r>
          </a:p>
          <a:p>
            <a:endParaRPr lang="en-US" sz="1400" dirty="0" smtClean="0">
              <a:latin typeface="Calibri" pitchFamily="34" charset="0"/>
            </a:endParaRPr>
          </a:p>
          <a:p>
            <a:r>
              <a:rPr lang="en-US" sz="1400" dirty="0" smtClean="0">
                <a:latin typeface="Calibri" pitchFamily="34" charset="0"/>
              </a:rPr>
              <a:t>"Every agency out here worked as hard as they could and as diligently as they could to try to locate this boy and unfortunately it did not come to a happy result today," Lt. Kevin </a:t>
            </a:r>
            <a:r>
              <a:rPr lang="en-US" sz="1400" dirty="0" err="1" smtClean="0">
                <a:latin typeface="Calibri" pitchFamily="34" charset="0"/>
              </a:rPr>
              <a:t>Tieman</a:t>
            </a:r>
            <a:r>
              <a:rPr lang="en-US" sz="1400" dirty="0" smtClean="0">
                <a:latin typeface="Calibri" pitchFamily="34" charset="0"/>
              </a:rPr>
              <a:t> of the Cass County Sheriff's Office said Tuesday night. </a:t>
            </a:r>
          </a:p>
          <a:p>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758098"/>
          </a:xfrm>
        </p:spPr>
        <p:txBody>
          <a:bodyPr>
            <a:normAutofit/>
          </a:bodyPr>
          <a:lstStyle/>
          <a:p>
            <a:r>
              <a:rPr lang="en-US" sz="2800" b="1" dirty="0" smtClean="0">
                <a:latin typeface="Georgia" panose="02040502050405020303" pitchFamily="18" charset="0"/>
              </a:rPr>
              <a:t>Top </a:t>
            </a:r>
            <a:r>
              <a:rPr lang="en-US" sz="2800" b="1" dirty="0">
                <a:latin typeface="Georgia" panose="02040502050405020303" pitchFamily="18" charset="0"/>
              </a:rPr>
              <a:t>Safety Risks for Individuals with ASD </a:t>
            </a:r>
            <a:r>
              <a:rPr lang="en-US" b="1" dirty="0" smtClean="0">
                <a:latin typeface="Georgia" panose="02040502050405020303" pitchFamily="18" charset="0"/>
              </a:rPr>
              <a:t/>
            </a:r>
            <a:br>
              <a:rPr lang="en-US" b="1" dirty="0" smtClean="0">
                <a:latin typeface="Georgia" panose="02040502050405020303" pitchFamily="18" charset="0"/>
              </a:rPr>
            </a:br>
            <a:endParaRPr lang="en-US" sz="1200" dirty="0"/>
          </a:p>
        </p:txBody>
      </p:sp>
      <p:sp>
        <p:nvSpPr>
          <p:cNvPr id="3" name="Content Placeholder 2"/>
          <p:cNvSpPr>
            <a:spLocks noGrp="1"/>
          </p:cNvSpPr>
          <p:nvPr>
            <p:ph idx="1"/>
          </p:nvPr>
        </p:nvSpPr>
        <p:spPr>
          <a:xfrm>
            <a:off x="471010" y="2275840"/>
            <a:ext cx="8199120" cy="3982721"/>
          </a:xfrm>
        </p:spPr>
        <p:txBody>
          <a:bodyPr>
            <a:normAutofit fontScale="25000" lnSpcReduction="20000"/>
          </a:bodyPr>
          <a:lstStyle/>
          <a:p>
            <a:pPr>
              <a:buFont typeface="Arial" pitchFamily="34" charset="0"/>
              <a:buChar char="•"/>
            </a:pPr>
            <a:r>
              <a:rPr lang="en-US" sz="7200" b="1" dirty="0">
                <a:latin typeface="Calibri" panose="020F0502020204030204" pitchFamily="34" charset="0"/>
              </a:rPr>
              <a:t>Wandering</a:t>
            </a:r>
            <a:r>
              <a:rPr lang="en-US" sz="6000" b="1" dirty="0">
                <a:latin typeface="Calibri" panose="020F0502020204030204" pitchFamily="34" charset="0"/>
              </a:rPr>
              <a:t> </a:t>
            </a:r>
          </a:p>
          <a:p>
            <a:pPr lvl="1">
              <a:buFont typeface="Courier New" panose="02070309020205020404" pitchFamily="49" charset="0"/>
              <a:buChar char="o"/>
            </a:pPr>
            <a:r>
              <a:rPr lang="en-US" sz="6400" dirty="0" smtClean="0">
                <a:latin typeface="Calibri" panose="020F0502020204030204" pitchFamily="34" charset="0"/>
              </a:rPr>
              <a:t>50</a:t>
            </a:r>
            <a:r>
              <a:rPr lang="en-US" sz="6400" dirty="0">
                <a:latin typeface="Calibri" panose="020F0502020204030204" pitchFamily="34" charset="0"/>
              </a:rPr>
              <a:t>% of children with autism wander, according to Lisa Goring, Vice President of </a:t>
            </a:r>
            <a:r>
              <a:rPr lang="en-US" sz="6400" i="1" dirty="0">
                <a:latin typeface="Calibri" panose="020F0502020204030204" pitchFamily="34" charset="0"/>
              </a:rPr>
              <a:t>Autism Speaks</a:t>
            </a:r>
            <a:r>
              <a:rPr lang="en-US" sz="6400" dirty="0" smtClean="0">
                <a:latin typeface="Calibri" panose="020F0502020204030204" pitchFamily="34" charset="0"/>
              </a:rPr>
              <a:t>.</a:t>
            </a:r>
          </a:p>
          <a:p>
            <a:pPr lvl="1">
              <a:buFont typeface="Courier New" panose="02070309020205020404" pitchFamily="49" charset="0"/>
              <a:buChar char="o"/>
            </a:pPr>
            <a:r>
              <a:rPr lang="en-US" sz="6400" dirty="0" smtClean="0">
                <a:latin typeface="Calibri" panose="020F0502020204030204" pitchFamily="34" charset="0"/>
              </a:rPr>
              <a:t>This year alone (2013), 14 kids with autism have wandered and died, according to the National Center for Missing and Exploited Children.</a:t>
            </a:r>
            <a:endParaRPr lang="en-US" sz="6400" dirty="0">
              <a:latin typeface="Calibri" panose="020F0502020204030204" pitchFamily="34" charset="0"/>
            </a:endParaRPr>
          </a:p>
          <a:p>
            <a:pPr marL="0" indent="0">
              <a:buNone/>
            </a:pPr>
            <a:endParaRPr lang="en-US" sz="4800" dirty="0">
              <a:latin typeface="Calibri" panose="020F0502020204030204" pitchFamily="34" charset="0"/>
            </a:endParaRPr>
          </a:p>
          <a:p>
            <a:pPr>
              <a:buFont typeface="Arial" pitchFamily="34" charset="0"/>
              <a:buChar char="•"/>
            </a:pPr>
            <a:r>
              <a:rPr lang="en-US" sz="7200" b="1" dirty="0">
                <a:latin typeface="Calibri" panose="020F0502020204030204" pitchFamily="34" charset="0"/>
              </a:rPr>
              <a:t>Pica</a:t>
            </a:r>
            <a:r>
              <a:rPr lang="en-US" sz="7200" dirty="0">
                <a:latin typeface="Calibri" panose="020F0502020204030204" pitchFamily="34" charset="0"/>
              </a:rPr>
              <a:t> </a:t>
            </a:r>
            <a:r>
              <a:rPr lang="en-US" sz="7200" dirty="0" smtClean="0">
                <a:latin typeface="Calibri" panose="020F0502020204030204" pitchFamily="34" charset="0"/>
              </a:rPr>
              <a:t> </a:t>
            </a:r>
          </a:p>
          <a:p>
            <a:pPr>
              <a:buNone/>
            </a:pPr>
            <a:r>
              <a:rPr lang="en-US" sz="7200" dirty="0" smtClean="0">
                <a:latin typeface="Calibri" panose="020F0502020204030204" pitchFamily="34" charset="0"/>
              </a:rPr>
              <a:t>	</a:t>
            </a:r>
            <a:r>
              <a:rPr lang="en-US" sz="6400" dirty="0" smtClean="0">
                <a:latin typeface="Calibri" panose="020F0502020204030204" pitchFamily="34" charset="0"/>
              </a:rPr>
              <a:t>(</a:t>
            </a:r>
            <a:r>
              <a:rPr lang="en-US" sz="6400" dirty="0">
                <a:latin typeface="Calibri" panose="020F0502020204030204" pitchFamily="34" charset="0"/>
              </a:rPr>
              <a:t>Web MD defines as the persistent eating of substances such as dirt or paint that </a:t>
            </a:r>
            <a:r>
              <a:rPr lang="en-US" sz="6400" dirty="0" smtClean="0">
                <a:latin typeface="Calibri" panose="020F0502020204030204" pitchFamily="34" charset="0"/>
              </a:rPr>
              <a:t>have no </a:t>
            </a:r>
            <a:r>
              <a:rPr lang="en-US" sz="6400" dirty="0">
                <a:latin typeface="Calibri" panose="020F0502020204030204" pitchFamily="34" charset="0"/>
              </a:rPr>
              <a:t>nutritional value)</a:t>
            </a:r>
          </a:p>
          <a:p>
            <a:pPr marL="0" indent="0">
              <a:buNone/>
            </a:pPr>
            <a:endParaRPr lang="en-US" sz="6000" dirty="0">
              <a:latin typeface="Calibri" panose="020F0502020204030204" pitchFamily="34" charset="0"/>
            </a:endParaRPr>
          </a:p>
          <a:p>
            <a:pPr>
              <a:buFont typeface="Arial" pitchFamily="34" charset="0"/>
              <a:buChar char="•"/>
            </a:pPr>
            <a:r>
              <a:rPr lang="en-US" sz="7200" b="1" dirty="0" smtClean="0">
                <a:latin typeface="Calibri" panose="020F0502020204030204" pitchFamily="34" charset="0"/>
              </a:rPr>
              <a:t>Drowning</a:t>
            </a:r>
          </a:p>
          <a:p>
            <a:pPr lvl="1">
              <a:buFont typeface="Courier New" panose="02070309020205020404" pitchFamily="49" charset="0"/>
              <a:buChar char="o"/>
            </a:pPr>
            <a:r>
              <a:rPr lang="en-US" sz="6400" dirty="0" smtClean="0">
                <a:latin typeface="Calibri" panose="020F0502020204030204" pitchFamily="34" charset="0"/>
              </a:rPr>
              <a:t>For </a:t>
            </a:r>
            <a:r>
              <a:rPr lang="en-US" sz="6400" dirty="0">
                <a:latin typeface="Calibri" panose="020F0502020204030204" pitchFamily="34" charset="0"/>
              </a:rPr>
              <a:t>children with severe autism who wander or bolt from safe environments, about 91 percent of them who die are killed by drowning”, said Bob Lowery, senior executive director for the missing children division at the National Center for Missing &amp; Exploited Children</a:t>
            </a:r>
            <a:r>
              <a:rPr lang="en-US" sz="6400" dirty="0" smtClean="0">
                <a:latin typeface="Calibri" panose="020F0502020204030204" pitchFamily="34" charset="0"/>
              </a:rPr>
              <a:t>.</a:t>
            </a:r>
          </a:p>
          <a:p>
            <a:pPr lvl="1">
              <a:buNone/>
            </a:pPr>
            <a:endParaRPr lang="en-US" sz="5600" dirty="0">
              <a:latin typeface="Calibri" panose="020F0502020204030204" pitchFamily="34" charset="0"/>
            </a:endParaRPr>
          </a:p>
          <a:p>
            <a:pPr>
              <a:buFont typeface="Arial" pitchFamily="34" charset="0"/>
              <a:buChar char="•"/>
            </a:pPr>
            <a:r>
              <a:rPr lang="en-US" sz="7200" b="1" dirty="0">
                <a:latin typeface="Calibri" panose="020F0502020204030204" pitchFamily="34" charset="0"/>
              </a:rPr>
              <a:t>Household toxins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95449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Georgia" panose="02040502050405020303" pitchFamily="18" charset="0"/>
              </a:rPr>
              <a:t/>
            </a:r>
            <a:br>
              <a:rPr lang="en-US" b="1" dirty="0" smtClean="0">
                <a:latin typeface="Georgia" panose="02040502050405020303" pitchFamily="18" charset="0"/>
              </a:rPr>
            </a:br>
            <a:r>
              <a:rPr lang="en-US" sz="3100" b="1" dirty="0" smtClean="0">
                <a:latin typeface="Georgia" panose="02040502050405020303" pitchFamily="18" charset="0"/>
              </a:rPr>
              <a:t>Awareness and  Understanding </a:t>
            </a:r>
            <a:r>
              <a:rPr lang="en-US" sz="3100" b="1" dirty="0">
                <a:latin typeface="Georgia" panose="02040502050405020303" pitchFamily="18" charset="0"/>
              </a:rPr>
              <a:t>are Vital</a:t>
            </a:r>
            <a:br>
              <a:rPr lang="en-US" sz="3100" b="1" dirty="0">
                <a:latin typeface="Georgia" panose="02040502050405020303" pitchFamily="18" charset="0"/>
              </a:rPr>
            </a:br>
            <a:r>
              <a:rPr lang="en-US" sz="3100" b="1" dirty="0">
                <a:latin typeface="Georgia" panose="02040502050405020303" pitchFamily="18" charset="0"/>
              </a:rPr>
              <a:t>for Proper Communication, Interactions, and Reactions</a:t>
            </a:r>
            <a:r>
              <a:rPr lang="en-US" b="1" dirty="0">
                <a:latin typeface="Georgia" panose="02040502050405020303" pitchFamily="18" charset="0"/>
              </a:rPr>
              <a:t/>
            </a:r>
            <a:br>
              <a:rPr lang="en-US" b="1" dirty="0">
                <a:latin typeface="Georgia" panose="02040502050405020303" pitchFamily="18" charset="0"/>
              </a:rPr>
            </a:br>
            <a:endParaRPr lang="en-US" dirty="0"/>
          </a:p>
        </p:txBody>
      </p:sp>
      <p:sp>
        <p:nvSpPr>
          <p:cNvPr id="3" name="Content Placeholder 2"/>
          <p:cNvSpPr>
            <a:spLocks noGrp="1"/>
          </p:cNvSpPr>
          <p:nvPr>
            <p:ph idx="1"/>
          </p:nvPr>
        </p:nvSpPr>
        <p:spPr>
          <a:xfrm>
            <a:off x="471010" y="2885439"/>
            <a:ext cx="8199120" cy="3373121"/>
          </a:xfrm>
        </p:spPr>
        <p:txBody>
          <a:bodyPr>
            <a:normAutofit fontScale="77500" lnSpcReduction="20000"/>
          </a:bodyPr>
          <a:lstStyle/>
          <a:p>
            <a:pPr>
              <a:buFont typeface="Arial" panose="020B0604020202020204" pitchFamily="34" charset="0"/>
              <a:buChar char="•"/>
            </a:pPr>
            <a:r>
              <a:rPr lang="en-US" dirty="0" smtClean="0">
                <a:latin typeface="Calibri" panose="020F0502020204030204" pitchFamily="34" charset="0"/>
              </a:rPr>
              <a:t>“Given </a:t>
            </a:r>
            <a:r>
              <a:rPr lang="en-US" dirty="0">
                <a:latin typeface="Calibri" panose="020F0502020204030204" pitchFamily="34" charset="0"/>
              </a:rPr>
              <a:t>the </a:t>
            </a:r>
            <a:r>
              <a:rPr lang="en-US" dirty="0" smtClean="0">
                <a:latin typeface="Calibri" panose="020F0502020204030204" pitchFamily="34" charset="0"/>
              </a:rPr>
              <a:t>prevalence </a:t>
            </a:r>
            <a:r>
              <a:rPr lang="en-US" dirty="0">
                <a:latin typeface="Calibri" panose="020F0502020204030204" pitchFamily="34" charset="0"/>
              </a:rPr>
              <a:t>rate for autism, </a:t>
            </a:r>
            <a:r>
              <a:rPr lang="en-US" dirty="0" smtClean="0">
                <a:latin typeface="Calibri" panose="020F0502020204030204" pitchFamily="34" charset="0"/>
              </a:rPr>
              <a:t>if you have 70 contacts in any given period of time (let’s say a week), at least one of those contacts could potentially involve someone on the spectrum.  That is potentially 50+ ASD contacts a year.” </a:t>
            </a:r>
            <a:r>
              <a:rPr lang="en-US" sz="2100" i="1" dirty="0">
                <a:latin typeface="Calibri" panose="020F0502020204030204" pitchFamily="34" charset="0"/>
              </a:rPr>
              <a:t>Doug Wyllie, </a:t>
            </a:r>
            <a:r>
              <a:rPr lang="en-US" sz="2100" i="1" dirty="0" err="1">
                <a:latin typeface="Calibri" panose="020F0502020204030204" pitchFamily="34" charset="0"/>
              </a:rPr>
              <a:t>PoliceOne</a:t>
            </a:r>
            <a:r>
              <a:rPr lang="en-US" sz="2100" i="1" dirty="0">
                <a:latin typeface="Calibri" panose="020F0502020204030204" pitchFamily="34" charset="0"/>
              </a:rPr>
              <a:t> Editor in Chief </a:t>
            </a:r>
            <a:endParaRPr lang="en-US" sz="2100" i="1" dirty="0" smtClean="0">
              <a:latin typeface="Calibri" panose="020F0502020204030204" pitchFamily="34" charset="0"/>
            </a:endParaRPr>
          </a:p>
          <a:p>
            <a:pPr>
              <a:buFont typeface="Arial" panose="020B0604020202020204" pitchFamily="34" charset="0"/>
              <a:buChar char="•"/>
            </a:pPr>
            <a:endParaRPr lang="en-US" dirty="0">
              <a:latin typeface="Calibri" panose="020F0502020204030204" pitchFamily="34" charset="0"/>
            </a:endParaRPr>
          </a:p>
          <a:p>
            <a:pPr>
              <a:buFont typeface="Arial" panose="020B0604020202020204" pitchFamily="34" charset="0"/>
              <a:buChar char="•"/>
            </a:pPr>
            <a:r>
              <a:rPr lang="en-US" dirty="0" smtClean="0">
                <a:latin typeface="Calibri" panose="020F0502020204030204" pitchFamily="34" charset="0"/>
              </a:rPr>
              <a:t>To </a:t>
            </a:r>
            <a:r>
              <a:rPr lang="en-US" dirty="0">
                <a:latin typeface="Calibri" panose="020F0502020204030204" pitchFamily="34" charset="0"/>
              </a:rPr>
              <a:t>meet these individuals’ unique needs and minimize trauma, first responders must know how to recognize their characteristics and learn ways to effectively interact with them. </a:t>
            </a:r>
          </a:p>
          <a:p>
            <a:endParaRPr lang="en-US" dirty="0"/>
          </a:p>
        </p:txBody>
      </p:sp>
    </p:spTree>
    <p:extLst>
      <p:ext uri="{BB962C8B-B14F-4D97-AF65-F5344CB8AC3E}">
        <p14:creationId xmlns:p14="http://schemas.microsoft.com/office/powerpoint/2010/main" val="1948515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307230" cy="1143000"/>
          </a:xfrm>
        </p:spPr>
        <p:txBody>
          <a:bodyPr>
            <a:normAutofit fontScale="90000"/>
          </a:bodyPr>
          <a:lstStyle/>
          <a:p>
            <a:r>
              <a:rPr lang="en-US" sz="3100" b="1" dirty="0" smtClean="0">
                <a:latin typeface="Georgia" panose="02040502050405020303" pitchFamily="18" charset="0"/>
              </a:rPr>
              <a:t/>
            </a:r>
            <a:br>
              <a:rPr lang="en-US" sz="3100" b="1" dirty="0" smtClean="0">
                <a:latin typeface="Georgia" panose="02040502050405020303" pitchFamily="18" charset="0"/>
              </a:rPr>
            </a:br>
            <a:r>
              <a:rPr lang="en-US" sz="3600" b="1" dirty="0" smtClean="0">
                <a:latin typeface="Georgia" panose="02040502050405020303" pitchFamily="18" charset="0"/>
              </a:rPr>
              <a:t>Lack </a:t>
            </a:r>
            <a:r>
              <a:rPr lang="en-US" sz="3600" b="1" dirty="0">
                <a:latin typeface="Georgia" panose="02040502050405020303" pitchFamily="18" charset="0"/>
              </a:rPr>
              <a:t>of Awareness </a:t>
            </a:r>
            <a:r>
              <a:rPr lang="en-US" sz="3600" b="1" dirty="0" smtClean="0">
                <a:latin typeface="Georgia" panose="02040502050405020303" pitchFamily="18" charset="0"/>
              </a:rPr>
              <a:t>and Understanding </a:t>
            </a:r>
            <a:r>
              <a:rPr lang="en-US" sz="3600" b="1" dirty="0">
                <a:latin typeface="Georgia" panose="02040502050405020303" pitchFamily="18" charset="0"/>
              </a:rPr>
              <a:t/>
            </a:r>
            <a:br>
              <a:rPr lang="en-US" sz="3600" b="1" dirty="0">
                <a:latin typeface="Georgia" panose="02040502050405020303" pitchFamily="18" charset="0"/>
              </a:rPr>
            </a:br>
            <a:r>
              <a:rPr lang="en-US" sz="3600" b="1" dirty="0">
                <a:latin typeface="Georgia" panose="02040502050405020303" pitchFamily="18" charset="0"/>
              </a:rPr>
              <a:t>Leads to Mishaps</a:t>
            </a:r>
            <a:br>
              <a:rPr lang="en-US" sz="3600" b="1" dirty="0">
                <a:latin typeface="Georgia" panose="02040502050405020303" pitchFamily="18" charset="0"/>
              </a:rPr>
            </a:br>
            <a:endParaRPr lang="en-US" sz="3600" dirty="0"/>
          </a:p>
        </p:txBody>
      </p:sp>
      <p:sp>
        <p:nvSpPr>
          <p:cNvPr id="3" name="Content Placeholder 2"/>
          <p:cNvSpPr>
            <a:spLocks noGrp="1"/>
          </p:cNvSpPr>
          <p:nvPr>
            <p:ph idx="1"/>
          </p:nvPr>
        </p:nvSpPr>
        <p:spPr/>
        <p:txBody>
          <a:bodyPr/>
          <a:lstStyle/>
          <a:p>
            <a:pPr marL="0" indent="0">
              <a:buNone/>
            </a:pPr>
            <a:r>
              <a:rPr lang="en-US" dirty="0">
                <a:latin typeface="Calibri" panose="020F0502020204030204" pitchFamily="34" charset="0"/>
              </a:rPr>
              <a:t>Without awareness and understanding, misunderstandings, miscommunications, or mishandling of situations could occur and cause harm including injury and death to first responders and/or to individuals with ASD. </a:t>
            </a:r>
          </a:p>
          <a:p>
            <a:pPr marL="0" indent="0">
              <a:buNone/>
            </a:pPr>
            <a:endParaRPr lang="en-US" sz="2400" dirty="0"/>
          </a:p>
          <a:p>
            <a:endParaRPr lang="en-US" dirty="0"/>
          </a:p>
        </p:txBody>
      </p:sp>
    </p:spTree>
    <p:extLst>
      <p:ext uri="{BB962C8B-B14F-4D97-AF65-F5344CB8AC3E}">
        <p14:creationId xmlns:p14="http://schemas.microsoft.com/office/powerpoint/2010/main" val="112478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latin typeface="Georgia" panose="02040502050405020303" pitchFamily="18" charset="0"/>
              </a:rPr>
              <a:t/>
            </a:r>
            <a:br>
              <a:rPr lang="en-US" sz="2400" b="1" dirty="0" smtClean="0">
                <a:latin typeface="Georgia" panose="02040502050405020303" pitchFamily="18" charset="0"/>
              </a:rPr>
            </a:br>
            <a:r>
              <a:rPr lang="en-US" sz="2400" b="1" dirty="0" smtClean="0">
                <a:latin typeface="Georgia" panose="02040502050405020303" pitchFamily="18" charset="0"/>
              </a:rPr>
              <a:t>Preventive  </a:t>
            </a:r>
            <a:r>
              <a:rPr lang="en-US" sz="2400" b="1" dirty="0">
                <a:latin typeface="Georgia" panose="02040502050405020303" pitchFamily="18" charset="0"/>
              </a:rPr>
              <a:t>Measures—Caregivers Involving Community when Creating Safety Plans for Individuals with ASD</a:t>
            </a:r>
            <a:br>
              <a:rPr lang="en-US" sz="2400" b="1" dirty="0">
                <a:latin typeface="Georgia" panose="02040502050405020303" pitchFamily="18" charset="0"/>
              </a:rPr>
            </a:br>
            <a:endParaRPr lang="en-US" sz="2400" dirty="0"/>
          </a:p>
        </p:txBody>
      </p:sp>
      <p:sp>
        <p:nvSpPr>
          <p:cNvPr id="3" name="Content Placeholder 2"/>
          <p:cNvSpPr>
            <a:spLocks noGrp="1"/>
          </p:cNvSpPr>
          <p:nvPr>
            <p:ph idx="1"/>
          </p:nvPr>
        </p:nvSpPr>
        <p:spPr/>
        <p:txBody>
          <a:bodyPr>
            <a:normAutofit/>
          </a:bodyPr>
          <a:lstStyle/>
          <a:p>
            <a:pPr>
              <a:buFont typeface="Arial" pitchFamily="34" charset="0"/>
              <a:buChar char="•"/>
            </a:pPr>
            <a:r>
              <a:rPr lang="en-US" sz="1600" dirty="0">
                <a:latin typeface="Calibri" panose="020F0502020204030204" pitchFamily="34" charset="0"/>
              </a:rPr>
              <a:t>A safety plan should include key participants - school personnel, daycare providers, neighbors, caretakers, and extended family—anyone involved in the family’s network that has daily contact with the individual at risk.  </a:t>
            </a:r>
            <a:r>
              <a:rPr lang="en-US" sz="1400" b="1" i="1" dirty="0">
                <a:latin typeface="Calibri" panose="020F0502020204030204" pitchFamily="34" charset="0"/>
              </a:rPr>
              <a:t>Source: Autism Speaks</a:t>
            </a:r>
          </a:p>
          <a:p>
            <a:endParaRPr lang="en-US" sz="1600" dirty="0">
              <a:latin typeface="Calibri" panose="020F0502020204030204" pitchFamily="34" charset="0"/>
            </a:endParaRPr>
          </a:p>
          <a:p>
            <a:pPr>
              <a:buFont typeface="Arial" pitchFamily="34" charset="0"/>
              <a:buChar char="•"/>
            </a:pPr>
            <a:r>
              <a:rPr lang="en-US" sz="1600" dirty="0">
                <a:latin typeface="Calibri" panose="020F0502020204030204" pitchFamily="34" charset="0"/>
              </a:rPr>
              <a:t>It is critical to take the time to evaluate what the family member needs to be safe and protected at home, school, and in his or her community.  Preventive measures are critical in order to help ensure the well-being of individuals with autism.  </a:t>
            </a:r>
            <a:r>
              <a:rPr lang="en-US" sz="1400" b="1" i="1" dirty="0">
                <a:latin typeface="Calibri" panose="020F0502020204030204" pitchFamily="34" charset="0"/>
              </a:rPr>
              <a:t>Source: Autism Speaks</a:t>
            </a:r>
          </a:p>
          <a:p>
            <a:endParaRPr lang="en-US" sz="1600" dirty="0">
              <a:latin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rPr>
              <a:t>It is our hope that first responders are receptive to caregivers who reach out to them when developing Safety Plans.  Perhaps there are ways for first responders to highlight specific households within their databases, or there are other means of quickly identifying persons within their communities who have unique </a:t>
            </a:r>
            <a:r>
              <a:rPr lang="en-US" sz="1600" dirty="0" smtClean="0">
                <a:latin typeface="Calibri" panose="020F0502020204030204" pitchFamily="34" charset="0"/>
              </a:rPr>
              <a:t>challenges.</a:t>
            </a:r>
            <a:endParaRPr lang="en-US" sz="1600" dirty="0">
              <a:latin typeface="Calibri" panose="020F0502020204030204" pitchFamily="34" charset="0"/>
            </a:endParaRPr>
          </a:p>
          <a:p>
            <a:pPr marL="0" indent="0">
              <a:buNone/>
            </a:pPr>
            <a:endParaRPr lang="en-US" sz="1600" dirty="0"/>
          </a:p>
        </p:txBody>
      </p:sp>
    </p:spTree>
    <p:extLst>
      <p:ext uri="{BB962C8B-B14F-4D97-AF65-F5344CB8AC3E}">
        <p14:creationId xmlns:p14="http://schemas.microsoft.com/office/powerpoint/2010/main" val="770257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90" y="1290321"/>
            <a:ext cx="8229600" cy="833120"/>
          </a:xfrm>
        </p:spPr>
        <p:txBody>
          <a:bodyPr>
            <a:normAutofit/>
          </a:bodyPr>
          <a:lstStyle/>
          <a:p>
            <a:r>
              <a:rPr lang="en-US" sz="2400" b="1" dirty="0" smtClean="0"/>
              <a:t>How First Responders </a:t>
            </a:r>
            <a:br>
              <a:rPr lang="en-US" sz="2400" b="1" dirty="0" smtClean="0"/>
            </a:br>
            <a:r>
              <a:rPr lang="en-US" sz="2400" b="1" dirty="0" smtClean="0"/>
              <a:t>Can Get Involved in Prevention</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8178867"/>
              </p:ext>
            </p:extLst>
          </p:nvPr>
        </p:nvGraphicFramePr>
        <p:xfrm>
          <a:off x="579120" y="2164080"/>
          <a:ext cx="7952420" cy="3894810"/>
        </p:xfrm>
        <a:graphic>
          <a:graphicData uri="http://schemas.openxmlformats.org/drawingml/2006/table">
            <a:tbl>
              <a:tblPr firstRow="1" bandRow="1">
                <a:tableStyleId>{7DF18680-E054-41AD-8BC1-D1AEF772440D}</a:tableStyleId>
              </a:tblPr>
              <a:tblGrid>
                <a:gridCol w="7952420"/>
              </a:tblGrid>
              <a:tr h="382552">
                <a:tc>
                  <a:txBody>
                    <a:bodyPr/>
                    <a:lstStyle/>
                    <a:p>
                      <a:pPr algn="ctr"/>
                      <a:r>
                        <a:rPr lang="en-US" sz="2000" dirty="0" smtClean="0"/>
                        <a:t>Safety Plan Checklist for Caregivers</a:t>
                      </a:r>
                      <a:endParaRPr lang="en-US" sz="2000" dirty="0">
                        <a:solidFill>
                          <a:schemeClr val="tx1"/>
                        </a:solidFill>
                      </a:endParaRPr>
                    </a:p>
                  </a:txBody>
                  <a:tcPr/>
                </a:tc>
              </a:tr>
              <a:tr h="583095">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smtClean="0"/>
                        <a:t>Does the individual with autism tend to wander, run away, or get lost in a crowd?</a:t>
                      </a:r>
                      <a:endParaRPr lang="en-US" sz="1600" dirty="0" smtClean="0">
                        <a:latin typeface="Calibri" panose="020F0502020204030204" pitchFamily="34" charset="0"/>
                      </a:endParaRPr>
                    </a:p>
                  </a:txBody>
                  <a:tcPr/>
                </a:tc>
              </a:tr>
              <a:tr h="583095">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smtClean="0"/>
                        <a:t>Have your home, school and community activities been evaluated for safety? Have preventative measures been put into place in each of these areas?</a:t>
                      </a:r>
                      <a:endParaRPr lang="en-US" sz="1600" dirty="0" smtClean="0">
                        <a:latin typeface="Calibri" panose="020F0502020204030204" pitchFamily="34" charset="0"/>
                      </a:endParaRPr>
                    </a:p>
                  </a:txBody>
                  <a:tcPr/>
                </a:tc>
              </a:tr>
              <a:tr h="583095">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smtClean="0"/>
                        <a:t>Does the individual ALWAYS wear identification with a contact number listed?</a:t>
                      </a:r>
                      <a:endParaRPr lang="en-US" sz="1600" dirty="0" smtClean="0">
                        <a:latin typeface="Calibri" panose="020F0502020204030204" pitchFamily="34" charset="0"/>
                      </a:endParaRPr>
                    </a:p>
                  </a:txBody>
                  <a:tcPr/>
                </a:tc>
              </a:tr>
              <a:tr h="583095">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smtClean="0"/>
                        <a:t>Have you let your neighbors/community know about your child with autism?</a:t>
                      </a:r>
                      <a:endParaRPr lang="en-US" sz="1600" dirty="0" smtClean="0">
                        <a:solidFill>
                          <a:srgbClr val="FF0000"/>
                        </a:solidFill>
                        <a:latin typeface="Calibri" panose="020F0502020204030204" pitchFamily="34" charset="0"/>
                      </a:endParaRPr>
                    </a:p>
                  </a:txBody>
                  <a:tcPr/>
                </a:tc>
              </a:tr>
              <a:tr h="583095">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smtClean="0"/>
                        <a:t>Are safety skills included in the Individual Education Program in your school district?</a:t>
                      </a:r>
                      <a:endParaRPr lang="en-US" sz="1600" dirty="0" smtClean="0">
                        <a:latin typeface="Calibri" panose="020F0502020204030204" pitchFamily="34" charset="0"/>
                      </a:endParaRPr>
                    </a:p>
                  </a:txBody>
                  <a:tcPr/>
                </a:tc>
              </a:tr>
              <a:tr h="583095">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smtClean="0"/>
                        <a:t>Have you contacted your local 911 call centers? </a:t>
                      </a:r>
                      <a:endParaRPr lang="en-US" sz="1600" dirty="0" smtClean="0">
                        <a:solidFill>
                          <a:srgbClr val="FF0000"/>
                        </a:solidFill>
                        <a:latin typeface="Calibri" panose="020F0502020204030204" pitchFamily="34" charset="0"/>
                      </a:endParaRPr>
                    </a:p>
                  </a:txBody>
                  <a:tcPr/>
                </a:tc>
              </a:tr>
            </a:tbl>
          </a:graphicData>
        </a:graphic>
      </p:graphicFrame>
      <p:sp>
        <p:nvSpPr>
          <p:cNvPr id="7" name="Rectangle 6"/>
          <p:cNvSpPr/>
          <p:nvPr/>
        </p:nvSpPr>
        <p:spPr>
          <a:xfrm>
            <a:off x="924560" y="6171300"/>
            <a:ext cx="1866729" cy="307777"/>
          </a:xfrm>
          <a:prstGeom prst="rect">
            <a:avLst/>
          </a:prstGeom>
        </p:spPr>
        <p:txBody>
          <a:bodyPr wrap="none">
            <a:spAutoFit/>
          </a:bodyPr>
          <a:lstStyle/>
          <a:p>
            <a:r>
              <a:rPr lang="en-US" sz="1400" dirty="0">
                <a:latin typeface="Calibri" panose="020F0502020204030204" pitchFamily="34" charset="0"/>
              </a:rPr>
              <a:t>Source:  Autism Speaks</a:t>
            </a:r>
          </a:p>
        </p:txBody>
      </p:sp>
    </p:spTree>
    <p:extLst>
      <p:ext uri="{BB962C8B-B14F-4D97-AF65-F5344CB8AC3E}">
        <p14:creationId xmlns:p14="http://schemas.microsoft.com/office/powerpoint/2010/main" val="859409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600" dirty="0" smtClean="0">
                <a:solidFill>
                  <a:schemeClr val="tx1"/>
                </a:solidFill>
                <a:latin typeface="Georgia" panose="02040502050405020303" pitchFamily="18" charset="0"/>
              </a:rPr>
              <a:t/>
            </a:r>
            <a:br>
              <a:rPr lang="en-US" sz="2600" dirty="0" smtClean="0">
                <a:solidFill>
                  <a:schemeClr val="tx1"/>
                </a:solidFill>
                <a:latin typeface="Georgia" panose="02040502050405020303" pitchFamily="18" charset="0"/>
              </a:rPr>
            </a:br>
            <a:r>
              <a:rPr lang="en-US" sz="2600" dirty="0">
                <a:solidFill>
                  <a:schemeClr val="tx1"/>
                </a:solidFill>
                <a:latin typeface="Georgia" panose="02040502050405020303" pitchFamily="18" charset="0"/>
              </a:rPr>
              <a:t/>
            </a:r>
            <a:br>
              <a:rPr lang="en-US" sz="2600" dirty="0">
                <a:solidFill>
                  <a:schemeClr val="tx1"/>
                </a:solidFill>
                <a:latin typeface="Georgia" panose="02040502050405020303" pitchFamily="18" charset="0"/>
              </a:rPr>
            </a:br>
            <a:r>
              <a:rPr lang="en-US" sz="2600" dirty="0" smtClean="0">
                <a:solidFill>
                  <a:schemeClr val="tx1"/>
                </a:solidFill>
                <a:latin typeface="Georgia" panose="02040502050405020303" pitchFamily="18" charset="0"/>
              </a:rPr>
              <a:t/>
            </a:r>
            <a:br>
              <a:rPr lang="en-US" sz="2600" dirty="0" smtClean="0">
                <a:solidFill>
                  <a:schemeClr val="tx1"/>
                </a:solidFill>
                <a:latin typeface="Georgia" panose="02040502050405020303" pitchFamily="18" charset="0"/>
              </a:rPr>
            </a:br>
            <a:r>
              <a:rPr lang="en-US" sz="2600" dirty="0" smtClean="0">
                <a:solidFill>
                  <a:schemeClr val="tx1"/>
                </a:solidFill>
                <a:latin typeface="Georgia" panose="02040502050405020303" pitchFamily="18" charset="0"/>
              </a:rPr>
              <a:t/>
            </a:r>
            <a:br>
              <a:rPr lang="en-US" sz="2600" dirty="0" smtClean="0">
                <a:solidFill>
                  <a:schemeClr val="tx1"/>
                </a:solidFill>
                <a:latin typeface="Georgia" panose="02040502050405020303" pitchFamily="18" charset="0"/>
              </a:rPr>
            </a:br>
            <a:r>
              <a:rPr lang="en-US" sz="2200" dirty="0" smtClean="0">
                <a:solidFill>
                  <a:schemeClr val="tx1"/>
                </a:solidFill>
                <a:latin typeface="Georgia" panose="02040502050405020303" pitchFamily="18" charset="0"/>
              </a:rPr>
              <a:t>Two DVD Videos by </a:t>
            </a:r>
            <a:r>
              <a:rPr lang="en-US" sz="2200" dirty="0">
                <a:solidFill>
                  <a:schemeClr val="tx1"/>
                </a:solidFill>
                <a:latin typeface="Georgia" panose="02040502050405020303" pitchFamily="18" charset="0"/>
              </a:rPr>
              <a:t>Dennis </a:t>
            </a:r>
            <a:r>
              <a:rPr lang="en-US" sz="2200" dirty="0" err="1" smtClean="0">
                <a:solidFill>
                  <a:schemeClr val="tx1"/>
                </a:solidFill>
                <a:latin typeface="Georgia" panose="02040502050405020303" pitchFamily="18" charset="0"/>
              </a:rPr>
              <a:t>Debbaudt</a:t>
            </a:r>
            <a:r>
              <a:rPr lang="en-US" sz="2200" dirty="0">
                <a:latin typeface="Georgia" panose="02040502050405020303" pitchFamily="18" charset="0"/>
              </a:rPr>
              <a:t/>
            </a:r>
            <a:br>
              <a:rPr lang="en-US" sz="2200" dirty="0">
                <a:latin typeface="Georgia" panose="02040502050405020303" pitchFamily="18" charset="0"/>
              </a:rPr>
            </a:br>
            <a:endParaRPr lang="en-US" sz="2200" dirty="0"/>
          </a:p>
        </p:txBody>
      </p:sp>
      <p:sp>
        <p:nvSpPr>
          <p:cNvPr id="5" name="Content Placeholder 4"/>
          <p:cNvSpPr>
            <a:spLocks noGrp="1"/>
          </p:cNvSpPr>
          <p:nvPr>
            <p:ph idx="1"/>
          </p:nvPr>
        </p:nvSpPr>
        <p:spPr>
          <a:xfrm>
            <a:off x="3575050" y="1595120"/>
            <a:ext cx="5111750" cy="4612323"/>
          </a:xfrm>
        </p:spPr>
        <p:txBody>
          <a:bodyPr>
            <a:normAutofit fontScale="70000" lnSpcReduction="20000"/>
          </a:bodyPr>
          <a:lstStyle/>
          <a:p>
            <a:pPr>
              <a:buFont typeface="Wingdings" panose="05000000000000000000" pitchFamily="2" charset="2"/>
              <a:buChar char="q"/>
            </a:pPr>
            <a:r>
              <a:rPr lang="en-US" sz="3400" i="1" dirty="0">
                <a:latin typeface="Calibri" panose="020F0502020204030204" pitchFamily="34" charset="0"/>
              </a:rPr>
              <a:t>Autism, Fire-Rescue and Emergency Medical Services Video </a:t>
            </a:r>
            <a:r>
              <a:rPr lang="en-US" sz="3400" dirty="0">
                <a:latin typeface="Calibri" panose="020F0502020204030204" pitchFamily="34" charset="0"/>
              </a:rPr>
              <a:t>features children with ASD at various points on the spectrum as well as advice from qualified experts in the field.*</a:t>
            </a:r>
          </a:p>
          <a:p>
            <a:pPr>
              <a:buFont typeface="Wingdings" panose="05000000000000000000" pitchFamily="2" charset="2"/>
              <a:buChar char="q"/>
            </a:pPr>
            <a:endParaRPr lang="en-US" sz="3400" dirty="0">
              <a:latin typeface="Calibri" panose="020F0502020204030204" pitchFamily="34" charset="0"/>
            </a:endParaRPr>
          </a:p>
          <a:p>
            <a:pPr>
              <a:buFont typeface="Wingdings" panose="05000000000000000000" pitchFamily="2" charset="2"/>
              <a:buChar char="q"/>
            </a:pPr>
            <a:r>
              <a:rPr lang="en-US" sz="3400" i="1" dirty="0">
                <a:latin typeface="Calibri" panose="020F0502020204030204" pitchFamily="34" charset="0"/>
              </a:rPr>
              <a:t>Autism &amp; Law Enforcement Roll Call Briefing Video </a:t>
            </a:r>
            <a:r>
              <a:rPr lang="en-US" sz="3400" dirty="0">
                <a:latin typeface="Calibri" panose="020F0502020204030204" pitchFamily="34" charset="0"/>
              </a:rPr>
              <a:t>was developed for use in conjunction with approved training curriculum and by qualified trainers.*</a:t>
            </a:r>
          </a:p>
          <a:p>
            <a:endParaRPr lang="en-US" sz="2800" dirty="0" smtClean="0"/>
          </a:p>
          <a:p>
            <a:pPr marL="0" indent="0">
              <a:buNone/>
            </a:pPr>
            <a:endParaRPr lang="en-US" sz="2800" dirty="0"/>
          </a:p>
          <a:p>
            <a:pPr marL="400050" lvl="1" indent="0">
              <a:buNone/>
            </a:pPr>
            <a:r>
              <a:rPr lang="en-US" sz="1700" i="1" dirty="0"/>
              <a:t>*Neither video should be considered sufficient training for field staff regarding interactions with individuals with ASD.  Videos provide broad overviews but do not constitute training.</a:t>
            </a:r>
          </a:p>
          <a:p>
            <a:endParaRPr lang="en-US" dirty="0"/>
          </a:p>
        </p:txBody>
      </p:sp>
      <p:pic>
        <p:nvPicPr>
          <p:cNvPr id="7" name="Picture 6"/>
          <p:cNvPicPr>
            <a:picLocks noChangeAspect="1" noChangeArrowheads="1"/>
          </p:cNvPicPr>
          <p:nvPr/>
        </p:nvPicPr>
        <p:blipFill>
          <a:blip r:embed="rId3" cstate="print"/>
          <a:srcRect l="16875" t="16406" r="31875" b="40625"/>
          <a:stretch>
            <a:fillRect/>
          </a:stretch>
        </p:blipFill>
        <p:spPr bwMode="auto">
          <a:xfrm>
            <a:off x="242571" y="2672124"/>
            <a:ext cx="3332479" cy="2235200"/>
          </a:xfrm>
          <a:prstGeom prst="rect">
            <a:avLst/>
          </a:prstGeom>
          <a:noFill/>
          <a:ln w="9525">
            <a:noFill/>
            <a:miter lim="800000"/>
            <a:headEnd/>
            <a:tailEnd/>
          </a:ln>
        </p:spPr>
      </p:pic>
    </p:spTree>
    <p:extLst>
      <p:ext uri="{BB962C8B-B14F-4D97-AF65-F5344CB8AC3E}">
        <p14:creationId xmlns:p14="http://schemas.microsoft.com/office/powerpoint/2010/main" val="2827082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
            </a:r>
            <a:br>
              <a:rPr lang="en-US" sz="2700" b="1" dirty="0" smtClean="0"/>
            </a:br>
            <a:r>
              <a:rPr lang="en-US" sz="2700" b="1" dirty="0" smtClean="0"/>
              <a:t>First Responder Training: Interacting with Individuals with Autism Spectrum Disorder and Other Developmental Disabilities </a:t>
            </a:r>
            <a:r>
              <a:rPr lang="en-US" b="1" i="1" dirty="0" smtClean="0"/>
              <a:t/>
            </a:r>
            <a:br>
              <a:rPr lang="en-US" b="1" i="1" dirty="0" smtClean="0"/>
            </a:br>
            <a:endParaRPr lang="en-US" dirty="0"/>
          </a:p>
        </p:txBody>
      </p:sp>
      <p:sp>
        <p:nvSpPr>
          <p:cNvPr id="3" name="Content Placeholder 2"/>
          <p:cNvSpPr>
            <a:spLocks noGrp="1"/>
          </p:cNvSpPr>
          <p:nvPr>
            <p:ph idx="1"/>
          </p:nvPr>
        </p:nvSpPr>
        <p:spPr>
          <a:xfrm>
            <a:off x="471010" y="2509520"/>
            <a:ext cx="8199120" cy="3749041"/>
          </a:xfrm>
        </p:spPr>
        <p:txBody>
          <a:bodyPr>
            <a:normAutofit fontScale="55000" lnSpcReduction="20000"/>
          </a:bodyPr>
          <a:lstStyle/>
          <a:p>
            <a:pPr>
              <a:buNone/>
            </a:pPr>
            <a:r>
              <a:rPr lang="en-US" dirty="0" smtClean="0"/>
              <a:t> </a:t>
            </a:r>
          </a:p>
          <a:p>
            <a:r>
              <a:rPr lang="en-US" dirty="0" smtClean="0"/>
              <a:t>In an effort to advance better understanding of how to interact with individuals on the spectrum from the perspective of public safety, the Division of Developmental Disabilities is partnering with Dennis </a:t>
            </a:r>
            <a:r>
              <a:rPr lang="en-US" dirty="0" err="1" smtClean="0"/>
              <a:t>Debbaudt</a:t>
            </a:r>
            <a:r>
              <a:rPr lang="en-US" dirty="0" smtClean="0"/>
              <a:t>, father of an adult son with autism and national expert in law enforcement training for interactions with individuals with autism spectrum disorder, and the University of Missouri Fire and Rescue Training Institute to produce a web-based unified first responder training to be hosted on the University of Missouri’s Extension website. </a:t>
            </a:r>
          </a:p>
          <a:p>
            <a:r>
              <a:rPr lang="en-US" dirty="0" smtClean="0"/>
              <a:t>The training will meet continuing education requirements within each public safety entity and be offered to qualified participants at no cost for a three year period. This effort promotes systemic and sustainable education and awareness of how to interact with individuals on the spectrum, advancing best practice and minimizing potential adverse encounters that might result from misunderstanding.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b="1" dirty="0">
                <a:latin typeface="Georgia" panose="02040502050405020303" pitchFamily="18" charset="0"/>
              </a:rPr>
              <a:t>Helpful Web Resources </a:t>
            </a:r>
            <a:br>
              <a:rPr lang="en-US" sz="3200" b="1" dirty="0">
                <a:latin typeface="Georgia" panose="02040502050405020303" pitchFamily="18" charset="0"/>
              </a:rPr>
            </a:br>
            <a:r>
              <a:rPr lang="en-US" sz="3200" b="1" dirty="0">
                <a:latin typeface="Georgia" panose="02040502050405020303" pitchFamily="18" charset="0"/>
              </a:rPr>
              <a:t>for Obtaining </a:t>
            </a:r>
            <a:r>
              <a:rPr lang="en-US" sz="3200" b="1" dirty="0" smtClean="0">
                <a:latin typeface="Georgia" panose="02040502050405020303" pitchFamily="18" charset="0"/>
              </a:rPr>
              <a:t>Additional </a:t>
            </a:r>
            <a:r>
              <a:rPr lang="en-US" sz="3200" b="1" dirty="0">
                <a:latin typeface="Georgia" panose="02040502050405020303" pitchFamily="18" charset="0"/>
              </a:rPr>
              <a:t>Information</a:t>
            </a:r>
            <a:r>
              <a:rPr lang="en-US" sz="2800" dirty="0">
                <a:latin typeface="Georgia" panose="02040502050405020303" pitchFamily="18" charset="0"/>
              </a:rPr>
              <a:t/>
            </a:r>
            <a:br>
              <a:rPr lang="en-US" sz="2800" dirty="0">
                <a:latin typeface="Georgia" panose="02040502050405020303" pitchFamily="18" charset="0"/>
              </a:rPr>
            </a:br>
            <a:endParaRPr lang="en-US" sz="2800" dirty="0"/>
          </a:p>
        </p:txBody>
      </p:sp>
      <p:sp>
        <p:nvSpPr>
          <p:cNvPr id="6" name="Content Placeholder 5"/>
          <p:cNvSpPr>
            <a:spLocks noGrp="1"/>
          </p:cNvSpPr>
          <p:nvPr>
            <p:ph idx="1"/>
          </p:nvPr>
        </p:nvSpPr>
        <p:spPr/>
        <p:txBody>
          <a:bodyPr>
            <a:normAutofit fontScale="77500" lnSpcReduction="20000"/>
          </a:bodyPr>
          <a:lstStyle/>
          <a:p>
            <a:pPr lvl="0">
              <a:buFont typeface="Wingdings" panose="05000000000000000000" pitchFamily="2" charset="2"/>
              <a:buChar char="§"/>
            </a:pPr>
            <a:r>
              <a:rPr lang="en-US" dirty="0">
                <a:latin typeface="Calibri" panose="020F0502020204030204" pitchFamily="34" charset="0"/>
              </a:rPr>
              <a:t>Autism Risk Management:  </a:t>
            </a:r>
            <a:r>
              <a:rPr lang="en-US" u="sng" dirty="0">
                <a:solidFill>
                  <a:srgbClr val="0070C0"/>
                </a:solidFill>
                <a:latin typeface="Calibri" panose="020F0502020204030204" pitchFamily="34" charset="0"/>
                <a:hlinkClick r:id="rId3"/>
              </a:rPr>
              <a:t>http://www.autismriskmanagement.com/</a:t>
            </a:r>
            <a:endParaRPr lang="en-US" dirty="0">
              <a:solidFill>
                <a:srgbClr val="0070C0"/>
              </a:solidFill>
              <a:latin typeface="Calibri" panose="020F0502020204030204" pitchFamily="34" charset="0"/>
            </a:endParaRPr>
          </a:p>
          <a:p>
            <a:pPr lvl="0">
              <a:buFont typeface="Wingdings" panose="05000000000000000000" pitchFamily="2" charset="2"/>
              <a:buChar char="§"/>
            </a:pPr>
            <a:endParaRPr lang="en-US" dirty="0">
              <a:latin typeface="Calibri" panose="020F0502020204030204" pitchFamily="34" charset="0"/>
            </a:endParaRPr>
          </a:p>
          <a:p>
            <a:pPr lvl="0">
              <a:buFont typeface="Wingdings" panose="05000000000000000000" pitchFamily="2" charset="2"/>
              <a:buChar char="§"/>
            </a:pPr>
            <a:r>
              <a:rPr lang="en-US" dirty="0">
                <a:latin typeface="Calibri" panose="020F0502020204030204" pitchFamily="34" charset="0"/>
              </a:rPr>
              <a:t>Autism Speaks’ Autism Safety Project:  </a:t>
            </a:r>
            <a:r>
              <a:rPr lang="en-US" u="sng" dirty="0">
                <a:latin typeface="Calibri" panose="020F0502020204030204" pitchFamily="34" charset="0"/>
                <a:hlinkClick r:id="rId4"/>
              </a:rPr>
              <a:t>http://www.autismspeaks.org/family-services/autism-safety-project</a:t>
            </a:r>
            <a:endParaRPr lang="en-US" dirty="0">
              <a:latin typeface="Calibri" panose="020F0502020204030204" pitchFamily="34" charset="0"/>
            </a:endParaRPr>
          </a:p>
          <a:p>
            <a:pPr marL="0" indent="0">
              <a:buNone/>
            </a:pPr>
            <a:endParaRPr lang="en-US" sz="2800" dirty="0">
              <a:latin typeface="Calibri" panose="020F0502020204030204" pitchFamily="34" charset="0"/>
            </a:endParaRPr>
          </a:p>
          <a:p>
            <a:pPr>
              <a:buFont typeface="Wingdings" panose="05000000000000000000" pitchFamily="2" charset="2"/>
              <a:buChar char="§"/>
            </a:pPr>
            <a:r>
              <a:rPr lang="en-US" dirty="0">
                <a:latin typeface="Calibri" panose="020F0502020204030204" pitchFamily="34" charset="0"/>
              </a:rPr>
              <a:t>Take Me Home:</a:t>
            </a:r>
          </a:p>
          <a:p>
            <a:pPr marL="400050" lvl="1" indent="0">
              <a:buNone/>
            </a:pPr>
            <a:r>
              <a:rPr lang="en-US" dirty="0" smtClean="0">
                <a:latin typeface="Calibri" panose="020F0502020204030204" pitchFamily="34" charset="0"/>
                <a:hlinkClick r:id="rId5"/>
              </a:rPr>
              <a:t>http</a:t>
            </a:r>
            <a:r>
              <a:rPr lang="en-US" dirty="0">
                <a:latin typeface="Calibri" panose="020F0502020204030204" pitchFamily="34" charset="0"/>
                <a:hlinkClick r:id="rId5"/>
              </a:rPr>
              <a:t>://www.autism-society.org/living-with-autism/how-we-can-help/safe-and-sound/take-me-home.html</a:t>
            </a:r>
            <a:r>
              <a:rPr lang="en-US" dirty="0">
                <a:latin typeface="Calibri" panose="020F0502020204030204" pitchFamily="34" charset="0"/>
              </a:rPr>
              <a:t> </a:t>
            </a:r>
          </a:p>
          <a:p>
            <a:pPr marL="0" indent="0">
              <a:buNone/>
            </a:pPr>
            <a:endParaRPr lang="en-US" dirty="0"/>
          </a:p>
        </p:txBody>
      </p:sp>
    </p:spTree>
    <p:extLst>
      <p:ext uri="{BB962C8B-B14F-4D97-AF65-F5344CB8AC3E}">
        <p14:creationId xmlns:p14="http://schemas.microsoft.com/office/powerpoint/2010/main" val="1800070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Updated 8-5-14</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33485" y="3566160"/>
            <a:ext cx="1858355" cy="369332"/>
          </a:xfrm>
          <a:prstGeom prst="rect">
            <a:avLst/>
          </a:prstGeom>
          <a:noFill/>
        </p:spPr>
        <p:txBody>
          <a:bodyPr wrap="square" rtlCol="0">
            <a:spAutoFit/>
          </a:bodyPr>
          <a:lstStyle/>
          <a:p>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51" y="1980760"/>
            <a:ext cx="3766047" cy="2309842"/>
          </a:xfrm>
          <a:prstGeom prst="rect">
            <a:avLst/>
          </a:prstGeom>
        </p:spPr>
      </p:pic>
      <p:sp>
        <p:nvSpPr>
          <p:cNvPr id="16" name="TextBox 15"/>
          <p:cNvSpPr txBox="1"/>
          <p:nvPr/>
        </p:nvSpPr>
        <p:spPr>
          <a:xfrm>
            <a:off x="755150" y="4481014"/>
            <a:ext cx="3766047" cy="1600438"/>
          </a:xfrm>
          <a:prstGeom prst="rect">
            <a:avLst/>
          </a:prstGeom>
          <a:noFill/>
        </p:spPr>
        <p:txBody>
          <a:bodyPr wrap="square" rtlCol="0">
            <a:spAutoFit/>
          </a:bodyPr>
          <a:lstStyle/>
          <a:p>
            <a:r>
              <a:rPr lang="en-US" sz="1400" dirty="0">
                <a:latin typeface="Calibri" panose="020F0502020204030204" pitchFamily="34" charset="0"/>
              </a:rPr>
              <a:t>October 4, 2013, </a:t>
            </a:r>
            <a:r>
              <a:rPr lang="en-US" sz="1400" dirty="0" err="1">
                <a:latin typeface="Calibri" panose="020F0502020204030204" pitchFamily="34" charset="0"/>
              </a:rPr>
              <a:t>Avonte</a:t>
            </a:r>
            <a:r>
              <a:rPr lang="en-US" sz="1400" dirty="0">
                <a:latin typeface="Calibri" panose="020F0502020204030204" pitchFamily="34" charset="0"/>
              </a:rPr>
              <a:t> </a:t>
            </a:r>
            <a:r>
              <a:rPr lang="en-US" sz="1400" dirty="0" err="1">
                <a:latin typeface="Calibri" panose="020F0502020204030204" pitchFamily="34" charset="0"/>
              </a:rPr>
              <a:t>Oquendo</a:t>
            </a:r>
            <a:r>
              <a:rPr lang="en-US" sz="1400" dirty="0">
                <a:latin typeface="Calibri" panose="020F0502020204030204" pitchFamily="34" charset="0"/>
              </a:rPr>
              <a:t>, age 14, who </a:t>
            </a:r>
            <a:r>
              <a:rPr lang="en-US" sz="1400" dirty="0" smtClean="0">
                <a:latin typeface="Calibri" panose="020F0502020204030204" pitchFamily="34" charset="0"/>
              </a:rPr>
              <a:t>had </a:t>
            </a:r>
            <a:r>
              <a:rPr lang="en-US" sz="1400" dirty="0">
                <a:latin typeface="Calibri" panose="020F0502020204030204" pitchFamily="34" charset="0"/>
              </a:rPr>
              <a:t>autism and </a:t>
            </a:r>
            <a:r>
              <a:rPr lang="en-US" sz="1400" dirty="0" smtClean="0">
                <a:latin typeface="Calibri" panose="020F0502020204030204" pitchFamily="34" charset="0"/>
              </a:rPr>
              <a:t>was </a:t>
            </a:r>
            <a:r>
              <a:rPr lang="en-US" sz="1400" dirty="0">
                <a:latin typeface="Calibri" panose="020F0502020204030204" pitchFamily="34" charset="0"/>
              </a:rPr>
              <a:t>non-verbal, left his school building in New York </a:t>
            </a:r>
            <a:r>
              <a:rPr lang="en-US" sz="1400" dirty="0" smtClean="0">
                <a:latin typeface="Calibri" panose="020F0502020204030204" pitchFamily="34" charset="0"/>
              </a:rPr>
              <a:t>City.  An intensive search followed.  Three months later, </a:t>
            </a:r>
            <a:r>
              <a:rPr lang="en-US" sz="1400" dirty="0" err="1" smtClean="0">
                <a:latin typeface="Calibri" panose="020F0502020204030204" pitchFamily="34" charset="0"/>
              </a:rPr>
              <a:t>Avonte’s</a:t>
            </a:r>
            <a:r>
              <a:rPr lang="en-US" sz="1400" dirty="0" smtClean="0">
                <a:latin typeface="Calibri" panose="020F0502020204030204" pitchFamily="34" charset="0"/>
              </a:rPr>
              <a:t> remains were discovered along the shoreline of the East River several miles from the school where he was last seen.  </a:t>
            </a:r>
            <a:endParaRPr lang="en-US" sz="1400" dirty="0">
              <a:latin typeface="Calibri" panose="020F050202020403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490" y="1656131"/>
            <a:ext cx="2222500" cy="2959100"/>
          </a:xfrm>
          <a:prstGeom prst="rect">
            <a:avLst/>
          </a:prstGeom>
        </p:spPr>
      </p:pic>
      <p:sp>
        <p:nvSpPr>
          <p:cNvPr id="20" name="TextBox 19"/>
          <p:cNvSpPr txBox="1"/>
          <p:nvPr/>
        </p:nvSpPr>
        <p:spPr>
          <a:xfrm>
            <a:off x="6079490" y="4836160"/>
            <a:ext cx="2222500" cy="1877437"/>
          </a:xfrm>
          <a:prstGeom prst="rect">
            <a:avLst/>
          </a:prstGeom>
          <a:noFill/>
        </p:spPr>
        <p:txBody>
          <a:bodyPr wrap="square" rtlCol="0">
            <a:spAutoFit/>
          </a:bodyPr>
          <a:lstStyle/>
          <a:p>
            <a:r>
              <a:rPr lang="en-US" sz="1400" dirty="0">
                <a:latin typeface="Calibri" panose="020F0502020204030204" pitchFamily="34" charset="0"/>
              </a:rPr>
              <a:t>April, 2013, </a:t>
            </a:r>
            <a:r>
              <a:rPr lang="en-US" sz="1400" dirty="0" err="1">
                <a:latin typeface="Calibri" panose="020F0502020204030204" pitchFamily="34" charset="0"/>
              </a:rPr>
              <a:t>Alyvia</a:t>
            </a:r>
            <a:r>
              <a:rPr lang="en-US" sz="1400" dirty="0">
                <a:latin typeface="Calibri" panose="020F0502020204030204" pitchFamily="34" charset="0"/>
              </a:rPr>
              <a:t> Navarro, age 3, with autism, of Wareham, Massachusetts, </a:t>
            </a:r>
            <a:r>
              <a:rPr lang="en-US" sz="1400" dirty="0" smtClean="0">
                <a:latin typeface="Calibri" panose="020F0502020204030204" pitchFamily="34" charset="0"/>
              </a:rPr>
              <a:t> was found dead in a pond near her grandmother’s home hours after she was reported missing. </a:t>
            </a:r>
            <a:endParaRPr lang="en-US" sz="1400" dirty="0">
              <a:latin typeface="Calibri" panose="020F0502020204030204" pitchFamily="34" charset="0"/>
            </a:endParaRPr>
          </a:p>
          <a:p>
            <a:endParaRPr lang="en-US" dirty="0"/>
          </a:p>
        </p:txBody>
      </p:sp>
    </p:spTree>
    <p:extLst>
      <p:ext uri="{BB962C8B-B14F-4D97-AF65-F5344CB8AC3E}">
        <p14:creationId xmlns:p14="http://schemas.microsoft.com/office/powerpoint/2010/main" val="176963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9645" b="9645"/>
          <a:stretch>
            <a:fillRect/>
          </a:stretch>
        </p:blipFill>
        <p:spPr>
          <a:xfrm>
            <a:off x="764682" y="2377441"/>
            <a:ext cx="3827495" cy="2316480"/>
          </a:xfrm>
        </p:spPr>
      </p:pic>
      <p:sp>
        <p:nvSpPr>
          <p:cNvPr id="4" name="Text Placeholder 3"/>
          <p:cNvSpPr>
            <a:spLocks noGrp="1"/>
          </p:cNvSpPr>
          <p:nvPr>
            <p:ph type="body" sz="half" idx="2"/>
          </p:nvPr>
        </p:nvSpPr>
        <p:spPr>
          <a:xfrm>
            <a:off x="335280" y="4809253"/>
            <a:ext cx="4744720" cy="1449307"/>
          </a:xfrm>
        </p:spPr>
        <p:txBody>
          <a:bodyPr>
            <a:noAutofit/>
          </a:bodyPr>
          <a:lstStyle/>
          <a:p>
            <a:r>
              <a:rPr lang="en-US" dirty="0">
                <a:latin typeface="Calibri" panose="020F0502020204030204" pitchFamily="34" charset="0"/>
              </a:rPr>
              <a:t>This older photo shows twin brothers Christian (left) and Jason </a:t>
            </a:r>
            <a:r>
              <a:rPr lang="en-US" dirty="0" err="1" smtClean="0">
                <a:latin typeface="Calibri" panose="020F0502020204030204" pitchFamily="34" charset="0"/>
              </a:rPr>
              <a:t>Baucom</a:t>
            </a:r>
            <a:r>
              <a:rPr lang="en-US" dirty="0" smtClean="0">
                <a:latin typeface="Calibri" panose="020F0502020204030204" pitchFamily="34" charset="0"/>
              </a:rPr>
              <a:t>.  March</a:t>
            </a:r>
            <a:r>
              <a:rPr lang="en-US" dirty="0">
                <a:latin typeface="Calibri" panose="020F0502020204030204" pitchFamily="34" charset="0"/>
              </a:rPr>
              <a:t>, 2012, Christian </a:t>
            </a:r>
            <a:r>
              <a:rPr lang="en-US" dirty="0" err="1">
                <a:latin typeface="Calibri" panose="020F0502020204030204" pitchFamily="34" charset="0"/>
              </a:rPr>
              <a:t>Baucom</a:t>
            </a:r>
            <a:r>
              <a:rPr lang="en-US" dirty="0">
                <a:latin typeface="Calibri" panose="020F0502020204030204" pitchFamily="34" charset="0"/>
              </a:rPr>
              <a:t>, age 6, with autism, went missing on a Tuesday afternoon in a tiny NE Missouri town and was found dead in a pond on </a:t>
            </a:r>
            <a:r>
              <a:rPr lang="en-US" dirty="0" smtClean="0">
                <a:latin typeface="Calibri" panose="020F0502020204030204" pitchFamily="34" charset="0"/>
              </a:rPr>
              <a:t>Wednesday.</a:t>
            </a:r>
            <a:r>
              <a:rPr lang="en-US" dirty="0">
                <a:latin typeface="Calibri" panose="020F0502020204030204" pitchFamily="34" charset="0"/>
              </a:rPr>
              <a:t> </a:t>
            </a:r>
            <a:r>
              <a:rPr lang="en-US" dirty="0" smtClean="0">
                <a:latin typeface="Calibri" panose="020F0502020204030204" pitchFamily="34" charset="0"/>
              </a:rPr>
              <a:t> His twin brother, Jason, drowned in a different pond on August 25, 2011. </a:t>
            </a:r>
            <a:endParaRPr lang="en-US" dirty="0">
              <a:latin typeface="Calibri" panose="020F0502020204030204" pitchFamily="34" charset="0"/>
            </a:endParaRPr>
          </a:p>
          <a:p>
            <a:endParaRPr lang="en-US" dirty="0">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5601" y="1517411"/>
            <a:ext cx="2854960" cy="2769362"/>
          </a:xfrm>
          <a:prstGeom prst="rect">
            <a:avLst/>
          </a:prstGeom>
        </p:spPr>
      </p:pic>
      <p:sp>
        <p:nvSpPr>
          <p:cNvPr id="6" name="TextBox 5"/>
          <p:cNvSpPr txBox="1"/>
          <p:nvPr/>
        </p:nvSpPr>
        <p:spPr>
          <a:xfrm>
            <a:off x="5337523" y="4439921"/>
            <a:ext cx="3491517" cy="738664"/>
          </a:xfrm>
          <a:prstGeom prst="rect">
            <a:avLst/>
          </a:prstGeom>
          <a:noFill/>
        </p:spPr>
        <p:txBody>
          <a:bodyPr wrap="square" rtlCol="0">
            <a:spAutoFit/>
          </a:bodyPr>
          <a:lstStyle/>
          <a:p>
            <a:r>
              <a:rPr lang="en-US" sz="1400" dirty="0">
                <a:latin typeface="Calibri" panose="020F0502020204030204" pitchFamily="34" charset="0"/>
              </a:rPr>
              <a:t>February, 2011, Savannah Martin, age 7, </a:t>
            </a:r>
            <a:endParaRPr lang="en-US" sz="1400" dirty="0" smtClean="0">
              <a:latin typeface="Calibri" panose="020F0502020204030204" pitchFamily="34" charset="0"/>
            </a:endParaRPr>
          </a:p>
          <a:p>
            <a:r>
              <a:rPr lang="en-US" sz="1400" dirty="0" smtClean="0">
                <a:latin typeface="Calibri" panose="020F0502020204030204" pitchFamily="34" charset="0"/>
              </a:rPr>
              <a:t>with </a:t>
            </a:r>
            <a:r>
              <a:rPr lang="en-US" sz="1400" dirty="0">
                <a:latin typeface="Calibri" panose="020F0502020204030204" pitchFamily="34" charset="0"/>
              </a:rPr>
              <a:t>autism, </a:t>
            </a:r>
            <a:r>
              <a:rPr lang="en-US" sz="1400" dirty="0" smtClean="0">
                <a:latin typeface="Calibri" panose="020F0502020204030204" pitchFamily="34" charset="0"/>
              </a:rPr>
              <a:t>died </a:t>
            </a:r>
            <a:r>
              <a:rPr lang="en-US" sz="1400" dirty="0">
                <a:latin typeface="Calibri" panose="020F0502020204030204" pitchFamily="34" charset="0"/>
              </a:rPr>
              <a:t>after she </a:t>
            </a:r>
            <a:r>
              <a:rPr lang="en-US" sz="1400" dirty="0" smtClean="0">
                <a:latin typeface="Calibri" panose="020F0502020204030204" pitchFamily="34" charset="0"/>
              </a:rPr>
              <a:t>wandered </a:t>
            </a:r>
            <a:r>
              <a:rPr lang="en-US" sz="1400" dirty="0">
                <a:latin typeface="Calibri" panose="020F0502020204030204" pitchFamily="34" charset="0"/>
              </a:rPr>
              <a:t>and drowned in a pond </a:t>
            </a:r>
            <a:r>
              <a:rPr lang="en-US" sz="1400" dirty="0" smtClean="0">
                <a:latin typeface="Calibri" panose="020F0502020204030204" pitchFamily="34" charset="0"/>
              </a:rPr>
              <a:t>near </a:t>
            </a:r>
            <a:r>
              <a:rPr lang="en-US" sz="1400" dirty="0">
                <a:latin typeface="Calibri" panose="020F0502020204030204" pitchFamily="34" charset="0"/>
              </a:rPr>
              <a:t>her home.</a:t>
            </a:r>
          </a:p>
        </p:txBody>
      </p:sp>
    </p:spTree>
    <p:extLst>
      <p:ext uri="{BB962C8B-B14F-4D97-AF65-F5344CB8AC3E}">
        <p14:creationId xmlns:p14="http://schemas.microsoft.com/office/powerpoint/2010/main" val="1891309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080" y="2509520"/>
            <a:ext cx="7772400" cy="2885440"/>
          </a:xfrm>
        </p:spPr>
        <p:txBody>
          <a:bodyPr/>
          <a:lstStyle/>
          <a:p>
            <a:r>
              <a:rPr lang="en-US" sz="3200" b="1" dirty="0">
                <a:latin typeface="Georgia" panose="02040502050405020303" pitchFamily="18" charset="0"/>
              </a:rPr>
              <a:t>Individuals with </a:t>
            </a:r>
            <a:br>
              <a:rPr lang="en-US" sz="3200" b="1" dirty="0">
                <a:latin typeface="Georgia" panose="02040502050405020303" pitchFamily="18" charset="0"/>
              </a:rPr>
            </a:br>
            <a:r>
              <a:rPr lang="en-US" sz="3200" b="1" dirty="0">
                <a:latin typeface="Georgia" panose="02040502050405020303" pitchFamily="18" charset="0"/>
              </a:rPr>
              <a:t>Autism Spectrum Disorder (ASD)—Safety Considerations </a:t>
            </a:r>
            <a:endParaRPr lang="en-US" sz="3200" dirty="0"/>
          </a:p>
        </p:txBody>
      </p:sp>
    </p:spTree>
    <p:extLst>
      <p:ext uri="{BB962C8B-B14F-4D97-AF65-F5344CB8AC3E}">
        <p14:creationId xmlns:p14="http://schemas.microsoft.com/office/powerpoint/2010/main" val="1810463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90" y="1361440"/>
            <a:ext cx="8229600" cy="762001"/>
          </a:xfrm>
        </p:spPr>
        <p:txBody>
          <a:bodyPr>
            <a:normAutofit fontScale="90000"/>
          </a:bodyPr>
          <a:lstStyle/>
          <a:p>
            <a:r>
              <a:rPr lang="en-US" sz="3100" b="1" dirty="0" smtClean="0"/>
              <a:t/>
            </a:r>
            <a:br>
              <a:rPr lang="en-US" sz="3100" b="1" dirty="0" smtClean="0"/>
            </a:br>
            <a:r>
              <a:rPr lang="en-US" sz="2200" b="1" dirty="0" smtClean="0"/>
              <a:t>Goals </a:t>
            </a:r>
            <a:r>
              <a:rPr lang="en-US" sz="2200" b="1" dirty="0"/>
              <a:t>for Public Safety </a:t>
            </a:r>
            <a:br>
              <a:rPr lang="en-US" sz="2200" b="1" dirty="0"/>
            </a:br>
            <a:r>
              <a:rPr lang="en-US" sz="2200" b="1" dirty="0"/>
              <a:t>Outreach Campaign</a:t>
            </a:r>
            <a:r>
              <a:rPr lang="en-US" sz="2700" dirty="0"/>
              <a:t/>
            </a:r>
            <a:br>
              <a:rPr lang="en-US" sz="2700" dirty="0"/>
            </a:br>
            <a:endParaRPr lang="en-US" sz="2700" dirty="0"/>
          </a:p>
        </p:txBody>
      </p:sp>
      <p:graphicFrame>
        <p:nvGraphicFramePr>
          <p:cNvPr id="3" name="Table 2"/>
          <p:cNvGraphicFramePr>
            <a:graphicFrameLocks noGrp="1"/>
          </p:cNvGraphicFramePr>
          <p:nvPr>
            <p:extLst>
              <p:ext uri="{D42A27DB-BD31-4B8C-83A1-F6EECF244321}">
                <p14:modId xmlns:p14="http://schemas.microsoft.com/office/powerpoint/2010/main" val="3906625010"/>
              </p:ext>
            </p:extLst>
          </p:nvPr>
        </p:nvGraphicFramePr>
        <p:xfrm>
          <a:off x="1463040" y="2204719"/>
          <a:ext cx="6096000" cy="3383280"/>
        </p:xfrm>
        <a:graphic>
          <a:graphicData uri="http://schemas.openxmlformats.org/drawingml/2006/table">
            <a:tbl>
              <a:tblPr firstRow="1" bandRow="1">
                <a:tableStyleId>{5C22544A-7EE6-4342-B048-85BDC9FD1C3A}</a:tableStyleId>
              </a:tblPr>
              <a:tblGrid>
                <a:gridCol w="1524000"/>
                <a:gridCol w="1503680"/>
                <a:gridCol w="1544320"/>
                <a:gridCol w="1524000"/>
              </a:tblGrid>
              <a:tr h="356993">
                <a:tc>
                  <a:txBody>
                    <a:bodyPr/>
                    <a:lstStyle/>
                    <a:p>
                      <a:r>
                        <a:rPr lang="en-US" dirty="0" smtClean="0"/>
                        <a:t>Increase…</a:t>
                      </a:r>
                      <a:endParaRPr lang="en-US" dirty="0"/>
                    </a:p>
                  </a:txBody>
                  <a:tcPr/>
                </a:tc>
                <a:tc>
                  <a:txBody>
                    <a:bodyPr/>
                    <a:lstStyle/>
                    <a:p>
                      <a:r>
                        <a:rPr lang="en-US" dirty="0" smtClean="0"/>
                        <a:t>Boost…</a:t>
                      </a:r>
                      <a:endParaRPr lang="en-US" dirty="0"/>
                    </a:p>
                  </a:txBody>
                  <a:tcPr/>
                </a:tc>
                <a:tc>
                  <a:txBody>
                    <a:bodyPr/>
                    <a:lstStyle/>
                    <a:p>
                      <a:r>
                        <a:rPr lang="en-US" dirty="0" smtClean="0"/>
                        <a:t>Promote…</a:t>
                      </a:r>
                      <a:endParaRPr lang="en-US" dirty="0"/>
                    </a:p>
                  </a:txBody>
                  <a:tcPr/>
                </a:tc>
                <a:tc>
                  <a:txBody>
                    <a:bodyPr/>
                    <a:lstStyle/>
                    <a:p>
                      <a:r>
                        <a:rPr lang="en-US" dirty="0" smtClean="0"/>
                        <a:t>Help…</a:t>
                      </a:r>
                      <a:endParaRPr lang="en-US" dirty="0"/>
                    </a:p>
                  </a:txBody>
                  <a:tcPr/>
                </a:tc>
              </a:tr>
              <a:tr h="29528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rPr>
                        <a:t>first responders’ knowledge about autism and the special safety risks associated with individuals with Autism Spectrum Disorder (ASD)</a:t>
                      </a:r>
                    </a:p>
                    <a:p>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rPr>
                        <a:t>awareness of the likelihood that first responders will encounter individuals with ASD and of the importance of accurate information and proper training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rPr>
                        <a:t>the need for first responders to be receptive to families and caregivers who involve them when developing Safety Plans for individuals with ASD</a:t>
                      </a:r>
                    </a:p>
                    <a:p>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rPr>
                        <a:t>first responders learn basic strategies to effectively interact with/respond to persons with ASD in all types of emergency situations</a:t>
                      </a:r>
                    </a:p>
                    <a:p>
                      <a:endParaRPr lang="en-US" sz="1600" dirty="0"/>
                    </a:p>
                  </a:txBody>
                  <a:tcPr/>
                </a:tc>
              </a:tr>
            </a:tbl>
          </a:graphicData>
        </a:graphic>
      </p:graphicFrame>
      <p:sp>
        <p:nvSpPr>
          <p:cNvPr id="4" name="Rectangle 3"/>
          <p:cNvSpPr/>
          <p:nvPr/>
        </p:nvSpPr>
        <p:spPr>
          <a:xfrm>
            <a:off x="568960" y="5710257"/>
            <a:ext cx="8111330" cy="738664"/>
          </a:xfrm>
          <a:prstGeom prst="rect">
            <a:avLst/>
          </a:prstGeom>
        </p:spPr>
        <p:txBody>
          <a:bodyPr wrap="square">
            <a:spAutoFit/>
          </a:bodyPr>
          <a:lstStyle/>
          <a:p>
            <a:r>
              <a:rPr lang="en-US" sz="1400" dirty="0">
                <a:solidFill>
                  <a:srgbClr val="FF0000"/>
                </a:solidFill>
                <a:latin typeface="Calibri" panose="020F0502020204030204" pitchFamily="34" charset="0"/>
              </a:rPr>
              <a:t>In this </a:t>
            </a:r>
            <a:r>
              <a:rPr lang="en-US" sz="1400" dirty="0" err="1" smtClean="0">
                <a:solidFill>
                  <a:srgbClr val="FF0000"/>
                </a:solidFill>
                <a:latin typeface="Calibri" panose="020F0502020204030204" pitchFamily="34" charset="0"/>
              </a:rPr>
              <a:t>PPt</a:t>
            </a:r>
            <a:r>
              <a:rPr lang="en-US" sz="1400" dirty="0" smtClean="0">
                <a:solidFill>
                  <a:srgbClr val="FF0000"/>
                </a:solidFill>
                <a:latin typeface="Calibri" panose="020F0502020204030204" pitchFamily="34" charset="0"/>
              </a:rPr>
              <a:t> </a:t>
            </a:r>
            <a:r>
              <a:rPr lang="en-US" sz="1400" dirty="0">
                <a:solidFill>
                  <a:srgbClr val="FF0000"/>
                </a:solidFill>
                <a:latin typeface="Calibri" panose="020F0502020204030204" pitchFamily="34" charset="0"/>
              </a:rPr>
              <a:t>Presentation, First Responders refer to professionals likely to </a:t>
            </a:r>
            <a:r>
              <a:rPr lang="en-US" sz="1400" dirty="0" smtClean="0">
                <a:solidFill>
                  <a:srgbClr val="FF0000"/>
                </a:solidFill>
                <a:latin typeface="Calibri" panose="020F0502020204030204" pitchFamily="34" charset="0"/>
              </a:rPr>
              <a:t>arrive early at </a:t>
            </a:r>
            <a:r>
              <a:rPr lang="en-US" sz="1400" dirty="0">
                <a:solidFill>
                  <a:srgbClr val="FF0000"/>
                </a:solidFill>
                <a:latin typeface="Calibri" panose="020F0502020204030204" pitchFamily="34" charset="0"/>
              </a:rPr>
              <a:t>an emergency </a:t>
            </a:r>
            <a:r>
              <a:rPr lang="en-US" sz="1400" dirty="0" smtClean="0">
                <a:solidFill>
                  <a:srgbClr val="FF0000"/>
                </a:solidFill>
                <a:latin typeface="Calibri" panose="020F0502020204030204" pitchFamily="34" charset="0"/>
              </a:rPr>
              <a:t>scene, </a:t>
            </a:r>
            <a:r>
              <a:rPr lang="en-US" sz="1400" dirty="0">
                <a:solidFill>
                  <a:srgbClr val="FF0000"/>
                </a:solidFill>
                <a:latin typeface="Calibri" panose="020F0502020204030204" pitchFamily="34" charset="0"/>
              </a:rPr>
              <a:t>including: law enforcement officials, fire fighters,  911 </a:t>
            </a:r>
            <a:r>
              <a:rPr lang="en-US" sz="1400" dirty="0" smtClean="0">
                <a:solidFill>
                  <a:srgbClr val="FF0000"/>
                </a:solidFill>
                <a:latin typeface="Calibri" panose="020F0502020204030204" pitchFamily="34" charset="0"/>
              </a:rPr>
              <a:t>center </a:t>
            </a:r>
            <a:r>
              <a:rPr lang="en-US" sz="1400" dirty="0">
                <a:solidFill>
                  <a:srgbClr val="FF0000"/>
                </a:solidFill>
                <a:latin typeface="Calibri" panose="020F0502020204030204" pitchFamily="34" charset="0"/>
              </a:rPr>
              <a:t>s</a:t>
            </a:r>
            <a:r>
              <a:rPr lang="en-US" sz="1400" dirty="0" smtClean="0">
                <a:solidFill>
                  <a:srgbClr val="FF0000"/>
                </a:solidFill>
                <a:latin typeface="Calibri" panose="020F0502020204030204" pitchFamily="34" charset="0"/>
              </a:rPr>
              <a:t>taff</a:t>
            </a:r>
            <a:r>
              <a:rPr lang="en-US" sz="1400" dirty="0">
                <a:solidFill>
                  <a:srgbClr val="FF0000"/>
                </a:solidFill>
                <a:latin typeface="Calibri" panose="020F0502020204030204" pitchFamily="34" charset="0"/>
              </a:rPr>
              <a:t>, </a:t>
            </a:r>
            <a:r>
              <a:rPr lang="en-US" sz="1400" dirty="0" smtClean="0">
                <a:solidFill>
                  <a:srgbClr val="FF0000"/>
                </a:solidFill>
                <a:latin typeface="Calibri" panose="020F0502020204030204" pitchFamily="34" charset="0"/>
              </a:rPr>
              <a:t>search </a:t>
            </a:r>
            <a:r>
              <a:rPr lang="en-US" sz="1400" dirty="0">
                <a:solidFill>
                  <a:srgbClr val="FF0000"/>
                </a:solidFill>
                <a:latin typeface="Calibri" panose="020F0502020204030204" pitchFamily="34" charset="0"/>
              </a:rPr>
              <a:t>and </a:t>
            </a:r>
            <a:r>
              <a:rPr lang="en-US" sz="1400" dirty="0" smtClean="0">
                <a:solidFill>
                  <a:srgbClr val="FF0000"/>
                </a:solidFill>
                <a:latin typeface="Calibri" panose="020F0502020204030204" pitchFamily="34" charset="0"/>
              </a:rPr>
              <a:t>rescue personnel</a:t>
            </a:r>
            <a:r>
              <a:rPr lang="en-US" sz="1400" dirty="0">
                <a:solidFill>
                  <a:srgbClr val="FF0000"/>
                </a:solidFill>
                <a:latin typeface="Calibri" panose="020F0502020204030204" pitchFamily="34" charset="0"/>
              </a:rPr>
              <a:t>, </a:t>
            </a:r>
            <a:r>
              <a:rPr lang="en-US" sz="1400" dirty="0" smtClean="0">
                <a:solidFill>
                  <a:srgbClr val="FF0000"/>
                </a:solidFill>
                <a:latin typeface="Calibri" panose="020F0502020204030204" pitchFamily="34" charset="0"/>
              </a:rPr>
              <a:t>judicial system professionals</a:t>
            </a:r>
            <a:r>
              <a:rPr lang="en-US" sz="1400" dirty="0">
                <a:solidFill>
                  <a:srgbClr val="FF0000"/>
                </a:solidFill>
                <a:latin typeface="Calibri" panose="020F0502020204030204" pitchFamily="34" charset="0"/>
              </a:rPr>
              <a:t>, </a:t>
            </a:r>
            <a:r>
              <a:rPr lang="en-US" sz="1400" dirty="0" smtClean="0">
                <a:solidFill>
                  <a:srgbClr val="FF0000"/>
                </a:solidFill>
                <a:latin typeface="Calibri" panose="020F0502020204030204" pitchFamily="34" charset="0"/>
              </a:rPr>
              <a:t>and teachers </a:t>
            </a:r>
            <a:r>
              <a:rPr lang="en-US" sz="1400" dirty="0">
                <a:solidFill>
                  <a:srgbClr val="FF0000"/>
                </a:solidFill>
                <a:latin typeface="Calibri" panose="020F0502020204030204" pitchFamily="34" charset="0"/>
              </a:rPr>
              <a:t>and </a:t>
            </a:r>
            <a:r>
              <a:rPr lang="en-US" sz="1400" dirty="0" smtClean="0">
                <a:solidFill>
                  <a:srgbClr val="FF0000"/>
                </a:solidFill>
                <a:latin typeface="Calibri" panose="020F0502020204030204" pitchFamily="34" charset="0"/>
              </a:rPr>
              <a:t>administrators</a:t>
            </a:r>
            <a:endParaRPr lang="en-US" sz="14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576930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Georgia" panose="02040502050405020303" pitchFamily="18" charset="0"/>
              </a:rPr>
              <a:t/>
            </a:r>
            <a:br>
              <a:rPr lang="en-US" sz="4800" b="1" dirty="0" smtClean="0">
                <a:latin typeface="Georgia" panose="02040502050405020303" pitchFamily="18" charset="0"/>
              </a:rPr>
            </a:br>
            <a:r>
              <a:rPr lang="en-US" sz="4800" b="1" dirty="0" smtClean="0">
                <a:latin typeface="Georgia" panose="02040502050405020303" pitchFamily="18" charset="0"/>
              </a:rPr>
              <a:t>About </a:t>
            </a:r>
            <a:r>
              <a:rPr lang="en-US" sz="4800" b="1" dirty="0">
                <a:latin typeface="Georgia" panose="02040502050405020303" pitchFamily="18" charset="0"/>
              </a:rPr>
              <a:t>Autism</a:t>
            </a:r>
            <a:br>
              <a:rPr lang="en-US" sz="4800" b="1" dirty="0">
                <a:latin typeface="Georgia" panose="02040502050405020303" pitchFamily="18" charset="0"/>
              </a:rPr>
            </a:br>
            <a:endParaRPr lang="en-US" sz="4800" dirty="0"/>
          </a:p>
        </p:txBody>
      </p:sp>
      <p:sp>
        <p:nvSpPr>
          <p:cNvPr id="3" name="Content Placeholder 2"/>
          <p:cNvSpPr>
            <a:spLocks noGrp="1"/>
          </p:cNvSpPr>
          <p:nvPr>
            <p:ph idx="1"/>
          </p:nvPr>
        </p:nvSpPr>
        <p:spPr/>
        <p:txBody>
          <a:bodyPr>
            <a:normAutofit fontScale="32500" lnSpcReduction="20000"/>
          </a:bodyPr>
          <a:lstStyle/>
          <a:p>
            <a:pPr>
              <a:buFont typeface="Arial" pitchFamily="34" charset="0"/>
              <a:buChar char="•"/>
            </a:pPr>
            <a:r>
              <a:rPr lang="en-US" sz="5500" dirty="0">
                <a:latin typeface="Calibri" panose="020F0502020204030204" pitchFamily="34" charset="0"/>
              </a:rPr>
              <a:t>Autism is found through the world in families of all racial, ethnic, and socio-economic backgrounds.</a:t>
            </a:r>
          </a:p>
          <a:p>
            <a:pPr>
              <a:buNone/>
            </a:pPr>
            <a:endParaRPr lang="en-US" sz="5500" dirty="0">
              <a:latin typeface="Calibri" panose="020F0502020204030204" pitchFamily="34" charset="0"/>
            </a:endParaRPr>
          </a:p>
          <a:p>
            <a:pPr>
              <a:buFont typeface="Arial" pitchFamily="34" charset="0"/>
              <a:buChar char="•"/>
            </a:pPr>
            <a:r>
              <a:rPr lang="en-US" sz="5500" dirty="0">
                <a:latin typeface="Calibri" panose="020F0502020204030204" pitchFamily="34" charset="0"/>
              </a:rPr>
              <a:t>About 1 in </a:t>
            </a:r>
            <a:r>
              <a:rPr lang="en-US" sz="5500" dirty="0" smtClean="0">
                <a:latin typeface="Calibri" panose="020F0502020204030204" pitchFamily="34" charset="0"/>
              </a:rPr>
              <a:t>68 </a:t>
            </a:r>
            <a:r>
              <a:rPr lang="en-US" sz="5500" dirty="0">
                <a:latin typeface="Calibri" panose="020F0502020204030204" pitchFamily="34" charset="0"/>
              </a:rPr>
              <a:t>children has been identified with an Autism Spectrum Disorder (ASD) according to estimates from the Centers for Disease Control’s Autism and Developmental Disabilities Monitoring (ADDM) Network (</a:t>
            </a:r>
            <a:r>
              <a:rPr lang="en-US" sz="5500" dirty="0" smtClean="0">
                <a:latin typeface="Calibri" panose="020F0502020204030204" pitchFamily="34" charset="0"/>
              </a:rPr>
              <a:t>2014). </a:t>
            </a:r>
            <a:endParaRPr lang="en-US" sz="5500" dirty="0">
              <a:latin typeface="Calibri" panose="020F0502020204030204" pitchFamily="34" charset="0"/>
            </a:endParaRPr>
          </a:p>
          <a:p>
            <a:endParaRPr lang="en-US" sz="5500" dirty="0">
              <a:latin typeface="Calibri" panose="020F0502020204030204" pitchFamily="34" charset="0"/>
            </a:endParaRPr>
          </a:p>
          <a:p>
            <a:pPr>
              <a:buFont typeface="Arial" pitchFamily="34" charset="0"/>
              <a:buChar char="•"/>
            </a:pPr>
            <a:r>
              <a:rPr lang="en-US" sz="5500" dirty="0">
                <a:latin typeface="Calibri" panose="020F0502020204030204" pitchFamily="34" charset="0"/>
              </a:rPr>
              <a:t>Autism is </a:t>
            </a:r>
            <a:r>
              <a:rPr lang="en-US" sz="5500" dirty="0" smtClean="0">
                <a:latin typeface="Calibri" panose="020F0502020204030204" pitchFamily="34" charset="0"/>
              </a:rPr>
              <a:t>five </a:t>
            </a:r>
            <a:r>
              <a:rPr lang="en-US" sz="5500" dirty="0">
                <a:latin typeface="Calibri" panose="020F0502020204030204" pitchFamily="34" charset="0"/>
              </a:rPr>
              <a:t>times more likely to be diagnosed in males than in females.</a:t>
            </a:r>
          </a:p>
          <a:p>
            <a:pPr>
              <a:buNone/>
            </a:pPr>
            <a:endParaRPr lang="en-US" sz="5500" dirty="0">
              <a:latin typeface="Calibri" panose="020F0502020204030204" pitchFamily="34" charset="0"/>
            </a:endParaRPr>
          </a:p>
          <a:p>
            <a:pPr>
              <a:buFont typeface="Arial" pitchFamily="34" charset="0"/>
              <a:buChar char="•"/>
            </a:pPr>
            <a:r>
              <a:rPr lang="en-US" sz="5500" dirty="0">
                <a:latin typeface="Calibri" panose="020F0502020204030204" pitchFamily="34" charset="0"/>
              </a:rPr>
              <a:t>There is no medical test or cure for autism.</a:t>
            </a:r>
          </a:p>
          <a:p>
            <a:endParaRPr lang="en-US" sz="3300" dirty="0">
              <a:latin typeface="Calibri" panose="020F0502020204030204" pitchFamily="34" charset="0"/>
            </a:endParaRPr>
          </a:p>
          <a:p>
            <a:pPr marL="0" indent="0">
              <a:buNone/>
            </a:pPr>
            <a:endParaRPr lang="en-US" dirty="0"/>
          </a:p>
          <a:p>
            <a:r>
              <a:rPr lang="en-US" sz="3700" dirty="0"/>
              <a:t>Source: </a:t>
            </a:r>
            <a:r>
              <a:rPr lang="en-US" sz="3700" dirty="0" smtClean="0"/>
              <a:t> Centers for Disease Control and Prevention</a:t>
            </a:r>
          </a:p>
          <a:p>
            <a:pPr marL="0" indent="0">
              <a:buNone/>
            </a:pPr>
            <a:endParaRPr lang="en-US" sz="3700" dirty="0"/>
          </a:p>
        </p:txBody>
      </p:sp>
    </p:spTree>
    <p:extLst>
      <p:ext uri="{BB962C8B-B14F-4D97-AF65-F5344CB8AC3E}">
        <p14:creationId xmlns:p14="http://schemas.microsoft.com/office/powerpoint/2010/main" val="338141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Georgia" panose="02040502050405020303" pitchFamily="18" charset="0"/>
              </a:rPr>
              <a:t/>
            </a:r>
            <a:br>
              <a:rPr lang="en-US" b="1" dirty="0" smtClean="0">
                <a:latin typeface="Georgia" panose="02040502050405020303" pitchFamily="18" charset="0"/>
              </a:rPr>
            </a:br>
            <a:r>
              <a:rPr lang="en-US" b="1" dirty="0" smtClean="0"/>
              <a:t>Core </a:t>
            </a:r>
            <a:r>
              <a:rPr lang="en-US" b="1" dirty="0"/>
              <a:t>Features of ASD</a:t>
            </a:r>
            <a:r>
              <a:rPr lang="en-US" b="1" dirty="0">
                <a:latin typeface="Georgia" panose="02040502050405020303" pitchFamily="18" charset="0"/>
              </a:rPr>
              <a:t/>
            </a:r>
            <a:br>
              <a:rPr lang="en-US" b="1" dirty="0">
                <a:latin typeface="Georgia" panose="02040502050405020303" pitchFamily="18" charset="0"/>
              </a:rPr>
            </a:br>
            <a:endParaRPr lang="en-US" dirty="0"/>
          </a:p>
        </p:txBody>
      </p:sp>
      <p:sp>
        <p:nvSpPr>
          <p:cNvPr id="3" name="Content Placeholder 2"/>
          <p:cNvSpPr>
            <a:spLocks noGrp="1"/>
          </p:cNvSpPr>
          <p:nvPr>
            <p:ph idx="1"/>
          </p:nvPr>
        </p:nvSpPr>
        <p:spPr>
          <a:xfrm>
            <a:off x="471010" y="2660742"/>
            <a:ext cx="8199120" cy="3597819"/>
          </a:xfrm>
        </p:spPr>
        <p:txBody>
          <a:bodyPr>
            <a:normAutofit fontScale="55000" lnSpcReduction="20000"/>
          </a:bodyPr>
          <a:lstStyle/>
          <a:p>
            <a:pPr marL="0" indent="0">
              <a:buNone/>
            </a:pPr>
            <a:r>
              <a:rPr lang="en-US" sz="3600" dirty="0">
                <a:latin typeface="Calibri" panose="020F0502020204030204" pitchFamily="34" charset="0"/>
              </a:rPr>
              <a:t>The diagnosis of ASD is based on symptoms, currently or by history, in these two areas: </a:t>
            </a:r>
          </a:p>
          <a:p>
            <a:endParaRPr lang="en-US" sz="3600" dirty="0">
              <a:latin typeface="Calibri" panose="020F0502020204030204" pitchFamily="34" charset="0"/>
            </a:endParaRPr>
          </a:p>
          <a:p>
            <a:pPr marL="285750" indent="-285750">
              <a:buFont typeface="Arial" pitchFamily="34" charset="0"/>
              <a:buChar char="•"/>
            </a:pPr>
            <a:r>
              <a:rPr lang="en-US" sz="3600" dirty="0">
                <a:latin typeface="Calibri" panose="020F0502020204030204" pitchFamily="34" charset="0"/>
              </a:rPr>
              <a:t>Impairments in </a:t>
            </a:r>
            <a:r>
              <a:rPr lang="en-US" sz="3600" dirty="0" smtClean="0">
                <a:latin typeface="Calibri" panose="020F0502020204030204" pitchFamily="34" charset="0"/>
              </a:rPr>
              <a:t>social communication/interaction</a:t>
            </a:r>
            <a:endParaRPr lang="en-US" sz="3600" dirty="0">
              <a:latin typeface="Calibri" panose="020F0502020204030204" pitchFamily="34" charset="0"/>
            </a:endParaRPr>
          </a:p>
          <a:p>
            <a:pPr marL="0" indent="0">
              <a:buNone/>
            </a:pPr>
            <a:endParaRPr lang="en-US" sz="3600" dirty="0">
              <a:latin typeface="Calibri" panose="020F0502020204030204" pitchFamily="34" charset="0"/>
            </a:endParaRPr>
          </a:p>
          <a:p>
            <a:pPr marL="285750" indent="-285750">
              <a:buFont typeface="Arial" pitchFamily="34" charset="0"/>
              <a:buChar char="•"/>
            </a:pPr>
            <a:r>
              <a:rPr lang="en-US" sz="3600" dirty="0">
                <a:latin typeface="Calibri" panose="020F0502020204030204" pitchFamily="34" charset="0"/>
              </a:rPr>
              <a:t>Restricted, repetitive behaviors</a:t>
            </a:r>
          </a:p>
          <a:p>
            <a:endParaRPr lang="en-US" sz="3600" dirty="0">
              <a:latin typeface="Calibri" panose="020F0502020204030204" pitchFamily="34" charset="0"/>
            </a:endParaRPr>
          </a:p>
          <a:p>
            <a:pPr marL="0" indent="0">
              <a:buNone/>
            </a:pPr>
            <a:r>
              <a:rPr lang="en-US" sz="3600" dirty="0">
                <a:latin typeface="Calibri" panose="020F0502020204030204" pitchFamily="34" charset="0"/>
              </a:rPr>
              <a:t>Although symptoms must begin in early childhood, they may not be recognized fully until social demands exceed capacity.  Symptoms must cause functional impairment. </a:t>
            </a:r>
          </a:p>
          <a:p>
            <a:pPr marL="0" indent="0">
              <a:buNone/>
            </a:pPr>
            <a:endParaRPr lang="en-US" sz="3600" dirty="0">
              <a:latin typeface="Calibri" panose="020F0502020204030204" pitchFamily="34" charset="0"/>
            </a:endParaRPr>
          </a:p>
          <a:p>
            <a:pPr marL="0" indent="0">
              <a:buNone/>
            </a:pPr>
            <a:endParaRPr lang="en-US" sz="1600" dirty="0"/>
          </a:p>
          <a:p>
            <a:r>
              <a:rPr lang="en-US" sz="2200" dirty="0">
                <a:latin typeface="Calibri" panose="020F0502020204030204" pitchFamily="34" charset="0"/>
              </a:rPr>
              <a:t>Source: American Academy of Pediatrics</a:t>
            </a:r>
          </a:p>
          <a:p>
            <a:pPr marL="0" indent="0">
              <a:buNone/>
            </a:pPr>
            <a:endParaRPr lang="en-US" dirty="0"/>
          </a:p>
        </p:txBody>
      </p:sp>
    </p:spTree>
    <p:extLst>
      <p:ext uri="{BB962C8B-B14F-4D97-AF65-F5344CB8AC3E}">
        <p14:creationId xmlns:p14="http://schemas.microsoft.com/office/powerpoint/2010/main" val="49299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880018"/>
          </a:xfrm>
        </p:spPr>
        <p:txBody>
          <a:bodyPr>
            <a:normAutofit fontScale="90000"/>
          </a:bodyPr>
          <a:lstStyle/>
          <a:p>
            <a:r>
              <a:rPr lang="en-US" b="1" dirty="0" smtClean="0">
                <a:latin typeface="Georgia" panose="02040502050405020303" pitchFamily="18" charset="0"/>
              </a:rPr>
              <a:t/>
            </a:r>
            <a:br>
              <a:rPr lang="en-US" b="1" dirty="0" smtClean="0">
                <a:latin typeface="Georgia" panose="02040502050405020303" pitchFamily="18" charset="0"/>
              </a:rPr>
            </a:br>
            <a:r>
              <a:rPr lang="en-US" b="1" dirty="0" smtClean="0"/>
              <a:t>Core </a:t>
            </a:r>
            <a:r>
              <a:rPr lang="en-US" b="1" dirty="0"/>
              <a:t>Features of ASD </a:t>
            </a:r>
            <a:r>
              <a:rPr lang="en-US" sz="3100" b="1" dirty="0" err="1"/>
              <a:t>cont</a:t>
            </a:r>
            <a:r>
              <a:rPr lang="en-US" sz="3100" b="1" dirty="0"/>
              <a:t>…</a:t>
            </a:r>
            <a:br>
              <a:rPr lang="en-US" sz="3100" b="1" dirty="0"/>
            </a:br>
            <a:endParaRPr lang="en-US" sz="3100" dirty="0"/>
          </a:p>
        </p:txBody>
      </p:sp>
      <p:sp>
        <p:nvSpPr>
          <p:cNvPr id="3" name="Content Placeholder 2"/>
          <p:cNvSpPr>
            <a:spLocks noGrp="1"/>
          </p:cNvSpPr>
          <p:nvPr>
            <p:ph idx="1"/>
          </p:nvPr>
        </p:nvSpPr>
        <p:spPr>
          <a:xfrm>
            <a:off x="471010" y="2397760"/>
            <a:ext cx="8199120" cy="3820160"/>
          </a:xfrm>
        </p:spPr>
        <p:txBody>
          <a:bodyPr>
            <a:noAutofit/>
          </a:bodyPr>
          <a:lstStyle/>
          <a:p>
            <a:pPr marL="0" indent="0">
              <a:buNone/>
            </a:pPr>
            <a:r>
              <a:rPr lang="en-US" sz="1600" b="1" dirty="0">
                <a:latin typeface="Calibri" panose="020F0502020204030204" pitchFamily="34" charset="0"/>
              </a:rPr>
              <a:t>All of the following symptoms describing persistent deficits in </a:t>
            </a:r>
            <a:r>
              <a:rPr lang="en-US" sz="1600" b="1" dirty="0" smtClean="0">
                <a:latin typeface="Calibri" panose="020F0502020204030204" pitchFamily="34" charset="0"/>
              </a:rPr>
              <a:t>social communication and interaction, </a:t>
            </a:r>
            <a:r>
              <a:rPr lang="en-US" sz="1600" b="1" dirty="0">
                <a:latin typeface="Calibri" panose="020F0502020204030204" pitchFamily="34" charset="0"/>
              </a:rPr>
              <a:t>not accounted for by general developmental delays, must be met: </a:t>
            </a:r>
            <a:endParaRPr lang="en-US" sz="1600" b="1" dirty="0" smtClean="0">
              <a:latin typeface="Calibri" panose="020F0502020204030204" pitchFamily="34" charset="0"/>
            </a:endParaRPr>
          </a:p>
          <a:p>
            <a:pPr marL="0" indent="0">
              <a:buNone/>
            </a:pPr>
            <a:endParaRPr lang="en-US" sz="1600" b="1" dirty="0" smtClean="0">
              <a:latin typeface="Calibri" panose="020F0502020204030204" pitchFamily="34" charset="0"/>
            </a:endParaRPr>
          </a:p>
          <a:p>
            <a:pPr marL="285750" indent="-285750">
              <a:buFont typeface="Arial" pitchFamily="34" charset="0"/>
              <a:buChar char="•"/>
            </a:pPr>
            <a:r>
              <a:rPr lang="en-US" sz="1600" dirty="0" smtClean="0">
                <a:latin typeface="Calibri" panose="020F0502020204030204" pitchFamily="34" charset="0"/>
              </a:rPr>
              <a:t>Problems </a:t>
            </a:r>
            <a:r>
              <a:rPr lang="en-US" sz="1600" dirty="0">
                <a:latin typeface="Calibri" panose="020F0502020204030204" pitchFamily="34" charset="0"/>
              </a:rPr>
              <a:t>reciprocating social or emotional interaction, including difficulty establishing or maintaining back-and-forth conversations and interactions, inability to initiate an interaction, and problems with shared attention or sharing of emotions and interests with others</a:t>
            </a:r>
            <a:r>
              <a:rPr lang="en-US" sz="1600" dirty="0" smtClean="0">
                <a:latin typeface="Calibri" panose="020F0502020204030204" pitchFamily="34" charset="0"/>
              </a:rPr>
              <a:t>.</a:t>
            </a:r>
          </a:p>
          <a:p>
            <a:pPr marL="0" indent="0">
              <a:buNone/>
            </a:pPr>
            <a:endParaRPr lang="en-US" sz="1600" dirty="0">
              <a:latin typeface="Calibri" panose="020F0502020204030204" pitchFamily="34" charset="0"/>
            </a:endParaRPr>
          </a:p>
          <a:p>
            <a:pPr marL="285750" indent="-285750">
              <a:buFont typeface="Arial" pitchFamily="34" charset="0"/>
              <a:buChar char="•"/>
            </a:pPr>
            <a:r>
              <a:rPr lang="en-US" sz="1600" dirty="0">
                <a:latin typeface="Calibri" panose="020F0502020204030204" pitchFamily="34" charset="0"/>
              </a:rPr>
              <a:t>Severe problems maintaining relationships — ranges from lack of interest in other people to difficulties in pretend play and engaging in age-appropriate social activities, and problems adjusting to different social </a:t>
            </a:r>
            <a:r>
              <a:rPr lang="en-US" sz="1600" dirty="0" smtClean="0">
                <a:latin typeface="Calibri" panose="020F0502020204030204" pitchFamily="34" charset="0"/>
              </a:rPr>
              <a:t>expectations.</a:t>
            </a:r>
          </a:p>
          <a:p>
            <a:pPr marL="0" indent="0">
              <a:buNone/>
            </a:pPr>
            <a:endParaRPr lang="en-US" sz="1600" dirty="0">
              <a:latin typeface="Calibri" panose="020F0502020204030204" pitchFamily="34" charset="0"/>
            </a:endParaRPr>
          </a:p>
          <a:p>
            <a:pPr marL="285750" indent="-285750">
              <a:buFont typeface="Arial" pitchFamily="34" charset="0"/>
              <a:buChar char="•"/>
            </a:pPr>
            <a:r>
              <a:rPr lang="en-US" sz="1600" dirty="0">
                <a:latin typeface="Calibri" panose="020F0502020204030204" pitchFamily="34" charset="0"/>
              </a:rPr>
              <a:t>Nonverbal communication problems such as abnormal eye contact, posture, facial expressions, tone of voice and gestures, as well as an inability to understand these</a:t>
            </a:r>
            <a:r>
              <a:rPr lang="en-US" sz="1600" dirty="0" smtClean="0">
                <a:latin typeface="Calibri" panose="020F0502020204030204" pitchFamily="34" charset="0"/>
              </a:rPr>
              <a:t>.</a:t>
            </a:r>
          </a:p>
          <a:p>
            <a:pPr marL="0" indent="0">
              <a:buNone/>
            </a:pPr>
            <a:r>
              <a:rPr lang="en-US" sz="1600" dirty="0" smtClean="0">
                <a:latin typeface="Calibri" panose="020F0502020204030204" pitchFamily="34" charset="0"/>
              </a:rPr>
              <a:t> </a:t>
            </a:r>
          </a:p>
          <a:p>
            <a:pPr marL="0" indent="0">
              <a:buNone/>
            </a:pPr>
            <a:r>
              <a:rPr lang="en-US" sz="1400" dirty="0" smtClean="0">
                <a:latin typeface="Calibri" panose="020F0502020204030204" pitchFamily="34" charset="0"/>
              </a:rPr>
              <a:t>Source</a:t>
            </a:r>
            <a:r>
              <a:rPr lang="en-US" sz="1400" dirty="0">
                <a:latin typeface="Calibri" panose="020F0502020204030204" pitchFamily="34" charset="0"/>
              </a:rPr>
              <a:t>: American Academy of Pediatrics</a:t>
            </a:r>
          </a:p>
          <a:p>
            <a:endParaRPr lang="en-US" sz="1100" dirty="0">
              <a:latin typeface="Calibri" panose="020F0502020204030204" pitchFamily="34" charset="0"/>
            </a:endParaRPr>
          </a:p>
        </p:txBody>
      </p:sp>
    </p:spTree>
    <p:extLst>
      <p:ext uri="{BB962C8B-B14F-4D97-AF65-F5344CB8AC3E}">
        <p14:creationId xmlns:p14="http://schemas.microsoft.com/office/powerpoint/2010/main" val="1874531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880018"/>
          </a:xfrm>
        </p:spPr>
        <p:txBody>
          <a:bodyPr>
            <a:normAutofit fontScale="90000"/>
          </a:bodyPr>
          <a:lstStyle/>
          <a:p>
            <a:r>
              <a:rPr lang="en-US" b="1" dirty="0" smtClean="0">
                <a:latin typeface="Georgia" panose="02040502050405020303" pitchFamily="18" charset="0"/>
              </a:rPr>
              <a:t/>
            </a:r>
            <a:br>
              <a:rPr lang="en-US" b="1" dirty="0" smtClean="0">
                <a:latin typeface="Georgia" panose="02040502050405020303" pitchFamily="18" charset="0"/>
              </a:rPr>
            </a:br>
            <a:r>
              <a:rPr lang="en-US" b="1" dirty="0" smtClean="0">
                <a:latin typeface="Georgia" panose="02040502050405020303" pitchFamily="18" charset="0"/>
              </a:rPr>
              <a:t>Core </a:t>
            </a:r>
            <a:r>
              <a:rPr lang="en-US" b="1" dirty="0">
                <a:latin typeface="Georgia" panose="02040502050405020303" pitchFamily="18" charset="0"/>
              </a:rPr>
              <a:t>Features of ASD </a:t>
            </a:r>
            <a:r>
              <a:rPr lang="en-US" sz="3200" b="1" dirty="0" err="1"/>
              <a:t>cont</a:t>
            </a:r>
            <a:r>
              <a:rPr lang="en-US" sz="3200" b="1" dirty="0"/>
              <a:t>…</a:t>
            </a:r>
            <a:br>
              <a:rPr lang="en-US" sz="3200" b="1" dirty="0"/>
            </a:br>
            <a:endParaRPr lang="en-US" dirty="0"/>
          </a:p>
        </p:txBody>
      </p:sp>
      <p:sp>
        <p:nvSpPr>
          <p:cNvPr id="3" name="Content Placeholder 2"/>
          <p:cNvSpPr>
            <a:spLocks noGrp="1"/>
          </p:cNvSpPr>
          <p:nvPr>
            <p:ph idx="1"/>
          </p:nvPr>
        </p:nvSpPr>
        <p:spPr>
          <a:xfrm>
            <a:off x="471010" y="2489200"/>
            <a:ext cx="8199120" cy="3769361"/>
          </a:xfrm>
        </p:spPr>
        <p:txBody>
          <a:bodyPr>
            <a:normAutofit fontScale="77500" lnSpcReduction="20000"/>
          </a:bodyPr>
          <a:lstStyle/>
          <a:p>
            <a:pPr marL="0" indent="0">
              <a:buNone/>
            </a:pPr>
            <a:r>
              <a:rPr lang="en-US" sz="2300" b="1" dirty="0">
                <a:latin typeface="Calibri" panose="020F0502020204030204" pitchFamily="34" charset="0"/>
              </a:rPr>
              <a:t>Two of the four symptoms related to restricted and repetitive behavior need to be present</a:t>
            </a:r>
            <a:r>
              <a:rPr lang="en-US" sz="2300" b="1" dirty="0" smtClean="0">
                <a:latin typeface="Calibri" panose="020F0502020204030204" pitchFamily="34" charset="0"/>
              </a:rPr>
              <a:t>:</a:t>
            </a:r>
          </a:p>
          <a:p>
            <a:pPr marL="0" indent="0">
              <a:buNone/>
            </a:pPr>
            <a:endParaRPr lang="en-US" sz="2300" b="1" dirty="0">
              <a:latin typeface="Calibri" panose="020F0502020204030204" pitchFamily="34" charset="0"/>
            </a:endParaRPr>
          </a:p>
          <a:p>
            <a:pPr marL="285750" indent="-285750">
              <a:buFont typeface="Arial" pitchFamily="34" charset="0"/>
              <a:buChar char="•"/>
            </a:pPr>
            <a:r>
              <a:rPr lang="en-US" sz="2300" dirty="0">
                <a:latin typeface="Calibri" panose="020F0502020204030204" pitchFamily="34" charset="0"/>
              </a:rPr>
              <a:t>Stereotyped or repetitive speech, motor movements, or use of objects</a:t>
            </a:r>
            <a:r>
              <a:rPr lang="en-US" sz="2300" dirty="0" smtClean="0">
                <a:latin typeface="Calibri" panose="020F0502020204030204" pitchFamily="34" charset="0"/>
              </a:rPr>
              <a:t>.</a:t>
            </a:r>
          </a:p>
          <a:p>
            <a:pPr marL="0" indent="0">
              <a:buNone/>
            </a:pPr>
            <a:endParaRPr lang="en-US" sz="2300" dirty="0">
              <a:latin typeface="Calibri" panose="020F0502020204030204" pitchFamily="34" charset="0"/>
            </a:endParaRPr>
          </a:p>
          <a:p>
            <a:pPr marL="285750" indent="-285750">
              <a:buFont typeface="Arial" pitchFamily="34" charset="0"/>
              <a:buChar char="•"/>
            </a:pPr>
            <a:r>
              <a:rPr lang="en-US" sz="2300" dirty="0">
                <a:latin typeface="Calibri" panose="020F0502020204030204" pitchFamily="34" charset="0"/>
              </a:rPr>
              <a:t>Excessive adherence to routines, ritualized patterns of verbal or nonverbal behavior, or excessive resistance to change</a:t>
            </a:r>
            <a:r>
              <a:rPr lang="en-US" sz="2300" dirty="0" smtClean="0">
                <a:latin typeface="Calibri" panose="020F0502020204030204" pitchFamily="34" charset="0"/>
              </a:rPr>
              <a:t>.</a:t>
            </a:r>
          </a:p>
          <a:p>
            <a:pPr marL="0" indent="0">
              <a:buNone/>
            </a:pPr>
            <a:endParaRPr lang="en-US" sz="2300" dirty="0">
              <a:latin typeface="Calibri" panose="020F0502020204030204" pitchFamily="34" charset="0"/>
            </a:endParaRPr>
          </a:p>
          <a:p>
            <a:pPr marL="285750" indent="-285750">
              <a:buFont typeface="Arial" pitchFamily="34" charset="0"/>
              <a:buChar char="•"/>
            </a:pPr>
            <a:r>
              <a:rPr lang="en-US" sz="2300" dirty="0">
                <a:latin typeface="Calibri" panose="020F0502020204030204" pitchFamily="34" charset="0"/>
              </a:rPr>
              <a:t>Highly restricted interests that are abnormal in intensity or </a:t>
            </a:r>
            <a:r>
              <a:rPr lang="en-US" sz="2300" dirty="0" smtClean="0">
                <a:latin typeface="Calibri" panose="020F0502020204030204" pitchFamily="34" charset="0"/>
              </a:rPr>
              <a:t>focus.</a:t>
            </a:r>
          </a:p>
          <a:p>
            <a:pPr marL="0" indent="0">
              <a:buNone/>
            </a:pPr>
            <a:endParaRPr lang="en-US" sz="2300" dirty="0">
              <a:latin typeface="Calibri" panose="020F0502020204030204" pitchFamily="34" charset="0"/>
            </a:endParaRPr>
          </a:p>
          <a:p>
            <a:pPr marL="285750" indent="-285750">
              <a:buFont typeface="Arial" pitchFamily="34" charset="0"/>
              <a:buChar char="•"/>
            </a:pPr>
            <a:r>
              <a:rPr lang="en-US" sz="2300" dirty="0">
                <a:latin typeface="Calibri" panose="020F0502020204030204" pitchFamily="34" charset="0"/>
              </a:rPr>
              <a:t>Hyper or hypo reactivity to sensory input or unusual interest in sensory aspects of the environment.</a:t>
            </a:r>
          </a:p>
          <a:p>
            <a:endParaRPr lang="en-US" sz="2800" dirty="0">
              <a:latin typeface="Calibri" panose="020F0502020204030204" pitchFamily="34" charset="0"/>
            </a:endParaRPr>
          </a:p>
          <a:p>
            <a:r>
              <a:rPr lang="en-US" sz="1800" dirty="0">
                <a:latin typeface="Calibri" panose="020F0502020204030204" pitchFamily="34" charset="0"/>
              </a:rPr>
              <a:t>Source: American Academy of Pediatrics</a:t>
            </a:r>
          </a:p>
          <a:p>
            <a:endParaRPr lang="en-US" dirty="0"/>
          </a:p>
        </p:txBody>
      </p:sp>
    </p:spTree>
    <p:extLst>
      <p:ext uri="{BB962C8B-B14F-4D97-AF65-F5344CB8AC3E}">
        <p14:creationId xmlns:p14="http://schemas.microsoft.com/office/powerpoint/2010/main" val="3253447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007AA5"/>
      </a:dk2>
      <a:lt2>
        <a:srgbClr val="EDF6F9"/>
      </a:lt2>
      <a:accent1>
        <a:srgbClr val="FE5000"/>
      </a:accent1>
      <a:accent2>
        <a:srgbClr val="CE0058"/>
      </a:accent2>
      <a:accent3>
        <a:srgbClr val="BB29BB"/>
      </a:accent3>
      <a:accent4>
        <a:srgbClr val="10069F"/>
      </a:accent4>
      <a:accent5>
        <a:srgbClr val="00B760"/>
      </a:accent5>
      <a:accent6>
        <a:srgbClr val="9D90A0"/>
      </a:accent6>
      <a:hlink>
        <a:srgbClr val="4D44D0"/>
      </a:hlink>
      <a:folHlink>
        <a:srgbClr val="1378C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AFAA9B016D0540A773F0B7B36AEA66" ma:contentTypeVersion="2" ma:contentTypeDescription="Create a new document." ma:contentTypeScope="" ma:versionID="efa7e3133c80b01cfbada37f8712f342">
  <xsd:schema xmlns:xsd="http://www.w3.org/2001/XMLSchema" xmlns:xs="http://www.w3.org/2001/XMLSchema" xmlns:p="http://schemas.microsoft.com/office/2006/metadata/properties" targetNamespace="http://schemas.microsoft.com/office/2006/metadata/properties" ma:root="true" ma:fieldsID="b1587b6386445ea3afa30d2194e2b22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76CD92-88C8-418F-B0F3-38D914123DD7}">
  <ds:schemaRefs>
    <ds:schemaRef ds:uri="http://schemas.microsoft.com/sharepoint/v3/contenttype/forms"/>
  </ds:schemaRefs>
</ds:datastoreItem>
</file>

<file path=customXml/itemProps2.xml><?xml version="1.0" encoding="utf-8"?>
<ds:datastoreItem xmlns:ds="http://schemas.openxmlformats.org/officeDocument/2006/customXml" ds:itemID="{6E5B29CC-E4E5-4905-BAD4-E811A8D3C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9D1CC34-B2BF-462D-A512-AA4594525F87}">
  <ds:schemaRefs>
    <ds:schemaRef ds:uri="http://schemas.openxmlformats.org/package/2006/metadata/core-properties"/>
    <ds:schemaRef ds:uri="http://schemas.microsoft.com/office/infopath/2007/PartnerControls"/>
    <ds:schemaRef ds:uri="http://purl.org/dc/dcmitype/"/>
    <ds:schemaRef ds:uri="http://purl.org/dc/terms/"/>
    <ds:schemaRef ds:uri="http://schemas.microsoft.com/office/2006/documentManagement/types"/>
    <ds:schemaRef ds:uri="http://www.w3.org/XML/1998/namespace"/>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1176</TotalTime>
  <Words>2195</Words>
  <Application>Microsoft Office PowerPoint</Application>
  <PresentationFormat>On-screen Show (4:3)</PresentationFormat>
  <Paragraphs>141</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Individuals with  Autism Spectrum Disorder (ASD)—Safety Considerations </vt:lpstr>
      <vt:lpstr> Goals for Public Safety  Outreach Campaign </vt:lpstr>
      <vt:lpstr> About Autism </vt:lpstr>
      <vt:lpstr> Core Features of ASD </vt:lpstr>
      <vt:lpstr> Core Features of ASD cont… </vt:lpstr>
      <vt:lpstr> Core Features of ASD cont… </vt:lpstr>
      <vt:lpstr>Top Safety Risks for Individuals with ASD  </vt:lpstr>
      <vt:lpstr> Awareness and  Understanding are Vital for Proper Communication, Interactions, and Reactions </vt:lpstr>
      <vt:lpstr> Lack of Awareness and Understanding  Leads to Mishaps </vt:lpstr>
      <vt:lpstr> Preventive  Measures—Caregivers Involving Community when Creating Safety Plans for Individuals with ASD </vt:lpstr>
      <vt:lpstr>How First Responders  Can Get Involved in Prevention</vt:lpstr>
      <vt:lpstr>    Two DVD Videos by Dennis Debbaudt </vt:lpstr>
      <vt:lpstr> First Responder Training: Interacting with Individuals with Autism Spectrum Disorder and Other Developmental Disabilities  </vt:lpstr>
      <vt:lpstr>Helpful Web Resources  for Obtaining Additional Information </vt:lpstr>
      <vt:lpstr>PowerPoint Presentation</vt:lpstr>
    </vt:vector>
  </TitlesOfParts>
  <Company>Butler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Falk</dc:creator>
  <cp:lastModifiedBy>Dawn Morris</cp:lastModifiedBy>
  <cp:revision>91</cp:revision>
  <dcterms:created xsi:type="dcterms:W3CDTF">2013-08-26T22:33:43Z</dcterms:created>
  <dcterms:modified xsi:type="dcterms:W3CDTF">2017-09-13T13:57:12Z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0x010100D9AFAA9B016D0540A773F0B7B36AEA66</vt:lpwstr>
  </property>
</Properties>
</file>