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36"/>
  </p:notesMasterIdLst>
  <p:handoutMasterIdLst>
    <p:handoutMasterId r:id="rId37"/>
  </p:handoutMasterIdLst>
  <p:sldIdLst>
    <p:sldId id="256" r:id="rId2"/>
    <p:sldId id="353" r:id="rId3"/>
    <p:sldId id="303" r:id="rId4"/>
    <p:sldId id="270" r:id="rId5"/>
    <p:sldId id="319" r:id="rId6"/>
    <p:sldId id="320" r:id="rId7"/>
    <p:sldId id="348" r:id="rId8"/>
    <p:sldId id="321" r:id="rId9"/>
    <p:sldId id="323" r:id="rId10"/>
    <p:sldId id="324" r:id="rId11"/>
    <p:sldId id="325" r:id="rId12"/>
    <p:sldId id="327" r:id="rId13"/>
    <p:sldId id="342" r:id="rId14"/>
    <p:sldId id="328" r:id="rId15"/>
    <p:sldId id="271" r:id="rId16"/>
    <p:sldId id="307" r:id="rId17"/>
    <p:sldId id="341" r:id="rId18"/>
    <p:sldId id="308" r:id="rId19"/>
    <p:sldId id="309" r:id="rId20"/>
    <p:sldId id="312" r:id="rId21"/>
    <p:sldId id="311" r:id="rId22"/>
    <p:sldId id="350" r:id="rId23"/>
    <p:sldId id="313" r:id="rId24"/>
    <p:sldId id="314" r:id="rId25"/>
    <p:sldId id="315" r:id="rId26"/>
    <p:sldId id="351" r:id="rId27"/>
    <p:sldId id="318" r:id="rId28"/>
    <p:sldId id="344" r:id="rId29"/>
    <p:sldId id="345" r:id="rId30"/>
    <p:sldId id="346" r:id="rId31"/>
    <p:sldId id="302" r:id="rId32"/>
    <p:sldId id="347" r:id="rId33"/>
    <p:sldId id="269" r:id="rId34"/>
    <p:sldId id="352" r:id="rId35"/>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varScale="1">
        <p:scale>
          <a:sx n="108" d="100"/>
          <a:sy n="108" d="100"/>
        </p:scale>
        <p:origin x="98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2" d="100"/>
          <a:sy n="82" d="100"/>
        </p:scale>
        <p:origin x="-2016" y="-90"/>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4820"/>
          </a:xfrm>
          <a:prstGeom prst="rect">
            <a:avLst/>
          </a:prstGeom>
        </p:spPr>
        <p:txBody>
          <a:bodyPr vert="horz" lIns="93177" tIns="46589" rIns="93177" bIns="46589" rtlCol="0"/>
          <a:lstStyle>
            <a:lvl1pPr algn="r">
              <a:defRPr sz="1200"/>
            </a:lvl1pPr>
          </a:lstStyle>
          <a:p>
            <a:fld id="{4A3B8ACB-5F0A-4A95-A702-A14744532EC0}" type="datetimeFigureOut">
              <a:rPr lang="en-US" smtClean="0"/>
              <a:pPr/>
              <a:t>11/12/2018</a:t>
            </a:fld>
            <a:endParaRPr lang="en-US" dirty="0"/>
          </a:p>
        </p:txBody>
      </p:sp>
      <p:sp>
        <p:nvSpPr>
          <p:cNvPr id="4" name="Footer Placeholder 3"/>
          <p:cNvSpPr>
            <a:spLocks noGrp="1"/>
          </p:cNvSpPr>
          <p:nvPr>
            <p:ph type="ftr" sz="quarter" idx="2"/>
          </p:nvPr>
        </p:nvSpPr>
        <p:spPr>
          <a:xfrm>
            <a:off x="0" y="8829967"/>
            <a:ext cx="297180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3177" tIns="46589" rIns="93177" bIns="46589" rtlCol="0" anchor="b"/>
          <a:lstStyle>
            <a:lvl1pPr algn="r">
              <a:defRPr sz="1200"/>
            </a:lvl1pPr>
          </a:lstStyle>
          <a:p>
            <a:fld id="{7C714B6D-E850-4234-84AF-EFCC1DD7C0CA}" type="slidenum">
              <a:rPr lang="en-US" smtClean="0"/>
              <a:pPr/>
              <a:t>‹#›</a:t>
            </a:fld>
            <a:endParaRPr lang="en-US" dirty="0"/>
          </a:p>
        </p:txBody>
      </p:sp>
    </p:spTree>
    <p:extLst>
      <p:ext uri="{BB962C8B-B14F-4D97-AF65-F5344CB8AC3E}">
        <p14:creationId xmlns:p14="http://schemas.microsoft.com/office/powerpoint/2010/main" val="15927193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3177" tIns="46589" rIns="93177" bIns="46589" rtlCol="0"/>
          <a:lstStyle>
            <a:lvl1pPr algn="r">
              <a:defRPr sz="1200"/>
            </a:lvl1pPr>
          </a:lstStyle>
          <a:p>
            <a:fld id="{6FF274C6-85CB-4859-90F7-0D660F2BCEB0}" type="datetimeFigureOut">
              <a:rPr lang="en-US" smtClean="0"/>
              <a:pPr/>
              <a:t>11/12/2018</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3177" tIns="46589" rIns="93177" bIns="46589" rtlCol="0" anchor="b"/>
          <a:lstStyle>
            <a:lvl1pPr algn="r">
              <a:defRPr sz="1200"/>
            </a:lvl1pPr>
          </a:lstStyle>
          <a:p>
            <a:fld id="{6A69E9B1-4BF4-45F8-AAB8-0338141E0D4D}" type="slidenum">
              <a:rPr lang="en-US" smtClean="0"/>
              <a:pPr/>
              <a:t>‹#›</a:t>
            </a:fld>
            <a:endParaRPr lang="en-US" dirty="0"/>
          </a:p>
        </p:txBody>
      </p:sp>
    </p:spTree>
    <p:extLst>
      <p:ext uri="{BB962C8B-B14F-4D97-AF65-F5344CB8AC3E}">
        <p14:creationId xmlns:p14="http://schemas.microsoft.com/office/powerpoint/2010/main" val="1079588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A69E9B1-4BF4-45F8-AAB8-0338141E0D4D}" type="slidenum">
              <a:rPr lang="en-US" smtClean="0"/>
              <a:pPr/>
              <a:t>1</a:t>
            </a:fld>
            <a:endParaRPr lang="en-US" dirty="0"/>
          </a:p>
        </p:txBody>
      </p:sp>
    </p:spTree>
    <p:extLst>
      <p:ext uri="{BB962C8B-B14F-4D97-AF65-F5344CB8AC3E}">
        <p14:creationId xmlns:p14="http://schemas.microsoft.com/office/powerpoint/2010/main" val="31826038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72717" y="4415790"/>
            <a:ext cx="6038022" cy="4183380"/>
          </a:xfrm>
        </p:spPr>
        <p:txBody>
          <a:bodyPr>
            <a:normAutofit fontScale="55000" lnSpcReduction="20000"/>
          </a:bodyPr>
          <a:lstStyle/>
          <a:p>
            <a:r>
              <a:rPr lang="en-US" dirty="0"/>
              <a:t>How can CIT help you department- </a:t>
            </a:r>
          </a:p>
          <a:p>
            <a:endParaRPr lang="en-US" dirty="0"/>
          </a:p>
          <a:p>
            <a:r>
              <a:rPr lang="en-US" dirty="0"/>
              <a:t>Why</a:t>
            </a:r>
            <a:r>
              <a:rPr lang="en-US" baseline="0" dirty="0"/>
              <a:t> it came to KC-</a:t>
            </a:r>
          </a:p>
          <a:p>
            <a:r>
              <a:rPr lang="en-US" baseline="0" dirty="0"/>
              <a:t>In 1998 area LE personnel went to Memphis and were trained in CIT.  They returned with the concept of CIT and what training needed to be incorporated in such.  The Mid-America CIT Council was formed, professionals in the MH sphere were obtained to assist with this program and the training was developed.  Starting In 2000 CIT classes were offered and taught.  As the word spread other officers from the Metro KC area began attending.  MACIT knew the importance of this program and offered this program to police departments in Kansas and Missouri.  </a:t>
            </a:r>
          </a:p>
          <a:p>
            <a:r>
              <a:rPr lang="en-US" baseline="0" dirty="0"/>
              <a:t> An incident involving a mentally ill individual, in a crisis, was shot and killed by officers from KCPD using the proper use of lethal force.   The incident was reviewed and resulted in a decision the officers used lawful force.  A civil lawsuit was brought forth by the parents.  The parents were understood the need and very supportive of CIT and requested that 25% of KCPD officers be trained in CIT which placed the development of CIT on the “fast track”.  Since this time MACIT has continues to offer four Basic CIT Courses a year and have developed CIT training specific to Juveniles, Veterans and Communications Operators and Detention Officers.</a:t>
            </a:r>
          </a:p>
          <a:p>
            <a:r>
              <a:rPr lang="en-US" baseline="0" dirty="0"/>
              <a:t>MACIT continues to work with other police agencies to share and assist with CIT training.</a:t>
            </a:r>
          </a:p>
          <a:p>
            <a:endParaRPr lang="en-US" baseline="0" dirty="0"/>
          </a:p>
          <a:p>
            <a:r>
              <a:rPr lang="en-US" baseline="0" dirty="0"/>
              <a:t>Why it came to STL-</a:t>
            </a:r>
          </a:p>
          <a:p>
            <a:r>
              <a:rPr lang="en-US" dirty="0"/>
              <a:t>Major Robert Trittler, St. Louis County PD, was assigned to gather information and begin the process of establishing a program for St. Louis County Officers.  Major Trittler and NAMI St. Louis organized the St. Louis Area CIT Council with assistance from many mental health organizations like BHR.  Five council members were able to attend a CIT Training in Lees Summit, MO based on the Memphis Model.</a:t>
            </a:r>
          </a:p>
          <a:p>
            <a:r>
              <a:rPr lang="en-US" dirty="0"/>
              <a:t>In the fall of 2002, committees were developed to organize different aspects of the CIT program. Sgt. Barry Armfield, St. Louis County PD, was assigned to Chair the Training Committee and was given a year or more to create the training program.  </a:t>
            </a:r>
          </a:p>
          <a:p>
            <a:r>
              <a:rPr lang="en-US" dirty="0"/>
              <a:t>In the spring of 2003 an incident involving a mentally ill individual, in a crisis, was shot and killed by officers using the proper use of lethal force by a group of four St. Louis County Officers who responded to the call.   The incident was reviewed and resulted in a decision the officers used lawful force.  All civil lawsuits were decided in the officer’s favor.  This incident put the development of CIT on the “fast track” and in September 2003 a class of 55 St. Louis County Police Officers attended the 40 hour training</a:t>
            </a:r>
          </a:p>
          <a:p>
            <a:r>
              <a:rPr lang="en-US" dirty="0"/>
              <a:t>In March 2004, Richard Stevenson was assigned as CIT Program Manager by NAMI St. Louis.  After recognizing the success of the CIT Program, the training was open to all police officers including those from all departments in St. Louis County.  Before being accepted for training, the Chief of Police, had to agree to participating and incorporating to all the concepts of the program in writing.</a:t>
            </a:r>
          </a:p>
          <a:p>
            <a:r>
              <a:rPr lang="en-US" dirty="0"/>
              <a:t>Effective July 1, 2005, NAMI St. Louis received a 3 year $1.5 Million grant from the Missouri Foundation of Health.  This grant created a full time Law Enforcement position and several other programs to assist in CIT.  Sgt. Barry Armfield was assigned as the full time CIT Program Coordinator, one of few, if not the only, law enforcement officer position in the nation.  After many and maybe most of the 82 police departments in St. Louis County joined the CIT Council and with the measure of the success and with the training provided, filled the training classes to the maximum. St. Louis Metropolitan Police Department joined the CIT Council and in October 2005 provided its first training.</a:t>
            </a:r>
          </a:p>
          <a:p>
            <a:r>
              <a:rPr lang="en-US" dirty="0"/>
              <a:t>With Richard Stevenson and Sgt. Barry Armfield’s guidance and assistance, CIT Councils were developed; 2007 St. Charles – Warren – and Lincoln Counties, 2011 Jefferson County, 2011 Franklin County.  As of January 2015, 88, 40-hour trainings have been provided to more than 3,600 officers.  Many more trainings are scheduled.  Mental health crisis calls average 300 calls a month for certified CIT Officers who bring help and understanding to those affected and their loved ones.</a:t>
            </a:r>
          </a:p>
          <a:p>
            <a:endParaRPr lang="en-US" baseline="0" dirty="0"/>
          </a:p>
          <a:p>
            <a:r>
              <a:rPr lang="en-US" baseline="0" dirty="0"/>
              <a:t>Why it came to Mid Mo</a:t>
            </a:r>
          </a:p>
          <a:p>
            <a:r>
              <a:rPr lang="en-US" baseline="0" dirty="0"/>
              <a:t> 2000s in Lee’s Summit, and then spread – due to its thriving success in jail diversion, effective mental health referrals, and lower frequency of use-of-force encounters – to the St. Louis area, becoming a quick cornerstone in the bedrock of metropolitan law enforcement in the state.  Boone County was next in line to adopt the ideology in 2006, welcomed into the area by a collaborative partnership between Columbia Police Department, Boone County Sheriff’s Department &amp; Jail, University of Missouri Police Department, city and county government and judicial authorities, and (then) Mid-MO Psychiatric Center – now called “MUPC” since the university’s acquisition of the facility and its programs – establishing the governing Mid-Missouri CIT Council.  The program has flourished over time into what we see today, and the Missouri CIT (MOCIT Model) program has successfully begun rapid expansion statewide, and regional councils are offering 40-hour basic CIT training progra</a:t>
            </a:r>
            <a:endParaRPr lang="en-US" dirty="0"/>
          </a:p>
        </p:txBody>
      </p:sp>
      <p:sp>
        <p:nvSpPr>
          <p:cNvPr id="4" name="Slide Number Placeholder 3"/>
          <p:cNvSpPr>
            <a:spLocks noGrp="1"/>
          </p:cNvSpPr>
          <p:nvPr>
            <p:ph type="sldNum" sz="quarter" idx="10"/>
          </p:nvPr>
        </p:nvSpPr>
        <p:spPr/>
        <p:txBody>
          <a:bodyPr/>
          <a:lstStyle/>
          <a:p>
            <a:fld id="{8AD10CC0-7B66-438D-9572-4A76220421BC}" type="slidenum">
              <a:rPr lang="en-US" smtClean="0"/>
              <a:pPr/>
              <a:t>15</a:t>
            </a:fld>
            <a:endParaRPr lang="en-US" dirty="0"/>
          </a:p>
        </p:txBody>
      </p:sp>
    </p:spTree>
    <p:extLst>
      <p:ext uri="{BB962C8B-B14F-4D97-AF65-F5344CB8AC3E}">
        <p14:creationId xmlns:p14="http://schemas.microsoft.com/office/powerpoint/2010/main" val="42173610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goals</a:t>
            </a:r>
          </a:p>
          <a:p>
            <a:r>
              <a:rPr lang="en-US" dirty="0"/>
              <a:t>Training for LE and advocacy groups</a:t>
            </a:r>
          </a:p>
          <a:p>
            <a:r>
              <a:rPr lang="en-US" dirty="0"/>
              <a:t>Expansion</a:t>
            </a:r>
            <a:r>
              <a:rPr lang="en-US" baseline="0" dirty="0"/>
              <a:t> of</a:t>
            </a:r>
            <a:r>
              <a:rPr lang="en-US" dirty="0"/>
              <a:t> CIT throughout Missouri</a:t>
            </a:r>
          </a:p>
          <a:p>
            <a:r>
              <a:rPr lang="en-US" dirty="0"/>
              <a:t>Long term Support for</a:t>
            </a:r>
            <a:r>
              <a:rPr lang="en-US" baseline="0" dirty="0"/>
              <a:t> the CIT program and growth</a:t>
            </a:r>
            <a:endParaRPr lang="en-US" dirty="0"/>
          </a:p>
        </p:txBody>
      </p:sp>
      <p:sp>
        <p:nvSpPr>
          <p:cNvPr id="4" name="Slide Number Placeholder 3"/>
          <p:cNvSpPr>
            <a:spLocks noGrp="1"/>
          </p:cNvSpPr>
          <p:nvPr>
            <p:ph type="sldNum" sz="quarter" idx="10"/>
          </p:nvPr>
        </p:nvSpPr>
        <p:spPr/>
        <p:txBody>
          <a:bodyPr/>
          <a:lstStyle/>
          <a:p>
            <a:fld id="{8AD10CC0-7B66-438D-9572-4A76220421BC}" type="slidenum">
              <a:rPr lang="en-US" smtClean="0"/>
              <a:pPr/>
              <a:t>16</a:t>
            </a:fld>
            <a:endParaRPr lang="en-US" dirty="0"/>
          </a:p>
        </p:txBody>
      </p:sp>
    </p:spTree>
    <p:extLst>
      <p:ext uri="{BB962C8B-B14F-4D97-AF65-F5344CB8AC3E}">
        <p14:creationId xmlns:p14="http://schemas.microsoft.com/office/powerpoint/2010/main" val="14848457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Nationwide</a:t>
            </a:r>
          </a:p>
          <a:p>
            <a:r>
              <a:rPr lang="en-US" dirty="0"/>
              <a:t>Organized in 1978</a:t>
            </a:r>
          </a:p>
          <a:p>
            <a:r>
              <a:rPr lang="en-US" dirty="0"/>
              <a:t>Serve seven Missouri counties in St. Louis area.</a:t>
            </a: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36858" indent="-283407">
              <a:defRPr>
                <a:solidFill>
                  <a:schemeClr val="tx1"/>
                </a:solidFill>
                <a:latin typeface="Arial" charset="0"/>
              </a:defRPr>
            </a:lvl2pPr>
            <a:lvl3pPr marL="1133627" indent="-226725">
              <a:defRPr>
                <a:solidFill>
                  <a:schemeClr val="tx1"/>
                </a:solidFill>
                <a:latin typeface="Arial" charset="0"/>
              </a:defRPr>
            </a:lvl3pPr>
            <a:lvl4pPr marL="1587078" indent="-226725">
              <a:defRPr>
                <a:solidFill>
                  <a:schemeClr val="tx1"/>
                </a:solidFill>
                <a:latin typeface="Arial" charset="0"/>
              </a:defRPr>
            </a:lvl4pPr>
            <a:lvl5pPr marL="2040529" indent="-226725">
              <a:defRPr>
                <a:solidFill>
                  <a:schemeClr val="tx1"/>
                </a:solidFill>
                <a:latin typeface="Arial" charset="0"/>
              </a:defRPr>
            </a:lvl5pPr>
            <a:lvl6pPr marL="2493980" indent="-226725" eaLnBrk="0" fontAlgn="base" hangingPunct="0">
              <a:spcBef>
                <a:spcPct val="0"/>
              </a:spcBef>
              <a:spcAft>
                <a:spcPct val="0"/>
              </a:spcAft>
              <a:defRPr>
                <a:solidFill>
                  <a:schemeClr val="tx1"/>
                </a:solidFill>
                <a:latin typeface="Arial" charset="0"/>
              </a:defRPr>
            </a:lvl6pPr>
            <a:lvl7pPr marL="2947431" indent="-226725" eaLnBrk="0" fontAlgn="base" hangingPunct="0">
              <a:spcBef>
                <a:spcPct val="0"/>
              </a:spcBef>
              <a:spcAft>
                <a:spcPct val="0"/>
              </a:spcAft>
              <a:defRPr>
                <a:solidFill>
                  <a:schemeClr val="tx1"/>
                </a:solidFill>
                <a:latin typeface="Arial" charset="0"/>
              </a:defRPr>
            </a:lvl7pPr>
            <a:lvl8pPr marL="3400882" indent="-226725" eaLnBrk="0" fontAlgn="base" hangingPunct="0">
              <a:spcBef>
                <a:spcPct val="0"/>
              </a:spcBef>
              <a:spcAft>
                <a:spcPct val="0"/>
              </a:spcAft>
              <a:defRPr>
                <a:solidFill>
                  <a:schemeClr val="tx1"/>
                </a:solidFill>
                <a:latin typeface="Arial" charset="0"/>
              </a:defRPr>
            </a:lvl8pPr>
            <a:lvl9pPr marL="3854333" indent="-226725" eaLnBrk="0" fontAlgn="base" hangingPunct="0">
              <a:spcBef>
                <a:spcPct val="0"/>
              </a:spcBef>
              <a:spcAft>
                <a:spcPct val="0"/>
              </a:spcAft>
              <a:defRPr>
                <a:solidFill>
                  <a:schemeClr val="tx1"/>
                </a:solidFill>
                <a:latin typeface="Arial" charset="0"/>
              </a:defRPr>
            </a:lvl9pPr>
          </a:lstStyle>
          <a:p>
            <a:fld id="{9A321725-7F8B-4983-BAC0-EAB167E2EE82}" type="slidenum">
              <a:rPr lang="en-US">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3181070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Law Enforcement agencies from throughout Missouri with established CIT Programs</a:t>
            </a:r>
          </a:p>
          <a:p>
            <a:r>
              <a:rPr lang="en-US" dirty="0"/>
              <a:t>Law Enforcement agencies that are actively working to start CIT Programs</a:t>
            </a:r>
          </a:p>
          <a:p>
            <a:r>
              <a:rPr lang="en-US" dirty="0"/>
              <a:t>Missouri Department of Mental Health</a:t>
            </a:r>
          </a:p>
          <a:p>
            <a:r>
              <a:rPr lang="en-US" dirty="0"/>
              <a:t>Hospitals</a:t>
            </a:r>
          </a:p>
          <a:p>
            <a:r>
              <a:rPr lang="en-US" dirty="0"/>
              <a:t>Community Mental Health Agencies</a:t>
            </a:r>
          </a:p>
          <a:p>
            <a:r>
              <a:rPr lang="en-US" dirty="0"/>
              <a:t>Missouri Department of Corrections</a:t>
            </a:r>
          </a:p>
          <a:p>
            <a:r>
              <a:rPr lang="en-US" dirty="0"/>
              <a:t>Missouri Division of Health and Senior Services</a:t>
            </a:r>
          </a:p>
          <a:p>
            <a:r>
              <a:rPr lang="en-US" dirty="0"/>
              <a:t>National Alliance on Mental Illness</a:t>
            </a:r>
          </a:p>
          <a:p>
            <a:endParaRPr lang="en-US" dirty="0"/>
          </a:p>
        </p:txBody>
      </p:sp>
      <p:sp>
        <p:nvSpPr>
          <p:cNvPr id="4" name="Slide Number Placeholder 3"/>
          <p:cNvSpPr>
            <a:spLocks noGrp="1"/>
          </p:cNvSpPr>
          <p:nvPr>
            <p:ph type="sldNum" sz="quarter" idx="10"/>
          </p:nvPr>
        </p:nvSpPr>
        <p:spPr/>
        <p:txBody>
          <a:bodyPr/>
          <a:lstStyle/>
          <a:p>
            <a:fld id="{8AD10CC0-7B66-438D-9572-4A76220421BC}" type="slidenum">
              <a:rPr lang="en-US" smtClean="0"/>
              <a:pPr/>
              <a:t>18</a:t>
            </a:fld>
            <a:endParaRPr lang="en-US" dirty="0"/>
          </a:p>
        </p:txBody>
      </p:sp>
    </p:spTree>
    <p:extLst>
      <p:ext uri="{BB962C8B-B14F-4D97-AF65-F5344CB8AC3E}">
        <p14:creationId xmlns:p14="http://schemas.microsoft.com/office/powerpoint/2010/main" val="15176326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Support ongoing CIT training from established CIT Programs</a:t>
            </a:r>
          </a:p>
          <a:p>
            <a:r>
              <a:rPr lang="en-US" dirty="0"/>
              <a:t>Support law enforcement agencies in Missouri to establish their own CIT Programs</a:t>
            </a:r>
          </a:p>
          <a:p>
            <a:r>
              <a:rPr lang="en-US" dirty="0"/>
              <a:t>Create a standardized core CIT curriculum that all law enforcement agencies in Missouri will use.</a:t>
            </a:r>
          </a:p>
          <a:p>
            <a:r>
              <a:rPr lang="en-US" dirty="0"/>
              <a:t>Identify and obtain additional funding in order to continue to support CIT in Missouri as it expands</a:t>
            </a:r>
          </a:p>
          <a:p>
            <a:endParaRPr lang="en-US" dirty="0"/>
          </a:p>
        </p:txBody>
      </p:sp>
      <p:sp>
        <p:nvSpPr>
          <p:cNvPr id="4" name="Slide Number Placeholder 3"/>
          <p:cNvSpPr>
            <a:spLocks noGrp="1"/>
          </p:cNvSpPr>
          <p:nvPr>
            <p:ph type="sldNum" sz="quarter" idx="10"/>
          </p:nvPr>
        </p:nvSpPr>
        <p:spPr/>
        <p:txBody>
          <a:bodyPr/>
          <a:lstStyle/>
          <a:p>
            <a:fld id="{8AD10CC0-7B66-438D-9572-4A76220421BC}" type="slidenum">
              <a:rPr lang="en-US" smtClean="0"/>
              <a:pPr/>
              <a:t>19</a:t>
            </a:fld>
            <a:endParaRPr lang="en-US" dirty="0"/>
          </a:p>
        </p:txBody>
      </p:sp>
    </p:spTree>
    <p:extLst>
      <p:ext uri="{BB962C8B-B14F-4D97-AF65-F5344CB8AC3E}">
        <p14:creationId xmlns:p14="http://schemas.microsoft.com/office/powerpoint/2010/main" val="26663199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AD10CC0-7B66-438D-9572-4A76220421BC}" type="slidenum">
              <a:rPr lang="en-US" smtClean="0"/>
              <a:pPr/>
              <a:t>22</a:t>
            </a:fld>
            <a:endParaRPr lang="en-US" dirty="0"/>
          </a:p>
        </p:txBody>
      </p:sp>
    </p:spTree>
    <p:extLst>
      <p:ext uri="{BB962C8B-B14F-4D97-AF65-F5344CB8AC3E}">
        <p14:creationId xmlns:p14="http://schemas.microsoft.com/office/powerpoint/2010/main" val="9970781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Buy in from Law Enforcement and Mental Health Agencies</a:t>
            </a:r>
          </a:p>
          <a:p>
            <a:r>
              <a:rPr lang="en-US" dirty="0"/>
              <a:t>Traditional Law Enforcement Mindset </a:t>
            </a:r>
          </a:p>
          <a:p>
            <a:r>
              <a:rPr lang="en-US" dirty="0"/>
              <a:t>(We are not social workers)</a:t>
            </a:r>
          </a:p>
          <a:p>
            <a:r>
              <a:rPr lang="en-US" dirty="0"/>
              <a:t>Lack of resources</a:t>
            </a:r>
          </a:p>
          <a:p>
            <a:r>
              <a:rPr lang="en-US" dirty="0"/>
              <a:t>Lack of financial support</a:t>
            </a:r>
          </a:p>
          <a:p>
            <a:r>
              <a:rPr lang="en-US" dirty="0"/>
              <a:t>Development of 40 hour training</a:t>
            </a:r>
          </a:p>
          <a:p>
            <a:r>
              <a:rPr lang="en-US" dirty="0"/>
              <a:t>Conflict between Law Enforcement agencies</a:t>
            </a:r>
          </a:p>
          <a:p>
            <a:endParaRPr lang="en-US" dirty="0"/>
          </a:p>
        </p:txBody>
      </p:sp>
      <p:sp>
        <p:nvSpPr>
          <p:cNvPr id="4" name="Slide Number Placeholder 3"/>
          <p:cNvSpPr>
            <a:spLocks noGrp="1"/>
          </p:cNvSpPr>
          <p:nvPr>
            <p:ph type="sldNum" sz="quarter" idx="10"/>
          </p:nvPr>
        </p:nvSpPr>
        <p:spPr/>
        <p:txBody>
          <a:bodyPr/>
          <a:lstStyle/>
          <a:p>
            <a:fld id="{8AD10CC0-7B66-438D-9572-4A76220421BC}" type="slidenum">
              <a:rPr lang="en-US" smtClean="0"/>
              <a:pPr/>
              <a:t>23</a:t>
            </a:fld>
            <a:endParaRPr lang="en-US" dirty="0"/>
          </a:p>
        </p:txBody>
      </p:sp>
    </p:spTree>
    <p:extLst>
      <p:ext uri="{BB962C8B-B14F-4D97-AF65-F5344CB8AC3E}">
        <p14:creationId xmlns:p14="http://schemas.microsoft.com/office/powerpoint/2010/main" val="10958014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a:t>All law enforcement agencies in Missouri have CIT</a:t>
            </a:r>
          </a:p>
          <a:p>
            <a:endParaRPr lang="en-US" sz="1800" dirty="0"/>
          </a:p>
          <a:p>
            <a:r>
              <a:rPr lang="en-US" sz="1800" dirty="0"/>
              <a:t>To do this we will need additional funding</a:t>
            </a:r>
          </a:p>
          <a:p>
            <a:endParaRPr lang="en-US" sz="1800" dirty="0"/>
          </a:p>
          <a:p>
            <a:r>
              <a:rPr lang="en-US" sz="1800" dirty="0"/>
              <a:t>Continue to improve our conference</a:t>
            </a:r>
          </a:p>
          <a:p>
            <a:endParaRPr lang="en-US" sz="1800" dirty="0"/>
          </a:p>
          <a:p>
            <a:r>
              <a:rPr lang="en-US" sz="1800" dirty="0"/>
              <a:t>Mobile Training Units (Illinois)</a:t>
            </a:r>
          </a:p>
        </p:txBody>
      </p:sp>
      <p:sp>
        <p:nvSpPr>
          <p:cNvPr id="4" name="Slide Number Placeholder 3"/>
          <p:cNvSpPr>
            <a:spLocks noGrp="1"/>
          </p:cNvSpPr>
          <p:nvPr>
            <p:ph type="sldNum" sz="quarter" idx="10"/>
          </p:nvPr>
        </p:nvSpPr>
        <p:spPr/>
        <p:txBody>
          <a:bodyPr/>
          <a:lstStyle/>
          <a:p>
            <a:fld id="{8AD10CC0-7B66-438D-9572-4A76220421BC}" type="slidenum">
              <a:rPr lang="en-US" smtClean="0"/>
              <a:pPr/>
              <a:t>26</a:t>
            </a:fld>
            <a:endParaRPr lang="en-US" dirty="0"/>
          </a:p>
        </p:txBody>
      </p:sp>
    </p:spTree>
    <p:extLst>
      <p:ext uri="{BB962C8B-B14F-4D97-AF65-F5344CB8AC3E}">
        <p14:creationId xmlns:p14="http://schemas.microsoft.com/office/powerpoint/2010/main" val="17826564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69E9B1-4BF4-45F8-AAB8-0338141E0D4D}" type="slidenum">
              <a:rPr lang="en-US" smtClean="0"/>
              <a:pPr/>
              <a:t>33</a:t>
            </a:fld>
            <a:endParaRPr lang="en-US" dirty="0"/>
          </a:p>
        </p:txBody>
      </p:sp>
    </p:spTree>
    <p:extLst>
      <p:ext uri="{BB962C8B-B14F-4D97-AF65-F5344CB8AC3E}">
        <p14:creationId xmlns:p14="http://schemas.microsoft.com/office/powerpoint/2010/main" val="1499071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47261" y="4415790"/>
            <a:ext cx="6038022" cy="4183380"/>
          </a:xfrm>
        </p:spPr>
        <p:txBody>
          <a:bodyPr>
            <a:normAutofit/>
          </a:bodyPr>
          <a:lstStyle/>
          <a:p>
            <a:r>
              <a:rPr lang="en-US" b="1" dirty="0"/>
              <a:t>1955 -  560,000 people in public psychiatric hospitals</a:t>
            </a:r>
          </a:p>
          <a:p>
            <a:endParaRPr lang="en-US" b="1" dirty="0"/>
          </a:p>
          <a:p>
            <a:r>
              <a:rPr lang="en-US" b="1" dirty="0"/>
              <a:t>1963 – Kennedy signs Community Mental Health Act (never adequately funded)</a:t>
            </a:r>
          </a:p>
          <a:p>
            <a:endParaRPr lang="en-US" b="1" dirty="0"/>
          </a:p>
          <a:p>
            <a:r>
              <a:rPr lang="en-US" b="1" dirty="0"/>
              <a:t>Start opening the doors and letting people out without a plan to provide  adequate  community based care.</a:t>
            </a:r>
          </a:p>
          <a:p>
            <a:endParaRPr lang="en-US" b="1" dirty="0"/>
          </a:p>
          <a:p>
            <a:r>
              <a:rPr lang="en-US" b="1" dirty="0"/>
              <a:t>Funding continues to drop until in 2010 43,000 psychiatric beds in U.S.  Or 14 per 100,000 (Same ratio as in 1850)</a:t>
            </a:r>
          </a:p>
          <a:p>
            <a:endParaRPr lang="en-US" dirty="0"/>
          </a:p>
          <a:p>
            <a:r>
              <a:rPr lang="en-US" dirty="0"/>
              <a:t>We are back to institutionalizing mentally ill in jails instead of state hospitals.  </a:t>
            </a:r>
          </a:p>
          <a:p>
            <a:endParaRPr lang="en-US" dirty="0"/>
          </a:p>
          <a:p>
            <a:r>
              <a:rPr lang="en-US" b="1" dirty="0"/>
              <a:t>No place for bad People</a:t>
            </a:r>
          </a:p>
          <a:p>
            <a:endParaRPr lang="en-US" dirty="0"/>
          </a:p>
          <a:p>
            <a:r>
              <a:rPr lang="en-US" b="1" dirty="0"/>
              <a:t>Suicide – 10</a:t>
            </a:r>
            <a:r>
              <a:rPr lang="en-US" b="1" baseline="30000" dirty="0"/>
              <a:t>th</a:t>
            </a:r>
            <a:r>
              <a:rPr lang="en-US" b="1" dirty="0"/>
              <a:t> leading cause of death in U.S.  (Homicide 17</a:t>
            </a:r>
            <a:r>
              <a:rPr lang="en-US" b="1" baseline="30000" dirty="0"/>
              <a:t>th</a:t>
            </a:r>
            <a:r>
              <a:rPr lang="en-US" b="1" dirty="0"/>
              <a:t>)  2</a:t>
            </a:r>
            <a:r>
              <a:rPr lang="en-US" b="1" baseline="30000" dirty="0"/>
              <a:t>nd</a:t>
            </a:r>
            <a:r>
              <a:rPr lang="en-US" b="1" dirty="0"/>
              <a:t> leading cause of death for 15 to 24 year olds.</a:t>
            </a:r>
          </a:p>
          <a:p>
            <a:endParaRPr lang="en-US" dirty="0"/>
          </a:p>
          <a:p>
            <a:r>
              <a:rPr lang="en-US" dirty="0"/>
              <a:t>What is unique and noble</a:t>
            </a:r>
            <a:r>
              <a:rPr lang="en-US" baseline="0" dirty="0"/>
              <a:t> about our profession:  We find a way to get the job done.</a:t>
            </a:r>
          </a:p>
          <a:p>
            <a:endParaRPr lang="en-US" baseline="0" dirty="0"/>
          </a:p>
          <a:p>
            <a:r>
              <a:rPr lang="en-US" baseline="0" dirty="0"/>
              <a:t>20 years ago we were behind and deficient.  Now the MH system needs to get off their ass and catch up.</a:t>
            </a:r>
            <a:endParaRPr lang="en-US" dirty="0"/>
          </a:p>
        </p:txBody>
      </p:sp>
      <p:sp>
        <p:nvSpPr>
          <p:cNvPr id="4" name="Slide Number Placeholder 3"/>
          <p:cNvSpPr>
            <a:spLocks noGrp="1"/>
          </p:cNvSpPr>
          <p:nvPr>
            <p:ph type="sldNum" sz="quarter" idx="10"/>
          </p:nvPr>
        </p:nvSpPr>
        <p:spPr/>
        <p:txBody>
          <a:bodyPr/>
          <a:lstStyle/>
          <a:p>
            <a:fld id="{6A69E9B1-4BF4-45F8-AAB8-0338141E0D4D}" type="slidenum">
              <a:rPr lang="en-US" smtClean="0"/>
              <a:pPr/>
              <a:t>4</a:t>
            </a:fld>
            <a:endParaRPr lang="en-US" dirty="0"/>
          </a:p>
        </p:txBody>
      </p:sp>
    </p:spTree>
    <p:extLst>
      <p:ext uri="{BB962C8B-B14F-4D97-AF65-F5344CB8AC3E}">
        <p14:creationId xmlns:p14="http://schemas.microsoft.com/office/powerpoint/2010/main" val="3119391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Nothing about CIT is a replacement</a:t>
            </a:r>
            <a:r>
              <a:rPr lang="en-US" baseline="0" dirty="0"/>
              <a:t> for good officer safety tactics</a:t>
            </a:r>
          </a:p>
          <a:p>
            <a:endParaRPr lang="en-US" baseline="0" dirty="0"/>
          </a:p>
          <a:p>
            <a:r>
              <a:rPr lang="en-US" baseline="0" dirty="0"/>
              <a:t>It does not solve everything contrary to what the media would lead us to believe.</a:t>
            </a:r>
            <a:endParaRPr lang="en-US" dirty="0"/>
          </a:p>
        </p:txBody>
      </p:sp>
      <p:sp>
        <p:nvSpPr>
          <p:cNvPr id="4" name="Slide Number Placeholder 3"/>
          <p:cNvSpPr>
            <a:spLocks noGrp="1"/>
          </p:cNvSpPr>
          <p:nvPr>
            <p:ph type="sldNum" sz="quarter" idx="10"/>
          </p:nvPr>
        </p:nvSpPr>
        <p:spPr/>
        <p:txBody>
          <a:bodyPr/>
          <a:lstStyle/>
          <a:p>
            <a:fld id="{8AD10CC0-7B66-438D-9572-4A76220421BC}" type="slidenum">
              <a:rPr lang="en-US" smtClean="0"/>
              <a:pPr/>
              <a:t>5</a:t>
            </a:fld>
            <a:endParaRPr lang="en-US" dirty="0"/>
          </a:p>
        </p:txBody>
      </p:sp>
    </p:spTree>
    <p:extLst>
      <p:ext uri="{BB962C8B-B14F-4D97-AF65-F5344CB8AC3E}">
        <p14:creationId xmlns:p14="http://schemas.microsoft.com/office/powerpoint/2010/main" val="2752959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DOES NOT MAKE YOU A MENTAL HEALTH PROFESSIONAL</a:t>
            </a:r>
          </a:p>
          <a:p>
            <a:endParaRPr lang="en-US" dirty="0"/>
          </a:p>
          <a:p>
            <a:r>
              <a:rPr lang="en-US" dirty="0"/>
              <a:t>MHFA analogy</a:t>
            </a:r>
          </a:p>
        </p:txBody>
      </p:sp>
      <p:sp>
        <p:nvSpPr>
          <p:cNvPr id="4" name="Slide Number Placeholder 3"/>
          <p:cNvSpPr>
            <a:spLocks noGrp="1"/>
          </p:cNvSpPr>
          <p:nvPr>
            <p:ph type="sldNum" sz="quarter" idx="10"/>
          </p:nvPr>
        </p:nvSpPr>
        <p:spPr/>
        <p:txBody>
          <a:bodyPr/>
          <a:lstStyle/>
          <a:p>
            <a:fld id="{6A69E9B1-4BF4-45F8-AAB8-0338141E0D4D}" type="slidenum">
              <a:rPr lang="en-US" smtClean="0"/>
              <a:pPr/>
              <a:t>6</a:t>
            </a:fld>
            <a:endParaRPr lang="en-US" dirty="0"/>
          </a:p>
        </p:txBody>
      </p:sp>
    </p:spTree>
    <p:extLst>
      <p:ext uri="{BB962C8B-B14F-4D97-AF65-F5344CB8AC3E}">
        <p14:creationId xmlns:p14="http://schemas.microsoft.com/office/powerpoint/2010/main" val="3012334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Like legs of a table, you need all 4 parts in order to CIT to run smoothly, without them, it will fall. Groups</a:t>
            </a:r>
            <a:r>
              <a:rPr lang="en-US" baseline="0" dirty="0"/>
              <a:t> such as MH professionals, MOCIT, partnering Law enforcement, families and the consumers themselves all need to be able to communicate and work together to ensure the continued success of the program.  Councils have been developed in areas to aid in problem solving and build relationships.</a:t>
            </a:r>
          </a:p>
          <a:p>
            <a:r>
              <a:rPr lang="en-US" baseline="0" dirty="0"/>
              <a:t>How to apply this in your department. </a:t>
            </a:r>
          </a:p>
          <a:p>
            <a:endParaRPr lang="en-US" baseline="0" dirty="0"/>
          </a:p>
          <a:p>
            <a:r>
              <a:rPr lang="en-US" b="1" baseline="0" dirty="0"/>
              <a:t>To be successful a CIT Program must be more than just training!!!!!!!!!!</a:t>
            </a:r>
          </a:p>
          <a:p>
            <a:endParaRPr lang="en-US" baseline="0" dirty="0"/>
          </a:p>
          <a:p>
            <a:r>
              <a:rPr lang="en-US" b="1" baseline="0" dirty="0"/>
              <a:t>Providers -  Hospitals, Substance Abuse, Housing, Employment, Community Based Mental Health.</a:t>
            </a:r>
          </a:p>
          <a:p>
            <a:endParaRPr lang="en-US" b="1" baseline="0" dirty="0"/>
          </a:p>
          <a:p>
            <a:r>
              <a:rPr lang="en-US" b="1" baseline="0" dirty="0"/>
              <a:t>CIT Council Approach</a:t>
            </a:r>
            <a:endParaRPr lang="en-US" b="1" dirty="0"/>
          </a:p>
        </p:txBody>
      </p:sp>
      <p:sp>
        <p:nvSpPr>
          <p:cNvPr id="4" name="Slide Number Placeholder 3"/>
          <p:cNvSpPr>
            <a:spLocks noGrp="1"/>
          </p:cNvSpPr>
          <p:nvPr>
            <p:ph type="sldNum" sz="quarter" idx="10"/>
          </p:nvPr>
        </p:nvSpPr>
        <p:spPr/>
        <p:txBody>
          <a:bodyPr/>
          <a:lstStyle/>
          <a:p>
            <a:fld id="{8AD10CC0-7B66-438D-9572-4A76220421BC}" type="slidenum">
              <a:rPr lang="en-US" smtClean="0"/>
              <a:pPr/>
              <a:t>10</a:t>
            </a:fld>
            <a:endParaRPr lang="en-US" dirty="0"/>
          </a:p>
        </p:txBody>
      </p:sp>
    </p:spTree>
    <p:extLst>
      <p:ext uri="{BB962C8B-B14F-4D97-AF65-F5344CB8AC3E}">
        <p14:creationId xmlns:p14="http://schemas.microsoft.com/office/powerpoint/2010/main" val="18601504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Law Enforcement Led</a:t>
            </a:r>
            <a:r>
              <a:rPr lang="en-US" baseline="0" dirty="0"/>
              <a:t> Program</a:t>
            </a:r>
          </a:p>
          <a:p>
            <a:endParaRPr lang="en-US" baseline="0" dirty="0"/>
          </a:p>
          <a:p>
            <a:r>
              <a:rPr lang="en-US" baseline="0" dirty="0"/>
              <a:t>Training Committee – Law Enforcement and Mental Health Professionals</a:t>
            </a:r>
          </a:p>
          <a:p>
            <a:pPr lvl="1">
              <a:buFont typeface="Arial" pitchFamily="34" charset="0"/>
              <a:buChar char="•"/>
            </a:pPr>
            <a:r>
              <a:rPr lang="en-US" baseline="0" dirty="0"/>
              <a:t>Recruit instructors for training</a:t>
            </a:r>
          </a:p>
          <a:p>
            <a:pPr lvl="1">
              <a:buFont typeface="Arial" pitchFamily="34" charset="0"/>
              <a:buChar char="•"/>
            </a:pPr>
            <a:r>
              <a:rPr lang="en-US" baseline="0" dirty="0"/>
              <a:t>Evaluate training and make adjustments</a:t>
            </a:r>
          </a:p>
          <a:p>
            <a:pPr lvl="1">
              <a:buFont typeface="Arial" pitchFamily="34" charset="0"/>
              <a:buChar char="•"/>
            </a:pPr>
            <a:r>
              <a:rPr lang="en-US" baseline="0" dirty="0"/>
              <a:t>Collect data</a:t>
            </a:r>
          </a:p>
          <a:p>
            <a:pPr lvl="1">
              <a:buFont typeface="Arial" pitchFamily="34" charset="0"/>
              <a:buChar char="•"/>
            </a:pPr>
            <a:endParaRPr lang="en-US" baseline="0" dirty="0"/>
          </a:p>
          <a:p>
            <a:pPr>
              <a:buFont typeface="Arial" pitchFamily="34" charset="0"/>
              <a:buChar char="•"/>
            </a:pPr>
            <a:r>
              <a:rPr lang="en-US" baseline="0" dirty="0"/>
              <a:t>Coordinating Council - Law Enforcement and Mental Health Professionals </a:t>
            </a:r>
            <a:r>
              <a:rPr lang="en-US" b="1" baseline="0" dirty="0"/>
              <a:t>Invite Everyone </a:t>
            </a:r>
          </a:p>
          <a:p>
            <a:pPr>
              <a:buFont typeface="Arial" pitchFamily="34" charset="0"/>
              <a:buChar char="•"/>
            </a:pPr>
            <a:r>
              <a:rPr lang="en-US" baseline="0" dirty="0"/>
              <a:t>Hospitals</a:t>
            </a:r>
          </a:p>
          <a:p>
            <a:pPr>
              <a:buFont typeface="Arial" pitchFamily="34" charset="0"/>
              <a:buChar char="•"/>
            </a:pPr>
            <a:r>
              <a:rPr lang="en-US" baseline="0" dirty="0"/>
              <a:t>Community mental health</a:t>
            </a:r>
          </a:p>
          <a:p>
            <a:pPr>
              <a:buFont typeface="Arial" pitchFamily="34" charset="0"/>
              <a:buChar char="•"/>
            </a:pPr>
            <a:r>
              <a:rPr lang="en-US" baseline="0" dirty="0"/>
              <a:t>Housing</a:t>
            </a:r>
          </a:p>
          <a:p>
            <a:pPr>
              <a:buFont typeface="Arial" pitchFamily="34" charset="0"/>
              <a:buChar char="•"/>
            </a:pPr>
            <a:r>
              <a:rPr lang="en-US" baseline="0" dirty="0"/>
              <a:t>Employment</a:t>
            </a:r>
          </a:p>
          <a:p>
            <a:pPr>
              <a:buFont typeface="Arial" pitchFamily="34" charset="0"/>
              <a:buChar char="•"/>
            </a:pPr>
            <a:r>
              <a:rPr lang="en-US" baseline="0" dirty="0"/>
              <a:t>Substance abuse</a:t>
            </a:r>
          </a:p>
          <a:p>
            <a:pPr>
              <a:buFont typeface="Arial" pitchFamily="34" charset="0"/>
              <a:buChar char="•"/>
            </a:pPr>
            <a:r>
              <a:rPr lang="en-US" baseline="0" dirty="0"/>
              <a:t>Advocacy </a:t>
            </a:r>
          </a:p>
          <a:p>
            <a:pPr>
              <a:buFont typeface="Arial" pitchFamily="34" charset="0"/>
              <a:buChar char="•"/>
            </a:pPr>
            <a:r>
              <a:rPr lang="en-US" baseline="0" dirty="0"/>
              <a:t>Law enforcement</a:t>
            </a:r>
          </a:p>
          <a:p>
            <a:pPr>
              <a:buFont typeface="Arial" pitchFamily="34" charset="0"/>
              <a:buChar char="•"/>
            </a:pPr>
            <a:endParaRPr lang="en-US" baseline="0" dirty="0"/>
          </a:p>
          <a:p>
            <a:pPr lvl="1">
              <a:buFont typeface="Arial" pitchFamily="34" charset="0"/>
              <a:buChar char="•"/>
            </a:pPr>
            <a:r>
              <a:rPr lang="en-US" baseline="0" dirty="0"/>
              <a:t>Discuss issues</a:t>
            </a:r>
          </a:p>
          <a:p>
            <a:pPr lvl="1">
              <a:buFont typeface="Arial" pitchFamily="34" charset="0"/>
              <a:buChar char="•"/>
            </a:pPr>
            <a:r>
              <a:rPr lang="en-US" baseline="0" dirty="0"/>
              <a:t>Promote training</a:t>
            </a:r>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8AD10CC0-7B66-438D-9572-4A76220421BC}" type="slidenum">
              <a:rPr lang="en-US" smtClean="0"/>
              <a:pPr/>
              <a:t>11</a:t>
            </a:fld>
            <a:endParaRPr lang="en-US" dirty="0"/>
          </a:p>
        </p:txBody>
      </p:sp>
    </p:spTree>
    <p:extLst>
      <p:ext uri="{BB962C8B-B14F-4D97-AF65-F5344CB8AC3E}">
        <p14:creationId xmlns:p14="http://schemas.microsoft.com/office/powerpoint/2010/main" val="5879809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A69E9B1-4BF4-45F8-AAB8-0338141E0D4D}" type="slidenum">
              <a:rPr lang="en-US" smtClean="0"/>
              <a:pPr/>
              <a:t>12</a:t>
            </a:fld>
            <a:endParaRPr lang="en-US" dirty="0"/>
          </a:p>
        </p:txBody>
      </p:sp>
    </p:spTree>
    <p:extLst>
      <p:ext uri="{BB962C8B-B14F-4D97-AF65-F5344CB8AC3E}">
        <p14:creationId xmlns:p14="http://schemas.microsoft.com/office/powerpoint/2010/main" val="11848343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Calls – Mental illness, developmental disability, Alzheimer's,</a:t>
            </a:r>
            <a:r>
              <a:rPr lang="en-US" baseline="0" dirty="0"/>
              <a:t> in some cases substance use disorder</a:t>
            </a:r>
          </a:p>
          <a:p>
            <a:endParaRPr lang="en-US" baseline="0" dirty="0"/>
          </a:p>
          <a:p>
            <a:r>
              <a:rPr lang="en-US" baseline="0" dirty="0"/>
              <a:t>De-escalation -  Do not every compromise safety</a:t>
            </a:r>
          </a:p>
          <a:p>
            <a:endParaRPr lang="en-US" baseline="0" dirty="0"/>
          </a:p>
          <a:p>
            <a:r>
              <a:rPr lang="en-US" baseline="0" dirty="0"/>
              <a:t>Resource assessment – hospital, community behavioral health, substance use, mobile outreach, housing etc.</a:t>
            </a:r>
          </a:p>
          <a:p>
            <a:endParaRPr lang="en-US" baseline="0" dirty="0"/>
          </a:p>
          <a:p>
            <a:r>
              <a:rPr lang="en-US" baseline="0" dirty="0"/>
              <a:t>Transportation – ambulance, patrol car etc.</a:t>
            </a:r>
          </a:p>
          <a:p>
            <a:endParaRPr lang="en-US" baseline="0" dirty="0"/>
          </a:p>
          <a:p>
            <a:r>
              <a:rPr lang="en-US" baseline="0" dirty="0"/>
              <a:t>Complete Paperwork</a:t>
            </a:r>
          </a:p>
          <a:p>
            <a:endParaRPr lang="en-US" baseline="0" dirty="0"/>
          </a:p>
          <a:p>
            <a:r>
              <a:rPr lang="en-US" baseline="0" dirty="0"/>
              <a:t>Arrest -  Let jail know of mental illness, divert to specialty court if possible</a:t>
            </a:r>
          </a:p>
          <a:p>
            <a:endParaRPr lang="en-US" baseline="0" dirty="0"/>
          </a:p>
          <a:p>
            <a:r>
              <a:rPr lang="en-US" baseline="0" dirty="0"/>
              <a:t>Follow up – consistent follow up can lead to someone being successful with treatment</a:t>
            </a:r>
          </a:p>
          <a:p>
            <a:endParaRPr lang="en-US" dirty="0"/>
          </a:p>
        </p:txBody>
      </p:sp>
      <p:sp>
        <p:nvSpPr>
          <p:cNvPr id="4" name="Slide Number Placeholder 3"/>
          <p:cNvSpPr>
            <a:spLocks noGrp="1"/>
          </p:cNvSpPr>
          <p:nvPr>
            <p:ph type="sldNum" sz="quarter" idx="10"/>
          </p:nvPr>
        </p:nvSpPr>
        <p:spPr/>
        <p:txBody>
          <a:bodyPr/>
          <a:lstStyle/>
          <a:p>
            <a:fld id="{6A69E9B1-4BF4-45F8-AAB8-0338141E0D4D}" type="slidenum">
              <a:rPr lang="en-US" smtClean="0"/>
              <a:pPr/>
              <a:t>13</a:t>
            </a:fld>
            <a:endParaRPr lang="en-US" dirty="0"/>
          </a:p>
        </p:txBody>
      </p:sp>
    </p:spTree>
    <p:extLst>
      <p:ext uri="{BB962C8B-B14F-4D97-AF65-F5344CB8AC3E}">
        <p14:creationId xmlns:p14="http://schemas.microsoft.com/office/powerpoint/2010/main" val="3230641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Appropriate Solution -  Release to family, refer to services, mobile outreach, hospitalization</a:t>
            </a:r>
          </a:p>
        </p:txBody>
      </p:sp>
      <p:sp>
        <p:nvSpPr>
          <p:cNvPr id="4" name="Slide Number Placeholder 3"/>
          <p:cNvSpPr>
            <a:spLocks noGrp="1"/>
          </p:cNvSpPr>
          <p:nvPr>
            <p:ph type="sldNum" sz="quarter" idx="10"/>
          </p:nvPr>
        </p:nvSpPr>
        <p:spPr/>
        <p:txBody>
          <a:bodyPr/>
          <a:lstStyle/>
          <a:p>
            <a:fld id="{6A69E9B1-4BF4-45F8-AAB8-0338141E0D4D}" type="slidenum">
              <a:rPr lang="en-US" smtClean="0"/>
              <a:pPr/>
              <a:t>14</a:t>
            </a:fld>
            <a:endParaRPr lang="en-US" dirty="0"/>
          </a:p>
        </p:txBody>
      </p:sp>
    </p:spTree>
    <p:extLst>
      <p:ext uri="{BB962C8B-B14F-4D97-AF65-F5344CB8AC3E}">
        <p14:creationId xmlns:p14="http://schemas.microsoft.com/office/powerpoint/2010/main" val="466515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EA20E3D-974A-4E25-96A8-4DC52CF56AA6}" type="datetimeFigureOut">
              <a:rPr lang="en-US" smtClean="0"/>
              <a:pPr/>
              <a:t>11/12/2018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601D46E-9FD6-4101-982A-CFB6825A665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027B39-9E92-4A35-AD3E-51D2E03F70EB}" type="datetimeFigureOut">
              <a:rPr lang="en-US" smtClean="0"/>
              <a:pPr/>
              <a:t>11/12/2018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FACB42D-8DB6-4885-93E2-33065ED497B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027B39-9E92-4A35-AD3E-51D2E03F70EB}" type="datetimeFigureOut">
              <a:rPr lang="en-US" smtClean="0"/>
              <a:pPr/>
              <a:t>11/12/2018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ACB42D-8DB6-4885-93E2-33065ED497BF}"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027B39-9E92-4A35-AD3E-51D2E03F70EB}" type="datetimeFigureOut">
              <a:rPr lang="en-US" smtClean="0"/>
              <a:pPr/>
              <a:t>11/12/2018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ACB42D-8DB6-4885-93E2-33065ED497BF}"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65063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F027B39-9E92-4A35-AD3E-51D2E03F70EB}" type="datetimeFigureOut">
              <a:rPr lang="en-US" smtClean="0"/>
              <a:pPr/>
              <a:t>11/12/2018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ACB42D-8DB6-4885-93E2-33065ED497BF}"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027B39-9E92-4A35-AD3E-51D2E03F70EB}" type="datetimeFigureOut">
              <a:rPr lang="en-US" smtClean="0"/>
              <a:pPr/>
              <a:t>11/12/2018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ACB42D-8DB6-4885-93E2-33065ED497BF}"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027B39-9E92-4A35-AD3E-51D2E03F70EB}" type="datetimeFigureOut">
              <a:rPr lang="en-US" smtClean="0"/>
              <a:pPr/>
              <a:t>11/12/2018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ACB42D-8DB6-4885-93E2-33065ED497BF}"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F027B39-9E92-4A35-AD3E-51D2E03F70EB}" type="datetimeFigureOut">
              <a:rPr lang="en-US" smtClean="0"/>
              <a:pPr/>
              <a:t>11/12/2018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FACB42D-8DB6-4885-93E2-33065ED497BF}"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F027B39-9E92-4A35-AD3E-51D2E03F70EB}" type="datetimeFigureOut">
              <a:rPr lang="en-US" smtClean="0"/>
              <a:pPr/>
              <a:t>11/12/2018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FACB42D-8DB6-4885-93E2-33065ED497BF}"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F027B39-9E92-4A35-AD3E-51D2E03F70EB}" type="datetimeFigureOut">
              <a:rPr lang="en-US" smtClean="0"/>
              <a:pPr/>
              <a:t>11/12/2018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FACB42D-8DB6-4885-93E2-33065ED497BF}"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027B39-9E92-4A35-AD3E-51D2E03F70EB}" type="datetimeFigureOut">
              <a:rPr lang="en-US" smtClean="0"/>
              <a:pPr/>
              <a:t>11/12/2018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FACB42D-8DB6-4885-93E2-33065ED497BF}"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027B39-9E92-4A35-AD3E-51D2E03F70EB}" type="datetimeFigureOut">
              <a:rPr lang="en-US" smtClean="0"/>
              <a:pPr/>
              <a:t>11/12/2018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FACB42D-8DB6-4885-93E2-33065ED497BF}"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027B39-9E92-4A35-AD3E-51D2E03F70EB}" type="datetimeFigureOut">
              <a:rPr lang="en-US" smtClean="0"/>
              <a:pPr/>
              <a:t>11/12/2018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ACB42D-8DB6-4885-93E2-33065ED497BF}" type="slidenum">
              <a:rPr lang="en-US" smtClean="0"/>
              <a:pPr/>
              <a:t>‹#›</a:t>
            </a:fld>
            <a:endParaRPr lang="en-US" dirty="0"/>
          </a:p>
        </p:txBody>
      </p:sp>
      <p:pic>
        <p:nvPicPr>
          <p:cNvPr id="7" name="Picture 6" descr="county cit.jpg"/>
          <p:cNvPicPr>
            <a:picLocks noChangeAspect="1"/>
          </p:cNvPicPr>
          <p:nvPr userDrawn="1"/>
        </p:nvPicPr>
        <p:blipFill>
          <a:blip r:embed="rId15" cstate="print"/>
          <a:stretch>
            <a:fillRect/>
          </a:stretch>
        </p:blipFill>
        <p:spPr>
          <a:xfrm>
            <a:off x="8534400" y="6172200"/>
            <a:ext cx="609600" cy="685800"/>
          </a:xfrm>
          <a:prstGeom prst="rect">
            <a:avLst/>
          </a:prstGeom>
        </p:spPr>
      </p:pic>
      <p:pic>
        <p:nvPicPr>
          <p:cNvPr id="8" name="Picture 7" descr="Missouri STate CIT Logo.no words.bmp"/>
          <p:cNvPicPr>
            <a:picLocks noChangeAspect="1"/>
          </p:cNvPicPr>
          <p:nvPr userDrawn="1"/>
        </p:nvPicPr>
        <p:blipFill>
          <a:blip r:embed="rId16" cstate="print"/>
          <a:stretch>
            <a:fillRect/>
          </a:stretch>
        </p:blipFill>
        <p:spPr>
          <a:xfrm>
            <a:off x="1" y="6248400"/>
            <a:ext cx="761999" cy="609600"/>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6"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3.xml"/><Relationship Id="rId4" Type="http://schemas.openxmlformats.org/officeDocument/2006/relationships/image" Target="../media/image25.jpe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mailto:bbollinger@semo.edu"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28600"/>
            <a:ext cx="7772400" cy="3371851"/>
          </a:xfrm>
        </p:spPr>
        <p:txBody>
          <a:bodyPr>
            <a:normAutofit/>
          </a:bodyPr>
          <a:lstStyle/>
          <a:p>
            <a:r>
              <a:rPr lang="en-US" sz="4800" dirty="0"/>
              <a:t>Crisis Intervention Team (CIT) Program Overview</a:t>
            </a:r>
            <a:br>
              <a:rPr lang="en-US" sz="4800" dirty="0"/>
            </a:br>
            <a:br>
              <a:rPr lang="en-US" sz="4800" dirty="0"/>
            </a:br>
            <a:endParaRPr lang="en-US" sz="4800" dirty="0"/>
          </a:p>
        </p:txBody>
      </p:sp>
      <p:sp>
        <p:nvSpPr>
          <p:cNvPr id="5" name="Subtitle 4"/>
          <p:cNvSpPr>
            <a:spLocks noGrp="1"/>
          </p:cNvSpPr>
          <p:nvPr>
            <p:ph type="subTitle" idx="1"/>
          </p:nvPr>
        </p:nvSpPr>
        <p:spPr>
          <a:xfrm>
            <a:off x="1371600" y="3886200"/>
            <a:ext cx="6400800" cy="2743200"/>
          </a:xfrm>
        </p:spPr>
        <p:txBody>
          <a:bodyPr>
            <a:normAutofit/>
          </a:bodyPr>
          <a:lstStyle/>
          <a:p>
            <a:endParaRPr lang="en-US" sz="2400" dirty="0">
              <a:solidFill>
                <a:schemeClr val="tx2"/>
              </a:solidFill>
            </a:endParaRPr>
          </a:p>
          <a:p>
            <a:endParaRPr lang="en-US" sz="2400" dirty="0">
              <a:solidFill>
                <a:schemeClr val="tx2"/>
              </a:solidFill>
            </a:endParaRPr>
          </a:p>
          <a:p>
            <a:endParaRPr lang="en-US" sz="2400" dirty="0">
              <a:solidFill>
                <a:schemeClr val="tx2"/>
              </a:solidFill>
            </a:endParaRPr>
          </a:p>
          <a:p>
            <a:r>
              <a:rPr lang="en-US" sz="2400" kern="0" dirty="0">
                <a:solidFill>
                  <a:schemeClr val="tx2"/>
                </a:solidFill>
              </a:rPr>
              <a:t>Bobby Bollinger</a:t>
            </a:r>
          </a:p>
          <a:p>
            <a:r>
              <a:rPr lang="en-US" sz="2400" kern="0" dirty="0">
                <a:solidFill>
                  <a:schemeClr val="tx2"/>
                </a:solidFill>
              </a:rPr>
              <a:t>Southeast Law Enforcement Academy</a:t>
            </a:r>
          </a:p>
          <a:p>
            <a:r>
              <a:rPr lang="en-US" sz="2400" kern="0" dirty="0">
                <a:solidFill>
                  <a:schemeClr val="tx2"/>
                </a:solidFill>
              </a:rPr>
              <a:t>SEMO CIT Council / MO CIT Council</a:t>
            </a:r>
            <a:endParaRPr lang="en-US" sz="2400" dirty="0">
              <a:solidFill>
                <a:schemeClr val="tx2"/>
              </a:solidFill>
            </a:endParaRPr>
          </a:p>
        </p:txBody>
      </p:sp>
      <p:pic>
        <p:nvPicPr>
          <p:cNvPr id="6" name="Picture 5" descr="Logo_Revised_1-5-11_medium_.jpg"/>
          <p:cNvPicPr>
            <a:picLocks noChangeAspect="1"/>
          </p:cNvPicPr>
          <p:nvPr/>
        </p:nvPicPr>
        <p:blipFill>
          <a:blip r:embed="rId3" cstate="print"/>
          <a:stretch>
            <a:fillRect/>
          </a:stretch>
        </p:blipFill>
        <p:spPr>
          <a:xfrm>
            <a:off x="2875973" y="1981200"/>
            <a:ext cx="3620654" cy="32004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CIT a Collaboration </a:t>
            </a:r>
          </a:p>
        </p:txBody>
      </p:sp>
      <p:sp>
        <p:nvSpPr>
          <p:cNvPr id="3" name="Text Placeholder 2"/>
          <p:cNvSpPr>
            <a:spLocks noGrp="1"/>
          </p:cNvSpPr>
          <p:nvPr>
            <p:ph type="body" sz="quarter" idx="10"/>
          </p:nvPr>
        </p:nvSpPr>
        <p:spPr>
          <a:xfrm>
            <a:off x="381000" y="1411552"/>
            <a:ext cx="8382000" cy="2936188"/>
          </a:xfrm>
        </p:spPr>
        <p:txBody>
          <a:bodyPr>
            <a:normAutofit lnSpcReduction="10000"/>
          </a:bodyPr>
          <a:lstStyle/>
          <a:p>
            <a:pPr lvl="1">
              <a:buFont typeface="Arial" pitchFamily="34" charset="0"/>
              <a:buChar char="•"/>
            </a:pPr>
            <a:r>
              <a:rPr lang="en-US" sz="3600" dirty="0"/>
              <a:t>Advocacy</a:t>
            </a:r>
          </a:p>
          <a:p>
            <a:pPr lvl="1">
              <a:buFont typeface="Arial" pitchFamily="34" charset="0"/>
              <a:buChar char="•"/>
            </a:pPr>
            <a:r>
              <a:rPr lang="en-US" sz="3600" dirty="0"/>
              <a:t>Families</a:t>
            </a:r>
          </a:p>
          <a:p>
            <a:pPr lvl="1">
              <a:buFont typeface="Arial" pitchFamily="34" charset="0"/>
              <a:buChar char="•"/>
            </a:pPr>
            <a:r>
              <a:rPr lang="en-US" sz="3600" dirty="0"/>
              <a:t>Consumers</a:t>
            </a:r>
          </a:p>
          <a:p>
            <a:pPr lvl="1">
              <a:buFont typeface="Arial" pitchFamily="34" charset="0"/>
              <a:buChar char="•"/>
            </a:pPr>
            <a:r>
              <a:rPr lang="en-US" sz="3600" dirty="0"/>
              <a:t>Providers</a:t>
            </a:r>
          </a:p>
          <a:p>
            <a:pPr lvl="1">
              <a:buFont typeface="Arial" pitchFamily="34" charset="0"/>
              <a:buChar char="•"/>
            </a:pPr>
            <a:r>
              <a:rPr lang="en-US" sz="3600" dirty="0"/>
              <a:t>Law Enforcement</a:t>
            </a:r>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4613423"/>
            <a:ext cx="5151675" cy="15600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809157">
            <a:off x="6838560" y="262130"/>
            <a:ext cx="1492004" cy="4583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48200" y="1676400"/>
            <a:ext cx="1944573" cy="22281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61434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CIT Collaborative Approach</a:t>
            </a:r>
          </a:p>
        </p:txBody>
      </p:sp>
      <p:sp>
        <p:nvSpPr>
          <p:cNvPr id="4" name="Content Placeholder 3"/>
          <p:cNvSpPr>
            <a:spLocks noGrp="1"/>
          </p:cNvSpPr>
          <p:nvPr>
            <p:ph sz="half" idx="1"/>
          </p:nvPr>
        </p:nvSpPr>
        <p:spPr>
          <a:xfrm>
            <a:off x="381000" y="1411553"/>
            <a:ext cx="4114800" cy="3231654"/>
          </a:xfrm>
        </p:spPr>
        <p:txBody>
          <a:bodyPr>
            <a:normAutofit/>
          </a:bodyPr>
          <a:lstStyle/>
          <a:p>
            <a:r>
              <a:rPr lang="en-US" dirty="0"/>
              <a:t>State CIT Council</a:t>
            </a:r>
          </a:p>
          <a:p>
            <a:pPr algn="ctr">
              <a:buNone/>
            </a:pPr>
            <a:r>
              <a:rPr lang="en-US" i="1" dirty="0">
                <a:effectLst>
                  <a:outerShdw blurRad="38100" dist="38100" dir="2700000" algn="tl">
                    <a:srgbClr val="000000">
                      <a:alpha val="43137"/>
                    </a:srgbClr>
                  </a:outerShdw>
                </a:effectLst>
              </a:rPr>
              <a:t>Meets Bi-Monthly</a:t>
            </a:r>
          </a:p>
          <a:p>
            <a:pPr algn="ctr">
              <a:buNone/>
            </a:pPr>
            <a:endParaRPr lang="en-US" i="1" dirty="0">
              <a:effectLst>
                <a:outerShdw blurRad="38100" dist="38100" dir="2700000" algn="tl">
                  <a:srgbClr val="000000">
                    <a:alpha val="43137"/>
                  </a:srgbClr>
                </a:outerShdw>
              </a:effectLst>
            </a:endParaRPr>
          </a:p>
          <a:p>
            <a:r>
              <a:rPr lang="en-US" dirty="0"/>
              <a:t>SEMO CIT Council</a:t>
            </a:r>
          </a:p>
          <a:p>
            <a:pPr algn="ctr">
              <a:buNone/>
            </a:pPr>
            <a:r>
              <a:rPr lang="en-US" i="1" dirty="0">
                <a:effectLst>
                  <a:outerShdw blurRad="38100" dist="38100" dir="2700000" algn="tl">
                    <a:srgbClr val="000000">
                      <a:alpha val="43137"/>
                    </a:srgbClr>
                  </a:outerShdw>
                </a:effectLst>
              </a:rPr>
              <a:t>Meets Monthly</a:t>
            </a:r>
          </a:p>
          <a:p>
            <a:pPr algn="ctr">
              <a:buNone/>
            </a:pPr>
            <a:endParaRPr lang="en-US" dirty="0"/>
          </a:p>
          <a:p>
            <a:pPr>
              <a:buNone/>
            </a:pPr>
            <a:endParaRPr lang="en-US" i="1" dirty="0">
              <a:effectLst>
                <a:outerShdw blurRad="38100" dist="38100" dir="2700000" algn="tl">
                  <a:srgbClr val="000000">
                    <a:alpha val="43137"/>
                  </a:srgbClr>
                </a:outerShdw>
              </a:effectLst>
            </a:endParaRPr>
          </a:p>
          <a:p>
            <a:pPr algn="ctr">
              <a:buNone/>
            </a:pPr>
            <a:endParaRPr lang="en-US" i="1" dirty="0">
              <a:effectLst>
                <a:outerShdw blurRad="38100" dist="38100" dir="2700000" algn="tl">
                  <a:srgbClr val="000000">
                    <a:alpha val="43137"/>
                  </a:srgbClr>
                </a:outerShdw>
              </a:effectLst>
            </a:endParaRPr>
          </a:p>
          <a:p>
            <a:pPr algn="ctr">
              <a:buNone/>
            </a:pPr>
            <a:endParaRPr lang="en-US" i="1" dirty="0">
              <a:effectLst>
                <a:outerShdw blurRad="38100" dist="38100" dir="2700000" algn="tl">
                  <a:srgbClr val="000000">
                    <a:alpha val="43137"/>
                  </a:srgbClr>
                </a:outerShdw>
              </a:effectLst>
            </a:endParaRPr>
          </a:p>
        </p:txBody>
      </p:sp>
      <p:pic>
        <p:nvPicPr>
          <p:cNvPr id="6" name="Content Placeholder 5" descr="meeting.jpg"/>
          <p:cNvPicPr>
            <a:picLocks noGrp="1" noChangeAspect="1"/>
          </p:cNvPicPr>
          <p:nvPr>
            <p:ph sz="half" idx="2"/>
          </p:nvPr>
        </p:nvPicPr>
        <p:blipFill>
          <a:blip r:embed="rId3" cstate="print"/>
          <a:stretch>
            <a:fillRect/>
          </a:stretch>
        </p:blipFill>
        <p:spPr>
          <a:xfrm>
            <a:off x="3886200" y="1411288"/>
            <a:ext cx="5257799" cy="3846512"/>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Benefits of the CIT Program</a:t>
            </a:r>
          </a:p>
        </p:txBody>
      </p:sp>
      <p:sp>
        <p:nvSpPr>
          <p:cNvPr id="5" name="Text Placeholder 4"/>
          <p:cNvSpPr>
            <a:spLocks noGrp="1"/>
          </p:cNvSpPr>
          <p:nvPr>
            <p:ph type="body" idx="1"/>
          </p:nvPr>
        </p:nvSpPr>
        <p:spPr/>
        <p:txBody>
          <a:bodyPr/>
          <a:lstStyle/>
          <a:p>
            <a:pPr algn="ctr"/>
            <a:r>
              <a:rPr lang="en-US" dirty="0">
                <a:solidFill>
                  <a:srgbClr val="C00000"/>
                </a:solidFill>
              </a:rPr>
              <a:t>Law Enforcement</a:t>
            </a:r>
          </a:p>
        </p:txBody>
      </p:sp>
      <p:sp>
        <p:nvSpPr>
          <p:cNvPr id="6" name="Content Placeholder 5"/>
          <p:cNvSpPr>
            <a:spLocks noGrp="1"/>
          </p:cNvSpPr>
          <p:nvPr>
            <p:ph sz="half" idx="2"/>
          </p:nvPr>
        </p:nvSpPr>
        <p:spPr>
          <a:xfrm>
            <a:off x="152400" y="2174875"/>
            <a:ext cx="4344988" cy="3951288"/>
          </a:xfrm>
        </p:spPr>
        <p:txBody>
          <a:bodyPr>
            <a:normAutofit fontScale="92500"/>
          </a:bodyPr>
          <a:lstStyle/>
          <a:p>
            <a:r>
              <a:rPr lang="en-US" dirty="0"/>
              <a:t>Increase officer safety</a:t>
            </a:r>
          </a:p>
          <a:p>
            <a:r>
              <a:rPr lang="en-US" dirty="0"/>
              <a:t>Reduce officer injuries</a:t>
            </a:r>
          </a:p>
          <a:p>
            <a:r>
              <a:rPr lang="en-US" dirty="0"/>
              <a:t>Extends an officers skills, expertise, and professionalism</a:t>
            </a:r>
          </a:p>
          <a:p>
            <a:r>
              <a:rPr lang="en-US" dirty="0"/>
              <a:t>Reduces the amount of time spend on CIT calls</a:t>
            </a:r>
          </a:p>
          <a:p>
            <a:r>
              <a:rPr lang="en-US" dirty="0"/>
              <a:t>Increases moral</a:t>
            </a:r>
          </a:p>
          <a:p>
            <a:r>
              <a:rPr lang="en-US" dirty="0"/>
              <a:t>Increases communities confidence in law enforcement</a:t>
            </a:r>
          </a:p>
          <a:p>
            <a:r>
              <a:rPr lang="en-US" dirty="0"/>
              <a:t>Reduces liability</a:t>
            </a:r>
          </a:p>
          <a:p>
            <a:endParaRPr lang="en-US" dirty="0"/>
          </a:p>
        </p:txBody>
      </p:sp>
      <p:sp>
        <p:nvSpPr>
          <p:cNvPr id="7" name="Text Placeholder 6"/>
          <p:cNvSpPr>
            <a:spLocks noGrp="1"/>
          </p:cNvSpPr>
          <p:nvPr>
            <p:ph type="body" sz="quarter" idx="3"/>
          </p:nvPr>
        </p:nvSpPr>
        <p:spPr/>
        <p:txBody>
          <a:bodyPr/>
          <a:lstStyle/>
          <a:p>
            <a:pPr algn="ctr"/>
            <a:r>
              <a:rPr lang="en-US" dirty="0">
                <a:solidFill>
                  <a:srgbClr val="C00000"/>
                </a:solidFill>
              </a:rPr>
              <a:t>Community</a:t>
            </a:r>
          </a:p>
        </p:txBody>
      </p:sp>
      <p:sp>
        <p:nvSpPr>
          <p:cNvPr id="8" name="Content Placeholder 7"/>
          <p:cNvSpPr>
            <a:spLocks noGrp="1"/>
          </p:cNvSpPr>
          <p:nvPr>
            <p:ph sz="quarter" idx="4"/>
          </p:nvPr>
        </p:nvSpPr>
        <p:spPr/>
        <p:txBody>
          <a:bodyPr>
            <a:normAutofit/>
          </a:bodyPr>
          <a:lstStyle/>
          <a:p>
            <a:r>
              <a:rPr lang="en-US" sz="2200" dirty="0"/>
              <a:t>Reduces potential of injury or death to those with mental health and substance use disorders</a:t>
            </a:r>
          </a:p>
          <a:p>
            <a:r>
              <a:rPr lang="en-US" sz="2200" dirty="0"/>
              <a:t>Reduces the possibility consumer will end up in the criminal justice system</a:t>
            </a:r>
          </a:p>
          <a:p>
            <a:r>
              <a:rPr lang="en-US" sz="2200" dirty="0"/>
              <a:t>Increases possibility that consumer will get connected to appropriate care</a:t>
            </a:r>
          </a:p>
          <a:p>
            <a:pPr>
              <a:buNone/>
            </a:pPr>
            <a:endParaRPr lang="en-US" sz="2200" dirty="0"/>
          </a:p>
          <a:p>
            <a:endParaRPr lang="en-US" sz="2200" dirty="0"/>
          </a:p>
          <a:p>
            <a:endParaRPr lang="en-US" sz="2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linds(horizont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linds(horizontal)">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blinds(horizontal)">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blinds(horizontal)">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blinds(horizontal)">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8">
                                            <p:txEl>
                                              <p:pRg st="0" end="0"/>
                                            </p:txEl>
                                          </p:spTgt>
                                        </p:tgtEl>
                                        <p:attrNameLst>
                                          <p:attrName>style.visibility</p:attrName>
                                        </p:attrNameLst>
                                      </p:cBhvr>
                                      <p:to>
                                        <p:strVal val="visible"/>
                                      </p:to>
                                    </p:set>
                                    <p:animEffect transition="in" filter="blinds(horizontal)">
                                      <p:cBhvr>
                                        <p:cTn id="42" dur="500"/>
                                        <p:tgtEl>
                                          <p:spTgt spid="8">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8">
                                            <p:txEl>
                                              <p:pRg st="1" end="1"/>
                                            </p:txEl>
                                          </p:spTgt>
                                        </p:tgtEl>
                                        <p:attrNameLst>
                                          <p:attrName>style.visibility</p:attrName>
                                        </p:attrNameLst>
                                      </p:cBhvr>
                                      <p:to>
                                        <p:strVal val="visible"/>
                                      </p:to>
                                    </p:set>
                                    <p:animEffect transition="in" filter="blinds(horizontal)">
                                      <p:cBhvr>
                                        <p:cTn id="47" dur="500"/>
                                        <p:tgtEl>
                                          <p:spTgt spid="8">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8">
                                            <p:txEl>
                                              <p:pRg st="2" end="2"/>
                                            </p:txEl>
                                          </p:spTgt>
                                        </p:tgtEl>
                                        <p:attrNameLst>
                                          <p:attrName>style.visibility</p:attrName>
                                        </p:attrNameLst>
                                      </p:cBhvr>
                                      <p:to>
                                        <p:strVal val="visible"/>
                                      </p:to>
                                    </p:set>
                                    <p:animEffect transition="in" filter="blinds(horizontal)">
                                      <p:cBhvr>
                                        <p:cTn id="5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The CIT Officer Response</a:t>
            </a:r>
          </a:p>
        </p:txBody>
      </p:sp>
      <p:sp>
        <p:nvSpPr>
          <p:cNvPr id="8" name="Content Placeholder 7"/>
          <p:cNvSpPr>
            <a:spLocks noGrp="1"/>
          </p:cNvSpPr>
          <p:nvPr>
            <p:ph idx="1"/>
          </p:nvPr>
        </p:nvSpPr>
        <p:spPr/>
        <p:txBody>
          <a:bodyPr>
            <a:normAutofit lnSpcReduction="10000"/>
          </a:bodyPr>
          <a:lstStyle/>
          <a:p>
            <a:r>
              <a:rPr lang="en-US" dirty="0"/>
              <a:t>CIT Officer should respond to any call involving someone in mental health Crisis</a:t>
            </a:r>
          </a:p>
          <a:p>
            <a:r>
              <a:rPr lang="en-US" dirty="0"/>
              <a:t>Use CIT training to De-escalate the situation</a:t>
            </a:r>
          </a:p>
          <a:p>
            <a:r>
              <a:rPr lang="en-US" dirty="0"/>
              <a:t>Assess what resources are necessary</a:t>
            </a:r>
          </a:p>
          <a:p>
            <a:r>
              <a:rPr lang="en-US" dirty="0"/>
              <a:t>Arrange for transportation if necessary</a:t>
            </a:r>
          </a:p>
          <a:p>
            <a:r>
              <a:rPr lang="en-US" dirty="0"/>
              <a:t>Complete affidavit, CIT Report</a:t>
            </a:r>
          </a:p>
          <a:p>
            <a:r>
              <a:rPr lang="en-US" dirty="0"/>
              <a:t>Arrest of mentally ill</a:t>
            </a:r>
          </a:p>
          <a:p>
            <a:r>
              <a:rPr lang="en-US" dirty="0"/>
              <a:t>Follow-up if necessary, referral to CMHL</a:t>
            </a:r>
          </a:p>
          <a:p>
            <a:endParaRPr lang="en-US" dirty="0"/>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Responsibilities of CIT Officer</a:t>
            </a:r>
          </a:p>
        </p:txBody>
      </p:sp>
      <p:sp>
        <p:nvSpPr>
          <p:cNvPr id="6" name="Content Placeholder 5"/>
          <p:cNvSpPr>
            <a:spLocks noGrp="1"/>
          </p:cNvSpPr>
          <p:nvPr>
            <p:ph idx="1"/>
          </p:nvPr>
        </p:nvSpPr>
        <p:spPr/>
        <p:txBody>
          <a:bodyPr/>
          <a:lstStyle/>
          <a:p>
            <a:endParaRPr lang="en-US" dirty="0"/>
          </a:p>
          <a:p>
            <a:r>
              <a:rPr lang="en-US" dirty="0"/>
              <a:t>Use specialized skills to de-escalate situation and decide the appropriate solution</a:t>
            </a:r>
          </a:p>
          <a:p>
            <a:r>
              <a:rPr lang="en-US" dirty="0"/>
              <a:t>If hospitalization is necessary, arrange for transportation</a:t>
            </a:r>
          </a:p>
          <a:p>
            <a:r>
              <a:rPr lang="en-US" dirty="0"/>
              <a:t>If transporting to Justice Center, notify jail staff</a:t>
            </a:r>
          </a:p>
          <a:p>
            <a:r>
              <a:rPr lang="en-US" dirty="0"/>
              <a:t>Complete CIT report for follow-up</a:t>
            </a:r>
          </a:p>
          <a:p>
            <a:pPr>
              <a:buNone/>
            </a:pP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t>History of CIT</a:t>
            </a:r>
          </a:p>
        </p:txBody>
      </p:sp>
      <p:sp>
        <p:nvSpPr>
          <p:cNvPr id="4" name="Text Placeholder 3"/>
          <p:cNvSpPr>
            <a:spLocks noGrp="1"/>
          </p:cNvSpPr>
          <p:nvPr>
            <p:ph sz="half" idx="1"/>
          </p:nvPr>
        </p:nvSpPr>
        <p:spPr>
          <a:xfrm>
            <a:off x="0" y="1752600"/>
            <a:ext cx="3886200" cy="4267200"/>
          </a:xfrm>
        </p:spPr>
        <p:txBody>
          <a:bodyPr>
            <a:normAutofit lnSpcReduction="10000"/>
          </a:bodyPr>
          <a:lstStyle/>
          <a:p>
            <a:r>
              <a:rPr lang="en-US" dirty="0">
                <a:solidFill>
                  <a:schemeClr val="tx2">
                    <a:lumMod val="75000"/>
                  </a:schemeClr>
                </a:solidFill>
              </a:rPr>
              <a:t> </a:t>
            </a:r>
            <a:r>
              <a:rPr lang="en-US" dirty="0"/>
              <a:t>CIT Memphis 1988</a:t>
            </a:r>
          </a:p>
          <a:p>
            <a:endParaRPr lang="en-US" dirty="0"/>
          </a:p>
          <a:p>
            <a:r>
              <a:rPr lang="en-US" dirty="0"/>
              <a:t>CIT Kansas City</a:t>
            </a:r>
          </a:p>
          <a:p>
            <a:endParaRPr lang="en-US" dirty="0"/>
          </a:p>
          <a:p>
            <a:r>
              <a:rPr lang="en-US" dirty="0"/>
              <a:t>CIT St. Louis</a:t>
            </a:r>
          </a:p>
          <a:p>
            <a:endParaRPr lang="en-US" dirty="0"/>
          </a:p>
          <a:p>
            <a:r>
              <a:rPr lang="en-US" dirty="0"/>
              <a:t>CIT Mid-Missouri</a:t>
            </a:r>
          </a:p>
          <a:p>
            <a:endParaRPr lang="en-US" dirty="0"/>
          </a:p>
          <a:p>
            <a:r>
              <a:rPr lang="en-US" dirty="0"/>
              <a:t>CIT Missouri</a:t>
            </a:r>
          </a:p>
          <a:p>
            <a:endParaRPr lang="en-US" dirty="0"/>
          </a:p>
          <a:p>
            <a:endParaRPr lang="en-US" dirty="0"/>
          </a:p>
          <a:p>
            <a:pPr>
              <a:buNone/>
            </a:pPr>
            <a:endParaRPr lang="en-US" dirty="0"/>
          </a:p>
          <a:p>
            <a:pPr>
              <a:buNone/>
            </a:pPr>
            <a:endParaRPr lang="en-US" dirty="0"/>
          </a:p>
        </p:txBody>
      </p:sp>
      <p:pic>
        <p:nvPicPr>
          <p:cNvPr id="6" name="Content Placeholder 5" descr="CIT international.png"/>
          <p:cNvPicPr>
            <a:picLocks noGrp="1" noChangeAspect="1"/>
          </p:cNvPicPr>
          <p:nvPr>
            <p:ph sz="half" idx="2"/>
          </p:nvPr>
        </p:nvPicPr>
        <p:blipFill>
          <a:blip r:embed="rId3" cstate="print"/>
          <a:stretch>
            <a:fillRect/>
          </a:stretch>
        </p:blipFill>
        <p:spPr>
          <a:xfrm>
            <a:off x="3810000" y="4343400"/>
            <a:ext cx="2130425" cy="2170112"/>
          </a:xfrm>
        </p:spPr>
      </p:pic>
      <p:pic>
        <p:nvPicPr>
          <p:cNvPr id="7" name="Picture 2" descr="C:\Users\llappin\AppData\Local\Microsoft\Windows\Temporary Internet Files\Content.Outlook\33HSC40Q\CIT Pi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34200" y="0"/>
            <a:ext cx="1908854" cy="190885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62400" y="0"/>
            <a:ext cx="1904759" cy="1895982"/>
          </a:xfrm>
          <a:prstGeom prst="rect">
            <a:avLst/>
          </a:prstGeom>
        </p:spPr>
      </p:pic>
      <p:pic>
        <p:nvPicPr>
          <p:cNvPr id="9" name="Picture 2" descr="C:\Users\llappin\AppData\Local\Microsoft\Windows\Temporary Internet Files\Content.Outlook\33HSC40Q\cit graphic.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10400" y="4419600"/>
            <a:ext cx="2133600" cy="21336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2012server\Redirected\j.klaus\Documents\CIT\CITLogo.jpg"/>
          <p:cNvPicPr>
            <a:picLocks noChangeAspect="1" noChangeArrowheads="1"/>
          </p:cNvPicPr>
          <p:nvPr/>
        </p:nvPicPr>
        <p:blipFill>
          <a:blip r:embed="rId7" cstate="print"/>
          <a:srcRect/>
          <a:stretch>
            <a:fillRect/>
          </a:stretch>
        </p:blipFill>
        <p:spPr bwMode="auto">
          <a:xfrm>
            <a:off x="5181600" y="2133600"/>
            <a:ext cx="2389632" cy="2112264"/>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normAutofit fontScale="90000"/>
          </a:bodyPr>
          <a:lstStyle/>
          <a:p>
            <a:r>
              <a:rPr lang="en-US" dirty="0"/>
              <a:t>Missouri CIT Council (MO CIT)</a:t>
            </a:r>
          </a:p>
        </p:txBody>
      </p:sp>
      <p:sp>
        <p:nvSpPr>
          <p:cNvPr id="3" name="Text Placeholder 2"/>
          <p:cNvSpPr>
            <a:spLocks noGrp="1"/>
          </p:cNvSpPr>
          <p:nvPr>
            <p:ph idx="1"/>
          </p:nvPr>
        </p:nvSpPr>
        <p:spPr>
          <a:xfrm>
            <a:off x="381000" y="1412875"/>
            <a:ext cx="8382000" cy="2757678"/>
          </a:xfrm>
        </p:spPr>
        <p:txBody>
          <a:bodyPr/>
          <a:lstStyle/>
          <a:p>
            <a:r>
              <a:rPr lang="en-US" sz="3600" dirty="0"/>
              <a:t>Missouri Department of Mental Health provides funding for CIT</a:t>
            </a:r>
          </a:p>
          <a:p>
            <a:endParaRPr lang="en-US" sz="3600" dirty="0">
              <a:solidFill>
                <a:srgbClr val="FFC301"/>
              </a:solidFill>
            </a:endParaRPr>
          </a:p>
          <a:p>
            <a:pPr>
              <a:buNone/>
            </a:pPr>
            <a:endParaRPr lang="en-US" sz="3200" dirty="0">
              <a:solidFill>
                <a:srgbClr val="FFC301"/>
              </a:solidFill>
            </a:endParaRPr>
          </a:p>
          <a:p>
            <a:endParaRPr lang="en-US" sz="3600" dirty="0">
              <a:solidFill>
                <a:srgbClr val="FFC301"/>
              </a:solidFill>
            </a:endParaRPr>
          </a:p>
        </p:txBody>
      </p:sp>
      <p:pic>
        <p:nvPicPr>
          <p:cNvPr id="4" name="Picture 2" descr="\\2012server\Redirected\j.klaus\Documents\CIT\CITLogo.jpg"/>
          <p:cNvPicPr>
            <a:picLocks noChangeAspect="1" noChangeArrowheads="1"/>
          </p:cNvPicPr>
          <p:nvPr/>
        </p:nvPicPr>
        <p:blipFill>
          <a:blip r:embed="rId3" cstate="print"/>
          <a:srcRect/>
          <a:stretch>
            <a:fillRect/>
          </a:stretch>
        </p:blipFill>
        <p:spPr bwMode="auto">
          <a:xfrm>
            <a:off x="2895600" y="2819400"/>
            <a:ext cx="3886200" cy="3300413"/>
          </a:xfrm>
          <a:prstGeom prst="rect">
            <a:avLst/>
          </a:prstGeom>
          <a:noFill/>
        </p:spPr>
      </p:pic>
    </p:spTree>
    <p:extLst>
      <p:ext uri="{BB962C8B-B14F-4D97-AF65-F5344CB8AC3E}">
        <p14:creationId xmlns:p14="http://schemas.microsoft.com/office/powerpoint/2010/main" val="26021615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6"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E405B6E-1F14-4C11-85E4-328C4F507852}" type="slidenum">
              <a:rPr lang="en-US" smtClean="0">
                <a:solidFill>
                  <a:srgbClr val="FFFFFF"/>
                </a:solidFill>
              </a:rPr>
              <a:pPr/>
              <a:t>17</a:t>
            </a:fld>
            <a:endParaRPr lang="en-US" dirty="0">
              <a:solidFill>
                <a:srgbClr val="FFFFFF"/>
              </a:solidFill>
            </a:endParaRPr>
          </a:p>
        </p:txBody>
      </p:sp>
      <p:sp>
        <p:nvSpPr>
          <p:cNvPr id="8195" name="Content Placeholder 4"/>
          <p:cNvSpPr>
            <a:spLocks noGrp="1"/>
          </p:cNvSpPr>
          <p:nvPr>
            <p:ph idx="4294967295"/>
          </p:nvPr>
        </p:nvSpPr>
        <p:spPr>
          <a:xfrm>
            <a:off x="0" y="1600200"/>
            <a:ext cx="8229600" cy="4525963"/>
          </a:xfrm>
        </p:spPr>
        <p:txBody>
          <a:bodyPr>
            <a:normAutofit/>
          </a:bodyPr>
          <a:lstStyle/>
          <a:p>
            <a:pPr>
              <a:buFont typeface="Wingdings" pitchFamily="2" charset="2"/>
              <a:buNone/>
            </a:pPr>
            <a:r>
              <a:rPr lang="en-US" sz="2800" b="1" dirty="0"/>
              <a:t>Missouri CIT Council – </a:t>
            </a:r>
          </a:p>
          <a:p>
            <a:pPr>
              <a:buFont typeface="Wingdings" pitchFamily="2" charset="2"/>
              <a:buNone/>
            </a:pPr>
            <a:r>
              <a:rPr lang="en-US" sz="2800" b="1" dirty="0"/>
              <a:t>    purpose:</a:t>
            </a:r>
          </a:p>
          <a:p>
            <a:pPr marL="400050" lvl="1" indent="0">
              <a:buFontTx/>
              <a:buNone/>
            </a:pPr>
            <a:r>
              <a:rPr lang="en-US" sz="2800" i="1" dirty="0"/>
              <a:t>…to form a collaborative effort of law enforcement, mental health professionals, consumers and family members from across the state, committed to helping and serving individuals with mental illness and other brain disorders, by implementing a statewide CIT Program based on the Memphis model</a:t>
            </a:r>
            <a:r>
              <a:rPr lang="en-US" sz="2800" dirty="0"/>
              <a:t>.</a:t>
            </a:r>
          </a:p>
        </p:txBody>
      </p:sp>
      <p:pic>
        <p:nvPicPr>
          <p:cNvPr id="3074" name="Picture 2" descr="\\2012server\Redirected\j.klaus\Documents\CIT\CITLogo.jpg"/>
          <p:cNvPicPr>
            <a:picLocks noChangeAspect="1" noChangeArrowheads="1"/>
          </p:cNvPicPr>
          <p:nvPr/>
        </p:nvPicPr>
        <p:blipFill>
          <a:blip r:embed="rId3" cstate="print"/>
          <a:srcRect/>
          <a:stretch>
            <a:fillRect/>
          </a:stretch>
        </p:blipFill>
        <p:spPr bwMode="auto">
          <a:xfrm>
            <a:off x="4953000" y="381000"/>
            <a:ext cx="2389632" cy="2112264"/>
          </a:xfrm>
          <a:prstGeom prst="rect">
            <a:avLst/>
          </a:prstGeom>
          <a:noFill/>
        </p:spPr>
      </p:pic>
    </p:spTree>
    <p:extLst>
      <p:ext uri="{BB962C8B-B14F-4D97-AF65-F5344CB8AC3E}">
        <p14:creationId xmlns:p14="http://schemas.microsoft.com/office/powerpoint/2010/main" val="2402731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is Part of MO CIT</a:t>
            </a:r>
          </a:p>
        </p:txBody>
      </p:sp>
      <p:sp>
        <p:nvSpPr>
          <p:cNvPr id="3" name="Content Placeholder 2"/>
          <p:cNvSpPr>
            <a:spLocks noGrp="1"/>
          </p:cNvSpPr>
          <p:nvPr>
            <p:ph idx="1"/>
          </p:nvPr>
        </p:nvSpPr>
        <p:spPr>
          <a:xfrm>
            <a:off x="381000" y="1066800"/>
            <a:ext cx="8382000" cy="5724644"/>
          </a:xfrm>
        </p:spPr>
        <p:txBody>
          <a:bodyPr/>
          <a:lstStyle/>
          <a:p>
            <a:r>
              <a:rPr lang="en-US" dirty="0"/>
              <a:t>LE agencies with established CIT Programs</a:t>
            </a:r>
          </a:p>
          <a:p>
            <a:pPr marL="0" indent="0">
              <a:buNone/>
            </a:pPr>
            <a:endParaRPr lang="en-US" sz="800" dirty="0"/>
          </a:p>
          <a:p>
            <a:r>
              <a:rPr lang="en-US" dirty="0"/>
              <a:t>LE agencies working to start CIT Programs</a:t>
            </a:r>
          </a:p>
          <a:p>
            <a:pPr marL="0" indent="0">
              <a:buNone/>
            </a:pPr>
            <a:endParaRPr lang="en-US" sz="800" dirty="0"/>
          </a:p>
          <a:p>
            <a:r>
              <a:rPr lang="en-US" dirty="0"/>
              <a:t>Missouri Department of Mental Health</a:t>
            </a:r>
          </a:p>
          <a:p>
            <a:pPr marL="0" indent="0">
              <a:buNone/>
            </a:pPr>
            <a:endParaRPr lang="en-US" sz="800" dirty="0"/>
          </a:p>
          <a:p>
            <a:r>
              <a:rPr lang="en-US" dirty="0"/>
              <a:t>Hospitals</a:t>
            </a:r>
          </a:p>
          <a:p>
            <a:pPr marL="0" indent="0">
              <a:buNone/>
            </a:pPr>
            <a:endParaRPr lang="en-US" sz="800" dirty="0"/>
          </a:p>
          <a:p>
            <a:r>
              <a:rPr lang="en-US" dirty="0"/>
              <a:t>Community Mental Health Agencies</a:t>
            </a:r>
          </a:p>
          <a:p>
            <a:pPr marL="0" indent="0">
              <a:buNone/>
            </a:pPr>
            <a:endParaRPr lang="en-US" sz="800" dirty="0"/>
          </a:p>
          <a:p>
            <a:r>
              <a:rPr lang="en-US" dirty="0"/>
              <a:t>Missouri Department of Corrections</a:t>
            </a:r>
          </a:p>
          <a:p>
            <a:pPr marL="0" indent="0">
              <a:buNone/>
            </a:pPr>
            <a:endParaRPr lang="en-US" sz="800" dirty="0"/>
          </a:p>
          <a:p>
            <a:r>
              <a:rPr lang="en-US" dirty="0"/>
              <a:t>Missouri Division of Health and Senior Services</a:t>
            </a:r>
          </a:p>
          <a:p>
            <a:pPr marL="0" indent="0">
              <a:buNone/>
            </a:pPr>
            <a:endParaRPr lang="en-US" sz="800" dirty="0"/>
          </a:p>
          <a:p>
            <a:r>
              <a:rPr lang="en-US" dirty="0"/>
              <a:t>National Alliance on Mental Illness (NAMI)</a:t>
            </a:r>
          </a:p>
          <a:p>
            <a:pPr>
              <a:buNone/>
            </a:pP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 of the MO CIT</a:t>
            </a:r>
          </a:p>
        </p:txBody>
      </p:sp>
      <p:sp>
        <p:nvSpPr>
          <p:cNvPr id="3" name="Content Placeholder 2"/>
          <p:cNvSpPr>
            <a:spLocks noGrp="1"/>
          </p:cNvSpPr>
          <p:nvPr>
            <p:ph idx="1"/>
          </p:nvPr>
        </p:nvSpPr>
        <p:spPr>
          <a:xfrm>
            <a:off x="381000" y="1412874"/>
            <a:ext cx="8382000" cy="4348883"/>
          </a:xfrm>
        </p:spPr>
        <p:txBody>
          <a:bodyPr>
            <a:normAutofit fontScale="92500" lnSpcReduction="10000"/>
          </a:bodyPr>
          <a:lstStyle/>
          <a:p>
            <a:pPr>
              <a:buFont typeface="Arial" pitchFamily="34" charset="0"/>
              <a:buChar char="•"/>
            </a:pPr>
            <a:r>
              <a:rPr lang="en-US" dirty="0"/>
              <a:t>Support ongoing CIT training from established CIT Programs</a:t>
            </a:r>
          </a:p>
          <a:p>
            <a:pPr>
              <a:buFont typeface="Arial" pitchFamily="34" charset="0"/>
              <a:buChar char="•"/>
            </a:pPr>
            <a:endParaRPr lang="en-US" sz="1000" dirty="0"/>
          </a:p>
          <a:p>
            <a:pPr>
              <a:buFont typeface="Arial" pitchFamily="34" charset="0"/>
              <a:buChar char="•"/>
            </a:pPr>
            <a:r>
              <a:rPr lang="en-US" dirty="0"/>
              <a:t>Support LE agencies  to establish their own CIT Programs</a:t>
            </a:r>
          </a:p>
          <a:p>
            <a:pPr>
              <a:buFont typeface="Arial" pitchFamily="34" charset="0"/>
              <a:buChar char="•"/>
            </a:pPr>
            <a:endParaRPr lang="en-US" sz="1000" dirty="0"/>
          </a:p>
          <a:p>
            <a:pPr>
              <a:buFont typeface="Arial" pitchFamily="34" charset="0"/>
              <a:buChar char="•"/>
            </a:pPr>
            <a:r>
              <a:rPr lang="en-US" dirty="0"/>
              <a:t>Create a standardized core CIT curriculum that all  Missouri will use.</a:t>
            </a:r>
          </a:p>
          <a:p>
            <a:pPr>
              <a:buFont typeface="Arial" pitchFamily="34" charset="0"/>
              <a:buChar char="•"/>
            </a:pPr>
            <a:endParaRPr lang="en-US" sz="1000" dirty="0"/>
          </a:p>
          <a:p>
            <a:pPr>
              <a:buFont typeface="Arial" pitchFamily="34" charset="0"/>
              <a:buChar char="•"/>
            </a:pPr>
            <a:r>
              <a:rPr lang="en-US" dirty="0"/>
              <a:t>Additional funding  to continue to support CIT in Missouri as it expands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232F4-BED4-4559-BE99-1B36B980751B}"/>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307DD055-4840-4510-9CDA-1EB140094136}"/>
              </a:ext>
            </a:extLst>
          </p:cNvPr>
          <p:cNvSpPr>
            <a:spLocks noGrp="1"/>
          </p:cNvSpPr>
          <p:nvPr>
            <p:ph idx="1"/>
          </p:nvPr>
        </p:nvSpPr>
        <p:spPr/>
        <p:txBody>
          <a:bodyPr/>
          <a:lstStyle/>
          <a:p>
            <a:r>
              <a:rPr lang="en-US" dirty="0"/>
              <a:t>Explain the history and objectives of CIT in Memphis and Missouri</a:t>
            </a:r>
          </a:p>
          <a:p>
            <a:r>
              <a:rPr lang="en-US" dirty="0"/>
              <a:t>Describe CIT as collaboration and an example of a successful community policing program</a:t>
            </a:r>
          </a:p>
          <a:p>
            <a:r>
              <a:rPr lang="en-US" dirty="0"/>
              <a:t>Describe the benefit of CIT for the officer/deputy/trooper and the community</a:t>
            </a:r>
          </a:p>
          <a:p>
            <a:endParaRPr lang="en-US" dirty="0"/>
          </a:p>
        </p:txBody>
      </p:sp>
    </p:spTree>
    <p:extLst>
      <p:ext uri="{BB962C8B-B14F-4D97-AF65-F5344CB8AC3E}">
        <p14:creationId xmlns:p14="http://schemas.microsoft.com/office/powerpoint/2010/main" val="17217996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Missouri CIT Council</a:t>
            </a:r>
          </a:p>
        </p:txBody>
      </p:sp>
      <p:pic>
        <p:nvPicPr>
          <p:cNvPr id="1029" name="Picture 5"/>
          <p:cNvPicPr>
            <a:picLocks noGrp="1" noChangeAspect="1" noChangeArrowheads="1"/>
          </p:cNvPicPr>
          <p:nvPr>
            <p:ph sz="half" idx="1"/>
          </p:nvPr>
        </p:nvPicPr>
        <p:blipFill>
          <a:blip r:embed="rId2" cstate="print"/>
          <a:srcRect/>
          <a:stretch>
            <a:fillRect/>
          </a:stretch>
        </p:blipFill>
        <p:spPr bwMode="auto">
          <a:xfrm>
            <a:off x="381000" y="1219200"/>
            <a:ext cx="4343400" cy="4906963"/>
          </a:xfrm>
          <a:prstGeom prst="rect">
            <a:avLst/>
          </a:prstGeom>
          <a:noFill/>
          <a:ln w="9525">
            <a:noFill/>
            <a:miter lim="800000"/>
            <a:headEnd/>
            <a:tailEnd/>
          </a:ln>
        </p:spPr>
      </p:pic>
      <p:pic>
        <p:nvPicPr>
          <p:cNvPr id="6" name="Picture 2" descr="S:\Missouri_CIT Map December 2016.jpg"/>
          <p:cNvPicPr>
            <a:picLocks noGrp="1" noChangeAspect="1" noChangeArrowheads="1"/>
          </p:cNvPicPr>
          <p:nvPr>
            <p:ph sz="half" idx="2"/>
          </p:nvPr>
        </p:nvPicPr>
        <p:blipFill>
          <a:blip r:embed="rId3" cstate="print"/>
          <a:srcRect/>
          <a:stretch>
            <a:fillRect/>
          </a:stretch>
        </p:blipFill>
        <p:spPr bwMode="auto">
          <a:xfrm>
            <a:off x="4724400" y="1219200"/>
            <a:ext cx="3810119" cy="4876799"/>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CIT Expansion Process</a:t>
            </a:r>
          </a:p>
        </p:txBody>
      </p:sp>
      <p:sp>
        <p:nvSpPr>
          <p:cNvPr id="3" name="Text Placeholder 2"/>
          <p:cNvSpPr>
            <a:spLocks noGrp="1"/>
          </p:cNvSpPr>
          <p:nvPr>
            <p:ph type="body" sz="quarter" idx="10"/>
          </p:nvPr>
        </p:nvSpPr>
        <p:spPr>
          <a:xfrm>
            <a:off x="381000" y="1411552"/>
            <a:ext cx="8382000" cy="7423571"/>
          </a:xfrm>
        </p:spPr>
        <p:txBody>
          <a:bodyPr/>
          <a:lstStyle/>
          <a:p>
            <a:r>
              <a:rPr lang="en-US" dirty="0"/>
              <a:t>Educate an area about the CIT Program</a:t>
            </a:r>
          </a:p>
          <a:p>
            <a:pPr marL="0" indent="0">
              <a:buNone/>
            </a:pPr>
            <a:endParaRPr lang="en-US" sz="1000" dirty="0"/>
          </a:p>
          <a:p>
            <a:r>
              <a:rPr lang="en-US" dirty="0"/>
              <a:t>Assist with the establishment of CIT Council and Training Committee </a:t>
            </a:r>
          </a:p>
          <a:p>
            <a:pPr marL="0" indent="0">
              <a:buNone/>
            </a:pPr>
            <a:endParaRPr lang="en-US" sz="1000" dirty="0"/>
          </a:p>
          <a:p>
            <a:r>
              <a:rPr lang="en-US" dirty="0"/>
              <a:t>Support new Council with their first 40 hour CIT Training</a:t>
            </a:r>
          </a:p>
          <a:p>
            <a:pPr marL="0" indent="0">
              <a:buNone/>
            </a:pPr>
            <a:endParaRPr lang="en-US" sz="1000" dirty="0"/>
          </a:p>
          <a:p>
            <a:r>
              <a:rPr lang="en-US" dirty="0"/>
              <a:t>Assist with the evaluation of CIT training</a:t>
            </a:r>
          </a:p>
          <a:p>
            <a:pPr marL="0" indent="0">
              <a:buNone/>
            </a:pPr>
            <a:endParaRPr lang="en-US" sz="1000" dirty="0"/>
          </a:p>
          <a:p>
            <a:r>
              <a:rPr lang="en-US" dirty="0"/>
              <a:t>Provide ongoing technical and financial  support</a:t>
            </a:r>
          </a:p>
          <a:p>
            <a:endParaRPr lang="en-US" dirty="0">
              <a:solidFill>
                <a:srgbClr val="FFFF00"/>
              </a:solidFill>
            </a:endParaRP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6810561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a:noFill/>
        </p:spPr>
        <p:txBody>
          <a:bodyPr>
            <a:normAutofit fontScale="90000"/>
          </a:bodyPr>
          <a:lstStyle/>
          <a:p>
            <a:pPr algn="ctr"/>
            <a:r>
              <a:rPr lang="en-US" sz="4400" dirty="0">
                <a:effectLst/>
              </a:rPr>
              <a:t>Expansion - Use of Technology</a:t>
            </a:r>
          </a:p>
        </p:txBody>
      </p:sp>
      <p:sp>
        <p:nvSpPr>
          <p:cNvPr id="3" name="Text Placeholder 2"/>
          <p:cNvSpPr>
            <a:spLocks noGrp="1"/>
          </p:cNvSpPr>
          <p:nvPr>
            <p:ph type="body" sz="quarter" idx="10"/>
          </p:nvPr>
        </p:nvSpPr>
        <p:spPr>
          <a:xfrm>
            <a:off x="381000" y="1143000"/>
            <a:ext cx="8382000" cy="3314754"/>
          </a:xfrm>
        </p:spPr>
        <p:txBody>
          <a:bodyPr>
            <a:normAutofit lnSpcReduction="10000"/>
          </a:bodyPr>
          <a:lstStyle/>
          <a:p>
            <a:pPr marL="0" indent="0">
              <a:buNone/>
            </a:pPr>
            <a:endParaRPr lang="en-US" sz="1000" dirty="0">
              <a:solidFill>
                <a:srgbClr val="FFC301"/>
              </a:solidFill>
            </a:endParaRPr>
          </a:p>
          <a:p>
            <a:r>
              <a:rPr lang="en-US" sz="2400" dirty="0"/>
              <a:t>Website/Facebook</a:t>
            </a:r>
          </a:p>
          <a:p>
            <a:endParaRPr lang="en-US" sz="2400" dirty="0"/>
          </a:p>
          <a:p>
            <a:r>
              <a:rPr lang="en-US" sz="2400" dirty="0"/>
              <a:t>Logo/Branding</a:t>
            </a:r>
          </a:p>
          <a:p>
            <a:pPr marL="0" indent="0">
              <a:buNone/>
            </a:pPr>
            <a:endParaRPr lang="en-US" sz="2400" dirty="0"/>
          </a:p>
          <a:p>
            <a:r>
              <a:rPr lang="en-US" sz="2400" dirty="0"/>
              <a:t>Online registration</a:t>
            </a:r>
          </a:p>
          <a:p>
            <a:endParaRPr lang="en-US" sz="2400" dirty="0"/>
          </a:p>
          <a:p>
            <a:r>
              <a:rPr lang="en-US" sz="2400" dirty="0"/>
              <a:t>Online data reporting </a:t>
            </a:r>
            <a:br>
              <a:rPr lang="en-US" sz="2400" dirty="0"/>
            </a:br>
            <a:r>
              <a:rPr lang="en-US" sz="2400" dirty="0"/>
              <a:t>system</a:t>
            </a:r>
          </a:p>
        </p:txBody>
      </p:sp>
      <p:sp>
        <p:nvSpPr>
          <p:cNvPr id="5" name="Rectangular Callout 4"/>
          <p:cNvSpPr/>
          <p:nvPr/>
        </p:nvSpPr>
        <p:spPr bwMode="auto">
          <a:xfrm>
            <a:off x="4876800" y="1143000"/>
            <a:ext cx="4038600" cy="1371600"/>
          </a:xfrm>
          <a:prstGeom prst="wedgeRectCallout">
            <a:avLst/>
          </a:prstGeom>
          <a:solidFill>
            <a:schemeClr val="tx2"/>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800" b="1" dirty="0">
                <a:solidFill>
                  <a:schemeClr val="bg1"/>
                </a:solidFill>
                <a:effectLst>
                  <a:outerShdw blurRad="38100" dist="38100" dir="2700000" algn="tl">
                    <a:srgbClr val="000000">
                      <a:alpha val="43137"/>
                    </a:srgbClr>
                  </a:outerShdw>
                </a:effectLst>
                <a:latin typeface="Lucida Bright" panose="02040602050505020304" pitchFamily="18" charset="0"/>
              </a:rPr>
              <a:t>www.missouricit.org</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5796" y="4724400"/>
            <a:ext cx="6118204" cy="1956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31419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53998"/>
          </a:xfrm>
        </p:spPr>
        <p:txBody>
          <a:bodyPr>
            <a:normAutofit fontScale="90000"/>
          </a:bodyPr>
          <a:lstStyle/>
          <a:p>
            <a:r>
              <a:rPr lang="en-US" sz="4000" dirty="0"/>
              <a:t>Obstacles to Expansion in Rural Areas</a:t>
            </a:r>
          </a:p>
        </p:txBody>
      </p:sp>
      <p:sp>
        <p:nvSpPr>
          <p:cNvPr id="6" name="Content Placeholder 5"/>
          <p:cNvSpPr>
            <a:spLocks noGrp="1"/>
          </p:cNvSpPr>
          <p:nvPr>
            <p:ph idx="1"/>
          </p:nvPr>
        </p:nvSpPr>
        <p:spPr>
          <a:xfrm>
            <a:off x="381000" y="1412874"/>
            <a:ext cx="8382000" cy="4038029"/>
          </a:xfrm>
        </p:spPr>
        <p:txBody>
          <a:bodyPr>
            <a:normAutofit fontScale="92500" lnSpcReduction="10000"/>
          </a:bodyPr>
          <a:lstStyle/>
          <a:p>
            <a:r>
              <a:rPr lang="en-US" dirty="0"/>
              <a:t>Buy in from Law Enforcement and Mental Health Agencies</a:t>
            </a:r>
          </a:p>
          <a:p>
            <a:r>
              <a:rPr lang="en-US" dirty="0"/>
              <a:t>Traditional Law Enforcement mindset </a:t>
            </a:r>
          </a:p>
          <a:p>
            <a:r>
              <a:rPr lang="en-US" dirty="0"/>
              <a:t>Lack of resources</a:t>
            </a:r>
          </a:p>
          <a:p>
            <a:r>
              <a:rPr lang="en-US" dirty="0"/>
              <a:t>Lack of financial support</a:t>
            </a:r>
          </a:p>
          <a:p>
            <a:r>
              <a:rPr lang="en-US" dirty="0"/>
              <a:t>Development of 40 hour </a:t>
            </a:r>
            <a:br>
              <a:rPr lang="en-US" dirty="0"/>
            </a:br>
            <a:r>
              <a:rPr lang="en-US" dirty="0"/>
              <a:t>training in 5 day format</a:t>
            </a:r>
          </a:p>
          <a:p>
            <a:r>
              <a:rPr lang="en-US" dirty="0"/>
              <a:t>Conflict between Law Enforcement agencies</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6952" y="2895600"/>
            <a:ext cx="3334648" cy="19812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lstStyle/>
          <a:p>
            <a:r>
              <a:rPr lang="en-US" dirty="0"/>
              <a:t>Present &amp; Future in Missouri</a:t>
            </a:r>
          </a:p>
        </p:txBody>
      </p:sp>
      <p:sp>
        <p:nvSpPr>
          <p:cNvPr id="3" name="Content Placeholder 2"/>
          <p:cNvSpPr>
            <a:spLocks noGrp="1"/>
          </p:cNvSpPr>
          <p:nvPr>
            <p:ph idx="1"/>
          </p:nvPr>
        </p:nvSpPr>
        <p:spPr>
          <a:xfrm>
            <a:off x="381000" y="1219200"/>
            <a:ext cx="8382000" cy="5321457"/>
          </a:xfrm>
        </p:spPr>
        <p:txBody>
          <a:bodyPr/>
          <a:lstStyle/>
          <a:p>
            <a:r>
              <a:rPr lang="en-US" dirty="0"/>
              <a:t>State CIT Coordinator </a:t>
            </a:r>
          </a:p>
          <a:p>
            <a:endParaRPr lang="en-US" sz="1000" dirty="0"/>
          </a:p>
          <a:p>
            <a:r>
              <a:rPr lang="en-US" dirty="0"/>
              <a:t>State Strategic Plan</a:t>
            </a:r>
          </a:p>
          <a:p>
            <a:endParaRPr lang="en-US" sz="1000" dirty="0"/>
          </a:p>
          <a:p>
            <a:r>
              <a:rPr lang="en-US" dirty="0"/>
              <a:t>Standardized Curriculum</a:t>
            </a:r>
          </a:p>
          <a:p>
            <a:pPr marL="0" indent="0">
              <a:buNone/>
            </a:pPr>
            <a:endParaRPr lang="en-US" sz="1000" dirty="0"/>
          </a:p>
          <a:p>
            <a:r>
              <a:rPr lang="en-US" dirty="0"/>
              <a:t>State CIT Conference</a:t>
            </a:r>
          </a:p>
          <a:p>
            <a:pPr marL="0" indent="0">
              <a:buNone/>
            </a:pPr>
            <a:endParaRPr lang="en-US" sz="1000" dirty="0"/>
          </a:p>
          <a:p>
            <a:r>
              <a:rPr lang="en-US" dirty="0"/>
              <a:t>Missouri CIT Website/Facebook</a:t>
            </a:r>
          </a:p>
          <a:p>
            <a:pPr marL="0" indent="0">
              <a:buNone/>
            </a:pPr>
            <a:endParaRPr lang="en-US" sz="1000" dirty="0"/>
          </a:p>
          <a:p>
            <a:r>
              <a:rPr lang="en-US" dirty="0"/>
              <a:t>Statewide CIT Reporting</a:t>
            </a:r>
            <a:br>
              <a:rPr lang="en-US" dirty="0"/>
            </a:br>
            <a:r>
              <a:rPr lang="en-US" dirty="0"/>
              <a:t>System</a:t>
            </a:r>
          </a:p>
          <a:p>
            <a:endParaRPr lang="en-US" dirty="0"/>
          </a:p>
          <a:p>
            <a:pPr marL="0" indent="0">
              <a:buNone/>
            </a:pPr>
            <a:endParaRPr lang="en-US" sz="1000" dirty="0">
              <a:solidFill>
                <a:srgbClr val="FFFF00"/>
              </a:solidFill>
            </a:endParaRPr>
          </a:p>
          <a:p>
            <a:pPr marL="0" indent="0">
              <a:buNone/>
            </a:pPr>
            <a:endParaRPr lang="en-US" sz="1000" dirty="0">
              <a:solidFill>
                <a:srgbClr val="FFFF0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93490" y="4757928"/>
            <a:ext cx="2907510" cy="1795272"/>
          </a:xfrm>
          <a:prstGeom prst="rect">
            <a:avLst/>
          </a:prstGeom>
        </p:spPr>
      </p:pic>
      <p:pic>
        <p:nvPicPr>
          <p:cNvPr id="4098" name="Picture 2" descr="Image result for southeast missouri state university campus"/>
          <p:cNvPicPr>
            <a:picLocks noChangeAspect="1" noChangeArrowheads="1"/>
          </p:cNvPicPr>
          <p:nvPr/>
        </p:nvPicPr>
        <p:blipFill>
          <a:blip r:embed="rId3" cstate="print"/>
          <a:srcRect/>
          <a:stretch>
            <a:fillRect/>
          </a:stretch>
        </p:blipFill>
        <p:spPr bwMode="auto">
          <a:xfrm>
            <a:off x="6019800" y="2819400"/>
            <a:ext cx="2819400" cy="1947949"/>
          </a:xfrm>
          <a:prstGeom prst="rect">
            <a:avLst/>
          </a:prstGeom>
          <a:noFill/>
        </p:spPr>
      </p:pic>
      <p:pic>
        <p:nvPicPr>
          <p:cNvPr id="4100" name="Picture 4" descr="http://farm4.staticflickr.com/3447/3804373003_6f99b133de_z.jpg"/>
          <p:cNvPicPr>
            <a:picLocks noChangeAspect="1" noChangeArrowheads="1"/>
          </p:cNvPicPr>
          <p:nvPr/>
        </p:nvPicPr>
        <p:blipFill>
          <a:blip r:embed="rId4" cstate="print"/>
          <a:srcRect/>
          <a:stretch>
            <a:fillRect/>
          </a:stretch>
        </p:blipFill>
        <p:spPr bwMode="auto">
          <a:xfrm>
            <a:off x="5105400" y="1219200"/>
            <a:ext cx="2971800" cy="1653064"/>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Missouri Curriculum</a:t>
            </a:r>
          </a:p>
        </p:txBody>
      </p:sp>
      <p:pic>
        <p:nvPicPr>
          <p:cNvPr id="1026"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157196" y="1143000"/>
            <a:ext cx="4338604" cy="53138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99421" y="1143000"/>
            <a:ext cx="4292180" cy="53058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35818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a:effectLst/>
              </a:rPr>
              <a:t>The Future of CIT in Missouri</a:t>
            </a:r>
          </a:p>
        </p:txBody>
      </p:sp>
      <p:sp>
        <p:nvSpPr>
          <p:cNvPr id="4" name="Content Placeholder 3"/>
          <p:cNvSpPr>
            <a:spLocks noGrp="1"/>
          </p:cNvSpPr>
          <p:nvPr>
            <p:ph sz="half" idx="1"/>
          </p:nvPr>
        </p:nvSpPr>
        <p:spPr>
          <a:xfrm>
            <a:off x="381000" y="1411553"/>
            <a:ext cx="4114800" cy="3176254"/>
          </a:xfrm>
        </p:spPr>
        <p:txBody>
          <a:bodyPr>
            <a:normAutofit fontScale="92500" lnSpcReduction="10000"/>
          </a:bodyPr>
          <a:lstStyle/>
          <a:p>
            <a:pPr algn="ctr">
              <a:buNone/>
            </a:pPr>
            <a:endParaRPr lang="en-US" sz="2400" dirty="0"/>
          </a:p>
          <a:p>
            <a:pPr algn="ctr">
              <a:buNone/>
            </a:pPr>
            <a:r>
              <a:rPr lang="en-US" sz="2400" dirty="0"/>
              <a:t>Expansion</a:t>
            </a:r>
          </a:p>
          <a:p>
            <a:pPr algn="ctr">
              <a:buNone/>
            </a:pPr>
            <a:endParaRPr lang="en-US" sz="2400" dirty="0"/>
          </a:p>
          <a:p>
            <a:pPr algn="ctr">
              <a:buNone/>
            </a:pPr>
            <a:r>
              <a:rPr lang="en-US" sz="2400" dirty="0"/>
              <a:t>Funding</a:t>
            </a:r>
          </a:p>
          <a:p>
            <a:pPr algn="ctr">
              <a:buNone/>
            </a:pPr>
            <a:endParaRPr lang="en-US" sz="2400" dirty="0"/>
          </a:p>
          <a:p>
            <a:pPr algn="ctr">
              <a:buNone/>
            </a:pPr>
            <a:r>
              <a:rPr lang="en-US" sz="2400" dirty="0"/>
              <a:t>Conference</a:t>
            </a:r>
          </a:p>
          <a:p>
            <a:pPr algn="ctr">
              <a:buNone/>
            </a:pPr>
            <a:endParaRPr lang="en-US" sz="2400" dirty="0"/>
          </a:p>
          <a:p>
            <a:pPr algn="ctr">
              <a:buNone/>
            </a:pPr>
            <a:r>
              <a:rPr lang="en-US" sz="2400" dirty="0"/>
              <a:t>Mobile Training Teams</a:t>
            </a:r>
          </a:p>
        </p:txBody>
      </p:sp>
      <p:pic>
        <p:nvPicPr>
          <p:cNvPr id="6" name="Content Placeholder 5" descr="moving-forward-2014.png"/>
          <p:cNvPicPr>
            <a:picLocks noGrp="1" noChangeAspect="1"/>
          </p:cNvPicPr>
          <p:nvPr>
            <p:ph sz="half" idx="2"/>
          </p:nvPr>
        </p:nvPicPr>
        <p:blipFill>
          <a:blip r:embed="rId3" cstate="print"/>
          <a:stretch>
            <a:fillRect/>
          </a:stretch>
        </p:blipFill>
        <p:spPr>
          <a:xfrm>
            <a:off x="4038600" y="1600200"/>
            <a:ext cx="4985060" cy="3459631"/>
          </a:xfrm>
        </p:spPr>
      </p:pic>
    </p:spTree>
    <p:extLst>
      <p:ext uri="{BB962C8B-B14F-4D97-AF65-F5344CB8AC3E}">
        <p14:creationId xmlns:p14="http://schemas.microsoft.com/office/powerpoint/2010/main" val="18349846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329595"/>
          </a:xfrm>
        </p:spPr>
        <p:txBody>
          <a:bodyPr>
            <a:normAutofit fontScale="90000"/>
          </a:bodyPr>
          <a:lstStyle/>
          <a:p>
            <a:r>
              <a:rPr lang="en-US" dirty="0"/>
              <a:t>Community Mental Health Liaison (CMHL) Program</a:t>
            </a:r>
          </a:p>
        </p:txBody>
      </p:sp>
      <p:sp>
        <p:nvSpPr>
          <p:cNvPr id="3" name="Text Placeholder 2"/>
          <p:cNvSpPr>
            <a:spLocks noGrp="1"/>
          </p:cNvSpPr>
          <p:nvPr>
            <p:ph type="body" sz="quarter" idx="10"/>
          </p:nvPr>
        </p:nvSpPr>
        <p:spPr>
          <a:xfrm>
            <a:off x="381000" y="1828800"/>
            <a:ext cx="3962400" cy="4010329"/>
          </a:xfrm>
        </p:spPr>
        <p:txBody>
          <a:bodyPr>
            <a:normAutofit fontScale="92500"/>
          </a:bodyPr>
          <a:lstStyle/>
          <a:p>
            <a:r>
              <a:rPr lang="en-US" dirty="0"/>
              <a:t>CMHLs are statewide </a:t>
            </a:r>
          </a:p>
          <a:p>
            <a:r>
              <a:rPr lang="en-US" dirty="0"/>
              <a:t>31  Mental Health Professionals</a:t>
            </a:r>
          </a:p>
          <a:p>
            <a:r>
              <a:rPr lang="en-US" dirty="0"/>
              <a:t>Employed by Community Mental Health Centers (CMHCs)</a:t>
            </a:r>
          </a:p>
          <a:p>
            <a:endParaRPr lang="en-US" sz="1000" dirty="0"/>
          </a:p>
          <a:p>
            <a:r>
              <a:rPr lang="en-US" dirty="0"/>
              <a:t>Post crisis</a:t>
            </a:r>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00577" y="1945340"/>
            <a:ext cx="3743555" cy="3922059"/>
          </a:xfrm>
          <a:prstGeom prst="rect">
            <a:avLst/>
          </a:prstGeom>
        </p:spPr>
      </p:pic>
    </p:spTree>
    <p:extLst>
      <p:ext uri="{BB962C8B-B14F-4D97-AF65-F5344CB8AC3E}">
        <p14:creationId xmlns:p14="http://schemas.microsoft.com/office/powerpoint/2010/main" val="14260143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0" y="1411288"/>
            <a:ext cx="8382000" cy="3846512"/>
          </a:xfrm>
        </p:spPr>
        <p:txBody>
          <a:bodyPr>
            <a:normAutofit fontScale="92500"/>
          </a:bodyPr>
          <a:lstStyle/>
          <a:p>
            <a:r>
              <a:rPr lang="en-US" dirty="0"/>
              <a:t>Organizational meeting in June 2013</a:t>
            </a:r>
          </a:p>
          <a:p>
            <a:r>
              <a:rPr lang="en-US" dirty="0"/>
              <a:t>Began monthly meetings in July 2014</a:t>
            </a:r>
          </a:p>
          <a:p>
            <a:r>
              <a:rPr lang="en-US" dirty="0"/>
              <a:t>Recognized as a CIT Council in July 2015</a:t>
            </a:r>
          </a:p>
          <a:p>
            <a:r>
              <a:rPr lang="en-US" dirty="0"/>
              <a:t>Currently have approximately 50 members attend regular Council meetings </a:t>
            </a:r>
          </a:p>
          <a:p>
            <a:r>
              <a:rPr lang="en-US" dirty="0"/>
              <a:t>SEMO CIT Council includes Ste. Genevieve, Perry, Madison, Bollinger and Cape Girardeau Counties</a:t>
            </a:r>
          </a:p>
        </p:txBody>
      </p:sp>
      <p:sp>
        <p:nvSpPr>
          <p:cNvPr id="2" name="Title 1"/>
          <p:cNvSpPr>
            <a:spLocks noGrp="1"/>
          </p:cNvSpPr>
          <p:nvPr>
            <p:ph type="title" idx="4294967295"/>
          </p:nvPr>
        </p:nvSpPr>
        <p:spPr>
          <a:xfrm>
            <a:off x="0" y="274638"/>
            <a:ext cx="8229600" cy="1143000"/>
          </a:xfrm>
        </p:spPr>
        <p:txBody>
          <a:bodyPr>
            <a:normAutofit/>
          </a:bodyPr>
          <a:lstStyle/>
          <a:p>
            <a:r>
              <a:rPr lang="en-US" dirty="0"/>
              <a:t>SEMO CIT Council</a:t>
            </a:r>
          </a:p>
        </p:txBody>
      </p:sp>
      <p:pic>
        <p:nvPicPr>
          <p:cNvPr id="5" name="Picture 4" descr="County.jpg"/>
          <p:cNvPicPr>
            <a:picLocks noChangeAspect="1"/>
          </p:cNvPicPr>
          <p:nvPr/>
        </p:nvPicPr>
        <p:blipFill>
          <a:blip r:embed="rId2" cstate="print"/>
          <a:stretch>
            <a:fillRect/>
          </a:stretch>
        </p:blipFill>
        <p:spPr>
          <a:xfrm rot="300923">
            <a:off x="6844862" y="1143000"/>
            <a:ext cx="1765738" cy="182880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SEMO CIT Council</a:t>
            </a:r>
            <a:br>
              <a:rPr lang="en-US" dirty="0"/>
            </a:br>
            <a:r>
              <a:rPr lang="en-US" dirty="0"/>
              <a:t>Agencies Represented</a:t>
            </a:r>
          </a:p>
        </p:txBody>
      </p:sp>
      <p:sp>
        <p:nvSpPr>
          <p:cNvPr id="3" name="Text Placeholder 2"/>
          <p:cNvSpPr>
            <a:spLocks noGrp="1"/>
          </p:cNvSpPr>
          <p:nvPr>
            <p:ph idx="1"/>
          </p:nvPr>
        </p:nvSpPr>
        <p:spPr/>
        <p:txBody>
          <a:bodyPr>
            <a:noAutofit/>
          </a:bodyPr>
          <a:lstStyle/>
          <a:p>
            <a:r>
              <a:rPr lang="en-US" sz="2400" dirty="0"/>
              <a:t>Community Counseling Center</a:t>
            </a:r>
            <a:br>
              <a:rPr lang="en-US" sz="2400" dirty="0"/>
            </a:br>
            <a:r>
              <a:rPr lang="en-US" sz="2400" dirty="0"/>
              <a:t>Community Mental Health Liaison</a:t>
            </a:r>
            <a:br>
              <a:rPr lang="en-US" sz="2400" dirty="0"/>
            </a:br>
            <a:r>
              <a:rPr lang="en-US" sz="2400" dirty="0"/>
              <a:t>Missouri Department of Health and Senior Services</a:t>
            </a:r>
            <a:br>
              <a:rPr lang="en-US" sz="2400" dirty="0"/>
            </a:br>
            <a:r>
              <a:rPr lang="en-US" sz="2400" dirty="0"/>
              <a:t>Missouri Department of Mental Health</a:t>
            </a:r>
            <a:br>
              <a:rPr lang="en-US" sz="2400" dirty="0"/>
            </a:br>
            <a:r>
              <a:rPr lang="en-US" sz="2400" dirty="0"/>
              <a:t>Missouri Department of Probation and Parole</a:t>
            </a:r>
            <a:br>
              <a:rPr lang="en-US" sz="2400" dirty="0"/>
            </a:br>
            <a:r>
              <a:rPr lang="en-US" sz="2400" dirty="0"/>
              <a:t>Perry County Memorial Hospital</a:t>
            </a:r>
            <a:br>
              <a:rPr lang="en-US" sz="2400" dirty="0"/>
            </a:br>
            <a:r>
              <a:rPr lang="en-US" sz="2400" dirty="0"/>
              <a:t>Ste. Genevieve Memorial Hospital</a:t>
            </a:r>
            <a:br>
              <a:rPr lang="en-US" sz="2400" dirty="0"/>
            </a:br>
            <a:r>
              <a:rPr lang="en-US" sz="2400" dirty="0"/>
              <a:t>Perry County Ambulance Service</a:t>
            </a:r>
            <a:br>
              <a:rPr lang="en-US" sz="2400" dirty="0"/>
            </a:br>
            <a:r>
              <a:rPr lang="en-US" sz="2400" dirty="0"/>
              <a:t>Southeast Hospital</a:t>
            </a:r>
            <a:br>
              <a:rPr lang="en-US" sz="2400" dirty="0"/>
            </a:br>
            <a:r>
              <a:rPr lang="en-US" sz="2400" dirty="0"/>
              <a:t>Veteran's Administration</a:t>
            </a:r>
            <a:br>
              <a:rPr lang="en-US" sz="2400" dirty="0"/>
            </a:br>
            <a:r>
              <a:rPr lang="en-US" sz="2400" dirty="0"/>
              <a:t>Gibson Recovery Center</a:t>
            </a:r>
            <a:br>
              <a:rPr lang="en-US" sz="2400" dirty="0"/>
            </a:br>
            <a:r>
              <a:rPr lang="en-US" sz="2400" dirty="0"/>
              <a:t>Perry County Courts/32nd Judicial Circuit</a:t>
            </a:r>
            <a:br>
              <a:rPr lang="en-US" sz="2400" dirty="0"/>
            </a:br>
            <a:r>
              <a:rPr lang="en-US" sz="2400" dirty="0"/>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Objectives</a:t>
            </a:r>
          </a:p>
        </p:txBody>
      </p:sp>
      <p:sp>
        <p:nvSpPr>
          <p:cNvPr id="5" name="Content Placeholder 4"/>
          <p:cNvSpPr>
            <a:spLocks noGrp="1"/>
          </p:cNvSpPr>
          <p:nvPr>
            <p:ph idx="1"/>
          </p:nvPr>
        </p:nvSpPr>
        <p:spPr/>
        <p:txBody>
          <a:bodyPr>
            <a:normAutofit fontScale="92500" lnSpcReduction="10000"/>
          </a:bodyPr>
          <a:lstStyle/>
          <a:p>
            <a:r>
              <a:rPr lang="en-US" dirty="0"/>
              <a:t>Describe why CIT training is necessary for law enforcement officers</a:t>
            </a:r>
          </a:p>
          <a:p>
            <a:r>
              <a:rPr lang="en-US" dirty="0"/>
              <a:t>Describe the content of CIT training</a:t>
            </a:r>
          </a:p>
          <a:p>
            <a:r>
              <a:rPr lang="en-US" dirty="0"/>
              <a:t>Describe the importance of collaboration with mental health agencies</a:t>
            </a:r>
          </a:p>
          <a:p>
            <a:r>
              <a:rPr lang="en-US" dirty="0"/>
              <a:t>List the benefits of the CIT program for law enforcement and the community</a:t>
            </a:r>
          </a:p>
          <a:p>
            <a:r>
              <a:rPr lang="en-US" dirty="0"/>
              <a:t>Describe the SEMO Council and it’s members</a:t>
            </a:r>
          </a:p>
          <a:p>
            <a:r>
              <a:rPr lang="en-US" dirty="0"/>
              <a:t>Pre-Test</a:t>
            </a:r>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SEMO CIT Council</a:t>
            </a:r>
            <a:br>
              <a:rPr lang="en-US" dirty="0"/>
            </a:br>
            <a:r>
              <a:rPr lang="en-US" dirty="0"/>
              <a:t>Law Enforcement Agencies </a:t>
            </a:r>
          </a:p>
        </p:txBody>
      </p:sp>
      <p:sp>
        <p:nvSpPr>
          <p:cNvPr id="3" name="Text Placeholder 2"/>
          <p:cNvSpPr>
            <a:spLocks noGrp="1"/>
          </p:cNvSpPr>
          <p:nvPr>
            <p:ph idx="1"/>
          </p:nvPr>
        </p:nvSpPr>
        <p:spPr/>
        <p:txBody>
          <a:bodyPr>
            <a:normAutofit fontScale="77500" lnSpcReduction="20000"/>
          </a:bodyPr>
          <a:lstStyle/>
          <a:p>
            <a:r>
              <a:rPr lang="en-US" dirty="0"/>
              <a:t>Perry County Sheriff's Office</a:t>
            </a:r>
            <a:br>
              <a:rPr lang="en-US" dirty="0"/>
            </a:br>
            <a:r>
              <a:rPr lang="en-US" dirty="0"/>
              <a:t>Perryville Police Department</a:t>
            </a:r>
            <a:br>
              <a:rPr lang="en-US" dirty="0"/>
            </a:br>
            <a:r>
              <a:rPr lang="en-US" dirty="0"/>
              <a:t>Cape Girardeau County Sheriff's Office</a:t>
            </a:r>
            <a:br>
              <a:rPr lang="en-US" dirty="0"/>
            </a:br>
            <a:r>
              <a:rPr lang="en-US" dirty="0"/>
              <a:t>Cape Girardeau Police Department</a:t>
            </a:r>
            <a:br>
              <a:rPr lang="en-US" dirty="0"/>
            </a:br>
            <a:r>
              <a:rPr lang="en-US" dirty="0"/>
              <a:t>Jackson Police Department</a:t>
            </a:r>
            <a:br>
              <a:rPr lang="en-US" dirty="0"/>
            </a:br>
            <a:r>
              <a:rPr lang="en-US" dirty="0"/>
              <a:t>Southeast Missouri University Department of Public Safety</a:t>
            </a:r>
            <a:br>
              <a:rPr lang="en-US" dirty="0"/>
            </a:br>
            <a:r>
              <a:rPr lang="en-US" dirty="0"/>
              <a:t>Ste. Genevieve County Sheriff's Office</a:t>
            </a:r>
            <a:br>
              <a:rPr lang="en-US" dirty="0"/>
            </a:br>
            <a:r>
              <a:rPr lang="en-US" dirty="0"/>
              <a:t>Ste. Genevieve Police Department</a:t>
            </a:r>
            <a:br>
              <a:rPr lang="en-US" dirty="0"/>
            </a:br>
            <a:r>
              <a:rPr lang="en-US" dirty="0"/>
              <a:t>Madison County Sheriff's Office</a:t>
            </a:r>
            <a:br>
              <a:rPr lang="en-US" dirty="0"/>
            </a:br>
            <a:r>
              <a:rPr lang="en-US" dirty="0"/>
              <a:t>Fredericktown Police Department</a:t>
            </a:r>
            <a:br>
              <a:rPr lang="en-US" dirty="0"/>
            </a:br>
            <a:r>
              <a:rPr lang="en-US" dirty="0"/>
              <a:t>Bollinger County Sheriff's Office</a:t>
            </a:r>
            <a:br>
              <a:rPr lang="en-US" dirty="0"/>
            </a:br>
            <a:r>
              <a:rPr lang="en-US" dirty="0"/>
              <a:t>Marble Hill Police Department</a:t>
            </a:r>
            <a:br>
              <a:rPr lang="en-US" dirty="0"/>
            </a:br>
            <a:r>
              <a:rPr lang="en-US" dirty="0"/>
              <a:t>Missouri State Highway Patrol</a:t>
            </a:r>
          </a:p>
        </p:txBody>
      </p:sp>
      <p:pic>
        <p:nvPicPr>
          <p:cNvPr id="4" name="Picture 3" descr="hero_ribbon_10260972.png"/>
          <p:cNvPicPr>
            <a:picLocks noChangeAspect="1"/>
          </p:cNvPicPr>
          <p:nvPr/>
        </p:nvPicPr>
        <p:blipFill>
          <a:blip r:embed="rId2" cstate="print"/>
          <a:stretch>
            <a:fillRect/>
          </a:stretch>
        </p:blipFill>
        <p:spPr>
          <a:xfrm>
            <a:off x="5943600" y="3733800"/>
            <a:ext cx="2438400" cy="162306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265238"/>
          </a:xfrm>
        </p:spPr>
        <p:txBody>
          <a:bodyPr/>
          <a:lstStyle/>
          <a:p>
            <a:r>
              <a:rPr lang="en-US" sz="2800" dirty="0"/>
              <a:t>WHAT CAN THE COMMUNITY CAN DO TO HELP CIT OFFICERS</a:t>
            </a:r>
          </a:p>
        </p:txBody>
      </p:sp>
      <p:sp>
        <p:nvSpPr>
          <p:cNvPr id="4" name="Content Placeholder 3"/>
          <p:cNvSpPr>
            <a:spLocks noGrp="1"/>
          </p:cNvSpPr>
          <p:nvPr>
            <p:ph sz="quarter" idx="4294967295"/>
          </p:nvPr>
        </p:nvSpPr>
        <p:spPr>
          <a:xfrm>
            <a:off x="381000" y="1524000"/>
            <a:ext cx="4108704" cy="4593336"/>
          </a:xfrm>
          <a:prstGeom prst="rect">
            <a:avLst/>
          </a:prstGeom>
        </p:spPr>
        <p:txBody>
          <a:bodyPr>
            <a:noAutofit/>
          </a:bodyPr>
          <a:lstStyle/>
          <a:p>
            <a:pPr marL="0" indent="0" algn="ctr">
              <a:buNone/>
            </a:pPr>
            <a:r>
              <a:rPr lang="en-US" sz="2400" dirty="0"/>
              <a:t>IS CIT PART OF YOUR POLICE DEPARTMENT?</a:t>
            </a:r>
          </a:p>
          <a:p>
            <a:pPr marL="0" indent="0" algn="ctr">
              <a:buNone/>
            </a:pPr>
            <a:r>
              <a:rPr lang="en-US" sz="2400" dirty="0">
                <a:solidFill>
                  <a:srgbClr val="FF0000"/>
                </a:solidFill>
              </a:rPr>
              <a:t>ASK FOR A CIT OFFICER</a:t>
            </a:r>
          </a:p>
          <a:p>
            <a:pPr marL="0" indent="0" algn="ctr">
              <a:buNone/>
            </a:pPr>
            <a:r>
              <a:rPr lang="en-US" sz="2400" dirty="0"/>
              <a:t>PROVIDE LIST OF MEDICATION AND DOCTORS INFO TO OFFICER</a:t>
            </a:r>
          </a:p>
          <a:p>
            <a:pPr marL="0" indent="0" algn="ctr">
              <a:buNone/>
            </a:pPr>
            <a:r>
              <a:rPr lang="en-US" sz="2400" dirty="0">
                <a:solidFill>
                  <a:srgbClr val="FF0000"/>
                </a:solidFill>
              </a:rPr>
              <a:t>MEET OFFICERS OUTSIDE OR PROVIDE INFO TO DISPATCHERS</a:t>
            </a:r>
          </a:p>
          <a:p>
            <a:pPr marL="0" indent="0" algn="ctr">
              <a:buNone/>
            </a:pPr>
            <a:r>
              <a:rPr lang="en-US" sz="2400" dirty="0"/>
              <a:t>KEEP GUNS OUT OF THE HOME OR ADVISE OFFICERS IF GUNS ARE PRESENT</a:t>
            </a:r>
          </a:p>
        </p:txBody>
      </p:sp>
      <p:sp>
        <p:nvSpPr>
          <p:cNvPr id="5" name="Content Placeholder 4"/>
          <p:cNvSpPr>
            <a:spLocks noGrp="1"/>
          </p:cNvSpPr>
          <p:nvPr>
            <p:ph sz="quarter" idx="4294967295"/>
          </p:nvPr>
        </p:nvSpPr>
        <p:spPr>
          <a:xfrm>
            <a:off x="4645150" y="1524000"/>
            <a:ext cx="4117849" cy="4593336"/>
          </a:xfrm>
          <a:prstGeom prst="rect">
            <a:avLst/>
          </a:prstGeom>
        </p:spPr>
        <p:txBody>
          <a:bodyPr>
            <a:noAutofit/>
          </a:bodyPr>
          <a:lstStyle/>
          <a:p>
            <a:pPr marL="0" indent="0" algn="ctr">
              <a:buNone/>
            </a:pPr>
            <a:r>
              <a:rPr lang="en-US" sz="2400" dirty="0"/>
              <a:t>DO NOT INTERFERE WITH THE CIT OFFICER</a:t>
            </a:r>
          </a:p>
          <a:p>
            <a:pPr marL="0" indent="0" algn="ctr">
              <a:buNone/>
            </a:pPr>
            <a:r>
              <a:rPr lang="en-US" sz="2400" dirty="0">
                <a:solidFill>
                  <a:srgbClr val="FF0000"/>
                </a:solidFill>
              </a:rPr>
              <a:t>BE PREPARED TO GO TO THE HOSPITAL IF NECESSARY</a:t>
            </a:r>
          </a:p>
          <a:p>
            <a:pPr marL="0" indent="0" algn="ctr">
              <a:buNone/>
            </a:pPr>
            <a:r>
              <a:rPr lang="en-US" sz="2400" dirty="0"/>
              <a:t>INTRODUCE FAMILY MEMBERS TO POLICE WHEN THEY ARE NOT IN CRISIS</a:t>
            </a:r>
          </a:p>
          <a:p>
            <a:pPr marL="0" indent="0" algn="ctr">
              <a:buNone/>
            </a:pPr>
            <a:r>
              <a:rPr lang="en-US" sz="2400" dirty="0">
                <a:solidFill>
                  <a:srgbClr val="FF0000"/>
                </a:solidFill>
              </a:rPr>
              <a:t>REASSURE YOUR FAMILY MEMBER THAT THE POLICE ARE THERE TO HELP</a:t>
            </a:r>
          </a:p>
          <a:p>
            <a:pPr marL="0" indent="0" algn="ctr">
              <a:buNone/>
            </a:pPr>
            <a:r>
              <a:rPr lang="en-US" sz="2400" dirty="0"/>
              <a:t>UTILZE RESOURCES IN THE COMMUNITY FOR THE FAMILY</a:t>
            </a:r>
          </a:p>
        </p:txBody>
      </p:sp>
    </p:spTree>
    <p:extLst>
      <p:ext uri="{BB962C8B-B14F-4D97-AF65-F5344CB8AC3E}">
        <p14:creationId xmlns:p14="http://schemas.microsoft.com/office/powerpoint/2010/main" val="21444821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Special Thanks</a:t>
            </a:r>
          </a:p>
        </p:txBody>
      </p:sp>
      <p:sp>
        <p:nvSpPr>
          <p:cNvPr id="6" name="Content Placeholder 5"/>
          <p:cNvSpPr>
            <a:spLocks noGrp="1"/>
          </p:cNvSpPr>
          <p:nvPr>
            <p:ph idx="1"/>
          </p:nvPr>
        </p:nvSpPr>
        <p:spPr/>
        <p:txBody>
          <a:bodyPr/>
          <a:lstStyle/>
          <a:p>
            <a:r>
              <a:rPr lang="en-US" dirty="0"/>
              <a:t>Sergeant Jeremy </a:t>
            </a:r>
            <a:r>
              <a:rPr lang="en-US" dirty="0" err="1"/>
              <a:t>Romo</a:t>
            </a:r>
            <a:r>
              <a:rPr lang="en-US" dirty="0"/>
              <a:t>, St. Louis County Police Department</a:t>
            </a:r>
          </a:p>
          <a:p>
            <a:r>
              <a:rPr lang="en-US" dirty="0"/>
              <a:t>Officer Ashley </a:t>
            </a:r>
            <a:r>
              <a:rPr lang="en-US" dirty="0" err="1"/>
              <a:t>McCunniff</a:t>
            </a:r>
            <a:r>
              <a:rPr lang="en-US" dirty="0"/>
              <a:t>, Kansas City Police Department</a:t>
            </a:r>
          </a:p>
          <a:p>
            <a:r>
              <a:rPr lang="en-US" dirty="0"/>
              <a:t>Audrey Burger, Clinical Operations Director, Community Counseling Center</a:t>
            </a:r>
          </a:p>
          <a:p>
            <a:endParaRPr lang="en-US" dirty="0"/>
          </a:p>
          <a:p>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t>??  QUESTIONS  ?? </a:t>
            </a:r>
          </a:p>
        </p:txBody>
      </p:sp>
      <p:sp>
        <p:nvSpPr>
          <p:cNvPr id="3" name="Content Placeholder 2"/>
          <p:cNvSpPr>
            <a:spLocks noGrp="1"/>
          </p:cNvSpPr>
          <p:nvPr>
            <p:ph idx="1"/>
          </p:nvPr>
        </p:nvSpPr>
        <p:spPr/>
        <p:txBody>
          <a:bodyPr/>
          <a:lstStyle/>
          <a:p>
            <a:pPr algn="ctr">
              <a:buNone/>
            </a:pPr>
            <a:endParaRPr lang="en-US" dirty="0"/>
          </a:p>
          <a:p>
            <a:pPr algn="ctr">
              <a:buNone/>
            </a:pPr>
            <a:r>
              <a:rPr lang="en-US" dirty="0"/>
              <a:t>Bobby Bollinger</a:t>
            </a:r>
          </a:p>
          <a:p>
            <a:pPr algn="ctr">
              <a:buNone/>
            </a:pPr>
            <a:r>
              <a:rPr lang="en-US" dirty="0"/>
              <a:t>Southeast Law Enforcement Academy</a:t>
            </a:r>
          </a:p>
          <a:p>
            <a:pPr algn="ctr">
              <a:buNone/>
            </a:pPr>
            <a:r>
              <a:rPr lang="en-US" dirty="0"/>
              <a:t>SEMO CIT Council / MO CIT Council</a:t>
            </a:r>
          </a:p>
          <a:p>
            <a:pPr algn="ctr">
              <a:buNone/>
            </a:pPr>
            <a:r>
              <a:rPr lang="en-US" dirty="0"/>
              <a:t>Office:  573-290-5110</a:t>
            </a:r>
          </a:p>
          <a:p>
            <a:pPr algn="ctr">
              <a:buNone/>
            </a:pPr>
            <a:r>
              <a:rPr lang="en-US" dirty="0">
                <a:hlinkClick r:id="rId3"/>
              </a:rPr>
              <a:t>bbollinger@semo.edu</a:t>
            </a:r>
            <a:r>
              <a:rPr lang="en-US" dirty="0"/>
              <a:t>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Get Started</a:t>
            </a:r>
          </a:p>
        </p:txBody>
      </p:sp>
      <p:sp>
        <p:nvSpPr>
          <p:cNvPr id="3" name="Content Placeholder 2"/>
          <p:cNvSpPr>
            <a:spLocks noGrp="1"/>
          </p:cNvSpPr>
          <p:nvPr>
            <p:ph idx="1"/>
          </p:nvPr>
        </p:nvSpPr>
        <p:spPr/>
        <p:txBody>
          <a:bodyPr/>
          <a:lstStyle/>
          <a:p>
            <a:pPr algn="ctr"/>
            <a:r>
              <a:rPr lang="en-US" sz="6000" dirty="0"/>
              <a:t>Pre-test</a:t>
            </a:r>
          </a:p>
          <a:p>
            <a:pPr algn="ctr"/>
            <a:r>
              <a:rPr lang="en-US" sz="6000" dirty="0"/>
              <a:t>Evaluations</a:t>
            </a:r>
          </a:p>
          <a:p>
            <a:pPr algn="ctr"/>
            <a:endParaRPr lang="en-US" dirty="0"/>
          </a:p>
        </p:txBody>
      </p:sp>
    </p:spTree>
    <p:extLst>
      <p:ext uri="{BB962C8B-B14F-4D97-AF65-F5344CB8AC3E}">
        <p14:creationId xmlns:p14="http://schemas.microsoft.com/office/powerpoint/2010/main" val="1227808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Why Do We Need CIT?</a:t>
            </a:r>
            <a:br>
              <a:rPr lang="en-US" dirty="0"/>
            </a:br>
            <a:r>
              <a:rPr lang="en-US" sz="2000" dirty="0"/>
              <a:t>(</a:t>
            </a:r>
            <a:r>
              <a:rPr lang="en-US" sz="2200" dirty="0"/>
              <a:t>We are not Mental Health Professionals.  Why is this our problem?)</a:t>
            </a:r>
            <a:endParaRPr lang="en-US" dirty="0"/>
          </a:p>
        </p:txBody>
      </p:sp>
      <p:pic>
        <p:nvPicPr>
          <p:cNvPr id="8" name="Content Placeholder 7" descr="LA-State-mental-hospital.jpg"/>
          <p:cNvPicPr>
            <a:picLocks noGrp="1" noChangeAspect="1"/>
          </p:cNvPicPr>
          <p:nvPr>
            <p:ph sz="half" idx="1"/>
          </p:nvPr>
        </p:nvPicPr>
        <p:blipFill>
          <a:blip r:embed="rId3" cstate="print"/>
          <a:stretch>
            <a:fillRect/>
          </a:stretch>
        </p:blipFill>
        <p:spPr>
          <a:xfrm>
            <a:off x="0" y="1447800"/>
            <a:ext cx="3276600" cy="2286000"/>
          </a:xfrm>
        </p:spPr>
      </p:pic>
      <p:sp>
        <p:nvSpPr>
          <p:cNvPr id="7" name="Content Placeholder 6"/>
          <p:cNvSpPr>
            <a:spLocks noGrp="1"/>
          </p:cNvSpPr>
          <p:nvPr>
            <p:ph sz="half" idx="2"/>
          </p:nvPr>
        </p:nvSpPr>
        <p:spPr>
          <a:xfrm>
            <a:off x="3505200" y="1600200"/>
            <a:ext cx="5486400" cy="4525963"/>
          </a:xfrm>
        </p:spPr>
        <p:txBody>
          <a:bodyPr/>
          <a:lstStyle/>
          <a:p>
            <a:r>
              <a:rPr lang="en-US" dirty="0"/>
              <a:t>Deinstitutionalization</a:t>
            </a:r>
          </a:p>
          <a:p>
            <a:r>
              <a:rPr lang="en-US" dirty="0"/>
              <a:t>Millions of Americans suffer from a mental health or substance use disorder in any given year</a:t>
            </a:r>
          </a:p>
          <a:p>
            <a:r>
              <a:rPr lang="en-US" dirty="0"/>
              <a:t>We are a 24/7, 365 operation</a:t>
            </a:r>
          </a:p>
          <a:p>
            <a:r>
              <a:rPr lang="en-US" dirty="0"/>
              <a:t>The mentally ill need to get appropriate care, not warehoused in jails and prisons</a:t>
            </a:r>
          </a:p>
          <a:p>
            <a:r>
              <a:rPr lang="en-US" b="1" dirty="0"/>
              <a:t>Suicide</a:t>
            </a:r>
          </a:p>
          <a:p>
            <a:endParaRPr lang="en-US" dirty="0"/>
          </a:p>
        </p:txBody>
      </p:sp>
      <p:pic>
        <p:nvPicPr>
          <p:cNvPr id="9" name="Picture 8" descr="t_SuicidePrevention.jpg"/>
          <p:cNvPicPr>
            <a:picLocks noChangeAspect="1"/>
          </p:cNvPicPr>
          <p:nvPr/>
        </p:nvPicPr>
        <p:blipFill>
          <a:blip r:embed="rId4" cstate="print"/>
          <a:stretch>
            <a:fillRect/>
          </a:stretch>
        </p:blipFill>
        <p:spPr>
          <a:xfrm>
            <a:off x="0" y="4038600"/>
            <a:ext cx="3276600" cy="198397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CIT is not!!!!!</a:t>
            </a:r>
          </a:p>
        </p:txBody>
      </p:sp>
      <p:pic>
        <p:nvPicPr>
          <p:cNvPr id="7" name="Content Placeholder 6" descr="flashpoint_season-4.jpg"/>
          <p:cNvPicPr>
            <a:picLocks noGrp="1" noChangeAspect="1"/>
          </p:cNvPicPr>
          <p:nvPr>
            <p:ph sz="half" idx="1"/>
          </p:nvPr>
        </p:nvPicPr>
        <p:blipFill>
          <a:blip r:embed="rId3" cstate="print"/>
          <a:stretch>
            <a:fillRect/>
          </a:stretch>
        </p:blipFill>
        <p:spPr>
          <a:xfrm>
            <a:off x="0" y="1411288"/>
            <a:ext cx="4267200" cy="4151312"/>
          </a:xfrm>
        </p:spPr>
      </p:pic>
      <p:pic>
        <p:nvPicPr>
          <p:cNvPr id="8" name="Content Placeholder 7" descr="treehuggers.png"/>
          <p:cNvPicPr>
            <a:picLocks noGrp="1" noChangeAspect="1"/>
          </p:cNvPicPr>
          <p:nvPr>
            <p:ph sz="half" idx="2"/>
          </p:nvPr>
        </p:nvPicPr>
        <p:blipFill>
          <a:blip r:embed="rId4" cstate="print"/>
          <a:stretch>
            <a:fillRect/>
          </a:stretch>
        </p:blipFill>
        <p:spPr>
          <a:xfrm>
            <a:off x="4648200" y="1447800"/>
            <a:ext cx="4267200" cy="34290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What is CIT?</a:t>
            </a:r>
          </a:p>
        </p:txBody>
      </p:sp>
      <p:sp>
        <p:nvSpPr>
          <p:cNvPr id="6" name="Content Placeholder 5"/>
          <p:cNvSpPr>
            <a:spLocks noGrp="1"/>
          </p:cNvSpPr>
          <p:nvPr>
            <p:ph idx="1"/>
          </p:nvPr>
        </p:nvSpPr>
        <p:spPr>
          <a:xfrm>
            <a:off x="381000" y="1412875"/>
            <a:ext cx="8382000" cy="4284250"/>
          </a:xfrm>
        </p:spPr>
        <p:txBody>
          <a:bodyPr>
            <a:noAutofit/>
          </a:bodyPr>
          <a:lstStyle/>
          <a:p>
            <a:r>
              <a:rPr lang="en-US" sz="2800" dirty="0"/>
              <a:t>Specialized Training for </a:t>
            </a:r>
            <a:r>
              <a:rPr lang="en-US" sz="2800" b="1" i="1" dirty="0">
                <a:solidFill>
                  <a:srgbClr val="C00000"/>
                </a:solidFill>
              </a:rPr>
              <a:t>Patrol Officers and </a:t>
            </a:r>
            <a:r>
              <a:rPr lang="en-US" sz="2800" b="1" dirty="0">
                <a:solidFill>
                  <a:srgbClr val="C00000"/>
                </a:solidFill>
              </a:rPr>
              <a:t>Deputies</a:t>
            </a:r>
            <a:r>
              <a:rPr lang="en-US" sz="2800" dirty="0">
                <a:solidFill>
                  <a:srgbClr val="C00000"/>
                </a:solidFill>
              </a:rPr>
              <a:t> </a:t>
            </a:r>
            <a:r>
              <a:rPr lang="en-US" sz="2800" dirty="0"/>
              <a:t>on mental health and substance use disorders</a:t>
            </a:r>
          </a:p>
          <a:p>
            <a:r>
              <a:rPr lang="en-US" sz="2800" dirty="0"/>
              <a:t>Recognize mental health and substance use disorders </a:t>
            </a:r>
          </a:p>
          <a:p>
            <a:r>
              <a:rPr lang="en-US" sz="2800" dirty="0"/>
              <a:t>Work with family and providers to get individual connected with appropriate care</a:t>
            </a:r>
          </a:p>
          <a:p>
            <a:r>
              <a:rPr lang="en-US" sz="2800" dirty="0"/>
              <a:t>Re-direct consumers from the criminal justice system to mental health and social services</a:t>
            </a:r>
          </a:p>
          <a:p>
            <a:r>
              <a:rPr lang="en-US" sz="2800" dirty="0"/>
              <a:t>Recruit, Train and Support Law Enforcement Officers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 of the CIT Program</a:t>
            </a:r>
          </a:p>
        </p:txBody>
      </p:sp>
      <p:sp>
        <p:nvSpPr>
          <p:cNvPr id="3" name="Content Placeholder 2"/>
          <p:cNvSpPr>
            <a:spLocks noGrp="1"/>
          </p:cNvSpPr>
          <p:nvPr>
            <p:ph idx="1"/>
          </p:nvPr>
        </p:nvSpPr>
        <p:spPr/>
        <p:txBody>
          <a:bodyPr/>
          <a:lstStyle/>
          <a:p>
            <a:r>
              <a:rPr lang="en-US" dirty="0"/>
              <a:t>Reduce injuries to consumers</a:t>
            </a:r>
          </a:p>
          <a:p>
            <a:r>
              <a:rPr lang="en-US" dirty="0"/>
              <a:t>Reduce Officer injuries and use of force</a:t>
            </a:r>
          </a:p>
          <a:p>
            <a:r>
              <a:rPr lang="en-US" dirty="0"/>
              <a:t>Reduce amount of Officer time spent on CIT calls </a:t>
            </a:r>
          </a:p>
          <a:p>
            <a:r>
              <a:rPr lang="en-US" dirty="0"/>
              <a:t>To have 24/7 CIT Officers available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4400" dirty="0"/>
              <a:t>CIT TRAINING</a:t>
            </a:r>
            <a:br>
              <a:rPr lang="en-US" dirty="0"/>
            </a:br>
            <a:r>
              <a:rPr lang="en-US" sz="3200" dirty="0"/>
              <a:t>40 HOUR BASIC COURSE</a:t>
            </a:r>
            <a:endParaRPr lang="en-US" dirty="0"/>
          </a:p>
        </p:txBody>
      </p:sp>
      <p:sp>
        <p:nvSpPr>
          <p:cNvPr id="4" name="Content Placeholder 3"/>
          <p:cNvSpPr>
            <a:spLocks noGrp="1"/>
          </p:cNvSpPr>
          <p:nvPr>
            <p:ph sz="quarter" idx="4294967295"/>
          </p:nvPr>
        </p:nvSpPr>
        <p:spPr>
          <a:xfrm>
            <a:off x="685800" y="2240280"/>
            <a:ext cx="3803904" cy="4008120"/>
          </a:xfrm>
          <a:prstGeom prst="rect">
            <a:avLst/>
          </a:prstGeom>
        </p:spPr>
        <p:txBody>
          <a:bodyPr>
            <a:normAutofit/>
          </a:bodyPr>
          <a:lstStyle/>
          <a:p>
            <a:pPr>
              <a:buFont typeface="Wingdings" pitchFamily="2" charset="2"/>
              <a:buChar char="Ø"/>
            </a:pPr>
            <a:r>
              <a:rPr lang="en-US" sz="2000" dirty="0"/>
              <a:t>Overview of Mental Illness</a:t>
            </a:r>
          </a:p>
          <a:p>
            <a:pPr>
              <a:buFont typeface="Wingdings" pitchFamily="2" charset="2"/>
              <a:buChar char="Ø"/>
            </a:pPr>
            <a:r>
              <a:rPr lang="en-US" sz="2000" dirty="0"/>
              <a:t>Impact of MI on Individuals and Families</a:t>
            </a:r>
          </a:p>
          <a:p>
            <a:pPr>
              <a:buFont typeface="Wingdings" pitchFamily="2" charset="2"/>
              <a:buChar char="Ø"/>
            </a:pPr>
            <a:r>
              <a:rPr lang="en-US" sz="2000" dirty="0"/>
              <a:t>Elderly and Mental Illness</a:t>
            </a:r>
          </a:p>
          <a:p>
            <a:pPr>
              <a:buFont typeface="Wingdings" pitchFamily="2" charset="2"/>
              <a:buChar char="Ø"/>
            </a:pPr>
            <a:r>
              <a:rPr lang="en-US" sz="2000" dirty="0"/>
              <a:t>Intervention with Children and Teenagers</a:t>
            </a:r>
          </a:p>
          <a:p>
            <a:pPr>
              <a:buFont typeface="Wingdings" pitchFamily="2" charset="2"/>
              <a:buChar char="Ø"/>
            </a:pPr>
            <a:r>
              <a:rPr lang="en-US" sz="2000" dirty="0"/>
              <a:t>Medications</a:t>
            </a:r>
          </a:p>
          <a:p>
            <a:pPr>
              <a:buFont typeface="Wingdings" pitchFamily="2" charset="2"/>
              <a:buChar char="Ø"/>
            </a:pPr>
            <a:r>
              <a:rPr lang="en-US" sz="2000" dirty="0"/>
              <a:t>Substance Abuse</a:t>
            </a:r>
          </a:p>
          <a:p>
            <a:pPr>
              <a:buFont typeface="Wingdings" pitchFamily="2" charset="2"/>
              <a:buChar char="Ø"/>
            </a:pPr>
            <a:r>
              <a:rPr lang="en-US" sz="2000" dirty="0"/>
              <a:t>Cultural Diversity</a:t>
            </a:r>
          </a:p>
          <a:p>
            <a:pPr>
              <a:buFont typeface="Wingdings" pitchFamily="2" charset="2"/>
              <a:buChar char="Ø"/>
            </a:pPr>
            <a:r>
              <a:rPr lang="en-US" sz="2000" dirty="0"/>
              <a:t>Developmental Disabilities</a:t>
            </a:r>
          </a:p>
          <a:p>
            <a:pPr>
              <a:buFont typeface="Wingdings" pitchFamily="2" charset="2"/>
              <a:buChar char="Ø"/>
            </a:pPr>
            <a:r>
              <a:rPr lang="en-US" sz="2000" dirty="0"/>
              <a:t>Suicide</a:t>
            </a:r>
          </a:p>
        </p:txBody>
      </p:sp>
      <p:sp>
        <p:nvSpPr>
          <p:cNvPr id="5" name="Content Placeholder 4"/>
          <p:cNvSpPr>
            <a:spLocks noGrp="1"/>
          </p:cNvSpPr>
          <p:nvPr>
            <p:ph sz="quarter" idx="4294967295"/>
          </p:nvPr>
        </p:nvSpPr>
        <p:spPr>
          <a:xfrm>
            <a:off x="4645151" y="2240280"/>
            <a:ext cx="3803904" cy="3877056"/>
          </a:xfrm>
          <a:prstGeom prst="rect">
            <a:avLst/>
          </a:prstGeom>
        </p:spPr>
        <p:txBody>
          <a:bodyPr>
            <a:normAutofit lnSpcReduction="10000"/>
          </a:bodyPr>
          <a:lstStyle/>
          <a:p>
            <a:pPr>
              <a:buFont typeface="Wingdings" pitchFamily="2" charset="2"/>
              <a:buChar char="Ø"/>
            </a:pPr>
            <a:r>
              <a:rPr lang="en-US" sz="2000" dirty="0"/>
              <a:t>Hospital Procedures</a:t>
            </a:r>
          </a:p>
          <a:p>
            <a:pPr>
              <a:buFont typeface="Wingdings" pitchFamily="2" charset="2"/>
              <a:buChar char="Ø"/>
            </a:pPr>
            <a:r>
              <a:rPr lang="en-US" sz="2000" dirty="0"/>
              <a:t>Community Resources</a:t>
            </a:r>
          </a:p>
          <a:p>
            <a:pPr>
              <a:buFont typeface="Wingdings" pitchFamily="2" charset="2"/>
              <a:buChar char="Ø"/>
            </a:pPr>
            <a:r>
              <a:rPr lang="en-US" sz="2000" dirty="0"/>
              <a:t>Communication</a:t>
            </a:r>
          </a:p>
          <a:p>
            <a:pPr>
              <a:buFont typeface="Wingdings" pitchFamily="2" charset="2"/>
              <a:buChar char="Ø"/>
            </a:pPr>
            <a:r>
              <a:rPr lang="en-US" sz="2000" dirty="0"/>
              <a:t>Mental Health Law</a:t>
            </a:r>
          </a:p>
          <a:p>
            <a:pPr>
              <a:buFont typeface="Wingdings" pitchFamily="2" charset="2"/>
              <a:buChar char="Ø"/>
            </a:pPr>
            <a:r>
              <a:rPr lang="en-US" sz="2000" dirty="0"/>
              <a:t>Mental Health Court</a:t>
            </a:r>
          </a:p>
          <a:p>
            <a:pPr>
              <a:buFont typeface="Wingdings" pitchFamily="2" charset="2"/>
              <a:buChar char="Ø"/>
            </a:pPr>
            <a:r>
              <a:rPr lang="en-US" sz="2000" dirty="0"/>
              <a:t>CIT from an officers POV</a:t>
            </a:r>
          </a:p>
          <a:p>
            <a:pPr>
              <a:buFont typeface="Wingdings" pitchFamily="2" charset="2"/>
              <a:buChar char="Ø"/>
            </a:pPr>
            <a:r>
              <a:rPr lang="en-US" sz="2000" dirty="0"/>
              <a:t>Panel Discussion</a:t>
            </a:r>
          </a:p>
          <a:p>
            <a:pPr>
              <a:buFont typeface="Wingdings" pitchFamily="2" charset="2"/>
              <a:buChar char="Ø"/>
            </a:pPr>
            <a:r>
              <a:rPr lang="en-US" sz="2000" dirty="0"/>
              <a:t>Tactical Planning</a:t>
            </a:r>
          </a:p>
          <a:p>
            <a:pPr>
              <a:buFont typeface="Wingdings" pitchFamily="2" charset="2"/>
              <a:buChar char="Ø"/>
            </a:pPr>
            <a:r>
              <a:rPr lang="en-US" sz="2000" dirty="0"/>
              <a:t>CIT Policies</a:t>
            </a:r>
          </a:p>
          <a:p>
            <a:pPr>
              <a:buFont typeface="Wingdings" pitchFamily="2" charset="2"/>
              <a:buChar char="Ø"/>
            </a:pPr>
            <a:r>
              <a:rPr lang="en-US" sz="2000" dirty="0"/>
              <a:t>Role Plays</a:t>
            </a:r>
          </a:p>
          <a:p>
            <a:pPr>
              <a:buFont typeface="Wingdings" pitchFamily="2" charset="2"/>
              <a:buChar char="Ø"/>
            </a:pPr>
            <a:r>
              <a:rPr lang="en-US" sz="2000" dirty="0"/>
              <a:t>Consumer Involvement</a:t>
            </a:r>
          </a:p>
        </p:txBody>
      </p:sp>
    </p:spTree>
    <p:extLst>
      <p:ext uri="{BB962C8B-B14F-4D97-AF65-F5344CB8AC3E}">
        <p14:creationId xmlns:p14="http://schemas.microsoft.com/office/powerpoint/2010/main" val="16062429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CIT Training</a:t>
            </a:r>
          </a:p>
        </p:txBody>
      </p:sp>
      <p:sp>
        <p:nvSpPr>
          <p:cNvPr id="4" name="Content Placeholder 3"/>
          <p:cNvSpPr>
            <a:spLocks noGrp="1"/>
          </p:cNvSpPr>
          <p:nvPr>
            <p:ph sz="half" idx="1"/>
          </p:nvPr>
        </p:nvSpPr>
        <p:spPr/>
        <p:txBody>
          <a:bodyPr/>
          <a:lstStyle/>
          <a:p>
            <a:endParaRPr lang="en-US" dirty="0"/>
          </a:p>
          <a:p>
            <a:endParaRPr lang="en-US" dirty="0"/>
          </a:p>
          <a:p>
            <a:endParaRPr lang="en-US" dirty="0"/>
          </a:p>
          <a:p>
            <a:r>
              <a:rPr lang="en-US" dirty="0"/>
              <a:t>Youth CIT Training</a:t>
            </a:r>
          </a:p>
          <a:p>
            <a:r>
              <a:rPr lang="en-US" dirty="0"/>
              <a:t>Veterans CIT Training</a:t>
            </a:r>
          </a:p>
          <a:p>
            <a:r>
              <a:rPr lang="en-US" dirty="0"/>
              <a:t>Dispatcher CIT Training</a:t>
            </a:r>
          </a:p>
          <a:p>
            <a:r>
              <a:rPr lang="en-US" dirty="0"/>
              <a:t>Advanced CIT Training</a:t>
            </a:r>
          </a:p>
          <a:p>
            <a:r>
              <a:rPr lang="en-US" dirty="0"/>
              <a:t>Mental Health First Aid</a:t>
            </a:r>
          </a:p>
        </p:txBody>
      </p:sp>
      <p:pic>
        <p:nvPicPr>
          <p:cNvPr id="6" name="Content Placeholder 5" descr="logo-drop-shadow-2x.png"/>
          <p:cNvPicPr>
            <a:picLocks noGrp="1" noChangeAspect="1"/>
          </p:cNvPicPr>
          <p:nvPr>
            <p:ph sz="half" idx="2"/>
          </p:nvPr>
        </p:nvPicPr>
        <p:blipFill>
          <a:blip r:embed="rId2" cstate="print"/>
          <a:stretch>
            <a:fillRect/>
          </a:stretch>
        </p:blipFill>
        <p:spPr>
          <a:xfrm>
            <a:off x="5210140" y="1600200"/>
            <a:ext cx="2914720" cy="4525963"/>
          </a:xfrm>
        </p:spPr>
      </p:pic>
      <p:pic>
        <p:nvPicPr>
          <p:cNvPr id="7" name="Picture 6" descr="CIT_training_pic.png"/>
          <p:cNvPicPr>
            <a:picLocks noChangeAspect="1"/>
          </p:cNvPicPr>
          <p:nvPr/>
        </p:nvPicPr>
        <p:blipFill>
          <a:blip r:embed="rId3" cstate="print"/>
          <a:stretch>
            <a:fillRect/>
          </a:stretch>
        </p:blipFill>
        <p:spPr>
          <a:xfrm>
            <a:off x="914400" y="1295400"/>
            <a:ext cx="2857899" cy="1771897"/>
          </a:xfrm>
          <a:prstGeom prst="rect">
            <a:avLst/>
          </a:prstGeom>
        </p:spPr>
      </p:pic>
    </p:spTree>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4849</TotalTime>
  <Words>2693</Words>
  <Application>Microsoft Office PowerPoint</Application>
  <PresentationFormat>On-screen Show (4:3)</PresentationFormat>
  <Paragraphs>378</Paragraphs>
  <Slides>34</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Lucida Bright</vt:lpstr>
      <vt:lpstr>Wingdings</vt:lpstr>
      <vt:lpstr>Custom Design</vt:lpstr>
      <vt:lpstr>Crisis Intervention Team (CIT) Program Overview  </vt:lpstr>
      <vt:lpstr>Objectives</vt:lpstr>
      <vt:lpstr>Objectives</vt:lpstr>
      <vt:lpstr>Why Do We Need CIT? (We are not Mental Health Professionals.  Why is this our problem?)</vt:lpstr>
      <vt:lpstr>What CIT is not!!!!!</vt:lpstr>
      <vt:lpstr>What is CIT?</vt:lpstr>
      <vt:lpstr>Goals of the CIT Program</vt:lpstr>
      <vt:lpstr>CIT TRAINING 40 HOUR BASIC COURSE</vt:lpstr>
      <vt:lpstr>Additional CIT Training</vt:lpstr>
      <vt:lpstr>CIT a Collaboration </vt:lpstr>
      <vt:lpstr>CIT Collaborative Approach</vt:lpstr>
      <vt:lpstr>Benefits of the CIT Program</vt:lpstr>
      <vt:lpstr>The CIT Officer Response</vt:lpstr>
      <vt:lpstr>Responsibilities of CIT Officer</vt:lpstr>
      <vt:lpstr>History of CIT</vt:lpstr>
      <vt:lpstr>Missouri CIT Council (MO CIT)</vt:lpstr>
      <vt:lpstr>PowerPoint Presentation</vt:lpstr>
      <vt:lpstr>Who is Part of MO CIT</vt:lpstr>
      <vt:lpstr>Goals of the MO CIT</vt:lpstr>
      <vt:lpstr>Missouri CIT Council</vt:lpstr>
      <vt:lpstr>CIT Expansion Process</vt:lpstr>
      <vt:lpstr>Expansion - Use of Technology</vt:lpstr>
      <vt:lpstr>Obstacles to Expansion in Rural Areas</vt:lpstr>
      <vt:lpstr>Present &amp; Future in Missouri</vt:lpstr>
      <vt:lpstr>Missouri Curriculum</vt:lpstr>
      <vt:lpstr>The Future of CIT in Missouri</vt:lpstr>
      <vt:lpstr>Community Mental Health Liaison (CMHL) Program</vt:lpstr>
      <vt:lpstr>SEMO CIT Council</vt:lpstr>
      <vt:lpstr>SEMO CIT Council Agencies Represented</vt:lpstr>
      <vt:lpstr>SEMO CIT Council Law Enforcement Agencies </vt:lpstr>
      <vt:lpstr>WHAT CAN THE COMMUNITY CAN DO TO HELP CIT OFFICERS</vt:lpstr>
      <vt:lpstr>Special Thanks</vt:lpstr>
      <vt:lpstr>??  QUESTIONS  ?? </vt:lpstr>
      <vt:lpstr>Lets Get Started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pd3126</dc:creator>
  <cp:lastModifiedBy>Bollinger, Bobby</cp:lastModifiedBy>
  <cp:revision>120</cp:revision>
  <cp:lastPrinted>2017-11-15T20:34:04Z</cp:lastPrinted>
  <dcterms:created xsi:type="dcterms:W3CDTF">2016-01-09T18:15:06Z</dcterms:created>
  <dcterms:modified xsi:type="dcterms:W3CDTF">2018-11-12T17:49:40Z</dcterms:modified>
</cp:coreProperties>
</file>