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2" r:id="rId3"/>
    <p:sldId id="265" r:id="rId4"/>
    <p:sldId id="260" r:id="rId5"/>
  </p:sldIdLst>
  <p:sldSz cx="10058400" cy="7772400"/>
  <p:notesSz cx="9296400" cy="7010400"/>
  <p:defaultTextStyle>
    <a:defPPr>
      <a:defRPr lang="en-US"/>
    </a:defPPr>
    <a:lvl1pPr marL="0" algn="l" defTabSz="1018597" rtl="0" eaLnBrk="1" latinLnBrk="0" hangingPunct="1">
      <a:defRPr sz="2000" kern="1200">
        <a:solidFill>
          <a:schemeClr val="tx1"/>
        </a:solidFill>
        <a:latin typeface="+mn-lt"/>
        <a:ea typeface="+mn-ea"/>
        <a:cs typeface="+mn-cs"/>
      </a:defRPr>
    </a:lvl1pPr>
    <a:lvl2pPr marL="509299" algn="l" defTabSz="1018597" rtl="0" eaLnBrk="1" latinLnBrk="0" hangingPunct="1">
      <a:defRPr sz="2000" kern="1200">
        <a:solidFill>
          <a:schemeClr val="tx1"/>
        </a:solidFill>
        <a:latin typeface="+mn-lt"/>
        <a:ea typeface="+mn-ea"/>
        <a:cs typeface="+mn-cs"/>
      </a:defRPr>
    </a:lvl2pPr>
    <a:lvl3pPr marL="1018597" algn="l" defTabSz="1018597" rtl="0" eaLnBrk="1" latinLnBrk="0" hangingPunct="1">
      <a:defRPr sz="2000" kern="1200">
        <a:solidFill>
          <a:schemeClr val="tx1"/>
        </a:solidFill>
        <a:latin typeface="+mn-lt"/>
        <a:ea typeface="+mn-ea"/>
        <a:cs typeface="+mn-cs"/>
      </a:defRPr>
    </a:lvl3pPr>
    <a:lvl4pPr marL="1527898" algn="l" defTabSz="1018597" rtl="0" eaLnBrk="1" latinLnBrk="0" hangingPunct="1">
      <a:defRPr sz="2000" kern="1200">
        <a:solidFill>
          <a:schemeClr val="tx1"/>
        </a:solidFill>
        <a:latin typeface="+mn-lt"/>
        <a:ea typeface="+mn-ea"/>
        <a:cs typeface="+mn-cs"/>
      </a:defRPr>
    </a:lvl4pPr>
    <a:lvl5pPr marL="2037197" algn="l" defTabSz="1018597" rtl="0" eaLnBrk="1" latinLnBrk="0" hangingPunct="1">
      <a:defRPr sz="2000" kern="1200">
        <a:solidFill>
          <a:schemeClr val="tx1"/>
        </a:solidFill>
        <a:latin typeface="+mn-lt"/>
        <a:ea typeface="+mn-ea"/>
        <a:cs typeface="+mn-cs"/>
      </a:defRPr>
    </a:lvl5pPr>
    <a:lvl6pPr marL="2546495" algn="l" defTabSz="1018597" rtl="0" eaLnBrk="1" latinLnBrk="0" hangingPunct="1">
      <a:defRPr sz="2000" kern="1200">
        <a:solidFill>
          <a:schemeClr val="tx1"/>
        </a:solidFill>
        <a:latin typeface="+mn-lt"/>
        <a:ea typeface="+mn-ea"/>
        <a:cs typeface="+mn-cs"/>
      </a:defRPr>
    </a:lvl6pPr>
    <a:lvl7pPr marL="3055794" algn="l" defTabSz="1018597" rtl="0" eaLnBrk="1" latinLnBrk="0" hangingPunct="1">
      <a:defRPr sz="2000" kern="1200">
        <a:solidFill>
          <a:schemeClr val="tx1"/>
        </a:solidFill>
        <a:latin typeface="+mn-lt"/>
        <a:ea typeface="+mn-ea"/>
        <a:cs typeface="+mn-cs"/>
      </a:defRPr>
    </a:lvl7pPr>
    <a:lvl8pPr marL="3565093" algn="l" defTabSz="1018597" rtl="0" eaLnBrk="1" latinLnBrk="0" hangingPunct="1">
      <a:defRPr sz="2000" kern="1200">
        <a:solidFill>
          <a:schemeClr val="tx1"/>
        </a:solidFill>
        <a:latin typeface="+mn-lt"/>
        <a:ea typeface="+mn-ea"/>
        <a:cs typeface="+mn-cs"/>
      </a:defRPr>
    </a:lvl8pPr>
    <a:lvl9pPr marL="4074392" algn="l" defTabSz="1018597"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8F67"/>
    <a:srgbClr val="FFCC00"/>
    <a:srgbClr val="D1A7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6343" autoAdjust="0"/>
  </p:normalViewPr>
  <p:slideViewPr>
    <p:cSldViewPr>
      <p:cViewPr>
        <p:scale>
          <a:sx n="100" d="100"/>
          <a:sy n="100" d="100"/>
        </p:scale>
        <p:origin x="-2154" y="-174"/>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3"/>
            <a:ext cx="4028441" cy="350521"/>
          </a:xfrm>
          <a:prstGeom prst="rect">
            <a:avLst/>
          </a:prstGeom>
        </p:spPr>
        <p:txBody>
          <a:bodyPr vert="horz" lIns="108401" tIns="54200" rIns="108401" bIns="54200" rtlCol="0"/>
          <a:lstStyle>
            <a:lvl1pPr algn="l">
              <a:defRPr sz="1400"/>
            </a:lvl1pPr>
          </a:lstStyle>
          <a:p>
            <a:endParaRPr lang="en-US"/>
          </a:p>
        </p:txBody>
      </p:sp>
      <p:sp>
        <p:nvSpPr>
          <p:cNvPr id="3" name="Date Placeholder 2"/>
          <p:cNvSpPr>
            <a:spLocks noGrp="1"/>
          </p:cNvSpPr>
          <p:nvPr>
            <p:ph type="dt" idx="1"/>
          </p:nvPr>
        </p:nvSpPr>
        <p:spPr>
          <a:xfrm>
            <a:off x="5265815" y="3"/>
            <a:ext cx="4028441" cy="350521"/>
          </a:xfrm>
          <a:prstGeom prst="rect">
            <a:avLst/>
          </a:prstGeom>
        </p:spPr>
        <p:txBody>
          <a:bodyPr vert="horz" lIns="108401" tIns="54200" rIns="108401" bIns="54200" rtlCol="0"/>
          <a:lstStyle>
            <a:lvl1pPr algn="r">
              <a:defRPr sz="1400"/>
            </a:lvl1pPr>
          </a:lstStyle>
          <a:p>
            <a:fld id="{CD990853-7BB2-44D6-AE4E-9872AE8B2323}" type="datetimeFigureOut">
              <a:rPr lang="en-US" smtClean="0"/>
              <a:t>2/14/2019</a:t>
            </a:fld>
            <a:endParaRPr lang="en-US"/>
          </a:p>
        </p:txBody>
      </p:sp>
      <p:sp>
        <p:nvSpPr>
          <p:cNvPr id="4" name="Slide Image Placeholder 3"/>
          <p:cNvSpPr>
            <a:spLocks noGrp="1" noRot="1" noChangeAspect="1"/>
          </p:cNvSpPr>
          <p:nvPr>
            <p:ph type="sldImg" idx="2"/>
          </p:nvPr>
        </p:nvSpPr>
        <p:spPr>
          <a:xfrm>
            <a:off x="2946400" y="525463"/>
            <a:ext cx="3403600" cy="2628900"/>
          </a:xfrm>
          <a:prstGeom prst="rect">
            <a:avLst/>
          </a:prstGeom>
          <a:noFill/>
          <a:ln w="12700">
            <a:solidFill>
              <a:prstClr val="black"/>
            </a:solidFill>
          </a:ln>
        </p:spPr>
        <p:txBody>
          <a:bodyPr vert="horz" lIns="108401" tIns="54200" rIns="108401" bIns="54200" rtlCol="0" anchor="ctr"/>
          <a:lstStyle/>
          <a:p>
            <a:endParaRPr lang="en-US"/>
          </a:p>
        </p:txBody>
      </p:sp>
      <p:sp>
        <p:nvSpPr>
          <p:cNvPr id="5" name="Notes Placeholder 4"/>
          <p:cNvSpPr>
            <a:spLocks noGrp="1"/>
          </p:cNvSpPr>
          <p:nvPr>
            <p:ph type="body" sz="quarter" idx="3"/>
          </p:nvPr>
        </p:nvSpPr>
        <p:spPr>
          <a:xfrm>
            <a:off x="929641" y="3329943"/>
            <a:ext cx="7437120" cy="3154681"/>
          </a:xfrm>
          <a:prstGeom prst="rect">
            <a:avLst/>
          </a:prstGeom>
        </p:spPr>
        <p:txBody>
          <a:bodyPr vert="horz" lIns="108401" tIns="54200" rIns="108401" bIns="542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7" y="6658666"/>
            <a:ext cx="4028441" cy="350521"/>
          </a:xfrm>
          <a:prstGeom prst="rect">
            <a:avLst/>
          </a:prstGeom>
        </p:spPr>
        <p:txBody>
          <a:bodyPr vert="horz" lIns="108401" tIns="54200" rIns="108401" bIns="54200" rtlCol="0" anchor="b"/>
          <a:lstStyle>
            <a:lvl1pPr algn="l">
              <a:defRPr sz="1400"/>
            </a:lvl1pPr>
          </a:lstStyle>
          <a:p>
            <a:endParaRPr lang="en-US"/>
          </a:p>
        </p:txBody>
      </p:sp>
      <p:sp>
        <p:nvSpPr>
          <p:cNvPr id="7" name="Slide Number Placeholder 6"/>
          <p:cNvSpPr>
            <a:spLocks noGrp="1"/>
          </p:cNvSpPr>
          <p:nvPr>
            <p:ph type="sldNum" sz="quarter" idx="5"/>
          </p:nvPr>
        </p:nvSpPr>
        <p:spPr>
          <a:xfrm>
            <a:off x="5265815" y="6658666"/>
            <a:ext cx="4028441" cy="350521"/>
          </a:xfrm>
          <a:prstGeom prst="rect">
            <a:avLst/>
          </a:prstGeom>
        </p:spPr>
        <p:txBody>
          <a:bodyPr vert="horz" lIns="108401" tIns="54200" rIns="108401" bIns="54200" rtlCol="0" anchor="b"/>
          <a:lstStyle>
            <a:lvl1pPr algn="r">
              <a:defRPr sz="1400"/>
            </a:lvl1pPr>
          </a:lstStyle>
          <a:p>
            <a:fld id="{CB42DCB9-D01C-4574-8C1D-F6EEEF697E26}" type="slidenum">
              <a:rPr lang="en-US" smtClean="0"/>
              <a:t>‹#›</a:t>
            </a:fld>
            <a:endParaRPr lang="en-US"/>
          </a:p>
        </p:txBody>
      </p:sp>
    </p:spTree>
    <p:extLst>
      <p:ext uri="{BB962C8B-B14F-4D97-AF65-F5344CB8AC3E}">
        <p14:creationId xmlns:p14="http://schemas.microsoft.com/office/powerpoint/2010/main" val="954849692"/>
      </p:ext>
    </p:extLst>
  </p:cSld>
  <p:clrMap bg1="lt1" tx1="dk1" bg2="lt2" tx2="dk2" accent1="accent1" accent2="accent2" accent3="accent3" accent4="accent4" accent5="accent5" accent6="accent6" hlink="hlink" folHlink="folHlink"/>
  <p:notesStyle>
    <a:lvl1pPr marL="0" algn="l" defTabSz="1018597" rtl="0" eaLnBrk="1" latinLnBrk="0" hangingPunct="1">
      <a:defRPr sz="1300" kern="1200">
        <a:solidFill>
          <a:schemeClr val="tx1"/>
        </a:solidFill>
        <a:latin typeface="+mn-lt"/>
        <a:ea typeface="+mn-ea"/>
        <a:cs typeface="+mn-cs"/>
      </a:defRPr>
    </a:lvl1pPr>
    <a:lvl2pPr marL="509299" algn="l" defTabSz="1018597" rtl="0" eaLnBrk="1" latinLnBrk="0" hangingPunct="1">
      <a:defRPr sz="1300" kern="1200">
        <a:solidFill>
          <a:schemeClr val="tx1"/>
        </a:solidFill>
        <a:latin typeface="+mn-lt"/>
        <a:ea typeface="+mn-ea"/>
        <a:cs typeface="+mn-cs"/>
      </a:defRPr>
    </a:lvl2pPr>
    <a:lvl3pPr marL="1018597" algn="l" defTabSz="1018597" rtl="0" eaLnBrk="1" latinLnBrk="0" hangingPunct="1">
      <a:defRPr sz="1300" kern="1200">
        <a:solidFill>
          <a:schemeClr val="tx1"/>
        </a:solidFill>
        <a:latin typeface="+mn-lt"/>
        <a:ea typeface="+mn-ea"/>
        <a:cs typeface="+mn-cs"/>
      </a:defRPr>
    </a:lvl3pPr>
    <a:lvl4pPr marL="1527898" algn="l" defTabSz="1018597" rtl="0" eaLnBrk="1" latinLnBrk="0" hangingPunct="1">
      <a:defRPr sz="1300" kern="1200">
        <a:solidFill>
          <a:schemeClr val="tx1"/>
        </a:solidFill>
        <a:latin typeface="+mn-lt"/>
        <a:ea typeface="+mn-ea"/>
        <a:cs typeface="+mn-cs"/>
      </a:defRPr>
    </a:lvl4pPr>
    <a:lvl5pPr marL="2037197" algn="l" defTabSz="1018597" rtl="0" eaLnBrk="1" latinLnBrk="0" hangingPunct="1">
      <a:defRPr sz="1300" kern="1200">
        <a:solidFill>
          <a:schemeClr val="tx1"/>
        </a:solidFill>
        <a:latin typeface="+mn-lt"/>
        <a:ea typeface="+mn-ea"/>
        <a:cs typeface="+mn-cs"/>
      </a:defRPr>
    </a:lvl5pPr>
    <a:lvl6pPr marL="2546495" algn="l" defTabSz="1018597" rtl="0" eaLnBrk="1" latinLnBrk="0" hangingPunct="1">
      <a:defRPr sz="1300" kern="1200">
        <a:solidFill>
          <a:schemeClr val="tx1"/>
        </a:solidFill>
        <a:latin typeface="+mn-lt"/>
        <a:ea typeface="+mn-ea"/>
        <a:cs typeface="+mn-cs"/>
      </a:defRPr>
    </a:lvl6pPr>
    <a:lvl7pPr marL="3055794" algn="l" defTabSz="1018597" rtl="0" eaLnBrk="1" latinLnBrk="0" hangingPunct="1">
      <a:defRPr sz="1300" kern="1200">
        <a:solidFill>
          <a:schemeClr val="tx1"/>
        </a:solidFill>
        <a:latin typeface="+mn-lt"/>
        <a:ea typeface="+mn-ea"/>
        <a:cs typeface="+mn-cs"/>
      </a:defRPr>
    </a:lvl7pPr>
    <a:lvl8pPr marL="3565093" algn="l" defTabSz="1018597" rtl="0" eaLnBrk="1" latinLnBrk="0" hangingPunct="1">
      <a:defRPr sz="1300" kern="1200">
        <a:solidFill>
          <a:schemeClr val="tx1"/>
        </a:solidFill>
        <a:latin typeface="+mn-lt"/>
        <a:ea typeface="+mn-ea"/>
        <a:cs typeface="+mn-cs"/>
      </a:defRPr>
    </a:lvl8pPr>
    <a:lvl9pPr marL="4074392" algn="l" defTabSz="10185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2DCB9-D01C-4574-8C1D-F6EEEF697E26}" type="slidenum">
              <a:rPr lang="en-US" smtClean="0"/>
              <a:t>2</a:t>
            </a:fld>
            <a:endParaRPr lang="en-US"/>
          </a:p>
        </p:txBody>
      </p:sp>
    </p:spTree>
    <p:extLst>
      <p:ext uri="{BB962C8B-B14F-4D97-AF65-F5344CB8AC3E}">
        <p14:creationId xmlns:p14="http://schemas.microsoft.com/office/powerpoint/2010/main" val="4176107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6400" y="525463"/>
            <a:ext cx="34036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2DCB9-D01C-4574-8C1D-F6EEEF697E26}" type="slidenum">
              <a:rPr lang="en-US" smtClean="0"/>
              <a:t>4</a:t>
            </a:fld>
            <a:endParaRPr lang="en-US"/>
          </a:p>
        </p:txBody>
      </p:sp>
    </p:spTree>
    <p:extLst>
      <p:ext uri="{BB962C8B-B14F-4D97-AF65-F5344CB8AC3E}">
        <p14:creationId xmlns:p14="http://schemas.microsoft.com/office/powerpoint/2010/main" val="417610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299" indent="0" algn="ctr">
              <a:buNone/>
              <a:defRPr>
                <a:solidFill>
                  <a:schemeClr val="tx1">
                    <a:tint val="75000"/>
                  </a:schemeClr>
                </a:solidFill>
              </a:defRPr>
            </a:lvl2pPr>
            <a:lvl3pPr marL="1018597" indent="0" algn="ctr">
              <a:buNone/>
              <a:defRPr>
                <a:solidFill>
                  <a:schemeClr val="tx1">
                    <a:tint val="75000"/>
                  </a:schemeClr>
                </a:solidFill>
              </a:defRPr>
            </a:lvl3pPr>
            <a:lvl4pPr marL="1527898" indent="0" algn="ctr">
              <a:buNone/>
              <a:defRPr>
                <a:solidFill>
                  <a:schemeClr val="tx1">
                    <a:tint val="75000"/>
                  </a:schemeClr>
                </a:solidFill>
              </a:defRPr>
            </a:lvl4pPr>
            <a:lvl5pPr marL="2037197" indent="0" algn="ctr">
              <a:buNone/>
              <a:defRPr>
                <a:solidFill>
                  <a:schemeClr val="tx1">
                    <a:tint val="75000"/>
                  </a:schemeClr>
                </a:solidFill>
              </a:defRPr>
            </a:lvl5pPr>
            <a:lvl6pPr marL="2546495" indent="0" algn="ctr">
              <a:buNone/>
              <a:defRPr>
                <a:solidFill>
                  <a:schemeClr val="tx1">
                    <a:tint val="75000"/>
                  </a:schemeClr>
                </a:solidFill>
              </a:defRPr>
            </a:lvl6pPr>
            <a:lvl7pPr marL="3055794" indent="0" algn="ctr">
              <a:buNone/>
              <a:defRPr>
                <a:solidFill>
                  <a:schemeClr val="tx1">
                    <a:tint val="75000"/>
                  </a:schemeClr>
                </a:solidFill>
              </a:defRPr>
            </a:lvl7pPr>
            <a:lvl8pPr marL="3565093" indent="0" algn="ctr">
              <a:buNone/>
              <a:defRPr>
                <a:solidFill>
                  <a:schemeClr val="tx1">
                    <a:tint val="75000"/>
                  </a:schemeClr>
                </a:solidFill>
              </a:defRPr>
            </a:lvl8pPr>
            <a:lvl9pPr marL="40743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7C2C11-DBAF-4043-9597-ED6B3DD0526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63590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C2C11-DBAF-4043-9597-ED6B3DD0526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52160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C2C11-DBAF-4043-9597-ED6B3DD0526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160273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C2C11-DBAF-4043-9597-ED6B3DD0526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114918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0"/>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299" indent="0">
              <a:buNone/>
              <a:defRPr sz="2000">
                <a:solidFill>
                  <a:schemeClr val="tx1">
                    <a:tint val="75000"/>
                  </a:schemeClr>
                </a:solidFill>
              </a:defRPr>
            </a:lvl2pPr>
            <a:lvl3pPr marL="1018597" indent="0">
              <a:buNone/>
              <a:defRPr sz="1800">
                <a:solidFill>
                  <a:schemeClr val="tx1">
                    <a:tint val="75000"/>
                  </a:schemeClr>
                </a:solidFill>
              </a:defRPr>
            </a:lvl3pPr>
            <a:lvl4pPr marL="1527898" indent="0">
              <a:buNone/>
              <a:defRPr sz="1600">
                <a:solidFill>
                  <a:schemeClr val="tx1">
                    <a:tint val="75000"/>
                  </a:schemeClr>
                </a:solidFill>
              </a:defRPr>
            </a:lvl4pPr>
            <a:lvl5pPr marL="2037197" indent="0">
              <a:buNone/>
              <a:defRPr sz="1600">
                <a:solidFill>
                  <a:schemeClr val="tx1">
                    <a:tint val="75000"/>
                  </a:schemeClr>
                </a:solidFill>
              </a:defRPr>
            </a:lvl5pPr>
            <a:lvl6pPr marL="2546495" indent="0">
              <a:buNone/>
              <a:defRPr sz="1600">
                <a:solidFill>
                  <a:schemeClr val="tx1">
                    <a:tint val="75000"/>
                  </a:schemeClr>
                </a:solidFill>
              </a:defRPr>
            </a:lvl6pPr>
            <a:lvl7pPr marL="3055794" indent="0">
              <a:buNone/>
              <a:defRPr sz="1600">
                <a:solidFill>
                  <a:schemeClr val="tx1">
                    <a:tint val="75000"/>
                  </a:schemeClr>
                </a:solidFill>
              </a:defRPr>
            </a:lvl7pPr>
            <a:lvl8pPr marL="3565093" indent="0">
              <a:buNone/>
              <a:defRPr sz="1600">
                <a:solidFill>
                  <a:schemeClr val="tx1">
                    <a:tint val="75000"/>
                  </a:schemeClr>
                </a:solidFill>
              </a:defRPr>
            </a:lvl8pPr>
            <a:lvl9pPr marL="407439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C2C11-DBAF-4043-9597-ED6B3DD0526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70346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7C2C11-DBAF-4043-9597-ED6B3DD0526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255849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299" indent="0">
              <a:buNone/>
              <a:defRPr sz="2200" b="1"/>
            </a:lvl2pPr>
            <a:lvl3pPr marL="1018597" indent="0">
              <a:buNone/>
              <a:defRPr sz="2000" b="1"/>
            </a:lvl3pPr>
            <a:lvl4pPr marL="1527898" indent="0">
              <a:buNone/>
              <a:defRPr sz="1800" b="1"/>
            </a:lvl4pPr>
            <a:lvl5pPr marL="2037197" indent="0">
              <a:buNone/>
              <a:defRPr sz="1800" b="1"/>
            </a:lvl5pPr>
            <a:lvl6pPr marL="2546495" indent="0">
              <a:buNone/>
              <a:defRPr sz="1800" b="1"/>
            </a:lvl6pPr>
            <a:lvl7pPr marL="3055794" indent="0">
              <a:buNone/>
              <a:defRPr sz="1800" b="1"/>
            </a:lvl7pPr>
            <a:lvl8pPr marL="3565093" indent="0">
              <a:buNone/>
              <a:defRPr sz="1800" b="1"/>
            </a:lvl8pPr>
            <a:lvl9pPr marL="407439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0" y="1739795"/>
            <a:ext cx="4445953" cy="725064"/>
          </a:xfrm>
        </p:spPr>
        <p:txBody>
          <a:bodyPr anchor="b"/>
          <a:lstStyle>
            <a:lvl1pPr marL="0" indent="0">
              <a:buNone/>
              <a:defRPr sz="2700" b="1"/>
            </a:lvl1pPr>
            <a:lvl2pPr marL="509299" indent="0">
              <a:buNone/>
              <a:defRPr sz="2200" b="1"/>
            </a:lvl2pPr>
            <a:lvl3pPr marL="1018597" indent="0">
              <a:buNone/>
              <a:defRPr sz="2000" b="1"/>
            </a:lvl3pPr>
            <a:lvl4pPr marL="1527898" indent="0">
              <a:buNone/>
              <a:defRPr sz="1800" b="1"/>
            </a:lvl4pPr>
            <a:lvl5pPr marL="2037197" indent="0">
              <a:buNone/>
              <a:defRPr sz="1800" b="1"/>
            </a:lvl5pPr>
            <a:lvl6pPr marL="2546495" indent="0">
              <a:buNone/>
              <a:defRPr sz="1800" b="1"/>
            </a:lvl6pPr>
            <a:lvl7pPr marL="3055794" indent="0">
              <a:buNone/>
              <a:defRPr sz="1800" b="1"/>
            </a:lvl7pPr>
            <a:lvl8pPr marL="3565093" indent="0">
              <a:buNone/>
              <a:defRPr sz="1800" b="1"/>
            </a:lvl8pPr>
            <a:lvl9pPr marL="407439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30"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C2C11-DBAF-4043-9597-ED6B3DD05265}"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396357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C2C11-DBAF-4043-9597-ED6B3DD05265}"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277285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C2C11-DBAF-4043-9597-ED6B3DD05265}"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157432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2" y="1626447"/>
            <a:ext cx="3309144" cy="5316538"/>
          </a:xfrm>
        </p:spPr>
        <p:txBody>
          <a:bodyPr/>
          <a:lstStyle>
            <a:lvl1pPr marL="0" indent="0">
              <a:buNone/>
              <a:defRPr sz="1600"/>
            </a:lvl1pPr>
            <a:lvl2pPr marL="509299" indent="0">
              <a:buNone/>
              <a:defRPr sz="1300"/>
            </a:lvl2pPr>
            <a:lvl3pPr marL="1018597" indent="0">
              <a:buNone/>
              <a:defRPr sz="1100"/>
            </a:lvl3pPr>
            <a:lvl4pPr marL="1527898" indent="0">
              <a:buNone/>
              <a:defRPr sz="1000"/>
            </a:lvl4pPr>
            <a:lvl5pPr marL="2037197" indent="0">
              <a:buNone/>
              <a:defRPr sz="1000"/>
            </a:lvl5pPr>
            <a:lvl6pPr marL="2546495" indent="0">
              <a:buNone/>
              <a:defRPr sz="1000"/>
            </a:lvl6pPr>
            <a:lvl7pPr marL="3055794" indent="0">
              <a:buNone/>
              <a:defRPr sz="1000"/>
            </a:lvl7pPr>
            <a:lvl8pPr marL="3565093" indent="0">
              <a:buNone/>
              <a:defRPr sz="1000"/>
            </a:lvl8pPr>
            <a:lvl9pPr marL="407439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C2C11-DBAF-4043-9597-ED6B3DD0526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112734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299" indent="0">
              <a:buNone/>
              <a:defRPr sz="3100"/>
            </a:lvl2pPr>
            <a:lvl3pPr marL="1018597" indent="0">
              <a:buNone/>
              <a:defRPr sz="2700"/>
            </a:lvl3pPr>
            <a:lvl4pPr marL="1527898" indent="0">
              <a:buNone/>
              <a:defRPr sz="2200"/>
            </a:lvl4pPr>
            <a:lvl5pPr marL="2037197" indent="0">
              <a:buNone/>
              <a:defRPr sz="2200"/>
            </a:lvl5pPr>
            <a:lvl6pPr marL="2546495" indent="0">
              <a:buNone/>
              <a:defRPr sz="2200"/>
            </a:lvl6pPr>
            <a:lvl7pPr marL="3055794" indent="0">
              <a:buNone/>
              <a:defRPr sz="2200"/>
            </a:lvl7pPr>
            <a:lvl8pPr marL="3565093" indent="0">
              <a:buNone/>
              <a:defRPr sz="2200"/>
            </a:lvl8pPr>
            <a:lvl9pPr marL="4074392"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299" indent="0">
              <a:buNone/>
              <a:defRPr sz="1300"/>
            </a:lvl2pPr>
            <a:lvl3pPr marL="1018597" indent="0">
              <a:buNone/>
              <a:defRPr sz="1100"/>
            </a:lvl3pPr>
            <a:lvl4pPr marL="1527898" indent="0">
              <a:buNone/>
              <a:defRPr sz="1000"/>
            </a:lvl4pPr>
            <a:lvl5pPr marL="2037197" indent="0">
              <a:buNone/>
              <a:defRPr sz="1000"/>
            </a:lvl5pPr>
            <a:lvl6pPr marL="2546495" indent="0">
              <a:buNone/>
              <a:defRPr sz="1000"/>
            </a:lvl6pPr>
            <a:lvl7pPr marL="3055794" indent="0">
              <a:buNone/>
              <a:defRPr sz="1000"/>
            </a:lvl7pPr>
            <a:lvl8pPr marL="3565093" indent="0">
              <a:buNone/>
              <a:defRPr sz="1000"/>
            </a:lvl8pPr>
            <a:lvl9pPr marL="407439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C2C11-DBAF-4043-9597-ED6B3DD0526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2A58-3221-4103-8457-A6242B66617A}" type="slidenum">
              <a:rPr lang="en-US" smtClean="0"/>
              <a:t>‹#›</a:t>
            </a:fld>
            <a:endParaRPr lang="en-US"/>
          </a:p>
        </p:txBody>
      </p:sp>
    </p:spTree>
    <p:extLst>
      <p:ext uri="{BB962C8B-B14F-4D97-AF65-F5344CB8AC3E}">
        <p14:creationId xmlns:p14="http://schemas.microsoft.com/office/powerpoint/2010/main" val="37861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60" tIns="50930" rIns="101860" bIns="5093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3"/>
            <a:ext cx="9052560" cy="5129425"/>
          </a:xfrm>
          <a:prstGeom prst="rect">
            <a:avLst/>
          </a:prstGeom>
        </p:spPr>
        <p:txBody>
          <a:bodyPr vert="horz" lIns="101860" tIns="50930" rIns="101860" bIns="509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60" tIns="50930" rIns="101860" bIns="50930" rtlCol="0" anchor="ctr"/>
          <a:lstStyle>
            <a:lvl1pPr algn="l">
              <a:defRPr sz="1300">
                <a:solidFill>
                  <a:schemeClr val="tx1">
                    <a:tint val="75000"/>
                  </a:schemeClr>
                </a:solidFill>
              </a:defRPr>
            </a:lvl1pPr>
          </a:lstStyle>
          <a:p>
            <a:fld id="{617C2C11-DBAF-4043-9597-ED6B3DD05265}" type="datetimeFigureOut">
              <a:rPr lang="en-US" smtClean="0"/>
              <a:t>2/14/2019</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60" tIns="50930" rIns="101860" bIns="50930"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60" tIns="50930" rIns="101860" bIns="50930" rtlCol="0" anchor="ctr"/>
          <a:lstStyle>
            <a:lvl1pPr algn="r">
              <a:defRPr sz="1300">
                <a:solidFill>
                  <a:schemeClr val="tx1">
                    <a:tint val="75000"/>
                  </a:schemeClr>
                </a:solidFill>
              </a:defRPr>
            </a:lvl1pPr>
          </a:lstStyle>
          <a:p>
            <a:fld id="{981F2A58-3221-4103-8457-A6242B66617A}" type="slidenum">
              <a:rPr lang="en-US" smtClean="0"/>
              <a:t>‹#›</a:t>
            </a:fld>
            <a:endParaRPr lang="en-US"/>
          </a:p>
        </p:txBody>
      </p:sp>
    </p:spTree>
    <p:extLst>
      <p:ext uri="{BB962C8B-B14F-4D97-AF65-F5344CB8AC3E}">
        <p14:creationId xmlns:p14="http://schemas.microsoft.com/office/powerpoint/2010/main" val="1373231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597" rtl="0" eaLnBrk="1" latinLnBrk="0" hangingPunct="1">
        <a:spcBef>
          <a:spcPct val="0"/>
        </a:spcBef>
        <a:buNone/>
        <a:defRPr sz="4900" kern="1200">
          <a:solidFill>
            <a:schemeClr val="tx1"/>
          </a:solidFill>
          <a:latin typeface="+mj-lt"/>
          <a:ea typeface="+mj-ea"/>
          <a:cs typeface="+mj-cs"/>
        </a:defRPr>
      </a:lvl1pPr>
    </p:titleStyle>
    <p:bodyStyle>
      <a:lvl1pPr marL="381975" indent="-381975" algn="l" defTabSz="1018597"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611" indent="-318312" algn="l" defTabSz="1018597"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248" indent="-254650" algn="l" defTabSz="101859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546"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1846"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143"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0444"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9743"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9041" indent="-254650" algn="l" defTabSz="101859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597" rtl="0" eaLnBrk="1" latinLnBrk="0" hangingPunct="1">
        <a:defRPr sz="2000" kern="1200">
          <a:solidFill>
            <a:schemeClr val="tx1"/>
          </a:solidFill>
          <a:latin typeface="+mn-lt"/>
          <a:ea typeface="+mn-ea"/>
          <a:cs typeface="+mn-cs"/>
        </a:defRPr>
      </a:lvl1pPr>
      <a:lvl2pPr marL="509299" algn="l" defTabSz="1018597" rtl="0" eaLnBrk="1" latinLnBrk="0" hangingPunct="1">
        <a:defRPr sz="2000" kern="1200">
          <a:solidFill>
            <a:schemeClr val="tx1"/>
          </a:solidFill>
          <a:latin typeface="+mn-lt"/>
          <a:ea typeface="+mn-ea"/>
          <a:cs typeface="+mn-cs"/>
        </a:defRPr>
      </a:lvl2pPr>
      <a:lvl3pPr marL="1018597" algn="l" defTabSz="1018597" rtl="0" eaLnBrk="1" latinLnBrk="0" hangingPunct="1">
        <a:defRPr sz="2000" kern="1200">
          <a:solidFill>
            <a:schemeClr val="tx1"/>
          </a:solidFill>
          <a:latin typeface="+mn-lt"/>
          <a:ea typeface="+mn-ea"/>
          <a:cs typeface="+mn-cs"/>
        </a:defRPr>
      </a:lvl3pPr>
      <a:lvl4pPr marL="1527898" algn="l" defTabSz="1018597" rtl="0" eaLnBrk="1" latinLnBrk="0" hangingPunct="1">
        <a:defRPr sz="2000" kern="1200">
          <a:solidFill>
            <a:schemeClr val="tx1"/>
          </a:solidFill>
          <a:latin typeface="+mn-lt"/>
          <a:ea typeface="+mn-ea"/>
          <a:cs typeface="+mn-cs"/>
        </a:defRPr>
      </a:lvl4pPr>
      <a:lvl5pPr marL="2037197" algn="l" defTabSz="1018597" rtl="0" eaLnBrk="1" latinLnBrk="0" hangingPunct="1">
        <a:defRPr sz="2000" kern="1200">
          <a:solidFill>
            <a:schemeClr val="tx1"/>
          </a:solidFill>
          <a:latin typeface="+mn-lt"/>
          <a:ea typeface="+mn-ea"/>
          <a:cs typeface="+mn-cs"/>
        </a:defRPr>
      </a:lvl5pPr>
      <a:lvl6pPr marL="2546495" algn="l" defTabSz="1018597" rtl="0" eaLnBrk="1" latinLnBrk="0" hangingPunct="1">
        <a:defRPr sz="2000" kern="1200">
          <a:solidFill>
            <a:schemeClr val="tx1"/>
          </a:solidFill>
          <a:latin typeface="+mn-lt"/>
          <a:ea typeface="+mn-ea"/>
          <a:cs typeface="+mn-cs"/>
        </a:defRPr>
      </a:lvl6pPr>
      <a:lvl7pPr marL="3055794" algn="l" defTabSz="1018597" rtl="0" eaLnBrk="1" latinLnBrk="0" hangingPunct="1">
        <a:defRPr sz="2000" kern="1200">
          <a:solidFill>
            <a:schemeClr val="tx1"/>
          </a:solidFill>
          <a:latin typeface="+mn-lt"/>
          <a:ea typeface="+mn-ea"/>
          <a:cs typeface="+mn-cs"/>
        </a:defRPr>
      </a:lvl7pPr>
      <a:lvl8pPr marL="3565093" algn="l" defTabSz="1018597" rtl="0" eaLnBrk="1" latinLnBrk="0" hangingPunct="1">
        <a:defRPr sz="2000" kern="1200">
          <a:solidFill>
            <a:schemeClr val="tx1"/>
          </a:solidFill>
          <a:latin typeface="+mn-lt"/>
          <a:ea typeface="+mn-ea"/>
          <a:cs typeface="+mn-cs"/>
        </a:defRPr>
      </a:lvl8pPr>
      <a:lvl9pPr marL="4074392" algn="l" defTabSz="101859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2" descr="C:\Users\jwilliams\AppData\Local\Microsoft\Windows\Temporary Internet Files\Content.Outlook\TELPB03N\Bakc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4789715" cy="75953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jwilliams\AppData\Local\Microsoft\Windows\Temporary Internet Files\Content.Outlook\TELPB03N\Bakcgrou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6840" y="76200"/>
            <a:ext cx="4789715" cy="75953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44736" y="2708628"/>
            <a:ext cx="4693921" cy="4073172"/>
          </a:xfrm>
          <a:prstGeom prst="rect">
            <a:avLst/>
          </a:prstGeom>
          <a:noFill/>
        </p:spPr>
        <p:txBody>
          <a:bodyPr wrap="square" lIns="101860" tIns="50930" rIns="101860" bIns="50930" rtlCol="0">
            <a:spAutoFit/>
          </a:bodyPr>
          <a:lstStyle/>
          <a:p>
            <a:pPr algn="ctr"/>
            <a:r>
              <a:rPr lang="en-US" b="1" i="1" dirty="0" smtClean="0">
                <a:latin typeface="AR JULIAN" panose="02000000000000000000" pitchFamily="2" charset="0"/>
              </a:rPr>
              <a:t>3</a:t>
            </a:r>
            <a:r>
              <a:rPr lang="en-US" b="1" i="1" baseline="30000" dirty="0" smtClean="0">
                <a:latin typeface="AR JULIAN" panose="02000000000000000000" pitchFamily="2" charset="0"/>
              </a:rPr>
              <a:t>rd</a:t>
            </a:r>
            <a:r>
              <a:rPr lang="en-US" b="1" i="1" dirty="0" smtClean="0">
                <a:latin typeface="AR JULIAN" panose="02000000000000000000" pitchFamily="2" charset="0"/>
              </a:rPr>
              <a:t> Annual</a:t>
            </a:r>
            <a:endParaRPr lang="en-US" sz="900" b="1" i="1" dirty="0">
              <a:latin typeface="AR JULIAN" panose="02000000000000000000" pitchFamily="2" charset="0"/>
            </a:endParaRPr>
          </a:p>
          <a:p>
            <a:pPr algn="ctr"/>
            <a:r>
              <a:rPr lang="en-US" sz="2800" b="1" dirty="0" smtClean="0">
                <a:latin typeface="AR JULIAN" panose="02000000000000000000" pitchFamily="2" charset="0"/>
                <a:cs typeface="Aharoni" panose="02010803020104030203" pitchFamily="2" charset="-79"/>
              </a:rPr>
              <a:t>Crisis Intervention Team </a:t>
            </a:r>
          </a:p>
          <a:p>
            <a:pPr algn="ctr"/>
            <a:r>
              <a:rPr lang="en-US" sz="2800" b="1" dirty="0" smtClean="0">
                <a:latin typeface="AR JULIAN" panose="02000000000000000000" pitchFamily="2" charset="0"/>
                <a:cs typeface="Aharoni" panose="02010803020104030203" pitchFamily="2" charset="-79"/>
              </a:rPr>
              <a:t>Officer Appreciation Banquet</a:t>
            </a:r>
          </a:p>
          <a:p>
            <a:pPr algn="ctr"/>
            <a:endParaRPr lang="en-US" sz="1000" b="1" dirty="0" smtClean="0">
              <a:latin typeface="AR JULIAN" panose="02000000000000000000" pitchFamily="2" charset="0"/>
              <a:cs typeface="Aharoni" panose="02010803020104030203" pitchFamily="2" charset="-79"/>
            </a:endParaRPr>
          </a:p>
          <a:p>
            <a:pPr algn="ctr"/>
            <a:r>
              <a:rPr lang="en-US" sz="2400" b="1" dirty="0" smtClean="0">
                <a:latin typeface="AR JULIAN" panose="02000000000000000000" pitchFamily="2" charset="0"/>
                <a:cs typeface="Aharoni" panose="02010803020104030203" pitchFamily="2" charset="-79"/>
              </a:rPr>
              <a:t>Sponsored by </a:t>
            </a:r>
          </a:p>
          <a:p>
            <a:pPr algn="ctr"/>
            <a:r>
              <a:rPr lang="en-US" sz="2400" b="1" dirty="0" smtClean="0">
                <a:latin typeface="AR JULIAN" panose="02000000000000000000" pitchFamily="2" charset="0"/>
                <a:cs typeface="Aharoni" panose="02010803020104030203" pitchFamily="2" charset="-79"/>
              </a:rPr>
              <a:t>Community Counseling Center</a:t>
            </a:r>
          </a:p>
          <a:p>
            <a:pPr algn="ctr"/>
            <a:endParaRPr lang="en-US" sz="800" b="1" dirty="0" smtClean="0">
              <a:latin typeface="AR JULIAN" panose="02000000000000000000" pitchFamily="2" charset="0"/>
              <a:cs typeface="Aharoni" panose="02010803020104030203" pitchFamily="2" charset="-79"/>
            </a:endParaRPr>
          </a:p>
          <a:p>
            <a:pPr algn="ctr"/>
            <a:r>
              <a:rPr lang="en-US" dirty="0" smtClean="0">
                <a:latin typeface="AR JULIAN" panose="02000000000000000000" pitchFamily="2" charset="0"/>
                <a:cs typeface="Aharoni" panose="02010803020104030203" pitchFamily="2" charset="-79"/>
              </a:rPr>
              <a:t>Thursday, August 23, 2018</a:t>
            </a:r>
          </a:p>
          <a:p>
            <a:pPr algn="ctr"/>
            <a:endParaRPr lang="en-US" sz="800" b="1" dirty="0">
              <a:latin typeface="AR JULIAN" panose="02000000000000000000" pitchFamily="2" charset="0"/>
              <a:cs typeface="Aharoni" panose="02010803020104030203" pitchFamily="2" charset="-79"/>
            </a:endParaRPr>
          </a:p>
          <a:p>
            <a:pPr algn="ctr"/>
            <a:r>
              <a:rPr lang="en-US" dirty="0">
                <a:latin typeface="AR JULIAN" panose="02000000000000000000" pitchFamily="2" charset="0"/>
              </a:rPr>
              <a:t>Robinson Construction Event Hall</a:t>
            </a:r>
          </a:p>
          <a:p>
            <a:pPr algn="ctr"/>
            <a:r>
              <a:rPr lang="en-US" dirty="0">
                <a:latin typeface="AR JULIAN" panose="02000000000000000000" pitchFamily="2" charset="0"/>
              </a:rPr>
              <a:t>2411 Walters Lane</a:t>
            </a:r>
          </a:p>
          <a:p>
            <a:pPr algn="ctr"/>
            <a:r>
              <a:rPr lang="en-US" dirty="0">
                <a:latin typeface="AR JULIAN" panose="02000000000000000000" pitchFamily="2" charset="0"/>
              </a:rPr>
              <a:t>Perryville, </a:t>
            </a:r>
            <a:r>
              <a:rPr lang="en-US" dirty="0" smtClean="0">
                <a:latin typeface="AR JULIAN" panose="02000000000000000000" pitchFamily="2" charset="0"/>
              </a:rPr>
              <a:t>MO</a:t>
            </a:r>
            <a:endParaRPr lang="en-US" b="1" dirty="0">
              <a:latin typeface="AR JULIAN" panose="02000000000000000000" pitchFamily="2" charset="0"/>
            </a:endParaRPr>
          </a:p>
        </p:txBody>
      </p:sp>
      <p:pic>
        <p:nvPicPr>
          <p:cNvPr id="1026" name="Picture 2" descr="U:\documents\CIT\CIT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2911" y="201429"/>
            <a:ext cx="2577572" cy="2279568"/>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228600" y="261878"/>
            <a:ext cx="4495800" cy="2631490"/>
          </a:xfrm>
          <a:prstGeom prst="rect">
            <a:avLst/>
          </a:prstGeom>
        </p:spPr>
        <p:txBody>
          <a:bodyPr wrap="square">
            <a:spAutoFit/>
          </a:bodyPr>
          <a:lstStyle/>
          <a:p>
            <a:pPr algn="just"/>
            <a:r>
              <a:rPr lang="en-US" sz="1100" dirty="0" smtClean="0">
                <a:latin typeface="AR JULIAN" panose="02000000000000000000" pitchFamily="2" charset="0"/>
              </a:rPr>
              <a:t>     Crisis </a:t>
            </a:r>
            <a:r>
              <a:rPr lang="en-US" sz="1100" dirty="0">
                <a:latin typeface="AR JULIAN" panose="02000000000000000000" pitchFamily="2" charset="0"/>
              </a:rPr>
              <a:t>Intervention Team (CIT) Officers are vital to our communities’ efforts to respond effectively to individuals in a mental health crisis so that they receive appropriate assistance.</a:t>
            </a:r>
          </a:p>
          <a:p>
            <a:pPr algn="just"/>
            <a:r>
              <a:rPr lang="en-US" sz="1100" dirty="0" smtClean="0">
                <a:latin typeface="AR JULIAN" panose="02000000000000000000" pitchFamily="2" charset="0"/>
              </a:rPr>
              <a:t>     CIT </a:t>
            </a:r>
            <a:r>
              <a:rPr lang="en-US" sz="1100" dirty="0">
                <a:latin typeface="AR JULIAN" panose="02000000000000000000" pitchFamily="2" charset="0"/>
              </a:rPr>
              <a:t>program is a model for community policing that brings together law enforcement, mental health providers, hospital emergency departments and individuals with mental illness and their families to improve responses to people in crisis. CIT programs enhance communication, identify mental health resources for assisting people in crisis and ensure that officers receive the training and support to stand ready when the need arises.</a:t>
            </a:r>
          </a:p>
          <a:p>
            <a:pPr algn="just"/>
            <a:r>
              <a:rPr lang="en-US" sz="1100" dirty="0" smtClean="0">
                <a:latin typeface="AR JULIAN" panose="02000000000000000000" pitchFamily="2" charset="0"/>
              </a:rPr>
              <a:t>     This </a:t>
            </a:r>
            <a:r>
              <a:rPr lang="en-US" sz="1100" dirty="0">
                <a:latin typeface="AR JULIAN" panose="02000000000000000000" pitchFamily="2" charset="0"/>
              </a:rPr>
              <a:t>banquet is a celebration of the hard work that has already taken place through CIT and to recognize those officers who are on the front lines every day trying to help our communities be safe.</a:t>
            </a:r>
          </a:p>
        </p:txBody>
      </p:sp>
      <p:pic>
        <p:nvPicPr>
          <p:cNvPr id="3" name="Picture 5"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986" y="2895600"/>
            <a:ext cx="3773214" cy="4610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915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0640786" y="2362200"/>
            <a:ext cx="2514600" cy="356997"/>
          </a:xfrm>
          <a:prstGeom prst="rect">
            <a:avLst/>
          </a:prstGeom>
        </p:spPr>
        <p:txBody>
          <a:bodyPr wrap="square" lIns="79225" tIns="39612" rIns="79225" bIns="39612">
            <a:spAutoFit/>
          </a:bodyPr>
          <a:lstStyle/>
          <a:p>
            <a:pPr lvl="0">
              <a:lnSpc>
                <a:spcPct val="150000"/>
              </a:lnSpc>
            </a:pPr>
            <a:r>
              <a:rPr lang="en-US" sz="1200" b="1" dirty="0"/>
              <a:t> </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4309" y="352882"/>
            <a:ext cx="1381125"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 Box 4"/>
          <p:cNvSpPr txBox="1">
            <a:spLocks noChangeArrowheads="1"/>
          </p:cNvSpPr>
          <p:nvPr/>
        </p:nvSpPr>
        <p:spPr bwMode="auto">
          <a:xfrm>
            <a:off x="5675722" y="1554619"/>
            <a:ext cx="4143375"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5E"/>
                </a:solidFill>
                <a:effectLst/>
                <a:latin typeface="Broadway" pitchFamily="82" charset="0"/>
                <a:cs typeface="Arial" pitchFamily="34" charset="0"/>
              </a:rPr>
              <a:t>CIT OFFICER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5E"/>
                </a:solidFill>
                <a:effectLst/>
                <a:latin typeface="Broadway" pitchFamily="82" charset="0"/>
                <a:cs typeface="Arial" pitchFamily="34" charset="0"/>
              </a:rPr>
              <a:t>APPRECIATION BANQUET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5"/>
          <p:cNvSpPr txBox="1">
            <a:spLocks noChangeArrowheads="1"/>
          </p:cNvSpPr>
          <p:nvPr/>
        </p:nvSpPr>
        <p:spPr bwMode="auto">
          <a:xfrm>
            <a:off x="5720172" y="2146757"/>
            <a:ext cx="4057650" cy="520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WELCOME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Officer Jason Klaus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PRESENTATION OF COLORS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PLEDGE OF ALLEGIANCE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American Legion Post # 133 Color Guard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OPENING REMARKS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Honorable Judge Inman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BLESSING &amp; DINNER SERVED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KEY NOTE</a:t>
            </a:r>
          </a:p>
          <a:p>
            <a:pPr lvl="0" algn="ctr" defTabSz="914400" fontAlgn="base">
              <a:spcBef>
                <a:spcPct val="0"/>
              </a:spcBef>
              <a:spcAft>
                <a:spcPct val="0"/>
              </a:spcAft>
            </a:pPr>
            <a:r>
              <a:rPr lang="en-US" altLang="en-US" sz="1300" b="1" dirty="0">
                <a:solidFill>
                  <a:srgbClr val="000068"/>
                </a:solidFill>
                <a:latin typeface="Baskerville Old Face" pitchFamily="18" charset="0"/>
                <a:cs typeface="Arial" pitchFamily="34" charset="0"/>
              </a:rPr>
              <a:t>Timothy D. Conroy  MLSLT, </a:t>
            </a:r>
            <a:r>
              <a:rPr lang="en-US" altLang="en-US" sz="1300" b="1" dirty="0" smtClean="0">
                <a:solidFill>
                  <a:srgbClr val="000068"/>
                </a:solidFill>
                <a:latin typeface="Baskerville Old Face" pitchFamily="18" charset="0"/>
                <a:cs typeface="Arial" pitchFamily="34" charset="0"/>
              </a:rPr>
              <a:t>CPS</a:t>
            </a:r>
          </a:p>
          <a:p>
            <a:pPr lvl="0" algn="ctr" defTabSz="914400" fontAlgn="base">
              <a:spcBef>
                <a:spcPct val="0"/>
              </a:spcBef>
              <a:spcAft>
                <a:spcPct val="0"/>
              </a:spcAf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SOUTHEAST MISSOURI CIT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FF0000"/>
                </a:solidFill>
                <a:effectLst/>
                <a:latin typeface="Baskerville Old Face" pitchFamily="18" charset="0"/>
                <a:cs typeface="Arial" pitchFamily="34" charset="0"/>
              </a:rPr>
              <a:t>Audrey Burger, Clinical Operations 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FF0000"/>
                </a:solidFill>
                <a:effectLst/>
                <a:latin typeface="Baskerville Old Face" pitchFamily="18" charset="0"/>
                <a:cs typeface="Arial" pitchFamily="34" charset="0"/>
              </a:rPr>
              <a:t>Community Counseling Center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AWARD PRESENTATIONS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CIT Appreciation Awards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CIT Community Partner of the Year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Spirit of CIT Awards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CIT Officer Award of Excellence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CIT Officer of the Year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000068"/>
              </a:solidFill>
              <a:effectLst/>
              <a:latin typeface="Baskerville Old Face"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CLOSING REMARKS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68"/>
                </a:solidFill>
                <a:effectLst/>
                <a:latin typeface="Baskerville Old Face" pitchFamily="18" charset="0"/>
                <a:cs typeface="Arial" pitchFamily="34" charset="0"/>
              </a:rPr>
              <a:t>Officer Jason  Klaus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C:\Users\jwilliams\AppData\Local\Microsoft\Windows\Temporary Internet Files\Content.Outlook\TELPB03N\Bakcgroun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6840" y="76200"/>
            <a:ext cx="4789715" cy="75953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williams\AppData\Local\Microsoft\Windows\Temporary Internet Files\Content.Outlook\TELPB03N\Bakcgroun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76199"/>
            <a:ext cx="4789715" cy="75953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68687" y="228600"/>
            <a:ext cx="4648200" cy="400110"/>
          </a:xfrm>
          <a:prstGeom prst="rect">
            <a:avLst/>
          </a:prstGeom>
          <a:noFill/>
        </p:spPr>
        <p:txBody>
          <a:bodyPr wrap="square" rtlCol="0">
            <a:spAutoFit/>
          </a:bodyPr>
          <a:lstStyle/>
          <a:p>
            <a:pPr algn="ctr"/>
            <a:r>
              <a:rPr lang="en-US" b="1" i="1" dirty="0" smtClean="0">
                <a:latin typeface="Segoe UI" panose="020B0502040204020203" pitchFamily="34" charset="0"/>
                <a:ea typeface="Segoe UI" panose="020B0502040204020203" pitchFamily="34" charset="0"/>
                <a:cs typeface="Segoe UI" panose="020B0502040204020203" pitchFamily="34" charset="0"/>
              </a:rPr>
              <a:t>Program</a:t>
            </a:r>
            <a:endParaRPr lang="en-US" b="1"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Box 2"/>
          <p:cNvSpPr txBox="1"/>
          <p:nvPr/>
        </p:nvSpPr>
        <p:spPr>
          <a:xfrm>
            <a:off x="5336806" y="685800"/>
            <a:ext cx="4492994" cy="6001643"/>
          </a:xfrm>
          <a:prstGeom prst="rect">
            <a:avLst/>
          </a:prstGeom>
          <a:noFill/>
        </p:spPr>
        <p:txBody>
          <a:bodyPr wrap="square" rtlCol="0">
            <a:spAutoFit/>
          </a:bodyPr>
          <a:lstStyle/>
          <a:p>
            <a:pPr algn="ctr"/>
            <a:r>
              <a:rPr lang="en-US" sz="1400" b="1" dirty="0" smtClean="0">
                <a:latin typeface="Segoe UI" panose="020B0502040204020203" pitchFamily="34" charset="0"/>
                <a:ea typeface="Segoe UI" panose="020B0502040204020203" pitchFamily="34" charset="0"/>
                <a:cs typeface="Segoe UI" panose="020B0502040204020203" pitchFamily="34" charset="0"/>
              </a:rPr>
              <a:t>AUDREY BURGER COCKTAIL HOUR</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WELCOME . . . . . . . . . . . . . . .  Detective Corporal Jason Klaus</a:t>
            </a:r>
          </a:p>
          <a:p>
            <a:pPr algn="r"/>
            <a:r>
              <a:rPr lang="en-US" sz="1200" b="1" dirty="0" smtClean="0">
                <a:latin typeface="Segoe UI" panose="020B0502040204020203" pitchFamily="34" charset="0"/>
                <a:ea typeface="Segoe UI" panose="020B0502040204020203" pitchFamily="34" charset="0"/>
                <a:cs typeface="Segoe UI" panose="020B0502040204020203" pitchFamily="34" charset="0"/>
              </a:rPr>
              <a:t>MO State CIT Coordinator</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PRESENTATION OF COLORS . . . . American Legion Post </a:t>
            </a:r>
            <a:r>
              <a:rPr lang="en-US" sz="1200" b="1" dirty="0">
                <a:latin typeface="Segoe UI" panose="020B0502040204020203" pitchFamily="34" charset="0"/>
                <a:ea typeface="Segoe UI" panose="020B0502040204020203" pitchFamily="34" charset="0"/>
                <a:cs typeface="Segoe UI" panose="020B0502040204020203" pitchFamily="34" charset="0"/>
              </a:rPr>
              <a:t>#133 </a:t>
            </a:r>
            <a:r>
              <a:rPr lang="en-US" sz="1200" b="1" dirty="0" smtClean="0">
                <a:latin typeface="Segoe UI" panose="020B0502040204020203" pitchFamily="34" charset="0"/>
                <a:ea typeface="Segoe UI" panose="020B0502040204020203" pitchFamily="34" charset="0"/>
                <a:cs typeface="Segoe UI" panose="020B0502040204020203" pitchFamily="34" charset="0"/>
              </a:rPr>
              <a:t>PLEDGE OF ALLEGIANCE </a:t>
            </a:r>
            <a:r>
              <a:rPr lang="en-US" sz="1200" b="1" dirty="0">
                <a:latin typeface="Segoe UI" panose="020B0502040204020203" pitchFamily="34" charset="0"/>
                <a:ea typeface="Segoe UI" panose="020B0502040204020203" pitchFamily="34" charset="0"/>
                <a:cs typeface="Segoe UI" panose="020B0502040204020203" pitchFamily="34" charset="0"/>
              </a:rPr>
              <a:t>	</a:t>
            </a:r>
            <a:r>
              <a:rPr lang="en-US" sz="1200" b="1" dirty="0" smtClean="0">
                <a:latin typeface="Segoe UI" panose="020B0502040204020203" pitchFamily="34" charset="0"/>
                <a:ea typeface="Segoe UI" panose="020B0502040204020203" pitchFamily="34" charset="0"/>
                <a:cs typeface="Segoe UI" panose="020B0502040204020203" pitchFamily="34" charset="0"/>
              </a:rPr>
              <a:t>	</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CCC APPRECIATION . . . . . . . . . . . . . . . . . . .  John Hudak, CEO</a:t>
            </a:r>
          </a:p>
          <a:p>
            <a:pPr algn="r"/>
            <a:r>
              <a:rPr lang="en-US" sz="1200" b="1" dirty="0" smtClean="0">
                <a:latin typeface="Segoe UI" panose="020B0502040204020203" pitchFamily="34" charset="0"/>
                <a:ea typeface="Segoe UI" panose="020B0502040204020203" pitchFamily="34" charset="0"/>
                <a:cs typeface="Segoe UI" panose="020B0502040204020203" pitchFamily="34" charset="0"/>
              </a:rPr>
              <a:t>	Community Counseling Center</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INVOCATION. . . . . . . . . . . . Honorable Judge Timothy Inman</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pPr algn="ctr"/>
            <a:r>
              <a:rPr lang="en-US" sz="1600" b="1" i="1" dirty="0" smtClean="0">
                <a:latin typeface="Segoe UI" panose="020B0502040204020203" pitchFamily="34" charset="0"/>
                <a:ea typeface="Segoe UI" panose="020B0502040204020203" pitchFamily="34" charset="0"/>
                <a:cs typeface="Segoe UI" panose="020B0502040204020203" pitchFamily="34" charset="0"/>
              </a:rPr>
              <a:t>DINNER</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KEYNOTE ADDRESS . . . . . . .  Timothy </a:t>
            </a:r>
            <a:r>
              <a:rPr lang="en-US" sz="1200" b="1" dirty="0">
                <a:latin typeface="Segoe UI" panose="020B0502040204020203" pitchFamily="34" charset="0"/>
                <a:ea typeface="Segoe UI" panose="020B0502040204020203" pitchFamily="34" charset="0"/>
                <a:cs typeface="Segoe UI" panose="020B0502040204020203" pitchFamily="34" charset="0"/>
              </a:rPr>
              <a:t>D. Conroy  MLSLT, </a:t>
            </a:r>
            <a:r>
              <a:rPr lang="en-US" sz="1200" b="1" dirty="0" smtClean="0">
                <a:latin typeface="Segoe UI" panose="020B0502040204020203" pitchFamily="34" charset="0"/>
                <a:ea typeface="Segoe UI" panose="020B0502040204020203" pitchFamily="34" charset="0"/>
                <a:cs typeface="Segoe UI" panose="020B0502040204020203" pitchFamily="34" charset="0"/>
              </a:rPr>
              <a:t>CPS</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r>
              <a:rPr lang="en-US" sz="1200" b="1" dirty="0" smtClean="0">
                <a:latin typeface="Segoe UI" panose="020B0502040204020203" pitchFamily="34" charset="0"/>
                <a:ea typeface="Segoe UI" panose="020B0502040204020203" pitchFamily="34" charset="0"/>
                <a:cs typeface="Segoe UI" panose="020B0502040204020203" pitchFamily="34" charset="0"/>
              </a:rPr>
              <a:t>COUNCIL UPDATE . . . . . . . . . . . . . . . . . . . . . . Bobby Bollinger</a:t>
            </a:r>
          </a:p>
          <a:p>
            <a:pPr algn="r"/>
            <a:r>
              <a:rPr lang="en-US" sz="1200" b="1" dirty="0" smtClean="0">
                <a:latin typeface="Segoe UI" panose="020B0502040204020203" pitchFamily="34" charset="0"/>
                <a:ea typeface="Segoe UI" panose="020B0502040204020203" pitchFamily="34" charset="0"/>
                <a:cs typeface="Segoe UI" panose="020B0502040204020203" pitchFamily="34" charset="0"/>
              </a:rPr>
              <a:t>Training Coordinator </a:t>
            </a:r>
          </a:p>
          <a:p>
            <a:pPr algn="r"/>
            <a:r>
              <a:rPr lang="en-US" sz="1200" b="1" dirty="0" smtClean="0">
                <a:latin typeface="Segoe UI" panose="020B0502040204020203" pitchFamily="34" charset="0"/>
                <a:ea typeface="Segoe UI" panose="020B0502040204020203" pitchFamily="34" charset="0"/>
                <a:cs typeface="Segoe UI" panose="020B0502040204020203" pitchFamily="34" charset="0"/>
              </a:rPr>
              <a:t>SEMO Law Enforcement Academy</a:t>
            </a:r>
          </a:p>
          <a:p>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pPr algn="ctr">
              <a:spcAft>
                <a:spcPts val="600"/>
              </a:spcAft>
            </a:pPr>
            <a:r>
              <a:rPr lang="en-US" sz="1600" b="1" i="1" dirty="0" smtClean="0">
                <a:latin typeface="Segoe UI" panose="020B0502040204020203" pitchFamily="34" charset="0"/>
                <a:ea typeface="Segoe UI" panose="020B0502040204020203" pitchFamily="34" charset="0"/>
                <a:cs typeface="Segoe UI" panose="020B0502040204020203" pitchFamily="34" charset="0"/>
              </a:rPr>
              <a:t>AWARD PRESENTATIONS</a:t>
            </a:r>
          </a:p>
          <a:p>
            <a:pPr algn="ctr">
              <a:spcAft>
                <a:spcPts val="600"/>
              </a:spcAft>
            </a:pPr>
            <a:r>
              <a:rPr lang="en-US" sz="1200" b="1" dirty="0" smtClean="0">
                <a:latin typeface="Segoe UI" panose="020B0502040204020203" pitchFamily="34" charset="0"/>
                <a:ea typeface="Segoe UI" panose="020B0502040204020203" pitchFamily="34" charset="0"/>
                <a:cs typeface="Segoe UI" panose="020B0502040204020203" pitchFamily="34" charset="0"/>
              </a:rPr>
              <a:t>CIT COMMUNITY PARTNER OF THE YEAR</a:t>
            </a:r>
          </a:p>
          <a:p>
            <a:pPr algn="ctr">
              <a:spcAft>
                <a:spcPts val="600"/>
              </a:spcAft>
            </a:pPr>
            <a:r>
              <a:rPr lang="en-US" sz="1200" b="1" dirty="0" smtClean="0">
                <a:latin typeface="Segoe UI" panose="020B0502040204020203" pitchFamily="34" charset="0"/>
                <a:ea typeface="Segoe UI" panose="020B0502040204020203" pitchFamily="34" charset="0"/>
                <a:cs typeface="Segoe UI" panose="020B0502040204020203" pitchFamily="34" charset="0"/>
              </a:rPr>
              <a:t>CIT SPIRIT OF CIT AWARDS</a:t>
            </a:r>
          </a:p>
          <a:p>
            <a:pPr algn="ctr">
              <a:spcAft>
                <a:spcPts val="600"/>
              </a:spcAft>
            </a:pPr>
            <a:r>
              <a:rPr lang="en-US" sz="1200" b="1" dirty="0" smtClean="0">
                <a:latin typeface="Segoe UI" panose="020B0502040204020203" pitchFamily="34" charset="0"/>
                <a:ea typeface="Segoe UI" panose="020B0502040204020203" pitchFamily="34" charset="0"/>
                <a:cs typeface="Segoe UI" panose="020B0502040204020203" pitchFamily="34" charset="0"/>
              </a:rPr>
              <a:t>CIT OFFICER AWARD OF EXCELLENCE</a:t>
            </a:r>
          </a:p>
          <a:p>
            <a:pPr algn="ctr">
              <a:spcAft>
                <a:spcPts val="1200"/>
              </a:spcAft>
            </a:pPr>
            <a:r>
              <a:rPr lang="en-US" sz="1200" b="1" dirty="0" smtClean="0">
                <a:latin typeface="Segoe UI" panose="020B0502040204020203" pitchFamily="34" charset="0"/>
                <a:ea typeface="Segoe UI" panose="020B0502040204020203" pitchFamily="34" charset="0"/>
                <a:cs typeface="Segoe UI" panose="020B0502040204020203" pitchFamily="34" charset="0"/>
              </a:rPr>
              <a:t>CIT OFFICER OF THE YEAR</a:t>
            </a:r>
          </a:p>
          <a:p>
            <a:pPr algn="ctr">
              <a:spcAft>
                <a:spcPts val="1200"/>
              </a:spcAft>
            </a:pPr>
            <a:endParaRPr lang="en-US" sz="1200" b="1"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1200" b="1" dirty="0" smtClean="0">
                <a:latin typeface="Segoe UI" panose="020B0502040204020203" pitchFamily="34" charset="0"/>
                <a:ea typeface="Segoe UI" panose="020B0502040204020203" pitchFamily="34" charset="0"/>
                <a:cs typeface="Segoe UI" panose="020B0502040204020203" pitchFamily="34" charset="0"/>
              </a:rPr>
              <a:t>CLOSING REMARKS . . . . . . . . . . . . . Detective Corporal Klaus</a:t>
            </a:r>
            <a:endParaRPr lang="en-US" sz="1200" b="1" dirty="0">
              <a:latin typeface="Segoe UI" panose="020B0502040204020203" pitchFamily="34" charset="0"/>
              <a:ea typeface="Segoe UI" panose="020B0502040204020203" pitchFamily="34" charset="0"/>
              <a:cs typeface="Segoe UI" panose="020B0502040204020203" pitchFamily="34" charset="0"/>
            </a:endParaRPr>
          </a:p>
        </p:txBody>
      </p:sp>
      <p:sp>
        <p:nvSpPr>
          <p:cNvPr id="12" name="Rectangle 11"/>
          <p:cNvSpPr/>
          <p:nvPr/>
        </p:nvSpPr>
        <p:spPr>
          <a:xfrm>
            <a:off x="194582" y="4648200"/>
            <a:ext cx="4524375" cy="569387"/>
          </a:xfrm>
          <a:prstGeom prst="rect">
            <a:avLst/>
          </a:prstGeom>
        </p:spPr>
        <p:txBody>
          <a:bodyPr wrap="square">
            <a:spAutoFit/>
          </a:bodyPr>
          <a:lstStyle/>
          <a:p>
            <a:pPr algn="ctr"/>
            <a:r>
              <a:rPr lang="en-US" sz="1100" b="1" dirty="0" smtClean="0">
                <a:latin typeface="Segoe UI" panose="020B0502040204020203" pitchFamily="34" charset="0"/>
                <a:ea typeface="Segoe UI" panose="020B0502040204020203" pitchFamily="34" charset="0"/>
                <a:cs typeface="Segoe UI" panose="020B0502040204020203" pitchFamily="34" charset="0"/>
              </a:rPr>
              <a:t>SEMO CIT COUNCIL PARTICIPATING DEPARTMENTS</a:t>
            </a:r>
          </a:p>
          <a:p>
            <a:pPr algn="ctr"/>
            <a:r>
              <a:rPr lang="en-US" sz="1000" i="1" dirty="0" smtClean="0">
                <a:latin typeface="Segoe UI" panose="020B0502040204020203" pitchFamily="34" charset="0"/>
                <a:ea typeface="Segoe UI" panose="020B0502040204020203" pitchFamily="34" charset="0"/>
                <a:cs typeface="Segoe UI" panose="020B0502040204020203" pitchFamily="34" charset="0"/>
              </a:rPr>
              <a:t>Cape Girardeau PD ● Cape Girardeau County Sherriff’s Dept ●</a:t>
            </a:r>
          </a:p>
          <a:p>
            <a:pPr algn="ctr"/>
            <a:r>
              <a:rPr lang="en-US" sz="1000" i="1" dirty="0" smtClean="0">
                <a:latin typeface="Segoe UI" panose="020B0502040204020203" pitchFamily="34" charset="0"/>
                <a:ea typeface="Segoe UI" panose="020B0502040204020203" pitchFamily="34" charset="0"/>
                <a:cs typeface="Segoe UI" panose="020B0502040204020203" pitchFamily="34" charset="0"/>
              </a:rPr>
              <a:t>Perry County Sherriff’s Dept ● Perryville PD</a:t>
            </a:r>
            <a:endParaRPr lang="en-US" sz="1000" i="1" dirty="0">
              <a:latin typeface="Segoe UI" panose="020B0502040204020203" pitchFamily="34" charset="0"/>
              <a:ea typeface="Segoe UI" panose="020B0502040204020203" pitchFamily="34" charset="0"/>
              <a:cs typeface="Segoe UI" panose="020B0502040204020203" pitchFamily="34" charset="0"/>
            </a:endParaRPr>
          </a:p>
        </p:txBody>
      </p:sp>
      <p:sp>
        <p:nvSpPr>
          <p:cNvPr id="13" name="Rectangle 12"/>
          <p:cNvSpPr/>
          <p:nvPr/>
        </p:nvSpPr>
        <p:spPr>
          <a:xfrm>
            <a:off x="194581" y="5304036"/>
            <a:ext cx="4570911" cy="677108"/>
          </a:xfrm>
          <a:prstGeom prst="rect">
            <a:avLst/>
          </a:prstGeom>
        </p:spPr>
        <p:txBody>
          <a:bodyPr wrap="square">
            <a:spAutoFit/>
          </a:bodyPr>
          <a:lstStyle/>
          <a:p>
            <a:pPr algn="ctr"/>
            <a:r>
              <a:rPr lang="en-US" sz="1100" b="1" dirty="0" smtClean="0">
                <a:latin typeface="Segoe UI" panose="020B0502040204020203" pitchFamily="34" charset="0"/>
                <a:ea typeface="Segoe UI" panose="020B0502040204020203" pitchFamily="34" charset="0"/>
                <a:cs typeface="Segoe UI" panose="020B0502040204020203" pitchFamily="34" charset="0"/>
              </a:rPr>
              <a:t>SEMO CIT COUNCIL REPRESENTED DEPARTMENTS</a:t>
            </a:r>
            <a:endParaRPr lang="en-US" sz="300" i="1" dirty="0" smtClean="0">
              <a:latin typeface="Segoe UI" panose="020B0502040204020203" pitchFamily="34" charset="0"/>
              <a:ea typeface="Segoe UI" panose="020B0502040204020203" pitchFamily="34" charset="0"/>
              <a:cs typeface="Segoe UI" panose="020B0502040204020203" pitchFamily="34" charset="0"/>
            </a:endParaRPr>
          </a:p>
          <a:p>
            <a:r>
              <a:rPr lang="en-US" sz="900" i="1" dirty="0">
                <a:latin typeface="Segoe UI" panose="020B0502040204020203" pitchFamily="34" charset="0"/>
                <a:ea typeface="Segoe UI" panose="020B0502040204020203" pitchFamily="34" charset="0"/>
                <a:cs typeface="Segoe UI" panose="020B0502040204020203" pitchFamily="34" charset="0"/>
              </a:rPr>
              <a:t>Bollinger County Sherriff ● Fredericktown PD ● Jackson PD ● </a:t>
            </a:r>
            <a:r>
              <a:rPr lang="en-US" sz="900" i="1" dirty="0" smtClean="0">
                <a:latin typeface="Segoe UI" panose="020B0502040204020203" pitchFamily="34" charset="0"/>
                <a:ea typeface="Segoe UI" panose="020B0502040204020203" pitchFamily="34" charset="0"/>
                <a:cs typeface="Segoe UI" panose="020B0502040204020203" pitchFamily="34" charset="0"/>
              </a:rPr>
              <a:t>Madison </a:t>
            </a:r>
            <a:r>
              <a:rPr lang="en-US" sz="900" i="1" dirty="0">
                <a:latin typeface="Segoe UI" panose="020B0502040204020203" pitchFamily="34" charset="0"/>
                <a:ea typeface="Segoe UI" panose="020B0502040204020203" pitchFamily="34" charset="0"/>
                <a:cs typeface="Segoe UI" panose="020B0502040204020203" pitchFamily="34" charset="0"/>
              </a:rPr>
              <a:t>County </a:t>
            </a:r>
            <a:r>
              <a:rPr lang="en-US" sz="900" i="1" dirty="0" smtClean="0">
                <a:latin typeface="Segoe UI" panose="020B0502040204020203" pitchFamily="34" charset="0"/>
                <a:ea typeface="Segoe UI" panose="020B0502040204020203" pitchFamily="34" charset="0"/>
                <a:cs typeface="Segoe UI" panose="020B0502040204020203" pitchFamily="34" charset="0"/>
              </a:rPr>
              <a:t>Sherriff’s Dept </a:t>
            </a:r>
            <a:r>
              <a:rPr lang="en-US" sz="900" i="1" dirty="0">
                <a:latin typeface="Segoe UI" panose="020B0502040204020203" pitchFamily="34" charset="0"/>
                <a:ea typeface="Segoe UI" panose="020B0502040204020203" pitchFamily="34" charset="0"/>
                <a:cs typeface="Segoe UI" panose="020B0502040204020203" pitchFamily="34" charset="0"/>
              </a:rPr>
              <a:t>● Marble Hill PD ● Southeast Missouri State University </a:t>
            </a:r>
            <a:r>
              <a:rPr lang="en-US" sz="900" i="1" dirty="0" smtClean="0">
                <a:latin typeface="Segoe UI" panose="020B0502040204020203" pitchFamily="34" charset="0"/>
                <a:ea typeface="Segoe UI" panose="020B0502040204020203" pitchFamily="34" charset="0"/>
                <a:cs typeface="Segoe UI" panose="020B0502040204020203" pitchFamily="34" charset="0"/>
              </a:rPr>
              <a:t>DPS </a:t>
            </a:r>
            <a:r>
              <a:rPr lang="en-US" sz="900" i="1" dirty="0">
                <a:latin typeface="Segoe UI" panose="020B0502040204020203" pitchFamily="34" charset="0"/>
                <a:ea typeface="Segoe UI" panose="020B0502040204020203" pitchFamily="34" charset="0"/>
                <a:cs typeface="Segoe UI" panose="020B0502040204020203" pitchFamily="34" charset="0"/>
              </a:rPr>
              <a:t>● </a:t>
            </a:r>
            <a:r>
              <a:rPr lang="en-US" sz="900" i="1" dirty="0" smtClean="0">
                <a:latin typeface="Segoe UI" panose="020B0502040204020203" pitchFamily="34" charset="0"/>
                <a:ea typeface="Segoe UI" panose="020B0502040204020203" pitchFamily="34" charset="0"/>
                <a:cs typeface="Segoe UI" panose="020B0502040204020203" pitchFamily="34" charset="0"/>
              </a:rPr>
              <a:t> Ste</a:t>
            </a:r>
            <a:r>
              <a:rPr lang="en-US" sz="900" i="1" dirty="0">
                <a:latin typeface="Segoe UI" panose="020B0502040204020203" pitchFamily="34" charset="0"/>
                <a:ea typeface="Segoe UI" panose="020B0502040204020203" pitchFamily="34" charset="0"/>
                <a:cs typeface="Segoe UI" panose="020B0502040204020203" pitchFamily="34" charset="0"/>
              </a:rPr>
              <a:t>. Genevieve County </a:t>
            </a:r>
            <a:r>
              <a:rPr lang="en-US" sz="900" i="1" dirty="0" smtClean="0">
                <a:latin typeface="Segoe UI" panose="020B0502040204020203" pitchFamily="34" charset="0"/>
                <a:ea typeface="Segoe UI" panose="020B0502040204020203" pitchFamily="34" charset="0"/>
                <a:cs typeface="Segoe UI" panose="020B0502040204020203" pitchFamily="34" charset="0"/>
              </a:rPr>
              <a:t>Sherriff’s Dept ● Ste. </a:t>
            </a:r>
            <a:r>
              <a:rPr lang="en-US" sz="900" i="1" dirty="0">
                <a:latin typeface="Segoe UI" panose="020B0502040204020203" pitchFamily="34" charset="0"/>
                <a:ea typeface="Segoe UI" panose="020B0502040204020203" pitchFamily="34" charset="0"/>
                <a:cs typeface="Segoe UI" panose="020B0502040204020203" pitchFamily="34" charset="0"/>
              </a:rPr>
              <a:t>Genevieve </a:t>
            </a:r>
            <a:r>
              <a:rPr lang="en-US" sz="900" i="1" dirty="0" smtClean="0">
                <a:latin typeface="Segoe UI" panose="020B0502040204020203" pitchFamily="34" charset="0"/>
                <a:ea typeface="Segoe UI" panose="020B0502040204020203" pitchFamily="34" charset="0"/>
                <a:cs typeface="Segoe UI" panose="020B0502040204020203" pitchFamily="34" charset="0"/>
              </a:rPr>
              <a:t>PD</a:t>
            </a:r>
            <a:endParaRPr lang="en-US" sz="900" i="1" dirty="0">
              <a:latin typeface="Segoe UI" panose="020B0502040204020203" pitchFamily="34" charset="0"/>
              <a:ea typeface="Segoe UI" panose="020B0502040204020203" pitchFamily="34" charset="0"/>
              <a:cs typeface="Segoe UI" panose="020B0502040204020203" pitchFamily="34" charset="0"/>
            </a:endParaRPr>
          </a:p>
        </p:txBody>
      </p:sp>
      <p:pic>
        <p:nvPicPr>
          <p:cNvPr id="14" name="Picture 2" descr="C:\Users\jwilliams\AppData\Local\Microsoft\Windows\Temporary Internet Files\Content.Outlook\TELPB03N\Tim and Plane Edi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6802" y="221149"/>
            <a:ext cx="3528510" cy="1983619"/>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223157" y="2204768"/>
            <a:ext cx="4495800" cy="2185214"/>
          </a:xfrm>
          <a:prstGeom prst="rect">
            <a:avLst/>
          </a:prstGeom>
        </p:spPr>
        <p:txBody>
          <a:bodyPr wrap="square">
            <a:spAutoFit/>
          </a:bodyPr>
          <a:lstStyle/>
          <a:p>
            <a:pPr algn="just"/>
            <a:r>
              <a:rPr lang="en-US" sz="1000" dirty="0" smtClean="0">
                <a:latin typeface="Segoe UI" panose="020B0502040204020203" pitchFamily="34" charset="0"/>
                <a:ea typeface="Segoe UI" panose="020B0502040204020203" pitchFamily="34" charset="0"/>
                <a:cs typeface="Segoe UI" panose="020B0502040204020203" pitchFamily="34" charset="0"/>
              </a:rPr>
              <a:t>     </a:t>
            </a:r>
            <a:r>
              <a:rPr lang="en-US" sz="900" dirty="0" smtClean="0">
                <a:latin typeface="Segoe UI" panose="020B0502040204020203" pitchFamily="34" charset="0"/>
                <a:ea typeface="Segoe UI" panose="020B0502040204020203" pitchFamily="34" charset="0"/>
                <a:cs typeface="Segoe UI" panose="020B0502040204020203" pitchFamily="34" charset="0"/>
              </a:rPr>
              <a:t>Tim </a:t>
            </a:r>
            <a:r>
              <a:rPr lang="en-US" sz="900" dirty="0">
                <a:latin typeface="Segoe UI" panose="020B0502040204020203" pitchFamily="34" charset="0"/>
                <a:ea typeface="Segoe UI" panose="020B0502040204020203" pitchFamily="34" charset="0"/>
                <a:cs typeface="Segoe UI" panose="020B0502040204020203" pitchFamily="34" charset="0"/>
              </a:rPr>
              <a:t>has been a Certified Peer Specialist for 6 years and is now in his second year as a Peer Specialist Trainer for the Missouri Credentialing Board. </a:t>
            </a:r>
            <a:endParaRPr lang="en-US" sz="900"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900" dirty="0" smtClean="0">
                <a:latin typeface="Segoe UI" panose="020B0502040204020203" pitchFamily="34" charset="0"/>
                <a:ea typeface="Segoe UI" panose="020B0502040204020203" pitchFamily="34" charset="0"/>
                <a:cs typeface="Segoe UI" panose="020B0502040204020203" pitchFamily="34" charset="0"/>
              </a:rPr>
              <a:t>      He </a:t>
            </a:r>
            <a:r>
              <a:rPr lang="en-US" sz="900" dirty="0">
                <a:latin typeface="Segoe UI" panose="020B0502040204020203" pitchFamily="34" charset="0"/>
                <a:ea typeface="Segoe UI" panose="020B0502040204020203" pitchFamily="34" charset="0"/>
                <a:cs typeface="Segoe UI" panose="020B0502040204020203" pitchFamily="34" charset="0"/>
              </a:rPr>
              <a:t>is also involved with the Missouri Crisis Intervention Team (CIT) and sits on the St. Louis City/County CIT Council, the State CIT Council, and the State CIT Working Committee as the State Lived Experience Representative. </a:t>
            </a:r>
            <a:endParaRPr lang="en-US" sz="900"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900" dirty="0" smtClean="0">
                <a:latin typeface="Segoe UI" panose="020B0502040204020203" pitchFamily="34" charset="0"/>
                <a:ea typeface="Segoe UI" panose="020B0502040204020203" pitchFamily="34" charset="0"/>
                <a:cs typeface="Segoe UI" panose="020B0502040204020203" pitchFamily="34" charset="0"/>
              </a:rPr>
              <a:t>     He </a:t>
            </a:r>
            <a:r>
              <a:rPr lang="en-US" sz="900" dirty="0">
                <a:latin typeface="Segoe UI" panose="020B0502040204020203" pitchFamily="34" charset="0"/>
                <a:ea typeface="Segoe UI" panose="020B0502040204020203" pitchFamily="34" charset="0"/>
                <a:cs typeface="Segoe UI" panose="020B0502040204020203" pitchFamily="34" charset="0"/>
              </a:rPr>
              <a:t>has also helped with officer training in the St. Louis Area for the last 3 years focusing on suicide intervention. </a:t>
            </a:r>
            <a:endParaRPr lang="en-US" sz="900"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900" dirty="0" smtClean="0">
                <a:latin typeface="Segoe UI" panose="020B0502040204020203" pitchFamily="34" charset="0"/>
                <a:ea typeface="Segoe UI" panose="020B0502040204020203" pitchFamily="34" charset="0"/>
                <a:cs typeface="Segoe UI" panose="020B0502040204020203" pitchFamily="34" charset="0"/>
              </a:rPr>
              <a:t>     Tim </a:t>
            </a:r>
            <a:r>
              <a:rPr lang="en-US" sz="900" dirty="0">
                <a:latin typeface="Segoe UI" panose="020B0502040204020203" pitchFamily="34" charset="0"/>
                <a:ea typeface="Segoe UI" panose="020B0502040204020203" pitchFamily="34" charset="0"/>
                <a:cs typeface="Segoe UI" panose="020B0502040204020203" pitchFamily="34" charset="0"/>
              </a:rPr>
              <a:t>is passionate about Recovery and has devoted his life efforts to helping others find and walk their personal recovery paths. </a:t>
            </a:r>
            <a:endParaRPr lang="en-US" sz="900"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900" dirty="0" smtClean="0">
                <a:latin typeface="Segoe UI" panose="020B0502040204020203" pitchFamily="34" charset="0"/>
                <a:ea typeface="Segoe UI" panose="020B0502040204020203" pitchFamily="34" charset="0"/>
                <a:cs typeface="Segoe UI" panose="020B0502040204020203" pitchFamily="34" charset="0"/>
              </a:rPr>
              <a:t>     Tim </a:t>
            </a:r>
            <a:r>
              <a:rPr lang="en-US" sz="900" dirty="0">
                <a:latin typeface="Segoe UI" panose="020B0502040204020203" pitchFamily="34" charset="0"/>
                <a:ea typeface="Segoe UI" panose="020B0502040204020203" pitchFamily="34" charset="0"/>
                <a:cs typeface="Segoe UI" panose="020B0502040204020203" pitchFamily="34" charset="0"/>
              </a:rPr>
              <a:t>is also certified in Mental Health First Aid, is a QPR Instructor, and is trained in Trauma Informed Care and Suicide Intervention and Prevention. </a:t>
            </a:r>
            <a:endParaRPr lang="en-US" sz="900" dirty="0" smtClean="0">
              <a:latin typeface="Segoe UI" panose="020B0502040204020203" pitchFamily="34" charset="0"/>
              <a:ea typeface="Segoe UI" panose="020B0502040204020203" pitchFamily="34" charset="0"/>
              <a:cs typeface="Segoe UI" panose="020B0502040204020203" pitchFamily="34" charset="0"/>
            </a:endParaRPr>
          </a:p>
          <a:p>
            <a:pPr algn="just"/>
            <a:r>
              <a:rPr lang="en-US" sz="900" dirty="0" smtClean="0">
                <a:latin typeface="Segoe UI" panose="020B0502040204020203" pitchFamily="34" charset="0"/>
                <a:ea typeface="Segoe UI" panose="020B0502040204020203" pitchFamily="34" charset="0"/>
                <a:cs typeface="Segoe UI" panose="020B0502040204020203" pitchFamily="34" charset="0"/>
              </a:rPr>
              <a:t>     Tim </a:t>
            </a:r>
            <a:r>
              <a:rPr lang="en-US" sz="900" dirty="0">
                <a:latin typeface="Segoe UI" panose="020B0502040204020203" pitchFamily="34" charset="0"/>
                <a:ea typeface="Segoe UI" panose="020B0502040204020203" pitchFamily="34" charset="0"/>
                <a:cs typeface="Segoe UI" panose="020B0502040204020203" pitchFamily="34" charset="0"/>
              </a:rPr>
              <a:t>has received multiple awards for his work as a Certified Peer Specialist and envisions a collaboration of Law Enforcement, Corrections and Mental Health workers that will allow those with behavioral health disorders to not only integrate with their communities, but be given the opportunity to strive to reach their full potential.</a:t>
            </a:r>
          </a:p>
        </p:txBody>
      </p:sp>
      <p:sp>
        <p:nvSpPr>
          <p:cNvPr id="5" name="TextBox 4"/>
          <p:cNvSpPr txBox="1"/>
          <p:nvPr/>
        </p:nvSpPr>
        <p:spPr>
          <a:xfrm>
            <a:off x="194582" y="6172200"/>
            <a:ext cx="4570910" cy="1369606"/>
          </a:xfrm>
          <a:prstGeom prst="rect">
            <a:avLst/>
          </a:prstGeom>
          <a:noFill/>
        </p:spPr>
        <p:txBody>
          <a:bodyPr wrap="square" rtlCol="0">
            <a:spAutoFit/>
          </a:bodyPr>
          <a:lstStyle/>
          <a:p>
            <a:pPr algn="ctr"/>
            <a:r>
              <a:rPr lang="en-US" sz="1100" b="1" dirty="0">
                <a:latin typeface="Segoe UI" panose="020B0502040204020203" pitchFamily="34" charset="0"/>
                <a:ea typeface="Segoe UI" panose="020B0502040204020203" pitchFamily="34" charset="0"/>
                <a:cs typeface="Segoe UI" panose="020B0502040204020203" pitchFamily="34" charset="0"/>
              </a:rPr>
              <a:t>SEMO CIT </a:t>
            </a:r>
            <a:r>
              <a:rPr lang="en-US" sz="1100" b="1" dirty="0" smtClean="0">
                <a:latin typeface="Segoe UI" panose="020B0502040204020203" pitchFamily="34" charset="0"/>
                <a:ea typeface="Segoe UI" panose="020B0502040204020203" pitchFamily="34" charset="0"/>
                <a:cs typeface="Segoe UI" panose="020B0502040204020203" pitchFamily="34" charset="0"/>
              </a:rPr>
              <a:t>COMMUNITY PARTNER AGENCIES</a:t>
            </a:r>
            <a:endParaRPr lang="en-US" sz="1100" b="1" dirty="0">
              <a:latin typeface="Segoe UI" panose="020B0502040204020203" pitchFamily="34" charset="0"/>
              <a:ea typeface="Segoe UI" panose="020B0502040204020203" pitchFamily="34" charset="0"/>
              <a:cs typeface="Segoe UI" panose="020B0502040204020203" pitchFamily="34" charset="0"/>
            </a:endParaRPr>
          </a:p>
          <a:p>
            <a:r>
              <a:rPr lang="en-US" sz="800" i="1" dirty="0" smtClean="0">
                <a:latin typeface="Segoe UI" panose="020B0502040204020203" pitchFamily="34" charset="0"/>
                <a:ea typeface="Segoe UI" panose="020B0502040204020203" pitchFamily="34" charset="0"/>
                <a:cs typeface="Segoe UI" panose="020B0502040204020203" pitchFamily="34" charset="0"/>
              </a:rPr>
              <a:t>Community Counseling Center ● Cape Girardeau School District ● Coalition for Heroin &amp; Opioid Prevention ● Community Mental Health Liaison ● Gibson Recovery Center ● Juvenile Office 32th Judicial Circuit ● Missouri Department of Health &amp; Senior Services ● Missouri Department of Mental Health ● Missouri Department of Probation &amp; Parole ● New Life Mission Inn ● New Vision ● Perry County Ambulance Service ● Perry County Associate Circuit Court 32th </a:t>
            </a:r>
            <a:r>
              <a:rPr lang="en-US" sz="800" i="1" dirty="0">
                <a:latin typeface="Segoe UI" panose="020B0502040204020203" pitchFamily="34" charset="0"/>
                <a:ea typeface="Segoe UI" panose="020B0502040204020203" pitchFamily="34" charset="0"/>
                <a:cs typeface="Segoe UI" panose="020B0502040204020203" pitchFamily="34" charset="0"/>
              </a:rPr>
              <a:t> </a:t>
            </a:r>
            <a:r>
              <a:rPr lang="en-US" sz="800" i="1" dirty="0" smtClean="0">
                <a:latin typeface="Segoe UI" panose="020B0502040204020203" pitchFamily="34" charset="0"/>
                <a:ea typeface="Segoe UI" panose="020B0502040204020203" pitchFamily="34" charset="0"/>
                <a:cs typeface="Segoe UI" panose="020B0502040204020203" pitchFamily="34" charset="0"/>
              </a:rPr>
              <a:t>Judicial Circuit ● Perry County Community Task Force ● Perry County Memorial Hospital ● Regional Family Crisis Center ● Saint Francis Medical Center ● SoutheastHEALTH  ● Semo Law Enforcement Academy  </a:t>
            </a:r>
            <a:r>
              <a:rPr lang="en-US" sz="800" i="1" dirty="0">
                <a:latin typeface="Segoe UI" panose="020B0502040204020203" pitchFamily="34" charset="0"/>
                <a:ea typeface="Segoe UI" panose="020B0502040204020203" pitchFamily="34" charset="0"/>
                <a:cs typeface="Segoe UI" panose="020B0502040204020203" pitchFamily="34" charset="0"/>
              </a:rPr>
              <a:t>● </a:t>
            </a:r>
            <a:r>
              <a:rPr lang="en-US" sz="800" i="1" dirty="0" smtClean="0">
                <a:latin typeface="Segoe UI" panose="020B0502040204020203" pitchFamily="34" charset="0"/>
                <a:ea typeface="Segoe UI" panose="020B0502040204020203" pitchFamily="34" charset="0"/>
                <a:cs typeface="Segoe UI" panose="020B0502040204020203" pitchFamily="34" charset="0"/>
              </a:rPr>
              <a:t>Southeast Prevention Resource Center ● Ste. </a:t>
            </a:r>
            <a:r>
              <a:rPr lang="en-US" sz="800" i="1" dirty="0">
                <a:latin typeface="Segoe UI" panose="020B0502040204020203" pitchFamily="34" charset="0"/>
                <a:ea typeface="Segoe UI" panose="020B0502040204020203" pitchFamily="34" charset="0"/>
                <a:cs typeface="Segoe UI" panose="020B0502040204020203" pitchFamily="34" charset="0"/>
              </a:rPr>
              <a:t>Genevieve County </a:t>
            </a:r>
            <a:r>
              <a:rPr lang="en-US" sz="800" i="1" dirty="0" smtClean="0">
                <a:latin typeface="Segoe UI" panose="020B0502040204020203" pitchFamily="34" charset="0"/>
                <a:ea typeface="Segoe UI" panose="020B0502040204020203" pitchFamily="34" charset="0"/>
                <a:cs typeface="Segoe UI" panose="020B0502040204020203" pitchFamily="34" charset="0"/>
              </a:rPr>
              <a:t>Memorial Hospital ● Substance Use Disorder Liaison </a:t>
            </a:r>
            <a:endParaRPr lang="en-US" sz="800" i="1"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39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18503" y="228600"/>
            <a:ext cx="4953933" cy="7391400"/>
            <a:chOff x="18503" y="228600"/>
            <a:chExt cx="4953933" cy="7391400"/>
          </a:xfrm>
        </p:grpSpPr>
        <p:pic>
          <p:nvPicPr>
            <p:cNvPr id="2055"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3236" t="20036" r="77994" b="66100"/>
            <a:stretch/>
          </p:blipFill>
          <p:spPr bwMode="auto">
            <a:xfrm>
              <a:off x="721014" y="2005287"/>
              <a:ext cx="1031586" cy="119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2356" t="3850" b="4196"/>
            <a:stretch/>
          </p:blipFill>
          <p:spPr bwMode="auto">
            <a:xfrm>
              <a:off x="18503" y="487379"/>
              <a:ext cx="657201" cy="698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582913" y="5004137"/>
              <a:ext cx="2069797" cy="1323439"/>
            </a:xfrm>
            <a:prstGeom prst="rect">
              <a:avLst/>
            </a:prstGeom>
            <a:noFill/>
          </p:spPr>
          <p:txBody>
            <a:bodyPr wrap="none" rtlCol="0">
              <a:spAutoFit/>
            </a:bodyPr>
            <a:lstStyle/>
            <a:p>
              <a:pPr algn="ctr"/>
              <a:r>
                <a:rPr lang="en-US" sz="1000" dirty="0" smtClean="0">
                  <a:solidFill>
                    <a:schemeClr val="tx2">
                      <a:lumMod val="50000"/>
                    </a:schemeClr>
                  </a:solidFill>
                  <a:latin typeface="Britannic Bold" panose="020B0903060703020204" pitchFamily="34" charset="0"/>
                </a:rPr>
                <a:t>Citizens Electric Corporation</a:t>
              </a:r>
            </a:p>
            <a:p>
              <a:pPr algn="ctr"/>
              <a:r>
                <a:rPr lang="en-US" sz="1000" dirty="0" smtClean="0">
                  <a:solidFill>
                    <a:schemeClr val="tx2">
                      <a:lumMod val="50000"/>
                    </a:schemeClr>
                  </a:solidFill>
                  <a:latin typeface="Britannic Bold" panose="020B0903060703020204" pitchFamily="34" charset="0"/>
                </a:rPr>
                <a:t>Elk’s Lodge</a:t>
              </a:r>
            </a:p>
            <a:p>
              <a:pPr algn="ctr"/>
              <a:r>
                <a:rPr lang="en-US" sz="1000" dirty="0" smtClean="0">
                  <a:solidFill>
                    <a:schemeClr val="tx2">
                      <a:lumMod val="50000"/>
                    </a:schemeClr>
                  </a:solidFill>
                  <a:latin typeface="Britannic Bold" panose="020B0903060703020204" pitchFamily="34" charset="0"/>
                </a:rPr>
                <a:t>Simon &amp; Doris Irvin</a:t>
              </a:r>
            </a:p>
            <a:p>
              <a:pPr algn="ctr"/>
              <a:r>
                <a:rPr lang="en-US" sz="1000" dirty="0" smtClean="0">
                  <a:solidFill>
                    <a:schemeClr val="tx2">
                      <a:lumMod val="50000"/>
                    </a:schemeClr>
                  </a:solidFill>
                  <a:latin typeface="Britannic Bold" panose="020B0903060703020204" pitchFamily="34" charset="0"/>
                </a:rPr>
                <a:t>Perryville Healthcare Corp</a:t>
              </a:r>
            </a:p>
            <a:p>
              <a:pPr algn="ctr"/>
              <a:r>
                <a:rPr lang="en-US" sz="1000" dirty="0" smtClean="0">
                  <a:solidFill>
                    <a:schemeClr val="tx2">
                      <a:lumMod val="50000"/>
                    </a:schemeClr>
                  </a:solidFill>
                  <a:latin typeface="Britannic Bold" panose="020B0903060703020204" pitchFamily="34" charset="0"/>
                </a:rPr>
                <a:t>Warren &amp; Kendra Skinner</a:t>
              </a:r>
            </a:p>
            <a:p>
              <a:pPr algn="ctr"/>
              <a:r>
                <a:rPr lang="en-US" sz="1000" dirty="0" smtClean="0">
                  <a:solidFill>
                    <a:schemeClr val="tx2">
                      <a:lumMod val="50000"/>
                    </a:schemeClr>
                  </a:solidFill>
                  <a:latin typeface="Britannic Bold" panose="020B0903060703020204" pitchFamily="34" charset="0"/>
                </a:rPr>
                <a:t>Soto Property Solutions</a:t>
              </a:r>
            </a:p>
            <a:p>
              <a:pPr algn="ctr"/>
              <a:r>
                <a:rPr lang="en-US" sz="1000" dirty="0" smtClean="0">
                  <a:solidFill>
                    <a:schemeClr val="tx2">
                      <a:lumMod val="50000"/>
                    </a:schemeClr>
                  </a:solidFill>
                  <a:latin typeface="Britannic Bold" panose="020B0903060703020204" pitchFamily="34" charset="0"/>
                </a:rPr>
                <a:t>Mark &amp; Therese </a:t>
              </a:r>
              <a:r>
                <a:rPr lang="en-US" sz="1000" dirty="0" err="1" smtClean="0">
                  <a:solidFill>
                    <a:schemeClr val="tx2">
                      <a:lumMod val="50000"/>
                    </a:schemeClr>
                  </a:solidFill>
                  <a:latin typeface="Britannic Bold" panose="020B0903060703020204" pitchFamily="34" charset="0"/>
                </a:rPr>
                <a:t>Unverferth</a:t>
              </a:r>
              <a:endParaRPr lang="en-US" sz="1000" dirty="0" smtClean="0">
                <a:solidFill>
                  <a:schemeClr val="tx2">
                    <a:lumMod val="50000"/>
                  </a:schemeClr>
                </a:solidFill>
                <a:latin typeface="Britannic Bold" panose="020B0903060703020204" pitchFamily="34" charset="0"/>
              </a:endParaRPr>
            </a:p>
            <a:p>
              <a:pPr algn="ctr"/>
              <a:r>
                <a:rPr lang="en-US" sz="1000" dirty="0" err="1" smtClean="0">
                  <a:solidFill>
                    <a:schemeClr val="tx2">
                      <a:lumMod val="50000"/>
                    </a:schemeClr>
                  </a:solidFill>
                  <a:latin typeface="Britannic Bold" panose="020B0903060703020204" pitchFamily="34" charset="0"/>
                </a:rPr>
                <a:t>Wesbecher</a:t>
              </a:r>
              <a:r>
                <a:rPr lang="en-US" sz="1000" dirty="0" smtClean="0">
                  <a:solidFill>
                    <a:schemeClr val="tx2">
                      <a:lumMod val="50000"/>
                    </a:schemeClr>
                  </a:solidFill>
                  <a:latin typeface="Britannic Bold" panose="020B0903060703020204" pitchFamily="34" charset="0"/>
                </a:rPr>
                <a:t> Construction Co., Inc.</a:t>
              </a:r>
            </a:p>
          </p:txBody>
        </p:sp>
        <p:pic>
          <p:nvPicPr>
            <p:cNvPr id="17" name="Picture 4" descr="C:\Users\mburton\AppData\Local\Microsoft\Windows\Temporary Internet Files\Content.Outlook\B12FUXPP\Small-UseAlternateLogoPrimary-1ColorBlack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2421" y="2127820"/>
              <a:ext cx="1463779" cy="57566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828800" y="2602843"/>
              <a:ext cx="2295821" cy="307777"/>
            </a:xfrm>
            <a:prstGeom prst="rect">
              <a:avLst/>
            </a:prstGeom>
            <a:noFill/>
          </p:spPr>
          <p:txBody>
            <a:bodyPr wrap="none" rtlCol="0">
              <a:spAutoFit/>
            </a:bodyPr>
            <a:lstStyle/>
            <a:p>
              <a:r>
                <a:rPr lang="en-US" sz="1400" dirty="0" smtClean="0">
                  <a:latin typeface="Britannic Bold" panose="020B0903060703020204" pitchFamily="34" charset="0"/>
                </a:rPr>
                <a:t>Law Enforcement Academy</a:t>
              </a:r>
              <a:endParaRPr lang="en-US" sz="1400" dirty="0">
                <a:latin typeface="Britannic Bold" panose="020B0903060703020204" pitchFamily="34" charset="0"/>
              </a:endParaRPr>
            </a:p>
          </p:txBody>
        </p:sp>
        <p:sp>
          <p:nvSpPr>
            <p:cNvPr id="19" name="TextBox 18"/>
            <p:cNvSpPr txBox="1"/>
            <p:nvPr/>
          </p:nvSpPr>
          <p:spPr>
            <a:xfrm>
              <a:off x="2778025" y="5004137"/>
              <a:ext cx="2194411" cy="938719"/>
            </a:xfrm>
            <a:prstGeom prst="rect">
              <a:avLst/>
            </a:prstGeom>
            <a:noFill/>
          </p:spPr>
          <p:txBody>
            <a:bodyPr wrap="square" rtlCol="0">
              <a:spAutoFit/>
            </a:bodyPr>
            <a:lstStyle/>
            <a:p>
              <a:pPr algn="ctr"/>
              <a:r>
                <a:rPr lang="en-US" sz="1100" dirty="0" smtClean="0">
                  <a:solidFill>
                    <a:schemeClr val="tx2">
                      <a:lumMod val="50000"/>
                    </a:schemeClr>
                  </a:solidFill>
                  <a:latin typeface="Britannic Bold" panose="020B0903060703020204" pitchFamily="34" charset="0"/>
                </a:rPr>
                <a:t>Equipment Pro Inc.</a:t>
              </a:r>
            </a:p>
            <a:p>
              <a:pPr algn="ctr"/>
              <a:r>
                <a:rPr lang="en-US" sz="1100" dirty="0" smtClean="0">
                  <a:solidFill>
                    <a:schemeClr val="tx2">
                      <a:lumMod val="50000"/>
                    </a:schemeClr>
                  </a:solidFill>
                  <a:latin typeface="Britannic Bold" panose="020B0903060703020204" pitchFamily="34" charset="0"/>
                </a:rPr>
                <a:t>Perryville Outdoor Products</a:t>
              </a:r>
            </a:p>
            <a:p>
              <a:pPr algn="ctr"/>
              <a:r>
                <a:rPr lang="en-US" sz="1100" dirty="0" smtClean="0">
                  <a:solidFill>
                    <a:schemeClr val="tx2">
                      <a:lumMod val="50000"/>
                    </a:schemeClr>
                  </a:solidFill>
                  <a:latin typeface="Britannic Bold" panose="020B0903060703020204" pitchFamily="34" charset="0"/>
                </a:rPr>
                <a:t>Regional Family Crisis Center</a:t>
              </a:r>
            </a:p>
            <a:p>
              <a:pPr algn="ctr"/>
              <a:r>
                <a:rPr lang="en-US" sz="1100" dirty="0" smtClean="0">
                  <a:solidFill>
                    <a:schemeClr val="tx2">
                      <a:lumMod val="50000"/>
                    </a:schemeClr>
                  </a:solidFill>
                  <a:latin typeface="Britannic Bold" panose="020B0903060703020204" pitchFamily="34" charset="0"/>
                </a:rPr>
                <a:t>Richardet Floor Covering Co.</a:t>
              </a:r>
            </a:p>
            <a:p>
              <a:pPr algn="ctr"/>
              <a:r>
                <a:rPr lang="en-US" sz="1100" dirty="0" smtClean="0">
                  <a:solidFill>
                    <a:schemeClr val="tx2">
                      <a:lumMod val="50000"/>
                    </a:schemeClr>
                  </a:solidFill>
                  <a:latin typeface="Britannic Bold" panose="020B0903060703020204" pitchFamily="34" charset="0"/>
                </a:rPr>
                <a:t>The Webb Law Firm</a:t>
              </a:r>
            </a:p>
          </p:txBody>
        </p:sp>
        <p:pic>
          <p:nvPicPr>
            <p:cNvPr id="20" name="Picture 2" descr="Image result for perryville walmart log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31396" b="35133"/>
            <a:stretch/>
          </p:blipFill>
          <p:spPr bwMode="auto">
            <a:xfrm>
              <a:off x="3212974" y="3119642"/>
              <a:ext cx="1644800" cy="41289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1322" y="2910620"/>
              <a:ext cx="1294278" cy="77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1986766" y="6474023"/>
              <a:ext cx="1477136" cy="307777"/>
            </a:xfrm>
            <a:prstGeom prst="rect">
              <a:avLst/>
            </a:prstGeom>
            <a:noFill/>
          </p:spPr>
          <p:txBody>
            <a:bodyPr wrap="none" lIns="91440" tIns="45720" rIns="91440" bIns="45720">
              <a:spAutoFit/>
            </a:bodyPr>
            <a:lstStyle/>
            <a:p>
              <a:pPr algn="ctr"/>
              <a:r>
                <a:rPr lang="en-US" sz="1400" b="1" dirty="0" smtClean="0">
                  <a:ln w="1905"/>
                  <a:solidFill>
                    <a:schemeClr val="tx2">
                      <a:lumMod val="75000"/>
                    </a:schemeClr>
                  </a:solidFill>
                  <a:effectLst>
                    <a:innerShdw blurRad="69850" dist="43180" dir="5400000">
                      <a:srgbClr val="000000">
                        <a:alpha val="65000"/>
                      </a:srgbClr>
                    </a:innerShdw>
                  </a:effectLst>
                </a:rPr>
                <a:t>Other Supporters</a:t>
              </a:r>
              <a:endParaRPr lang="en-US" sz="1400" b="1" cap="none" spc="0" dirty="0">
                <a:ln w="1905"/>
                <a:solidFill>
                  <a:schemeClr val="tx2">
                    <a:lumMod val="75000"/>
                  </a:schemeClr>
                </a:solidFill>
                <a:effectLst>
                  <a:innerShdw blurRad="69850" dist="43180" dir="5400000">
                    <a:srgbClr val="000000">
                      <a:alpha val="65000"/>
                    </a:srgbClr>
                  </a:innerShdw>
                </a:effectLst>
              </a:endParaRPr>
            </a:p>
          </p:txBody>
        </p:sp>
        <p:pic>
          <p:nvPicPr>
            <p:cNvPr id="23"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48095" y="6981246"/>
              <a:ext cx="1037287" cy="638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13279" t="2869" r="52644" b="87010"/>
            <a:stretch/>
          </p:blipFill>
          <p:spPr bwMode="auto">
            <a:xfrm>
              <a:off x="721014" y="346841"/>
              <a:ext cx="4136760" cy="872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13137" t="15723" r="54965" b="79038"/>
            <a:stretch/>
          </p:blipFill>
          <p:spPr bwMode="auto">
            <a:xfrm>
              <a:off x="901927" y="1664856"/>
              <a:ext cx="3752193" cy="451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Straight Connector 26"/>
            <p:cNvCxnSpPr/>
            <p:nvPr/>
          </p:nvCxnSpPr>
          <p:spPr>
            <a:xfrm>
              <a:off x="675704" y="1600200"/>
              <a:ext cx="4182070" cy="0"/>
            </a:xfrm>
            <a:prstGeom prst="line">
              <a:avLst/>
            </a:prstGeom>
            <a:ln w="76200" cmpd="thickThin">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85800" y="3733800"/>
              <a:ext cx="4182070" cy="0"/>
            </a:xfrm>
            <a:prstGeom prst="line">
              <a:avLst/>
            </a:prstGeom>
            <a:ln w="76200" cmpd="thinThick">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4607" y="4089737"/>
              <a:ext cx="1809993" cy="0"/>
            </a:xfrm>
            <a:prstGeom prst="line">
              <a:avLst/>
            </a:prstGeom>
            <a:ln w="76200" cmpd="thickThin">
              <a:solidFill>
                <a:srgbClr val="C58F67"/>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4607" y="4927937"/>
              <a:ext cx="1809993" cy="0"/>
            </a:xfrm>
            <a:prstGeom prst="line">
              <a:avLst/>
            </a:prstGeom>
            <a:ln w="76200" cmpd="thinThick">
              <a:solidFill>
                <a:srgbClr val="C58F67"/>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21015" y="4089737"/>
              <a:ext cx="1793586" cy="830997"/>
            </a:xfrm>
            <a:prstGeom prst="rect">
              <a:avLst/>
            </a:prstGeom>
          </p:spPr>
          <p:txBody>
            <a:bodyPr wrap="square">
              <a:spAutoFit/>
            </a:bodyPr>
            <a:lstStyle/>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Bronze</a:t>
              </a:r>
              <a:r>
                <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r>
                <a:rPr lang="en-US" sz="1600" b="1" dirty="0" smtClean="0">
                  <a:ln w="1905"/>
                  <a:solidFill>
                    <a:schemeClr val="tx2"/>
                  </a:solidFill>
                  <a:effectLst>
                    <a:innerShdw blurRad="69850" dist="43180" dir="5400000">
                      <a:srgbClr val="000000">
                        <a:alpha val="65000"/>
                      </a:srgbClr>
                    </a:innerShdw>
                  </a:effectLst>
                </a:rPr>
                <a:t>Back the Blue</a:t>
              </a:r>
              <a:endParaRPr lang="en-US" sz="1600" b="1" dirty="0">
                <a:ln w="1905"/>
                <a:solidFill>
                  <a:schemeClr val="tx2"/>
                </a:solidFill>
                <a:effectLst>
                  <a:innerShdw blurRad="69850" dist="43180" dir="5400000">
                    <a:srgbClr val="000000">
                      <a:alpha val="65000"/>
                    </a:srgbClr>
                  </a:innerShdw>
                </a:effectLst>
              </a:endParaRP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Supporters</a:t>
              </a:r>
              <a:endPar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57" name="Straight Connector 56"/>
            <p:cNvCxnSpPr/>
            <p:nvPr/>
          </p:nvCxnSpPr>
          <p:spPr>
            <a:xfrm>
              <a:off x="2872784" y="4089737"/>
              <a:ext cx="2004015"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872784" y="4927937"/>
              <a:ext cx="2004016"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2872784" y="4198018"/>
              <a:ext cx="1995086" cy="646331"/>
            </a:xfrm>
            <a:prstGeom prst="rect">
              <a:avLst/>
            </a:prstGeom>
          </p:spPr>
          <p:txBody>
            <a:bodyPr wrap="square">
              <a:spAutoFit/>
            </a:bodyPr>
            <a:lstStyle/>
            <a:p>
              <a:pPr algn="ctr"/>
              <a:r>
                <a:rPr lang="en-US" sz="1800" b="1" dirty="0" smtClean="0">
                  <a:ln w="1905"/>
                  <a:solidFill>
                    <a:schemeClr val="tx2"/>
                  </a:solidFill>
                  <a:effectLst>
                    <a:innerShdw blurRad="69850" dist="43180" dir="5400000">
                      <a:srgbClr val="000000">
                        <a:alpha val="65000"/>
                      </a:srgbClr>
                    </a:innerShdw>
                  </a:effectLst>
                </a:rPr>
                <a:t>Friends of Law Enforcement</a:t>
              </a:r>
              <a:endParaRPr lang="en-US" sz="1800" b="1" dirty="0">
                <a:ln w="1905"/>
                <a:solidFill>
                  <a:schemeClr val="tx2"/>
                </a:solidFill>
                <a:effectLst>
                  <a:innerShdw blurRad="69850" dist="43180" dir="5400000">
                    <a:srgbClr val="000000">
                      <a:alpha val="65000"/>
                    </a:srgbClr>
                  </a:innerShdw>
                </a:effectLst>
              </a:endParaRPr>
            </a:p>
          </p:txBody>
        </p:sp>
        <p:cxnSp>
          <p:nvCxnSpPr>
            <p:cNvPr id="62" name="Straight Connector 61"/>
            <p:cNvCxnSpPr/>
            <p:nvPr/>
          </p:nvCxnSpPr>
          <p:spPr>
            <a:xfrm>
              <a:off x="685800" y="6781800"/>
              <a:ext cx="4191000"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85800" y="6477000"/>
              <a:ext cx="4191000"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85800" y="1295400"/>
              <a:ext cx="4182070"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85800" y="228600"/>
              <a:ext cx="4182070"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5105400" y="228600"/>
            <a:ext cx="4953933" cy="7391400"/>
            <a:chOff x="18503" y="228600"/>
            <a:chExt cx="4953933" cy="7391400"/>
          </a:xfrm>
        </p:grpSpPr>
        <p:pic>
          <p:nvPicPr>
            <p:cNvPr id="69"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3236" t="20036" r="77994" b="66100"/>
            <a:stretch/>
          </p:blipFill>
          <p:spPr bwMode="auto">
            <a:xfrm>
              <a:off x="721014" y="2005287"/>
              <a:ext cx="1031586" cy="119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2356" t="3850" b="4196"/>
            <a:stretch/>
          </p:blipFill>
          <p:spPr bwMode="auto">
            <a:xfrm>
              <a:off x="18503" y="487379"/>
              <a:ext cx="657201" cy="698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TextBox 70"/>
            <p:cNvSpPr txBox="1"/>
            <p:nvPr/>
          </p:nvSpPr>
          <p:spPr>
            <a:xfrm>
              <a:off x="582912" y="5004137"/>
              <a:ext cx="2069798" cy="1323439"/>
            </a:xfrm>
            <a:prstGeom prst="rect">
              <a:avLst/>
            </a:prstGeom>
            <a:noFill/>
          </p:spPr>
          <p:txBody>
            <a:bodyPr wrap="none" rtlCol="0">
              <a:spAutoFit/>
            </a:bodyPr>
            <a:lstStyle/>
            <a:p>
              <a:pPr algn="ctr"/>
              <a:r>
                <a:rPr lang="en-US" sz="1000" dirty="0" smtClean="0">
                  <a:solidFill>
                    <a:schemeClr val="tx2">
                      <a:lumMod val="50000"/>
                    </a:schemeClr>
                  </a:solidFill>
                  <a:latin typeface="Britannic Bold" panose="020B0903060703020204" pitchFamily="34" charset="0"/>
                </a:rPr>
                <a:t>Citizens Electric Corporation</a:t>
              </a:r>
            </a:p>
            <a:p>
              <a:pPr algn="ctr"/>
              <a:r>
                <a:rPr lang="en-US" sz="1000" dirty="0" smtClean="0">
                  <a:solidFill>
                    <a:schemeClr val="tx2">
                      <a:lumMod val="50000"/>
                    </a:schemeClr>
                  </a:solidFill>
                  <a:latin typeface="Britannic Bold" panose="020B0903060703020204" pitchFamily="34" charset="0"/>
                </a:rPr>
                <a:t>Elk’s Lodge</a:t>
              </a:r>
            </a:p>
            <a:p>
              <a:pPr algn="ctr"/>
              <a:r>
                <a:rPr lang="en-US" sz="1000" dirty="0" smtClean="0">
                  <a:solidFill>
                    <a:schemeClr val="tx2">
                      <a:lumMod val="50000"/>
                    </a:schemeClr>
                  </a:solidFill>
                  <a:latin typeface="Britannic Bold" panose="020B0903060703020204" pitchFamily="34" charset="0"/>
                </a:rPr>
                <a:t>Simon &amp; Doris Irvin</a:t>
              </a:r>
            </a:p>
            <a:p>
              <a:pPr algn="ctr"/>
              <a:r>
                <a:rPr lang="en-US" sz="1000" dirty="0" smtClean="0">
                  <a:solidFill>
                    <a:schemeClr val="tx2">
                      <a:lumMod val="50000"/>
                    </a:schemeClr>
                  </a:solidFill>
                  <a:latin typeface="Britannic Bold" panose="020B0903060703020204" pitchFamily="34" charset="0"/>
                </a:rPr>
                <a:t>Perryville Healthcare Corp</a:t>
              </a:r>
            </a:p>
            <a:p>
              <a:pPr algn="ctr"/>
              <a:r>
                <a:rPr lang="en-US" sz="1000" dirty="0" smtClean="0">
                  <a:solidFill>
                    <a:schemeClr val="tx2">
                      <a:lumMod val="50000"/>
                    </a:schemeClr>
                  </a:solidFill>
                  <a:latin typeface="Britannic Bold" panose="020B0903060703020204" pitchFamily="34" charset="0"/>
                </a:rPr>
                <a:t>Warren &amp; Kendra Skinner</a:t>
              </a:r>
            </a:p>
            <a:p>
              <a:pPr algn="ctr"/>
              <a:r>
                <a:rPr lang="en-US" sz="1000" dirty="0" smtClean="0">
                  <a:solidFill>
                    <a:schemeClr val="tx2">
                      <a:lumMod val="50000"/>
                    </a:schemeClr>
                  </a:solidFill>
                  <a:latin typeface="Britannic Bold" panose="020B0903060703020204" pitchFamily="34" charset="0"/>
                </a:rPr>
                <a:t>Soto Property Solutions</a:t>
              </a:r>
            </a:p>
            <a:p>
              <a:pPr algn="ctr"/>
              <a:r>
                <a:rPr lang="en-US" sz="1000" dirty="0" smtClean="0">
                  <a:solidFill>
                    <a:schemeClr val="tx2">
                      <a:lumMod val="50000"/>
                    </a:schemeClr>
                  </a:solidFill>
                  <a:latin typeface="Britannic Bold" panose="020B0903060703020204" pitchFamily="34" charset="0"/>
                </a:rPr>
                <a:t>Mark &amp; Therese </a:t>
              </a:r>
              <a:r>
                <a:rPr lang="en-US" sz="1000" dirty="0" err="1" smtClean="0">
                  <a:solidFill>
                    <a:schemeClr val="tx2">
                      <a:lumMod val="50000"/>
                    </a:schemeClr>
                  </a:solidFill>
                  <a:latin typeface="Britannic Bold" panose="020B0903060703020204" pitchFamily="34" charset="0"/>
                </a:rPr>
                <a:t>Unverferth</a:t>
              </a:r>
              <a:endParaRPr lang="en-US" sz="1000" dirty="0" smtClean="0">
                <a:solidFill>
                  <a:schemeClr val="tx2">
                    <a:lumMod val="50000"/>
                  </a:schemeClr>
                </a:solidFill>
                <a:latin typeface="Britannic Bold" panose="020B0903060703020204" pitchFamily="34" charset="0"/>
              </a:endParaRPr>
            </a:p>
            <a:p>
              <a:pPr algn="ctr"/>
              <a:r>
                <a:rPr lang="en-US" sz="1000" dirty="0" err="1" smtClean="0">
                  <a:solidFill>
                    <a:schemeClr val="tx2">
                      <a:lumMod val="50000"/>
                    </a:schemeClr>
                  </a:solidFill>
                  <a:latin typeface="Britannic Bold" panose="020B0903060703020204" pitchFamily="34" charset="0"/>
                </a:rPr>
                <a:t>Wesbecher</a:t>
              </a:r>
              <a:r>
                <a:rPr lang="en-US" sz="1000" dirty="0" smtClean="0">
                  <a:solidFill>
                    <a:schemeClr val="tx2">
                      <a:lumMod val="50000"/>
                    </a:schemeClr>
                  </a:solidFill>
                  <a:latin typeface="Britannic Bold" panose="020B0903060703020204" pitchFamily="34" charset="0"/>
                </a:rPr>
                <a:t> Construction Co., Inc.</a:t>
              </a:r>
            </a:p>
          </p:txBody>
        </p:sp>
        <p:pic>
          <p:nvPicPr>
            <p:cNvPr id="72" name="Picture 4" descr="C:\Users\mburton\AppData\Local\Microsoft\Windows\Temporary Internet Files\Content.Outlook\B12FUXPP\Small-UseAlternateLogoPrimary-1ColorBlack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2421" y="2127820"/>
              <a:ext cx="1463779" cy="575665"/>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1828800" y="2602843"/>
              <a:ext cx="2295821" cy="307777"/>
            </a:xfrm>
            <a:prstGeom prst="rect">
              <a:avLst/>
            </a:prstGeom>
            <a:noFill/>
          </p:spPr>
          <p:txBody>
            <a:bodyPr wrap="none" rtlCol="0">
              <a:spAutoFit/>
            </a:bodyPr>
            <a:lstStyle/>
            <a:p>
              <a:r>
                <a:rPr lang="en-US" sz="1400" dirty="0" smtClean="0">
                  <a:latin typeface="Britannic Bold" panose="020B0903060703020204" pitchFamily="34" charset="0"/>
                </a:rPr>
                <a:t>Law Enforcement Academy</a:t>
              </a:r>
              <a:endParaRPr lang="en-US" sz="1400" dirty="0">
                <a:latin typeface="Britannic Bold" panose="020B0903060703020204" pitchFamily="34" charset="0"/>
              </a:endParaRPr>
            </a:p>
          </p:txBody>
        </p:sp>
        <p:sp>
          <p:nvSpPr>
            <p:cNvPr id="74" name="TextBox 73"/>
            <p:cNvSpPr txBox="1"/>
            <p:nvPr/>
          </p:nvSpPr>
          <p:spPr>
            <a:xfrm>
              <a:off x="2778025" y="5004137"/>
              <a:ext cx="2194411" cy="938719"/>
            </a:xfrm>
            <a:prstGeom prst="rect">
              <a:avLst/>
            </a:prstGeom>
            <a:noFill/>
          </p:spPr>
          <p:txBody>
            <a:bodyPr wrap="square" rtlCol="0">
              <a:spAutoFit/>
            </a:bodyPr>
            <a:lstStyle/>
            <a:p>
              <a:pPr algn="ctr"/>
              <a:r>
                <a:rPr lang="en-US" sz="1100" dirty="0" smtClean="0">
                  <a:solidFill>
                    <a:schemeClr val="tx2">
                      <a:lumMod val="50000"/>
                    </a:schemeClr>
                  </a:solidFill>
                  <a:latin typeface="Britannic Bold" panose="020B0903060703020204" pitchFamily="34" charset="0"/>
                </a:rPr>
                <a:t>Equipment Pro Inc.</a:t>
              </a:r>
            </a:p>
            <a:p>
              <a:pPr algn="ctr"/>
              <a:r>
                <a:rPr lang="en-US" sz="1100" dirty="0" smtClean="0">
                  <a:solidFill>
                    <a:schemeClr val="tx2">
                      <a:lumMod val="50000"/>
                    </a:schemeClr>
                  </a:solidFill>
                  <a:latin typeface="Britannic Bold" panose="020B0903060703020204" pitchFamily="34" charset="0"/>
                </a:rPr>
                <a:t>Perryville Outdoor Products</a:t>
              </a:r>
            </a:p>
            <a:p>
              <a:pPr algn="ctr"/>
              <a:r>
                <a:rPr lang="en-US" sz="1100" dirty="0" smtClean="0">
                  <a:solidFill>
                    <a:schemeClr val="tx2">
                      <a:lumMod val="50000"/>
                    </a:schemeClr>
                  </a:solidFill>
                  <a:latin typeface="Britannic Bold" panose="020B0903060703020204" pitchFamily="34" charset="0"/>
                </a:rPr>
                <a:t>Regional Family Crisis Center</a:t>
              </a:r>
            </a:p>
            <a:p>
              <a:pPr algn="ctr"/>
              <a:r>
                <a:rPr lang="en-US" sz="1100" dirty="0" smtClean="0">
                  <a:solidFill>
                    <a:schemeClr val="tx2">
                      <a:lumMod val="50000"/>
                    </a:schemeClr>
                  </a:solidFill>
                  <a:latin typeface="Britannic Bold" panose="020B0903060703020204" pitchFamily="34" charset="0"/>
                </a:rPr>
                <a:t>Richardet Floor Covering Co.</a:t>
              </a:r>
            </a:p>
            <a:p>
              <a:pPr algn="ctr"/>
              <a:r>
                <a:rPr lang="en-US" sz="1100" dirty="0" smtClean="0">
                  <a:solidFill>
                    <a:schemeClr val="tx2">
                      <a:lumMod val="50000"/>
                    </a:schemeClr>
                  </a:solidFill>
                  <a:latin typeface="Britannic Bold" panose="020B0903060703020204" pitchFamily="34" charset="0"/>
                </a:rPr>
                <a:t>The Webb Law Firm</a:t>
              </a:r>
            </a:p>
          </p:txBody>
        </p:sp>
        <p:pic>
          <p:nvPicPr>
            <p:cNvPr id="75" name="Picture 2" descr="Image result for perryville walmart log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31396" b="35133"/>
            <a:stretch/>
          </p:blipFill>
          <p:spPr bwMode="auto">
            <a:xfrm>
              <a:off x="3212974" y="3119642"/>
              <a:ext cx="1644800" cy="41289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825" y="2910620"/>
              <a:ext cx="1294278" cy="77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 name="Rectangle 76"/>
            <p:cNvSpPr/>
            <p:nvPr/>
          </p:nvSpPr>
          <p:spPr>
            <a:xfrm>
              <a:off x="1986766" y="6474023"/>
              <a:ext cx="1477136" cy="307777"/>
            </a:xfrm>
            <a:prstGeom prst="rect">
              <a:avLst/>
            </a:prstGeom>
            <a:noFill/>
          </p:spPr>
          <p:txBody>
            <a:bodyPr wrap="none" lIns="91440" tIns="45720" rIns="91440" bIns="45720">
              <a:spAutoFit/>
            </a:bodyPr>
            <a:lstStyle/>
            <a:p>
              <a:pPr algn="ctr"/>
              <a:r>
                <a:rPr lang="en-US" sz="1400" b="1" dirty="0" smtClean="0">
                  <a:ln w="1905"/>
                  <a:solidFill>
                    <a:schemeClr val="tx2">
                      <a:lumMod val="75000"/>
                    </a:schemeClr>
                  </a:solidFill>
                  <a:effectLst>
                    <a:innerShdw blurRad="69850" dist="43180" dir="5400000">
                      <a:srgbClr val="000000">
                        <a:alpha val="65000"/>
                      </a:srgbClr>
                    </a:innerShdw>
                  </a:effectLst>
                </a:rPr>
                <a:t>Other Supporters</a:t>
              </a:r>
              <a:endParaRPr lang="en-US" sz="1400" b="1" cap="none" spc="0" dirty="0">
                <a:ln w="1905"/>
                <a:solidFill>
                  <a:schemeClr val="tx2">
                    <a:lumMod val="75000"/>
                  </a:schemeClr>
                </a:solidFill>
                <a:effectLst>
                  <a:innerShdw blurRad="69850" dist="43180" dir="5400000">
                    <a:srgbClr val="000000">
                      <a:alpha val="65000"/>
                    </a:srgbClr>
                  </a:innerShdw>
                </a:effectLst>
              </a:endParaRPr>
            </a:p>
          </p:txBody>
        </p:sp>
        <p:pic>
          <p:nvPicPr>
            <p:cNvPr id="7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48095" y="6981246"/>
              <a:ext cx="1037287" cy="638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13279" t="2869" r="52644" b="87010"/>
            <a:stretch/>
          </p:blipFill>
          <p:spPr bwMode="auto">
            <a:xfrm>
              <a:off x="721014" y="346841"/>
              <a:ext cx="4136760" cy="872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13137" t="15723" r="54965" b="79038"/>
            <a:stretch/>
          </p:blipFill>
          <p:spPr bwMode="auto">
            <a:xfrm>
              <a:off x="901927" y="1664856"/>
              <a:ext cx="3752193" cy="451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1" name="Straight Connector 80"/>
            <p:cNvCxnSpPr/>
            <p:nvPr/>
          </p:nvCxnSpPr>
          <p:spPr>
            <a:xfrm>
              <a:off x="675704" y="1600200"/>
              <a:ext cx="4182070" cy="0"/>
            </a:xfrm>
            <a:prstGeom prst="line">
              <a:avLst/>
            </a:prstGeom>
            <a:ln w="76200" cmpd="thickThin">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85800" y="3733800"/>
              <a:ext cx="4182070" cy="0"/>
            </a:xfrm>
            <a:prstGeom prst="line">
              <a:avLst/>
            </a:prstGeom>
            <a:ln w="76200" cmpd="thinThick">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704607" y="4089737"/>
              <a:ext cx="1809993" cy="0"/>
            </a:xfrm>
            <a:prstGeom prst="line">
              <a:avLst/>
            </a:prstGeom>
            <a:ln w="76200" cmpd="thickThin">
              <a:solidFill>
                <a:srgbClr val="C58F67"/>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04607" y="4927937"/>
              <a:ext cx="1809993" cy="0"/>
            </a:xfrm>
            <a:prstGeom prst="line">
              <a:avLst/>
            </a:prstGeom>
            <a:ln w="76200" cmpd="thinThick">
              <a:solidFill>
                <a:srgbClr val="C58F67"/>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721015" y="4089737"/>
              <a:ext cx="1793586" cy="830997"/>
            </a:xfrm>
            <a:prstGeom prst="rect">
              <a:avLst/>
            </a:prstGeom>
          </p:spPr>
          <p:txBody>
            <a:bodyPr wrap="square">
              <a:spAutoFit/>
            </a:bodyPr>
            <a:lstStyle/>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Bronze</a:t>
              </a:r>
              <a:r>
                <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r>
                <a:rPr lang="en-US" sz="1600" b="1" dirty="0" smtClean="0">
                  <a:ln w="1905"/>
                  <a:solidFill>
                    <a:schemeClr val="tx2"/>
                  </a:solidFill>
                  <a:effectLst>
                    <a:innerShdw blurRad="69850" dist="43180" dir="5400000">
                      <a:srgbClr val="000000">
                        <a:alpha val="65000"/>
                      </a:srgbClr>
                    </a:innerShdw>
                  </a:effectLst>
                </a:rPr>
                <a:t>Back the Blue</a:t>
              </a:r>
              <a:endParaRPr lang="en-US" sz="1600" b="1" dirty="0">
                <a:ln w="1905"/>
                <a:solidFill>
                  <a:schemeClr val="tx2"/>
                </a:solidFill>
                <a:effectLst>
                  <a:innerShdw blurRad="69850" dist="43180" dir="5400000">
                    <a:srgbClr val="000000">
                      <a:alpha val="65000"/>
                    </a:srgbClr>
                  </a:innerShdw>
                </a:effectLst>
              </a:endParaRP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Supporters</a:t>
              </a:r>
              <a:endPar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86" name="Straight Connector 85"/>
            <p:cNvCxnSpPr/>
            <p:nvPr/>
          </p:nvCxnSpPr>
          <p:spPr>
            <a:xfrm>
              <a:off x="2872784" y="4089737"/>
              <a:ext cx="2004015"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872784" y="4927937"/>
              <a:ext cx="2004016"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2872784" y="4198018"/>
              <a:ext cx="1995086" cy="646331"/>
            </a:xfrm>
            <a:prstGeom prst="rect">
              <a:avLst/>
            </a:prstGeom>
          </p:spPr>
          <p:txBody>
            <a:bodyPr wrap="square">
              <a:spAutoFit/>
            </a:bodyPr>
            <a:lstStyle/>
            <a:p>
              <a:pPr algn="ctr"/>
              <a:r>
                <a:rPr lang="en-US" sz="1800" b="1" dirty="0" smtClean="0">
                  <a:ln w="1905"/>
                  <a:solidFill>
                    <a:schemeClr val="tx2"/>
                  </a:solidFill>
                  <a:effectLst>
                    <a:innerShdw blurRad="69850" dist="43180" dir="5400000">
                      <a:srgbClr val="000000">
                        <a:alpha val="65000"/>
                      </a:srgbClr>
                    </a:innerShdw>
                  </a:effectLst>
                </a:rPr>
                <a:t>Friends of Law Enforcement</a:t>
              </a:r>
              <a:endParaRPr lang="en-US" sz="1800" b="1" dirty="0">
                <a:ln w="1905"/>
                <a:solidFill>
                  <a:schemeClr val="tx2"/>
                </a:solidFill>
                <a:effectLst>
                  <a:innerShdw blurRad="69850" dist="43180" dir="5400000">
                    <a:srgbClr val="000000">
                      <a:alpha val="65000"/>
                    </a:srgbClr>
                  </a:innerShdw>
                </a:effectLst>
              </a:endParaRPr>
            </a:p>
          </p:txBody>
        </p:sp>
        <p:cxnSp>
          <p:nvCxnSpPr>
            <p:cNvPr id="89" name="Straight Connector 88"/>
            <p:cNvCxnSpPr/>
            <p:nvPr/>
          </p:nvCxnSpPr>
          <p:spPr>
            <a:xfrm>
              <a:off x="685800" y="6781800"/>
              <a:ext cx="4191000"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04303" y="6477000"/>
              <a:ext cx="4191000"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685800" y="1295400"/>
              <a:ext cx="4182070" cy="0"/>
            </a:xfrm>
            <a:prstGeom prst="line">
              <a:avLst/>
            </a:prstGeom>
            <a:ln w="76200" cmpd="thinThick">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85800" y="228600"/>
              <a:ext cx="4182070" cy="0"/>
            </a:xfrm>
            <a:prstGeom prst="line">
              <a:avLst/>
            </a:prstGeom>
            <a:ln w="76200" cmpd="thickThi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5264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0640786" y="2362200"/>
            <a:ext cx="2514600" cy="356997"/>
          </a:xfrm>
          <a:prstGeom prst="rect">
            <a:avLst/>
          </a:prstGeom>
        </p:spPr>
        <p:txBody>
          <a:bodyPr wrap="square" lIns="79225" tIns="39612" rIns="79225" bIns="39612">
            <a:spAutoFit/>
          </a:bodyPr>
          <a:lstStyle/>
          <a:p>
            <a:pPr lvl="0">
              <a:lnSpc>
                <a:spcPct val="150000"/>
              </a:lnSpc>
            </a:pPr>
            <a:r>
              <a:rPr lang="en-US" sz="1200" b="1" dirty="0"/>
              <a:t>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001830" cy="777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571" y="0"/>
            <a:ext cx="5001830" cy="777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6667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15123</TotalTime>
  <Words>812</Words>
  <Application>Microsoft Office PowerPoint</Application>
  <PresentationFormat>Custom</PresentationFormat>
  <Paragraphs>128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Burton</dc:creator>
  <cp:lastModifiedBy>Savannah Martin</cp:lastModifiedBy>
  <cp:revision>262</cp:revision>
  <cp:lastPrinted>2018-08-14T18:46:27Z</cp:lastPrinted>
  <dcterms:created xsi:type="dcterms:W3CDTF">2014-09-24T18:32:01Z</dcterms:created>
  <dcterms:modified xsi:type="dcterms:W3CDTF">2019-02-14T21:56:32Z</dcterms:modified>
</cp:coreProperties>
</file>