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handoutMasterIdLst>
    <p:handoutMasterId r:id="rId13"/>
  </p:handoutMasterIdLst>
  <p:sldIdLst>
    <p:sldId id="256" r:id="rId2"/>
    <p:sldId id="257" r:id="rId3"/>
    <p:sldId id="261" r:id="rId4"/>
    <p:sldId id="262" r:id="rId5"/>
    <p:sldId id="263" r:id="rId6"/>
    <p:sldId id="258" r:id="rId7"/>
    <p:sldId id="264" r:id="rId8"/>
    <p:sldId id="259" r:id="rId9"/>
    <p:sldId id="260"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B8ACB-5F0A-4A95-A702-A14744532EC0}" type="datetimeFigureOut">
              <a:rPr lang="en-US" smtClean="0"/>
              <a:pPr/>
              <a:t>10/3/2016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714B6D-E850-4234-84AF-EFCC1DD7C0CA}" type="slidenum">
              <a:rPr lang="en-US" smtClean="0"/>
              <a:pPr/>
              <a:t>‹#›</a:t>
            </a:fld>
            <a:endParaRPr lang="en-US" dirty="0"/>
          </a:p>
        </p:txBody>
      </p:sp>
    </p:spTree>
    <p:extLst>
      <p:ext uri="{BB962C8B-B14F-4D97-AF65-F5344CB8AC3E}">
        <p14:creationId xmlns:p14="http://schemas.microsoft.com/office/powerpoint/2010/main" val="1592719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FF274C6-85CB-4859-90F7-0D660F2BCEB0}" type="datetimeFigureOut">
              <a:rPr lang="en-US" smtClean="0"/>
              <a:pPr/>
              <a:t>10/3/2016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69E9B1-4BF4-45F8-AAB8-0338141E0D4D}" type="slidenum">
              <a:rPr lang="en-US" smtClean="0"/>
              <a:pPr/>
              <a:t>‹#›</a:t>
            </a:fld>
            <a:endParaRPr lang="en-US" dirty="0"/>
          </a:p>
        </p:txBody>
      </p:sp>
    </p:spTree>
    <p:extLst>
      <p:ext uri="{BB962C8B-B14F-4D97-AF65-F5344CB8AC3E}">
        <p14:creationId xmlns:p14="http://schemas.microsoft.com/office/powerpoint/2010/main" val="107958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Originally looking at creating cultural diversity piece looked at talking about different  cultures and groups, but you can never talk about every group</a:t>
            </a:r>
          </a:p>
          <a:p>
            <a:endParaRPr lang="en-US" sz="1600" dirty="0" smtClean="0"/>
          </a:p>
          <a:p>
            <a:r>
              <a:rPr lang="en-US" sz="1600" dirty="0" smtClean="0"/>
              <a:t>Understand that everyone brings their own experiences both good and bad to your interaction.</a:t>
            </a:r>
          </a:p>
          <a:p>
            <a:endParaRPr lang="en-US" sz="1600" dirty="0" smtClean="0"/>
          </a:p>
          <a:p>
            <a:r>
              <a:rPr lang="en-US" sz="1600" dirty="0" smtClean="0"/>
              <a:t>LE officers have to appreciate that and consider it.</a:t>
            </a:r>
          </a:p>
          <a:p>
            <a:endParaRPr lang="en-US" sz="1600" dirty="0" smtClean="0"/>
          </a:p>
          <a:p>
            <a:r>
              <a:rPr lang="en-US" sz="1600" dirty="0" smtClean="0"/>
              <a:t>Morley – South America, Iraq, Mexico.</a:t>
            </a:r>
            <a:endParaRPr lang="en-US" sz="1600"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Ask about Sir Robert Peel</a:t>
            </a:r>
          </a:p>
          <a:p>
            <a:endParaRPr lang="en-US" sz="1800" dirty="0" smtClean="0"/>
          </a:p>
          <a:p>
            <a:r>
              <a:rPr lang="en-US" sz="1800" dirty="0" smtClean="0"/>
              <a:t>1829 Metropolitan Police Force in London</a:t>
            </a:r>
            <a:endParaRPr lang="en-US" sz="1800"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Trust and Confidence – police are honest, try to do job well, trying to protect the community</a:t>
            </a:r>
          </a:p>
          <a:p>
            <a:endParaRPr lang="en-US" dirty="0" smtClean="0"/>
          </a:p>
          <a:p>
            <a:r>
              <a:rPr lang="en-US" dirty="0" smtClean="0"/>
              <a:t>Defer to law and police authority – </a:t>
            </a:r>
          </a:p>
          <a:p>
            <a:endParaRPr lang="en-US" dirty="0" smtClean="0"/>
          </a:p>
          <a:p>
            <a:r>
              <a:rPr lang="en-US" dirty="0" smtClean="0"/>
              <a:t>Morally justified and appropriate to the circumstances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much easier said then done in the current climate of our country and the blatant disrespect from the some people in our society towards law enforcement</a:t>
            </a:r>
          </a:p>
          <a:p>
            <a:endParaRPr lang="en-US" sz="1800" dirty="0" smtClean="0"/>
          </a:p>
          <a:p>
            <a:r>
              <a:rPr lang="en-US" sz="1800" dirty="0" smtClean="0"/>
              <a:t>Helps with complaints</a:t>
            </a:r>
          </a:p>
          <a:p>
            <a:endParaRPr lang="en-US" sz="1800" dirty="0" smtClean="0"/>
          </a:p>
          <a:p>
            <a:r>
              <a:rPr lang="en-US" sz="1800" dirty="0" smtClean="0"/>
              <a:t>Gates ?Crowley incident</a:t>
            </a:r>
            <a:endParaRPr lang="en-US"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sz="1600" dirty="0" smtClean="0"/>
              <a:t>Consider situation before writing a ticket.  What do we get in return that we cannot hold in our hand.  </a:t>
            </a:r>
          </a:p>
          <a:p>
            <a:endParaRPr lang="en-US" sz="1600" dirty="0" smtClean="0"/>
          </a:p>
          <a:p>
            <a:r>
              <a:rPr lang="en-US" sz="1600" dirty="0" smtClean="0"/>
              <a:t>**People react favorably when they believe the police are sincerely trying to do what is best for the people with whom they are dealing.  LISTEN AND EXPLAIN YOUR ACTIONS in a way that shows awareness and sensitivity to the people’s needs and concerns</a:t>
            </a:r>
          </a:p>
          <a:p>
            <a:endParaRPr lang="en-US" sz="1600" dirty="0" smtClean="0"/>
          </a:p>
          <a:p>
            <a:endParaRPr lang="en-US" sz="1600" dirty="0" smtClean="0"/>
          </a:p>
          <a:p>
            <a:r>
              <a:rPr lang="en-US" sz="1600" dirty="0" smtClean="0"/>
              <a:t>Letting someone call from the station to family</a:t>
            </a:r>
            <a:endParaRPr lang="en-US" sz="1600"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Mentally ill person with warrant</a:t>
            </a:r>
          </a:p>
          <a:p>
            <a:endParaRPr lang="en-US" sz="1800" dirty="0" smtClean="0"/>
          </a:p>
          <a:p>
            <a:r>
              <a:rPr lang="en-US" sz="1800" dirty="0" smtClean="0"/>
              <a:t>Minor offense of shoplifting</a:t>
            </a:r>
          </a:p>
          <a:p>
            <a:endParaRPr lang="en-US" sz="1800" dirty="0" smtClean="0"/>
          </a:p>
          <a:p>
            <a:r>
              <a:rPr lang="en-US" sz="1800" dirty="0" smtClean="0"/>
              <a:t>Use discretion to get help</a:t>
            </a:r>
            <a:endParaRPr lang="en-US" sz="1800"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69E9B1-4BF4-45F8-AAB8-0338141E0D4D}"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20E3D-974A-4E25-96A8-4DC52CF56AA6}" type="datetimeFigureOut">
              <a:rPr lang="en-US" smtClean="0"/>
              <a:pPr/>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01D46E-9FD6-4101-982A-CFB6825A66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66800" y="6356350"/>
            <a:ext cx="1524000" cy="365125"/>
          </a:xfrm>
        </p:spPr>
        <p:txBody>
          <a:bodyPr/>
          <a:lstStyle/>
          <a:p>
            <a:fld id="{3F027B39-9E92-4A35-AD3E-51D2E03F70EB}" type="datetimeFigureOut">
              <a:rPr lang="en-US" smtClean="0"/>
              <a:pPr/>
              <a:t>10/3/2016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27B39-9E92-4A35-AD3E-51D2E03F70EB}" type="datetimeFigureOut">
              <a:rPr lang="en-US" smtClean="0"/>
              <a:pPr/>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ACB42D-8DB6-4885-93E2-33065ED497B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27B39-9E92-4A35-AD3E-51D2E03F70EB}" type="datetimeFigureOut">
              <a:rPr lang="en-US" smtClean="0"/>
              <a:pPr/>
              <a:t>10/3/2016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CB42D-8DB6-4885-93E2-33065ED497BF}" type="slidenum">
              <a:rPr lang="en-US" smtClean="0"/>
              <a:pPr/>
              <a:t>‹#›</a:t>
            </a:fld>
            <a:endParaRPr lang="en-US" dirty="0"/>
          </a:p>
        </p:txBody>
      </p:sp>
      <p:pic>
        <p:nvPicPr>
          <p:cNvPr id="7" name="Picture 6" descr="county cit.jpg"/>
          <p:cNvPicPr>
            <a:picLocks noChangeAspect="1"/>
          </p:cNvPicPr>
          <p:nvPr userDrawn="1"/>
        </p:nvPicPr>
        <p:blipFill>
          <a:blip r:embed="rId14" cstate="print"/>
          <a:stretch>
            <a:fillRect/>
          </a:stretch>
        </p:blipFill>
        <p:spPr>
          <a:xfrm>
            <a:off x="8534400" y="6172200"/>
            <a:ext cx="609600" cy="685800"/>
          </a:xfrm>
          <a:prstGeom prst="rect">
            <a:avLst/>
          </a:prstGeom>
        </p:spPr>
      </p:pic>
      <p:pic>
        <p:nvPicPr>
          <p:cNvPr id="9" name="Picture 8" descr="NewCITLogo.jpg"/>
          <p:cNvPicPr>
            <a:picLocks noChangeAspect="1"/>
          </p:cNvPicPr>
          <p:nvPr userDrawn="1"/>
        </p:nvPicPr>
        <p:blipFill>
          <a:blip r:embed="rId15" cstate="print"/>
          <a:stretch>
            <a:fillRect/>
          </a:stretch>
        </p:blipFill>
        <p:spPr>
          <a:xfrm>
            <a:off x="0" y="6184446"/>
            <a:ext cx="762000" cy="67355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7772400" cy="1371599"/>
          </a:xfrm>
        </p:spPr>
        <p:txBody>
          <a:bodyPr>
            <a:normAutofit fontScale="90000"/>
          </a:bodyPr>
          <a:lstStyle/>
          <a:p>
            <a:r>
              <a:rPr lang="en-US" sz="4800" dirty="0"/>
              <a:t/>
            </a:r>
            <a:br>
              <a:rPr lang="en-US" sz="4800" dirty="0"/>
            </a:br>
            <a:r>
              <a:rPr lang="en-US" sz="4800" dirty="0" smtClean="0"/>
              <a:t>Building Trust and Legitimacy In Diverse Communities</a:t>
            </a:r>
            <a:endParaRPr lang="en-US" sz="4800" dirty="0"/>
          </a:p>
        </p:txBody>
      </p:sp>
      <p:sp>
        <p:nvSpPr>
          <p:cNvPr id="5" name="Subtitle 4"/>
          <p:cNvSpPr>
            <a:spLocks noGrp="1"/>
          </p:cNvSpPr>
          <p:nvPr>
            <p:ph type="subTitle" idx="1"/>
          </p:nvPr>
        </p:nvSpPr>
        <p:spPr>
          <a:xfrm>
            <a:off x="1371600" y="3886200"/>
            <a:ext cx="6400800" cy="2743200"/>
          </a:xfrm>
        </p:spPr>
        <p:txBody>
          <a:bodyPr>
            <a:normAutofit/>
          </a:bodyPr>
          <a:lstStyle/>
          <a:p>
            <a:endParaRPr lang="en-US" sz="2400" dirty="0" smtClean="0">
              <a:solidFill>
                <a:schemeClr val="tx2"/>
              </a:solidFill>
            </a:endParaRPr>
          </a:p>
          <a:p>
            <a:endParaRPr lang="en-US" sz="2400" dirty="0" smtClean="0">
              <a:solidFill>
                <a:schemeClr val="tx2"/>
              </a:solidFill>
            </a:endParaRPr>
          </a:p>
          <a:p>
            <a:endParaRPr lang="en-US" sz="2400" dirty="0" smtClean="0">
              <a:solidFill>
                <a:schemeClr val="tx2"/>
              </a:solidFill>
            </a:endParaRPr>
          </a:p>
        </p:txBody>
      </p:sp>
      <p:pic>
        <p:nvPicPr>
          <p:cNvPr id="8" name="Picture 7" descr="cops-focal-033011_882382a.jpg"/>
          <p:cNvPicPr>
            <a:picLocks noChangeAspect="1"/>
          </p:cNvPicPr>
          <p:nvPr/>
        </p:nvPicPr>
        <p:blipFill>
          <a:blip r:embed="rId3" cstate="print"/>
          <a:stretch>
            <a:fillRect/>
          </a:stretch>
        </p:blipFill>
        <p:spPr>
          <a:xfrm>
            <a:off x="0" y="2362200"/>
            <a:ext cx="3918424" cy="3352800"/>
          </a:xfrm>
          <a:prstGeom prst="rect">
            <a:avLst/>
          </a:prstGeom>
        </p:spPr>
      </p:pic>
      <p:pic>
        <p:nvPicPr>
          <p:cNvPr id="10" name="Picture 9" descr="PCR Photos016.jpg"/>
          <p:cNvPicPr>
            <a:picLocks noChangeAspect="1"/>
          </p:cNvPicPr>
          <p:nvPr/>
        </p:nvPicPr>
        <p:blipFill>
          <a:blip r:embed="rId4" cstate="print"/>
          <a:stretch>
            <a:fillRect/>
          </a:stretch>
        </p:blipFill>
        <p:spPr>
          <a:xfrm>
            <a:off x="4064000" y="2362200"/>
            <a:ext cx="4470400" cy="3352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Formula for Gaining Legitimacy</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A+B=C</a:t>
            </a:r>
          </a:p>
          <a:p>
            <a:endParaRPr lang="en-US" sz="2400" dirty="0" smtClean="0"/>
          </a:p>
          <a:p>
            <a:r>
              <a:rPr lang="en-US" sz="2400" dirty="0" smtClean="0"/>
              <a:t>A= Outcome of interaction with the police (e.g., warning, ticket, arrest)</a:t>
            </a:r>
          </a:p>
          <a:p>
            <a:pPr>
              <a:buNone/>
            </a:pPr>
            <a:endParaRPr lang="en-US" sz="2400" dirty="0" smtClean="0"/>
          </a:p>
          <a:p>
            <a:r>
              <a:rPr lang="en-US" sz="2400" dirty="0" smtClean="0"/>
              <a:t>B= The process used by the police during the interaction (e.g., respectful, fair)</a:t>
            </a:r>
          </a:p>
          <a:p>
            <a:pPr>
              <a:buNone/>
            </a:pPr>
            <a:endParaRPr lang="en-US" sz="2400" dirty="0" smtClean="0"/>
          </a:p>
          <a:p>
            <a:r>
              <a:rPr lang="en-US" sz="2400" dirty="0" smtClean="0"/>
              <a:t>C= A community member’s assessment of the officer and the organization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sz="half" idx="1"/>
          </p:nvPr>
        </p:nvSpPr>
        <p:spPr/>
        <p:txBody>
          <a:bodyPr>
            <a:normAutofit lnSpcReduction="10000"/>
          </a:bodyPr>
          <a:lstStyle/>
          <a:p>
            <a:r>
              <a:rPr lang="en-US" sz="2400" dirty="0" smtClean="0"/>
              <a:t>Explain the concept of law enforcement legitimacy</a:t>
            </a:r>
          </a:p>
          <a:p>
            <a:endParaRPr lang="en-US" sz="2400" dirty="0" smtClean="0"/>
          </a:p>
          <a:p>
            <a:r>
              <a:rPr lang="en-US" sz="2400" dirty="0" smtClean="0"/>
              <a:t>Explain how to establish law enforcement legitimacy</a:t>
            </a:r>
          </a:p>
          <a:p>
            <a:endParaRPr lang="en-US" sz="2400" dirty="0" smtClean="0"/>
          </a:p>
          <a:p>
            <a:r>
              <a:rPr lang="en-US" sz="2400" dirty="0" smtClean="0"/>
              <a:t>Describe how having law enforcement legitimacy in the community contributes to the de-escalation of individuals in mental health crisis</a:t>
            </a:r>
            <a:endParaRPr lang="en-US" sz="2400" dirty="0"/>
          </a:p>
        </p:txBody>
      </p:sp>
      <p:pic>
        <p:nvPicPr>
          <p:cNvPr id="7" name="Content Placeholder 6" descr="CP.bike patrol.jpg"/>
          <p:cNvPicPr>
            <a:picLocks noGrp="1" noChangeAspect="1"/>
          </p:cNvPicPr>
          <p:nvPr>
            <p:ph sz="half" idx="2"/>
          </p:nvPr>
        </p:nvPicPr>
        <p:blipFill>
          <a:blip r:embed="rId3" cstate="print"/>
          <a:stretch>
            <a:fillRect/>
          </a:stretch>
        </p:blipFill>
        <p:spPr>
          <a:xfrm>
            <a:off x="4648200" y="2348706"/>
            <a:ext cx="4038600" cy="30289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Arial" pitchFamily="34" charset="0"/>
                <a:cs typeface="Arial" pitchFamily="34" charset="0"/>
              </a:rPr>
              <a:t>Peel’s Principles</a:t>
            </a:r>
            <a:endParaRPr lang="en-US" dirty="0">
              <a:latin typeface="Arial" pitchFamily="34" charset="0"/>
              <a:cs typeface="Arial" pitchFamily="34" charset="0"/>
            </a:endParaRPr>
          </a:p>
        </p:txBody>
      </p:sp>
      <p:sp>
        <p:nvSpPr>
          <p:cNvPr id="3" name="Content Placeholder 2"/>
          <p:cNvSpPr>
            <a:spLocks noGrp="1"/>
          </p:cNvSpPr>
          <p:nvPr>
            <p:ph sz="quarter" idx="1"/>
          </p:nvPr>
        </p:nvSpPr>
        <p:spPr>
          <a:xfrm>
            <a:off x="152400" y="1600200"/>
            <a:ext cx="8763000" cy="4800600"/>
          </a:xfrm>
        </p:spPr>
        <p:txBody>
          <a:bodyPr>
            <a:normAutofit/>
          </a:bodyPr>
          <a:lstStyle/>
          <a:p>
            <a:pPr marL="514350" indent="-514350">
              <a:buFont typeface="+mj-lt"/>
              <a:buAutoNum type="arabicPeriod"/>
            </a:pPr>
            <a:r>
              <a:rPr lang="en-US" sz="2400" dirty="0" smtClean="0"/>
              <a:t>The basic mission of the police is to prevent crime and disorder.</a:t>
            </a:r>
          </a:p>
          <a:p>
            <a:pPr marL="514350" indent="-514350">
              <a:buFont typeface="+mj-lt"/>
              <a:buAutoNum type="arabicPeriod"/>
            </a:pPr>
            <a:endParaRPr lang="en-US" sz="1000" dirty="0" smtClean="0"/>
          </a:p>
          <a:p>
            <a:pPr marL="514350" indent="-514350">
              <a:buFont typeface="+mj-lt"/>
              <a:buAutoNum type="arabicPeriod"/>
            </a:pPr>
            <a:r>
              <a:rPr lang="en-US" sz="2400" dirty="0" smtClean="0"/>
              <a:t>The ability of the police to perform their duties is dependant upon public approval of police actions.</a:t>
            </a:r>
          </a:p>
          <a:p>
            <a:pPr marL="514350" indent="-514350">
              <a:buFont typeface="+mj-lt"/>
              <a:buAutoNum type="arabicPeriod"/>
            </a:pPr>
            <a:endParaRPr lang="en-US" sz="1000" dirty="0" smtClean="0"/>
          </a:p>
          <a:p>
            <a:pPr marL="514350" indent="-514350">
              <a:buFont typeface="+mj-lt"/>
              <a:buAutoNum type="arabicPeriod"/>
            </a:pPr>
            <a:r>
              <a:rPr lang="en-US" sz="2400" dirty="0" smtClean="0"/>
              <a:t>Police must secure the willing cooperation of the public in voluntary observance of the law to be able to secure and maintain the respect of the public.</a:t>
            </a:r>
          </a:p>
          <a:p>
            <a:pPr marL="514350" indent="-514350">
              <a:buFont typeface="+mj-lt"/>
              <a:buAutoNum type="arabicPeriod"/>
            </a:pPr>
            <a:endParaRPr lang="en-US" sz="1000" dirty="0" smtClean="0"/>
          </a:p>
          <a:p>
            <a:pPr marL="514350" indent="-514350">
              <a:buFont typeface="+mj-lt"/>
              <a:buAutoNum type="arabicPeriod"/>
            </a:pPr>
            <a:r>
              <a:rPr lang="en-US" sz="2400" dirty="0" smtClean="0"/>
              <a:t>To recognize always that the extent to which the cooperation of the public can be secured diminishes proportionately the necessity of the use of physical force and compulsion for achieving police objectives.</a:t>
            </a:r>
            <a:endParaRPr lang="en-US" sz="2400" dirty="0"/>
          </a:p>
        </p:txBody>
      </p:sp>
    </p:spTree>
    <p:extLst>
      <p:ext uri="{BB962C8B-B14F-4D97-AF65-F5344CB8AC3E}">
        <p14:creationId xmlns:p14="http://schemas.microsoft.com/office/powerpoint/2010/main" val="389661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Peel’s Principles</a:t>
            </a:r>
            <a:endParaRPr lang="en-US" dirty="0"/>
          </a:p>
        </p:txBody>
      </p:sp>
      <p:sp>
        <p:nvSpPr>
          <p:cNvPr id="3" name="Content Placeholder 2"/>
          <p:cNvSpPr>
            <a:spLocks noGrp="1"/>
          </p:cNvSpPr>
          <p:nvPr>
            <p:ph sz="quarter" idx="1"/>
          </p:nvPr>
        </p:nvSpPr>
        <p:spPr>
          <a:xfrm>
            <a:off x="152400" y="1600200"/>
            <a:ext cx="8686800" cy="4876800"/>
          </a:xfrm>
        </p:spPr>
        <p:txBody>
          <a:bodyPr>
            <a:normAutofit/>
          </a:bodyPr>
          <a:lstStyle/>
          <a:p>
            <a:pPr marL="514350" indent="-514350">
              <a:buFont typeface="+mj-lt"/>
              <a:buAutoNum type="arabicPeriod" startAt="5"/>
            </a:pPr>
            <a:r>
              <a:rPr lang="en-US" sz="2400" dirty="0" smtClean="0"/>
              <a:t>Police seek and preserve public favor not by catering to public opinion but by constantly demonstrating absolute impartial service to the law.</a:t>
            </a:r>
          </a:p>
          <a:p>
            <a:pPr marL="514350" indent="-514350">
              <a:buFont typeface="+mj-lt"/>
              <a:buAutoNum type="arabicPeriod" startAt="5"/>
            </a:pPr>
            <a:endParaRPr lang="en-US" sz="1000" dirty="0" smtClean="0"/>
          </a:p>
          <a:p>
            <a:pPr marL="514350" indent="-514350">
              <a:buFont typeface="+mj-lt"/>
              <a:buAutoNum type="arabicPeriod" startAt="5"/>
            </a:pPr>
            <a:r>
              <a:rPr lang="en-US" sz="2400" dirty="0" smtClean="0"/>
              <a:t>Police use physical force to extent necessary to secure observance of the law or to restore order only the exercise of persuasion, advice, and warning is found to be insufficient.</a:t>
            </a:r>
          </a:p>
          <a:p>
            <a:pPr marL="514350" indent="-514350">
              <a:buFont typeface="+mj-lt"/>
              <a:buAutoNum type="arabicPeriod" startAt="5"/>
            </a:pPr>
            <a:endParaRPr lang="en-US" sz="1000" dirty="0" smtClean="0"/>
          </a:p>
          <a:p>
            <a:pPr marL="514350" indent="-514350">
              <a:buFont typeface="+mj-lt"/>
              <a:buAutoNum type="arabicPeriod" startAt="5"/>
            </a:pPr>
            <a:r>
              <a:rPr lang="en-US" sz="2400" dirty="0" smtClean="0"/>
              <a:t>Police should always direct their action strictly towards their functions and never appear to usurp the powers of the judiciary.</a:t>
            </a:r>
            <a:r>
              <a:rPr lang="en-US" dirty="0" smtClean="0"/>
              <a:t> </a:t>
            </a:r>
            <a:endParaRPr lang="en-US" dirty="0"/>
          </a:p>
        </p:txBody>
      </p:sp>
    </p:spTree>
    <p:extLst>
      <p:ext uri="{BB962C8B-B14F-4D97-AF65-F5344CB8AC3E}">
        <p14:creationId xmlns:p14="http://schemas.microsoft.com/office/powerpoint/2010/main" val="355228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Arial" pitchFamily="34" charset="0"/>
                <a:cs typeface="Arial" pitchFamily="34" charset="0"/>
              </a:rPr>
              <a:t>Peel’s Principles</a:t>
            </a:r>
            <a:endParaRPr lang="en-US" sz="6000" dirty="0"/>
          </a:p>
        </p:txBody>
      </p:sp>
      <p:sp>
        <p:nvSpPr>
          <p:cNvPr id="3" name="Content Placeholder 2"/>
          <p:cNvSpPr>
            <a:spLocks noGrp="1"/>
          </p:cNvSpPr>
          <p:nvPr>
            <p:ph sz="quarter" idx="1"/>
          </p:nvPr>
        </p:nvSpPr>
        <p:spPr/>
        <p:txBody>
          <a:bodyPr>
            <a:normAutofit/>
          </a:bodyPr>
          <a:lstStyle/>
          <a:p>
            <a:pPr marL="514350" indent="-514350">
              <a:buFont typeface="+mj-lt"/>
              <a:buAutoNum type="arabicPeriod" startAt="8"/>
            </a:pPr>
            <a:r>
              <a:rPr lang="en-US" sz="2400" dirty="0" smtClean="0"/>
              <a:t>Police, at all times, should maintain a relationship with the public that gives reality to the historic tradition that the police are the public and the public are the police, the police being only members of the public who are paid to give full time attention to duties which are incumbent on every citizen in the interests of community welfare and existence.</a:t>
            </a:r>
          </a:p>
          <a:p>
            <a:pPr marL="514350" indent="-514350">
              <a:buFont typeface="+mj-lt"/>
              <a:buAutoNum type="arabicPeriod" startAt="8"/>
            </a:pPr>
            <a:endParaRPr lang="en-US" sz="1000" dirty="0" smtClean="0"/>
          </a:p>
          <a:p>
            <a:pPr marL="514350" indent="-514350">
              <a:buFont typeface="+mj-lt"/>
              <a:buAutoNum type="arabicPeriod" startAt="8"/>
            </a:pPr>
            <a:r>
              <a:rPr lang="en-US" sz="2400" dirty="0" smtClean="0"/>
              <a:t>The test of police efficiency is the absence of crime and disorder, not the visible evidence of police action in dealing with it.</a:t>
            </a:r>
            <a:endParaRPr lang="en-US" sz="2400" dirty="0"/>
          </a:p>
        </p:txBody>
      </p:sp>
    </p:spTree>
    <p:extLst>
      <p:ext uri="{BB962C8B-B14F-4D97-AF65-F5344CB8AC3E}">
        <p14:creationId xmlns:p14="http://schemas.microsoft.com/office/powerpoint/2010/main" val="16936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Law Enforcement Legitimacy</a:t>
            </a:r>
            <a:endParaRPr lang="en-US" dirty="0"/>
          </a:p>
        </p:txBody>
      </p:sp>
      <p:sp>
        <p:nvSpPr>
          <p:cNvPr id="6" name="Content Placeholder 5"/>
          <p:cNvSpPr>
            <a:spLocks noGrp="1"/>
          </p:cNvSpPr>
          <p:nvPr>
            <p:ph idx="1"/>
          </p:nvPr>
        </p:nvSpPr>
        <p:spPr/>
        <p:txBody>
          <a:bodyPr>
            <a:normAutofit lnSpcReduction="10000"/>
          </a:bodyPr>
          <a:lstStyle/>
          <a:p>
            <a:pPr algn="ctr">
              <a:buNone/>
            </a:pPr>
            <a:r>
              <a:rPr lang="en-US" sz="2400" dirty="0" smtClean="0"/>
              <a:t>The belief that the police should be allowed to exercise their authority to maintain social order, manage conflicts, and solve problems in their communities</a:t>
            </a:r>
          </a:p>
          <a:p>
            <a:pPr algn="ctr">
              <a:buNone/>
            </a:pPr>
            <a:endParaRPr lang="en-US" sz="1400" dirty="0" smtClean="0"/>
          </a:p>
          <a:p>
            <a:pPr algn="ctr">
              <a:buNone/>
            </a:pPr>
            <a:r>
              <a:rPr lang="en-US" sz="2400" u="sng" dirty="0" smtClean="0"/>
              <a:t>Law enforcement legitimacy comes from:</a:t>
            </a:r>
          </a:p>
          <a:p>
            <a:pPr algn="ctr">
              <a:buNone/>
            </a:pPr>
            <a:endParaRPr lang="en-US" sz="2400" dirty="0" smtClean="0"/>
          </a:p>
          <a:p>
            <a:pPr algn="ctr"/>
            <a:r>
              <a:rPr lang="en-US" sz="2400" dirty="0" smtClean="0"/>
              <a:t>Public’s trust and confidence in the police</a:t>
            </a:r>
          </a:p>
          <a:p>
            <a:pPr algn="ctr"/>
            <a:endParaRPr lang="en-US" sz="2400" dirty="0" smtClean="0"/>
          </a:p>
          <a:p>
            <a:pPr algn="ctr"/>
            <a:r>
              <a:rPr lang="en-US" sz="2400" dirty="0" smtClean="0"/>
              <a:t>A willingness to defer to the law and police authority</a:t>
            </a:r>
          </a:p>
          <a:p>
            <a:pPr algn="ctr"/>
            <a:endParaRPr lang="en-US" sz="2400" dirty="0" smtClean="0"/>
          </a:p>
          <a:p>
            <a:pPr algn="ctr"/>
            <a:r>
              <a:rPr lang="en-US" sz="2400" dirty="0" smtClean="0"/>
              <a:t>Belief that law enforcement’s actions are morally justified and appropriate to the circumstances</a:t>
            </a:r>
          </a:p>
          <a:p>
            <a:pPr algn="ctr">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6" name="Content Placeholder 5" descr="sgt_%20delgado%20&amp;%20students.jpg"/>
          <p:cNvPicPr>
            <a:picLocks noGrp="1" noChangeAspect="1"/>
          </p:cNvPicPr>
          <p:nvPr>
            <p:ph sz="half" idx="1"/>
          </p:nvPr>
        </p:nvPicPr>
        <p:blipFill>
          <a:blip r:embed="rId3" cstate="print"/>
          <a:stretch>
            <a:fillRect/>
          </a:stretch>
        </p:blipFill>
        <p:spPr>
          <a:xfrm>
            <a:off x="457200" y="2517823"/>
            <a:ext cx="4038600" cy="2690717"/>
          </a:xfrm>
        </p:spPr>
      </p:pic>
      <p:sp>
        <p:nvSpPr>
          <p:cNvPr id="5" name="Content Placeholder 4"/>
          <p:cNvSpPr>
            <a:spLocks noGrp="1"/>
          </p:cNvSpPr>
          <p:nvPr>
            <p:ph sz="half" idx="2"/>
          </p:nvPr>
        </p:nvSpPr>
        <p:spPr/>
        <p:txBody>
          <a:bodyPr/>
          <a:lstStyle/>
          <a:p>
            <a:pPr algn="ctr">
              <a:buNone/>
            </a:pPr>
            <a:endParaRPr lang="en-US" sz="3200" dirty="0" smtClean="0"/>
          </a:p>
          <a:p>
            <a:pPr algn="ctr">
              <a:buNone/>
            </a:pPr>
            <a:endParaRPr lang="en-US" sz="3200" dirty="0" smtClean="0"/>
          </a:p>
          <a:p>
            <a:pPr algn="ctr">
              <a:buNone/>
            </a:pPr>
            <a:r>
              <a:rPr lang="en-US" sz="3200" dirty="0" smtClean="0"/>
              <a:t>We, as police, should be professional and courteous to a fault. </a:t>
            </a:r>
          </a:p>
          <a:p>
            <a:pPr algn="ctr">
              <a:buNone/>
            </a:pPr>
            <a:endParaRPr lang="en-US" dirty="0"/>
          </a:p>
        </p:txBody>
      </p:sp>
    </p:spTree>
    <p:extLst>
      <p:ext uri="{BB962C8B-B14F-4D97-AF65-F5344CB8AC3E}">
        <p14:creationId xmlns:p14="http://schemas.microsoft.com/office/powerpoint/2010/main" val="1746237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Justice</a:t>
            </a:r>
            <a:endParaRPr lang="en-US" dirty="0"/>
          </a:p>
        </p:txBody>
      </p:sp>
      <p:sp>
        <p:nvSpPr>
          <p:cNvPr id="3" name="Content Placeholder 2"/>
          <p:cNvSpPr>
            <a:spLocks noGrp="1"/>
          </p:cNvSpPr>
          <p:nvPr>
            <p:ph idx="1"/>
          </p:nvPr>
        </p:nvSpPr>
        <p:spPr/>
        <p:txBody>
          <a:bodyPr>
            <a:normAutofit/>
          </a:bodyPr>
          <a:lstStyle/>
          <a:p>
            <a:pPr algn="ctr">
              <a:buNone/>
            </a:pPr>
            <a:r>
              <a:rPr lang="en-US" sz="2400" b="1" dirty="0" smtClean="0"/>
              <a:t>A means for law enforcement officer and agencies to gain legitimacy</a:t>
            </a:r>
          </a:p>
          <a:p>
            <a:pPr algn="ctr">
              <a:buNone/>
            </a:pPr>
            <a:endParaRPr lang="en-US" sz="1050" dirty="0" smtClean="0"/>
          </a:p>
          <a:p>
            <a:pPr algn="ctr">
              <a:buNone/>
            </a:pPr>
            <a:r>
              <a:rPr lang="en-US" sz="2400" dirty="0" smtClean="0"/>
              <a:t>Give people the opportunity to explain their situation before a decision is made what to do (if safe to do so)</a:t>
            </a:r>
          </a:p>
          <a:p>
            <a:pPr algn="ctr">
              <a:buNone/>
            </a:pPr>
            <a:endParaRPr lang="en-US" sz="1000" dirty="0" smtClean="0"/>
          </a:p>
          <a:p>
            <a:pPr algn="ctr">
              <a:buNone/>
            </a:pPr>
            <a:r>
              <a:rPr lang="en-US" sz="2400" dirty="0" smtClean="0"/>
              <a:t>LE Officers decisions based on consistently applied legal principles and the facts of the incident</a:t>
            </a:r>
          </a:p>
          <a:p>
            <a:pPr algn="ctr">
              <a:buNone/>
            </a:pPr>
            <a:endParaRPr lang="en-US" sz="1000" dirty="0" smtClean="0"/>
          </a:p>
          <a:p>
            <a:pPr algn="ctr">
              <a:buNone/>
            </a:pPr>
            <a:r>
              <a:rPr lang="en-US" sz="2400" dirty="0" smtClean="0"/>
              <a:t>Treat individuals with dignity and politeness</a:t>
            </a:r>
          </a:p>
          <a:p>
            <a:pPr algn="ctr">
              <a:buNone/>
            </a:pPr>
            <a:endParaRPr lang="en-US" sz="1000" dirty="0" smtClean="0"/>
          </a:p>
          <a:p>
            <a:pPr algn="ctr">
              <a:buNone/>
            </a:pPr>
            <a:r>
              <a:rPr lang="en-US" sz="2400" dirty="0" smtClean="0"/>
              <a:t>*Regardless of action taken communicate in a respectful manner why you are taking the action you have chosen</a:t>
            </a:r>
          </a:p>
          <a:p>
            <a:pPr algn="ctr">
              <a:buNone/>
            </a:pPr>
            <a:endParaRPr lang="en-US" sz="2400" dirty="0" smtClean="0"/>
          </a:p>
          <a:p>
            <a:pPr algn="ct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Discretion</a:t>
            </a:r>
            <a:endParaRPr lang="en-US" dirty="0"/>
          </a:p>
        </p:txBody>
      </p:sp>
      <p:sp>
        <p:nvSpPr>
          <p:cNvPr id="3" name="Content Placeholder 2"/>
          <p:cNvSpPr>
            <a:spLocks noGrp="1"/>
          </p:cNvSpPr>
          <p:nvPr>
            <p:ph sz="half" idx="1"/>
          </p:nvPr>
        </p:nvSpPr>
        <p:spPr/>
        <p:txBody>
          <a:bodyPr>
            <a:normAutofit fontScale="85000" lnSpcReduction="20000"/>
          </a:bodyPr>
          <a:lstStyle/>
          <a:p>
            <a:pPr>
              <a:buNone/>
            </a:pPr>
            <a:r>
              <a:rPr lang="en-US" dirty="0" smtClean="0"/>
              <a:t>	</a:t>
            </a:r>
          </a:p>
          <a:p>
            <a:pPr algn="ctr">
              <a:buNone/>
            </a:pPr>
            <a:r>
              <a:rPr lang="en-US" sz="3600" dirty="0" smtClean="0"/>
              <a:t>It is important to remember that a timely word of advice rather than arrest which may be correct in appropriate circumstances – can be a more effective means of achieving a desired end. </a:t>
            </a:r>
            <a:endParaRPr lang="en-US" sz="5400" dirty="0"/>
          </a:p>
        </p:txBody>
      </p:sp>
      <p:pic>
        <p:nvPicPr>
          <p:cNvPr id="5" name="Content Placeholder 4" descr="rawImage.jpg"/>
          <p:cNvPicPr>
            <a:picLocks noGrp="1" noChangeAspect="1"/>
          </p:cNvPicPr>
          <p:nvPr>
            <p:ph sz="half" idx="2"/>
          </p:nvPr>
        </p:nvPicPr>
        <p:blipFill>
          <a:blip r:embed="rId3" cstate="print"/>
          <a:stretch>
            <a:fillRect/>
          </a:stretch>
        </p:blipFill>
        <p:spPr>
          <a:xfrm>
            <a:off x="4648200" y="2517310"/>
            <a:ext cx="4038600" cy="269174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2035</TotalTime>
  <Words>741</Words>
  <Application>Microsoft Office PowerPoint</Application>
  <PresentationFormat>On-screen Show (4:3)</PresentationFormat>
  <Paragraphs>99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Design</vt:lpstr>
      <vt:lpstr> Building Trust and Legitimacy In Diverse Communities</vt:lpstr>
      <vt:lpstr>Objectives</vt:lpstr>
      <vt:lpstr>Peel’s Principles</vt:lpstr>
      <vt:lpstr>Peel’s Principles</vt:lpstr>
      <vt:lpstr>Peel’s Principles</vt:lpstr>
      <vt:lpstr>Law Enforcement Legitimacy</vt:lpstr>
      <vt:lpstr>PowerPoint Presentation</vt:lpstr>
      <vt:lpstr>Procedural Justice</vt:lpstr>
      <vt:lpstr>Discretion</vt:lpstr>
      <vt:lpstr>A Formula for Gaining Legitimacy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pd3126</dc:creator>
  <cp:lastModifiedBy>conf2</cp:lastModifiedBy>
  <cp:revision>162</cp:revision>
  <dcterms:created xsi:type="dcterms:W3CDTF">2016-01-09T18:15:06Z</dcterms:created>
  <dcterms:modified xsi:type="dcterms:W3CDTF">2016-10-03T19:53:05Z</dcterms:modified>
</cp:coreProperties>
</file>