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2.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4.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5.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6.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7.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8.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29.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0.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1.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2.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3.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4.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5.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7.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8.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39.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 id="2147483672" r:id="rId24"/>
    <p:sldMasterId id="2147483673" r:id="rId25"/>
    <p:sldMasterId id="2147483674" r:id="rId26"/>
    <p:sldMasterId id="2147483675" r:id="rId27"/>
    <p:sldMasterId id="2147483676" r:id="rId28"/>
    <p:sldMasterId id="2147483677" r:id="rId29"/>
    <p:sldMasterId id="2147483678" r:id="rId30"/>
    <p:sldMasterId id="2147483679" r:id="rId31"/>
    <p:sldMasterId id="2147483680" r:id="rId32"/>
    <p:sldMasterId id="2147483681" r:id="rId33"/>
    <p:sldMasterId id="2147483682" r:id="rId34"/>
    <p:sldMasterId id="2147483683" r:id="rId35"/>
    <p:sldMasterId id="2147483684" r:id="rId36"/>
    <p:sldMasterId id="2147483685" r:id="rId37"/>
    <p:sldMasterId id="2147483686" r:id="rId38"/>
    <p:sldMasterId id="2147483687" r:id="rId39"/>
    <p:sldMasterId id="2147483688" r:id="rId40"/>
  </p:sldMasterIdLst>
  <p:notesMasterIdLst>
    <p:notesMasterId r:id="rId94"/>
  </p:notesMasterIdLst>
  <p:handoutMasterIdLst>
    <p:handoutMasterId r:id="rId95"/>
  </p:handoutMasterIdLst>
  <p:sldIdLst>
    <p:sldId id="288" r:id="rId41"/>
    <p:sldId id="312" r:id="rId42"/>
    <p:sldId id="304" r:id="rId43"/>
    <p:sldId id="328" r:id="rId44"/>
    <p:sldId id="329" r:id="rId45"/>
    <p:sldId id="314" r:id="rId46"/>
    <p:sldId id="316" r:id="rId47"/>
    <p:sldId id="303" r:id="rId48"/>
    <p:sldId id="340" r:id="rId49"/>
    <p:sldId id="317" r:id="rId50"/>
    <p:sldId id="318" r:id="rId51"/>
    <p:sldId id="296" r:id="rId52"/>
    <p:sldId id="305" r:id="rId53"/>
    <p:sldId id="331" r:id="rId54"/>
    <p:sldId id="306" r:id="rId55"/>
    <p:sldId id="256" r:id="rId56"/>
    <p:sldId id="302" r:id="rId57"/>
    <p:sldId id="301" r:id="rId58"/>
    <p:sldId id="291" r:id="rId59"/>
    <p:sldId id="299" r:id="rId60"/>
    <p:sldId id="258" r:id="rId61"/>
    <p:sldId id="289" r:id="rId62"/>
    <p:sldId id="292" r:id="rId63"/>
    <p:sldId id="300" r:id="rId64"/>
    <p:sldId id="338" r:id="rId65"/>
    <p:sldId id="339" r:id="rId66"/>
    <p:sldId id="322" r:id="rId67"/>
    <p:sldId id="315" r:id="rId68"/>
    <p:sldId id="298" r:id="rId69"/>
    <p:sldId id="286" r:id="rId70"/>
    <p:sldId id="319" r:id="rId71"/>
    <p:sldId id="307" r:id="rId72"/>
    <p:sldId id="308" r:id="rId73"/>
    <p:sldId id="311" r:id="rId74"/>
    <p:sldId id="309" r:id="rId75"/>
    <p:sldId id="323" r:id="rId76"/>
    <p:sldId id="310" r:id="rId77"/>
    <p:sldId id="335" r:id="rId78"/>
    <p:sldId id="324" r:id="rId79"/>
    <p:sldId id="336" r:id="rId80"/>
    <p:sldId id="297" r:id="rId81"/>
    <p:sldId id="337" r:id="rId82"/>
    <p:sldId id="341" r:id="rId83"/>
    <p:sldId id="325" r:id="rId84"/>
    <p:sldId id="257" r:id="rId85"/>
    <p:sldId id="321" r:id="rId86"/>
    <p:sldId id="320" r:id="rId87"/>
    <p:sldId id="260" r:id="rId88"/>
    <p:sldId id="259" r:id="rId89"/>
    <p:sldId id="295" r:id="rId90"/>
    <p:sldId id="332" r:id="rId91"/>
    <p:sldId id="333" r:id="rId92"/>
    <p:sldId id="334"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79609" autoAdjust="0"/>
  </p:normalViewPr>
  <p:slideViewPr>
    <p:cSldViewPr>
      <p:cViewPr>
        <p:scale>
          <a:sx n="78" d="100"/>
          <a:sy n="78" d="100"/>
        </p:scale>
        <p:origin x="-185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2.xml"/><Relationship Id="rId47" Type="http://schemas.openxmlformats.org/officeDocument/2006/relationships/slide" Target="slides/slide7.xml"/><Relationship Id="rId50" Type="http://schemas.openxmlformats.org/officeDocument/2006/relationships/slide" Target="slides/slide10.xml"/><Relationship Id="rId55" Type="http://schemas.openxmlformats.org/officeDocument/2006/relationships/slide" Target="slides/slide15.xml"/><Relationship Id="rId63" Type="http://schemas.openxmlformats.org/officeDocument/2006/relationships/slide" Target="slides/slide23.xml"/><Relationship Id="rId68" Type="http://schemas.openxmlformats.org/officeDocument/2006/relationships/slide" Target="slides/slide28.xml"/><Relationship Id="rId76" Type="http://schemas.openxmlformats.org/officeDocument/2006/relationships/slide" Target="slides/slide36.xml"/><Relationship Id="rId84" Type="http://schemas.openxmlformats.org/officeDocument/2006/relationships/slide" Target="slides/slide44.xml"/><Relationship Id="rId89" Type="http://schemas.openxmlformats.org/officeDocument/2006/relationships/slide" Target="slides/slide49.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slide" Target="slides/slide26.xml"/><Relationship Id="rId74" Type="http://schemas.openxmlformats.org/officeDocument/2006/relationships/slide" Target="slides/slide34.xml"/><Relationship Id="rId79" Type="http://schemas.openxmlformats.org/officeDocument/2006/relationships/slide" Target="slides/slide39.xml"/><Relationship Id="rId87"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slide" Target="slides/slide21.xml"/><Relationship Id="rId82" Type="http://schemas.openxmlformats.org/officeDocument/2006/relationships/slide" Target="slides/slide42.xml"/><Relationship Id="rId90" Type="http://schemas.openxmlformats.org/officeDocument/2006/relationships/slide" Target="slides/slide50.xml"/><Relationship Id="rId95"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slide" Target="slides/slide45.xml"/><Relationship Id="rId93" Type="http://schemas.openxmlformats.org/officeDocument/2006/relationships/slide" Target="slides/slide53.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993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994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994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5B1436C-8E33-437C-9998-824B061A5CAC}" type="slidenum">
              <a:rPr lang="en-US"/>
              <a:pPr>
                <a:defRPr/>
              </a:pPr>
              <a:t>‹#›</a:t>
            </a:fld>
            <a:endParaRPr lang="en-US"/>
          </a:p>
        </p:txBody>
      </p:sp>
    </p:spTree>
    <p:extLst>
      <p:ext uri="{BB962C8B-B14F-4D97-AF65-F5344CB8AC3E}">
        <p14:creationId xmlns:p14="http://schemas.microsoft.com/office/powerpoint/2010/main" val="2665882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BE51AB9-D195-4ED9-955F-4F0EC7D00DCD}" type="slidenum">
              <a:rPr lang="en-US"/>
              <a:pPr>
                <a:defRPr/>
              </a:pPr>
              <a:t>‹#›</a:t>
            </a:fld>
            <a:endParaRPr lang="en-US"/>
          </a:p>
        </p:txBody>
      </p:sp>
    </p:spTree>
    <p:extLst>
      <p:ext uri="{BB962C8B-B14F-4D97-AF65-F5344CB8AC3E}">
        <p14:creationId xmlns:p14="http://schemas.microsoft.com/office/powerpoint/2010/main" val="1333507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Drug_withdrawa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Visual_hallucinations" TargetMode="External"/><Relationship Id="rId5" Type="http://schemas.openxmlformats.org/officeDocument/2006/relationships/hyperlink" Target="https://en.wikipedia.org/wiki/Seizures" TargetMode="External"/><Relationship Id="rId4" Type="http://schemas.openxmlformats.org/officeDocument/2006/relationships/hyperlink" Target="https://en.wikipedia.org/wiki/Confus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rugabuse.gov/publications/research-reports/marijuana/referenc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effectLst/>
              </a:rPr>
              <a:t>physiological adaptions in the central nervous system and the brain due to chronic exposure to a substance. Symptoms which may be experienced during withdrawal or reduction in dosage include increased heart rate and/or blood pressure, sweating, and tremors. More serious </a:t>
            </a:r>
            <a:r>
              <a:rPr lang="en-US" dirty="0" smtClean="0">
                <a:solidFill>
                  <a:schemeClr val="tx1"/>
                </a:solidFill>
                <a:effectLst/>
                <a:hlinkClick r:id="rId3" tooltip="Drug withdrawal"/>
              </a:rPr>
              <a:t>withdrawal</a:t>
            </a:r>
            <a:r>
              <a:rPr lang="en-US" dirty="0" smtClean="0">
                <a:solidFill>
                  <a:schemeClr val="tx1"/>
                </a:solidFill>
                <a:effectLst/>
              </a:rPr>
              <a:t> symptoms such as </a:t>
            </a:r>
            <a:r>
              <a:rPr lang="en-US" dirty="0" smtClean="0">
                <a:solidFill>
                  <a:schemeClr val="tx1"/>
                </a:solidFill>
                <a:effectLst/>
                <a:hlinkClick r:id="rId4" tooltip="Confusion"/>
              </a:rPr>
              <a:t>confusion</a:t>
            </a:r>
            <a:r>
              <a:rPr lang="en-US" dirty="0" smtClean="0">
                <a:solidFill>
                  <a:schemeClr val="tx1"/>
                </a:solidFill>
                <a:effectLst/>
              </a:rPr>
              <a:t>, </a:t>
            </a:r>
            <a:r>
              <a:rPr lang="en-US" dirty="0" smtClean="0">
                <a:solidFill>
                  <a:schemeClr val="tx1"/>
                </a:solidFill>
                <a:effectLst/>
                <a:hlinkClick r:id="rId5" tooltip="Seizures"/>
              </a:rPr>
              <a:t>seizures</a:t>
            </a:r>
            <a:r>
              <a:rPr lang="en-US" dirty="0" smtClean="0">
                <a:solidFill>
                  <a:schemeClr val="tx1"/>
                </a:solidFill>
                <a:effectLst/>
              </a:rPr>
              <a:t>, and </a:t>
            </a:r>
            <a:r>
              <a:rPr lang="en-US" dirty="0" smtClean="0">
                <a:solidFill>
                  <a:schemeClr val="tx1"/>
                </a:solidFill>
                <a:effectLst/>
                <a:hlinkClick r:id="rId6" tooltip="Visual hallucinations"/>
              </a:rPr>
              <a:t>visual hallucinations</a:t>
            </a:r>
            <a:r>
              <a:rPr lang="en-US" dirty="0" smtClean="0">
                <a:solidFill>
                  <a:schemeClr val="tx1"/>
                </a:solidFill>
                <a:effectLst/>
              </a:rPr>
              <a:t> indicate a serious emergency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10</a:t>
            </a:fld>
            <a:endParaRPr lang="en-US"/>
          </a:p>
        </p:txBody>
      </p:sp>
    </p:spTree>
    <p:extLst>
      <p:ext uri="{BB962C8B-B14F-4D97-AF65-F5344CB8AC3E}">
        <p14:creationId xmlns:p14="http://schemas.microsoft.com/office/powerpoint/2010/main" val="316205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Sernyl</a:t>
            </a:r>
            <a:r>
              <a:rPr lang="en-US" dirty="0" smtClean="0"/>
              <a:t>=phencyclidine= a central nervous system</a:t>
            </a:r>
            <a:r>
              <a:rPr lang="en-US" baseline="0" dirty="0" smtClean="0"/>
              <a:t> depressant</a:t>
            </a:r>
            <a:r>
              <a:rPr lang="en-US" dirty="0" smtClean="0"/>
              <a:t>, introduced as an anesthetic in the early 1950s but later abandoned because of unpredictable side effects such as agitation, disorientation, and hallucination. The drug is easily synthesized by anyone with a basic knowledge of chemistry and has become one of the drugs most frequently used by drug abusers. </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29</a:t>
            </a:fld>
            <a:endParaRPr lang="en-US"/>
          </a:p>
        </p:txBody>
      </p:sp>
    </p:spTree>
    <p:extLst>
      <p:ext uri="{BB962C8B-B14F-4D97-AF65-F5344CB8AC3E}">
        <p14:creationId xmlns:p14="http://schemas.microsoft.com/office/powerpoint/2010/main" val="318638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“Embalming fluid” is a compound of formaldehyde, methanol, ethanol (ethyl alcohol), and other solvents. Embalming fluid reportedly produces a hallucinogenic effect and causes the cigarette to burn more slowly, potentially resulting in a prolonged high.</a:t>
            </a:r>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30</a:t>
            </a:fld>
            <a:endParaRPr lang="en-US"/>
          </a:p>
        </p:txBody>
      </p:sp>
    </p:spTree>
    <p:extLst>
      <p:ext uri="{BB962C8B-B14F-4D97-AF65-F5344CB8AC3E}">
        <p14:creationId xmlns:p14="http://schemas.microsoft.com/office/powerpoint/2010/main" val="3162817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The recreational use of synthetic (designer) psychoactive substances with stimulant, euphoric, and/or hallucinogenic properties has risen dramatically in recent years." </a:t>
            </a:r>
            <a:r>
              <a:rPr lang="en-US" sz="1200" b="1" kern="1200" dirty="0" smtClean="0">
                <a:solidFill>
                  <a:schemeClr val="tx1"/>
                </a:solidFill>
                <a:effectLst/>
                <a:latin typeface="Times New Roman" pitchFamily="18" charset="0"/>
                <a:ea typeface="+mn-ea"/>
                <a:cs typeface="+mn-cs"/>
              </a:rPr>
              <a:t>M-Bomb or N-</a:t>
            </a:r>
            <a:r>
              <a:rPr lang="en-US" sz="1200" b="1" i="1" kern="1200" dirty="0" smtClean="0">
                <a:solidFill>
                  <a:schemeClr val="tx1"/>
                </a:solidFill>
                <a:effectLst/>
                <a:latin typeface="Times New Roman" pitchFamily="18" charset="0"/>
                <a:ea typeface="+mn-ea"/>
                <a:cs typeface="+mn-cs"/>
              </a:rPr>
              <a:t>Bomb</a:t>
            </a:r>
            <a:r>
              <a:rPr lang="en-US" sz="1200" b="1" kern="1200" dirty="0" smtClean="0">
                <a:solidFill>
                  <a:schemeClr val="tx1"/>
                </a:solidFill>
                <a:effectLst/>
                <a:latin typeface="Times New Roman" pitchFamily="18" charset="0"/>
                <a:ea typeface="+mn-ea"/>
                <a:cs typeface="+mn-cs"/>
              </a:rPr>
              <a:t>, </a:t>
            </a:r>
            <a:r>
              <a:rPr lang="en-US" sz="1200" b="0" kern="1200" dirty="0" smtClean="0">
                <a:solidFill>
                  <a:schemeClr val="tx1"/>
                </a:solidFill>
                <a:effectLst/>
                <a:latin typeface="Times New Roman" pitchFamily="18" charset="0"/>
                <a:ea typeface="+mn-ea"/>
                <a:cs typeface="+mn-cs"/>
              </a:rPr>
              <a:t>also marketed as “legal” or “natural” LSD, is a relatively new synthetic drug</a:t>
            </a:r>
          </a:p>
          <a:p>
            <a:endParaRPr lang="en-US" sz="1200" b="0" kern="1200" dirty="0" smtClean="0">
              <a:solidFill>
                <a:schemeClr val="tx1"/>
              </a:solidFill>
              <a:effectLst/>
              <a:latin typeface="Times New Roman" pitchFamily="18" charset="0"/>
              <a:ea typeface="+mn-ea"/>
              <a:cs typeface="+mn-cs"/>
            </a:endParaRPr>
          </a:p>
          <a:p>
            <a:r>
              <a:rPr lang="en-US" b="1" i="1" dirty="0" smtClean="0"/>
              <a:t>D-lysergic acid diethylamide </a:t>
            </a:r>
            <a:r>
              <a:rPr lang="en-US" b="1" dirty="0" smtClean="0"/>
              <a:t>(LSD)</a:t>
            </a:r>
            <a:r>
              <a:rPr lang="en-US" dirty="0" smtClean="0"/>
              <a:t> is one of the most powerful mood-changing chemicals. It is a clear or white odorless material made from lysergic acid, which is found in a fungus that grows on rye and other grains. LSD has many other names, including Acid, Blotter, Dots, and Yellow Sunshine.</a:t>
            </a:r>
          </a:p>
          <a:p>
            <a:endParaRPr lang="en-US" dirty="0" smtClean="0"/>
          </a:p>
          <a:p>
            <a:r>
              <a:rPr lang="en-US" b="1" dirty="0" smtClean="0"/>
              <a:t>Peyote (mescaline)</a:t>
            </a:r>
            <a:r>
              <a:rPr lang="en-US" dirty="0" smtClean="0"/>
              <a:t> is a small, spineless cactus with mescaline as its main ingredient. Peyote can also be synthetic. Buttons, Cactus, and </a:t>
            </a:r>
            <a:r>
              <a:rPr lang="en-US" dirty="0" err="1" smtClean="0"/>
              <a:t>Mesc</a:t>
            </a:r>
            <a:r>
              <a:rPr lang="en-US" dirty="0" smtClean="0"/>
              <a:t> are common names for peyote.</a:t>
            </a:r>
          </a:p>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31</a:t>
            </a:fld>
            <a:endParaRPr lang="en-US"/>
          </a:p>
        </p:txBody>
      </p:sp>
    </p:spTree>
    <p:extLst>
      <p:ext uri="{BB962C8B-B14F-4D97-AF65-F5344CB8AC3E}">
        <p14:creationId xmlns:p14="http://schemas.microsoft.com/office/powerpoint/2010/main" val="3511957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Salvia </a:t>
            </a:r>
            <a:r>
              <a:rPr lang="en-US" b="1" i="1" dirty="0" err="1" smtClean="0"/>
              <a:t>divinorum</a:t>
            </a:r>
            <a:r>
              <a:rPr lang="en-US" b="1" i="1" dirty="0" smtClean="0"/>
              <a:t> </a:t>
            </a:r>
            <a:r>
              <a:rPr lang="en-US" b="1" dirty="0" smtClean="0"/>
              <a:t>(salvia)</a:t>
            </a:r>
            <a:r>
              <a:rPr lang="en-US" dirty="0" smtClean="0"/>
              <a:t> is a plant common to southern Mexico and Central and South America. Other names for salvia are Diviner's Sage, Maria </a:t>
            </a:r>
            <a:r>
              <a:rPr lang="en-US" dirty="0" err="1" smtClean="0"/>
              <a:t>Pastora</a:t>
            </a:r>
            <a:r>
              <a:rPr lang="en-US" dirty="0" smtClean="0"/>
              <a:t>, Sally-D, and Magic Mint.</a:t>
            </a:r>
          </a:p>
          <a:p>
            <a:endParaRPr lang="en-US" dirty="0" smtClean="0"/>
          </a:p>
          <a:p>
            <a:r>
              <a:rPr lang="en-US" dirty="0" smtClean="0"/>
              <a:t>Hallucinogen</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32</a:t>
            </a:fld>
            <a:endParaRPr lang="en-US"/>
          </a:p>
        </p:txBody>
      </p:sp>
    </p:spTree>
    <p:extLst>
      <p:ext uri="{BB962C8B-B14F-4D97-AF65-F5344CB8AC3E}">
        <p14:creationId xmlns:p14="http://schemas.microsoft.com/office/powerpoint/2010/main" val="108478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There are over 700 “Synthetic cannabinoids”. They happen to fit into the same receptors that THC latches onto in the brain, so they can have an effect similar to THC.</a:t>
            </a:r>
            <a:r>
              <a:rPr lang="en-US" baseline="0" dirty="0" smtClean="0">
                <a:effectLst/>
              </a:rPr>
              <a:t>  </a:t>
            </a:r>
            <a:r>
              <a:rPr lang="en-US" dirty="0" smtClean="0">
                <a:effectLst/>
              </a:rPr>
              <a:t>However, some synthetic cannabinoids are 100X stronger than THC and many operate on other brain receptors, too.</a:t>
            </a:r>
          </a:p>
          <a:p>
            <a:r>
              <a:rPr lang="en-US" dirty="0" smtClean="0"/>
              <a:t>Many of the chemicals are produced in cheap basement labs in China or Russia.</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Freqently</a:t>
            </a:r>
            <a:r>
              <a:rPr lang="en-US" dirty="0" smtClean="0"/>
              <a:t> end up in the ER</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34</a:t>
            </a:fld>
            <a:endParaRPr lang="en-US"/>
          </a:p>
        </p:txBody>
      </p:sp>
    </p:spTree>
    <p:extLst>
      <p:ext uri="{BB962C8B-B14F-4D97-AF65-F5344CB8AC3E}">
        <p14:creationId xmlns:p14="http://schemas.microsoft.com/office/powerpoint/2010/main" val="406155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Khat</a:t>
            </a:r>
            <a:r>
              <a:rPr lang="en-US" dirty="0" smtClean="0"/>
              <a:t>—plant from </a:t>
            </a:r>
            <a:r>
              <a:rPr lang="en-US" dirty="0" err="1" smtClean="0"/>
              <a:t>africa</a:t>
            </a:r>
            <a:r>
              <a:rPr lang="en-US" dirty="0" smtClean="0"/>
              <a:t>, natural</a:t>
            </a:r>
            <a:r>
              <a:rPr lang="en-US" baseline="0" dirty="0" smtClean="0"/>
              <a:t> stimulant, chewed</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35</a:t>
            </a:fld>
            <a:endParaRPr lang="en-US"/>
          </a:p>
        </p:txBody>
      </p:sp>
    </p:spTree>
    <p:extLst>
      <p:ext uri="{BB962C8B-B14F-4D97-AF65-F5344CB8AC3E}">
        <p14:creationId xmlns:p14="http://schemas.microsoft.com/office/powerpoint/2010/main" val="261334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37</a:t>
            </a:fld>
            <a:endParaRPr lang="en-US"/>
          </a:p>
        </p:txBody>
      </p:sp>
    </p:spTree>
    <p:extLst>
      <p:ext uri="{BB962C8B-B14F-4D97-AF65-F5344CB8AC3E}">
        <p14:creationId xmlns:p14="http://schemas.microsoft.com/office/powerpoint/2010/main" val="2586109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Flakka</a:t>
            </a:r>
            <a:r>
              <a:rPr lang="en-US" dirty="0" smtClean="0"/>
              <a:t>," is surging in Florida and is also being reported in other parts of the country, according to news reports.</a:t>
            </a:r>
          </a:p>
          <a:p>
            <a:endParaRPr lang="en-US" dirty="0" smtClean="0"/>
          </a:p>
          <a:p>
            <a:r>
              <a:rPr lang="en-US" dirty="0" smtClean="0"/>
              <a:t>Chemically similar to other synthetic cathinone drugs popularly called "bath salts," and takes the form of a white or pink, foul-smelling crystal</a:t>
            </a:r>
          </a:p>
          <a:p>
            <a:endParaRPr lang="en-US" dirty="0" smtClean="0"/>
          </a:p>
          <a:p>
            <a:r>
              <a:rPr lang="en-US" dirty="0" smtClean="0"/>
              <a:t>Like other drugs of this type, alpha-PVP can cause a condition called "excited delirium" that involves </a:t>
            </a:r>
            <a:r>
              <a:rPr lang="en-US" dirty="0" err="1" smtClean="0"/>
              <a:t>hyperstimulation</a:t>
            </a:r>
            <a:r>
              <a:rPr lang="en-US" dirty="0" smtClean="0"/>
              <a:t>, paranoia, and hallucinations that can lead to violent aggression and self-injury. The drug has been linked to deaths by suicide as well as heart attack. It can also dangerously raise body temperature and lead to kidney damage or kidney failure.</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38</a:t>
            </a:fld>
            <a:endParaRPr lang="en-US"/>
          </a:p>
        </p:txBody>
      </p:sp>
    </p:spTree>
    <p:extLst>
      <p:ext uri="{BB962C8B-B14F-4D97-AF65-F5344CB8AC3E}">
        <p14:creationId xmlns:p14="http://schemas.microsoft.com/office/powerpoint/2010/main" val="208085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err="1" smtClean="0">
                <a:solidFill>
                  <a:schemeClr val="tx1"/>
                </a:solidFill>
                <a:effectLst/>
                <a:latin typeface="Times New Roman" pitchFamily="18" charset="0"/>
                <a:ea typeface="+mn-ea"/>
                <a:cs typeface="+mn-cs"/>
              </a:rPr>
              <a:t>Narcan</a:t>
            </a:r>
            <a:r>
              <a:rPr lang="en-US" sz="1200" b="0" kern="1200" dirty="0" smtClean="0">
                <a:solidFill>
                  <a:schemeClr val="tx1"/>
                </a:solidFill>
                <a:effectLst/>
                <a:latin typeface="Times New Roman" pitchFamily="18" charset="0"/>
                <a:ea typeface="+mn-ea"/>
                <a:cs typeface="+mn-cs"/>
              </a:rPr>
              <a:t> Nasal Spray is indicated for the emergency treatment of known or suspected opioid overdose, as manifested by respiratory and/or central nervous system depression. </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42</a:t>
            </a:fld>
            <a:endParaRPr lang="en-US"/>
          </a:p>
        </p:txBody>
      </p:sp>
    </p:spTree>
    <p:extLst>
      <p:ext uri="{BB962C8B-B14F-4D97-AF65-F5344CB8AC3E}">
        <p14:creationId xmlns:p14="http://schemas.microsoft.com/office/powerpoint/2010/main" val="385108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Repeated </a:t>
            </a:r>
            <a:r>
              <a:rPr lang="en-US" sz="1200" b="0" i="1" kern="1200" dirty="0" smtClean="0">
                <a:solidFill>
                  <a:schemeClr val="tx1"/>
                </a:solidFill>
                <a:effectLst/>
                <a:latin typeface="Times New Roman" pitchFamily="18" charset="0"/>
                <a:ea typeface="+mn-ea"/>
                <a:cs typeface="+mn-cs"/>
              </a:rPr>
              <a:t>inhalant abuse</a:t>
            </a:r>
            <a:r>
              <a:rPr lang="en-US" sz="1200" b="0" kern="1200" dirty="0" smtClean="0">
                <a:solidFill>
                  <a:schemeClr val="tx1"/>
                </a:solidFill>
                <a:effectLst/>
                <a:latin typeface="Times New Roman" pitchFamily="18" charset="0"/>
                <a:ea typeface="+mn-ea"/>
                <a:cs typeface="+mn-cs"/>
              </a:rPr>
              <a:t> may result in symptoms such as: loss of </a:t>
            </a:r>
            <a:r>
              <a:rPr lang="en-US" sz="1200" b="0" i="1" kern="1200" dirty="0" smtClean="0">
                <a:solidFill>
                  <a:schemeClr val="tx1"/>
                </a:solidFill>
                <a:effectLst/>
                <a:latin typeface="Times New Roman" pitchFamily="18" charset="0"/>
                <a:ea typeface="+mn-ea"/>
                <a:cs typeface="+mn-cs"/>
              </a:rPr>
              <a:t>inhibitions</a:t>
            </a:r>
            <a:r>
              <a:rPr lang="en-US" sz="1200" b="0" kern="1200" dirty="0" smtClean="0">
                <a:solidFill>
                  <a:schemeClr val="tx1"/>
                </a:solidFill>
                <a:effectLst/>
                <a:latin typeface="Times New Roman" pitchFamily="18" charset="0"/>
                <a:ea typeface="+mn-ea"/>
                <a:cs typeface="+mn-cs"/>
              </a:rPr>
              <a:t>. lack of control. periods of drowsy feelings that last several hours. lingering </a:t>
            </a:r>
            <a:r>
              <a:rPr lang="en-US" sz="1200" b="0" i="1" kern="1200" dirty="0" smtClean="0">
                <a:solidFill>
                  <a:schemeClr val="tx1"/>
                </a:solidFill>
                <a:effectLst/>
                <a:latin typeface="Times New Roman" pitchFamily="18" charset="0"/>
                <a:ea typeface="+mn-ea"/>
                <a:cs typeface="+mn-cs"/>
              </a:rPr>
              <a:t>headache</a:t>
            </a:r>
            <a:r>
              <a:rPr lang="en-US" sz="1200" b="0" kern="1200" dirty="0" smtClean="0">
                <a:solidFill>
                  <a:schemeClr val="tx1"/>
                </a:solidFill>
                <a:effectLst/>
                <a:latin typeface="Times New Roman" pitchFamily="18" charset="0"/>
                <a:ea typeface="+mn-ea"/>
                <a:cs typeface="+mn-cs"/>
              </a:rPr>
              <a:t>. </a:t>
            </a:r>
            <a:r>
              <a:rPr lang="en-US" sz="1200" b="0" i="1" kern="1200" dirty="0" smtClean="0">
                <a:solidFill>
                  <a:schemeClr val="tx1"/>
                </a:solidFill>
                <a:effectLst/>
                <a:latin typeface="Times New Roman" pitchFamily="18" charset="0"/>
                <a:ea typeface="+mn-ea"/>
                <a:cs typeface="+mn-cs"/>
              </a:rPr>
              <a:t>confusion</a:t>
            </a:r>
            <a:r>
              <a:rPr lang="en-US" sz="1200" b="0" kern="1200" dirty="0" smtClean="0">
                <a:solidFill>
                  <a:schemeClr val="tx1"/>
                </a:solidFill>
                <a:effectLst/>
                <a:latin typeface="Times New Roman" pitchFamily="18" charset="0"/>
                <a:ea typeface="+mn-ea"/>
                <a:cs typeface="+mn-cs"/>
              </a:rPr>
              <a:t>. </a:t>
            </a:r>
            <a:r>
              <a:rPr lang="en-US" sz="1200" b="0" i="1" kern="1200" dirty="0" smtClean="0">
                <a:solidFill>
                  <a:schemeClr val="tx1"/>
                </a:solidFill>
                <a:effectLst/>
                <a:latin typeface="Times New Roman" pitchFamily="18" charset="0"/>
                <a:ea typeface="+mn-ea"/>
                <a:cs typeface="+mn-cs"/>
              </a:rPr>
              <a:t>nausea</a:t>
            </a:r>
            <a:r>
              <a:rPr lang="en-US" sz="1200" b="0" kern="1200" dirty="0" smtClean="0">
                <a:solidFill>
                  <a:schemeClr val="tx1"/>
                </a:solidFill>
                <a:effectLst/>
                <a:latin typeface="Times New Roman" pitchFamily="18" charset="0"/>
                <a:ea typeface="+mn-ea"/>
                <a:cs typeface="+mn-cs"/>
              </a:rPr>
              <a:t>. </a:t>
            </a:r>
            <a:r>
              <a:rPr lang="en-US" sz="1200" b="0" i="1" kern="1200" dirty="0" smtClean="0">
                <a:solidFill>
                  <a:schemeClr val="tx1"/>
                </a:solidFill>
                <a:effectLst/>
                <a:latin typeface="Times New Roman" pitchFamily="18" charset="0"/>
                <a:ea typeface="+mn-ea"/>
                <a:cs typeface="+mn-cs"/>
              </a:rPr>
              <a:t>Vomiting</a:t>
            </a:r>
          </a:p>
          <a:p>
            <a:endParaRPr lang="en-US" sz="1200" b="0" i="1" kern="1200" dirty="0" smtClean="0">
              <a:solidFill>
                <a:schemeClr val="tx1"/>
              </a:solidFill>
              <a:effectLst/>
              <a:latin typeface="Times New Roman" pitchFamily="18" charset="0"/>
              <a:ea typeface="+mn-ea"/>
              <a:cs typeface="+mn-cs"/>
            </a:endParaRPr>
          </a:p>
          <a:p>
            <a:r>
              <a:rPr lang="en-US" dirty="0" smtClean="0">
                <a:effectLst/>
              </a:rPr>
              <a:t>Inhalants can be physically and psychologically addictive. Users report a strong urge to continue using inhalants, especially after continued usage over many days.</a:t>
            </a:r>
          </a:p>
          <a:p>
            <a:endParaRPr lang="en-US" dirty="0" smtClean="0">
              <a:effectLst/>
            </a:endParaRPr>
          </a:p>
          <a:p>
            <a:r>
              <a:rPr lang="en-US" dirty="0" smtClean="0">
                <a:effectLst/>
              </a:rPr>
              <a:t>Habitual users coming off inhalants suffer withdrawal symptoms which can include nausea, excessive sweating, muscle cramps, headaches, chills, agitation, with shaking and hallucinations. In severe cases, withdrawal can cause convulsions.</a:t>
            </a:r>
          </a:p>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50</a:t>
            </a:fld>
            <a:endParaRPr lang="en-US"/>
          </a:p>
        </p:txBody>
      </p:sp>
    </p:spTree>
    <p:extLst>
      <p:ext uri="{BB962C8B-B14F-4D97-AF65-F5344CB8AC3E}">
        <p14:creationId xmlns:p14="http://schemas.microsoft.com/office/powerpoint/2010/main" val="221626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51</a:t>
            </a:fld>
            <a:endParaRPr lang="en-US"/>
          </a:p>
        </p:txBody>
      </p:sp>
    </p:spTree>
    <p:extLst>
      <p:ext uri="{BB962C8B-B14F-4D97-AF65-F5344CB8AC3E}">
        <p14:creationId xmlns:p14="http://schemas.microsoft.com/office/powerpoint/2010/main" val="170029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53</a:t>
            </a:fld>
            <a:endParaRPr lang="en-US"/>
          </a:p>
        </p:txBody>
      </p:sp>
    </p:spTree>
    <p:extLst>
      <p:ext uri="{BB962C8B-B14F-4D97-AF65-F5344CB8AC3E}">
        <p14:creationId xmlns:p14="http://schemas.microsoft.com/office/powerpoint/2010/main" val="47854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higher the dose used, the greater the duration of use, and the earlier age use began are predictive of worsened physical dependence and thus more severe withdrawal syndromes. Acute withdrawal syndromes can last days, weeks or months. </a:t>
            </a:r>
            <a:endParaRPr lang="en-US" dirty="0" smtClean="0"/>
          </a:p>
          <a:p>
            <a:endParaRPr lang="en-US" dirty="0" smtClean="0"/>
          </a:p>
          <a:p>
            <a:r>
              <a:rPr lang="en-US" dirty="0" smtClean="0"/>
              <a:t>Benzos=High risk</a:t>
            </a:r>
            <a:r>
              <a:rPr lang="en-US" baseline="0" dirty="0" smtClean="0"/>
              <a:t> for Post Acute Withdrawal Syndrome-</a:t>
            </a:r>
            <a:r>
              <a:rPr lang="en-US" dirty="0" smtClean="0">
                <a:effectLst/>
              </a:rPr>
              <a:t>a low-grade continuation of some of the symptoms of acute withdrawal, typically in a remitting-relapsing pattern</a:t>
            </a:r>
            <a:r>
              <a:rPr lang="en-US" baseline="0" dirty="0" smtClean="0"/>
              <a:t>--</a:t>
            </a:r>
            <a:r>
              <a:rPr lang="en-US" dirty="0" smtClean="0">
                <a:effectLst/>
              </a:rPr>
              <a:t>can last for months, years, or depending on individual factors, indefinitely.</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15</a:t>
            </a:fld>
            <a:endParaRPr lang="en-US"/>
          </a:p>
        </p:txBody>
      </p:sp>
    </p:spTree>
    <p:extLst>
      <p:ext uri="{BB962C8B-B14F-4D97-AF65-F5344CB8AC3E}">
        <p14:creationId xmlns:p14="http://schemas.microsoft.com/office/powerpoint/2010/main" val="304170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err="1" smtClean="0">
                <a:solidFill>
                  <a:schemeClr val="tx1"/>
                </a:solidFill>
                <a:effectLst/>
                <a:latin typeface="Times New Roman" pitchFamily="18" charset="0"/>
                <a:ea typeface="+mn-ea"/>
                <a:cs typeface="+mn-cs"/>
              </a:rPr>
              <a:t>Desoxyn</a:t>
            </a:r>
            <a:r>
              <a:rPr lang="en-US" sz="1200" b="0" i="1" kern="1200" dirty="0" smtClean="0">
                <a:solidFill>
                  <a:schemeClr val="tx1"/>
                </a:solidFill>
                <a:effectLst/>
                <a:latin typeface="Times New Roman" pitchFamily="18" charset="0"/>
                <a:ea typeface="+mn-ea"/>
                <a:cs typeface="+mn-cs"/>
              </a:rPr>
              <a:t> (</a:t>
            </a:r>
            <a:r>
              <a:rPr lang="en-US" sz="1200" b="0" i="1" kern="1200" dirty="0" err="1" smtClean="0">
                <a:solidFill>
                  <a:schemeClr val="tx1"/>
                </a:solidFill>
                <a:effectLst/>
                <a:latin typeface="Times New Roman" pitchFamily="18" charset="0"/>
                <a:ea typeface="+mn-ea"/>
                <a:cs typeface="+mn-cs"/>
              </a:rPr>
              <a:t>Methamphetamin</a:t>
            </a:r>
            <a:r>
              <a:rPr lang="en-US" sz="1200" b="0" i="1" kern="1200" baseline="0" dirty="0" smtClean="0">
                <a:solidFill>
                  <a:schemeClr val="tx1"/>
                </a:solidFill>
                <a:effectLst/>
                <a:latin typeface="Times New Roman" pitchFamily="18" charset="0"/>
                <a:ea typeface="+mn-ea"/>
                <a:cs typeface="+mn-cs"/>
              </a:rPr>
              <a:t> Hydrochloride)</a:t>
            </a:r>
            <a:r>
              <a:rPr lang="en-US" sz="1200" b="0" kern="1200" dirty="0" smtClean="0">
                <a:solidFill>
                  <a:schemeClr val="tx1"/>
                </a:solidFill>
                <a:effectLst/>
                <a:latin typeface="Times New Roman" pitchFamily="18" charset="0"/>
                <a:ea typeface="+mn-ea"/>
                <a:cs typeface="+mn-cs"/>
              </a:rPr>
              <a:t> is a central nervous system stimulant prescription medicine. It is used for the treatment of Attention-Deficit Hyperactivity Disorder; (ADHD). </a:t>
            </a:r>
            <a:r>
              <a:rPr lang="en-US" sz="1200" b="0" i="1" kern="1200" dirty="0" err="1" smtClean="0">
                <a:solidFill>
                  <a:schemeClr val="tx1"/>
                </a:solidFill>
                <a:effectLst/>
                <a:latin typeface="Times New Roman" pitchFamily="18" charset="0"/>
                <a:ea typeface="+mn-ea"/>
                <a:cs typeface="+mn-cs"/>
              </a:rPr>
              <a:t>Desoxyn</a:t>
            </a:r>
            <a:r>
              <a:rPr lang="en-US" sz="1200" b="0" kern="1200" dirty="0" smtClean="0">
                <a:solidFill>
                  <a:schemeClr val="tx1"/>
                </a:solidFill>
                <a:effectLst/>
                <a:latin typeface="Times New Roman" pitchFamily="18" charset="0"/>
                <a:ea typeface="+mn-ea"/>
                <a:cs typeface="+mn-cs"/>
              </a:rPr>
              <a:t> may help increase attention and decrease impulsiveness and hyperactivity in patients with ADHD.</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21</a:t>
            </a:fld>
            <a:endParaRPr lang="en-US"/>
          </a:p>
        </p:txBody>
      </p:sp>
    </p:spTree>
    <p:extLst>
      <p:ext uri="{BB962C8B-B14F-4D97-AF65-F5344CB8AC3E}">
        <p14:creationId xmlns:p14="http://schemas.microsoft.com/office/powerpoint/2010/main" val="87115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24</a:t>
            </a:fld>
            <a:endParaRPr lang="en-US"/>
          </a:p>
        </p:txBody>
      </p:sp>
    </p:spTree>
    <p:extLst>
      <p:ext uri="{BB962C8B-B14F-4D97-AF65-F5344CB8AC3E}">
        <p14:creationId xmlns:p14="http://schemas.microsoft.com/office/powerpoint/2010/main" val="39323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two different species: Cannabis </a:t>
            </a:r>
            <a:r>
              <a:rPr lang="en-US" sz="1200" b="0" i="1" kern="1200" dirty="0" err="1" smtClean="0">
                <a:solidFill>
                  <a:schemeClr val="tx1"/>
                </a:solidFill>
                <a:effectLst/>
                <a:latin typeface="Times New Roman" pitchFamily="18" charset="0"/>
                <a:ea typeface="+mn-ea"/>
                <a:cs typeface="+mn-cs"/>
              </a:rPr>
              <a:t>indica</a:t>
            </a:r>
            <a:r>
              <a:rPr lang="en-US" sz="1200" b="0" kern="1200" dirty="0" smtClean="0">
                <a:solidFill>
                  <a:schemeClr val="tx1"/>
                </a:solidFill>
                <a:effectLst/>
                <a:latin typeface="Times New Roman" pitchFamily="18" charset="0"/>
                <a:ea typeface="+mn-ea"/>
                <a:cs typeface="+mn-cs"/>
              </a:rPr>
              <a:t> and Cannabis </a:t>
            </a:r>
            <a:r>
              <a:rPr lang="en-US" sz="1200" b="0" i="1" kern="1200" dirty="0" smtClean="0">
                <a:solidFill>
                  <a:schemeClr val="tx1"/>
                </a:solidFill>
                <a:effectLst/>
                <a:latin typeface="Times New Roman" pitchFamily="18" charset="0"/>
                <a:ea typeface="+mn-ea"/>
                <a:cs typeface="+mn-cs"/>
              </a:rPr>
              <a:t>sativa</a:t>
            </a:r>
          </a:p>
          <a:p>
            <a:endParaRPr lang="en-US" sz="1200" b="0" i="1" kern="1200" dirty="0" smtClean="0">
              <a:solidFill>
                <a:schemeClr val="tx1"/>
              </a:solidFill>
              <a:effectLst/>
              <a:latin typeface="Times New Roman" pitchFamily="18" charset="0"/>
              <a:ea typeface="+mn-ea"/>
              <a:cs typeface="+mn-cs"/>
            </a:endParaRPr>
          </a:p>
          <a:p>
            <a:r>
              <a:rPr lang="en-US" dirty="0" smtClean="0"/>
              <a:t>large longitudinal study conducted in New Zealand, which found that frequent and persistent marijuana use starting in adolescence was associated with a loss of an average of 8 IQ points measured in mid-adulthood.</a:t>
            </a:r>
            <a:r>
              <a:rPr lang="en-US" baseline="30000" dirty="0" smtClean="0">
                <a:hlinkClick r:id="rId3"/>
              </a:rPr>
              <a:t>26</a:t>
            </a:r>
            <a:r>
              <a:rPr lang="en-US" dirty="0" smtClean="0"/>
              <a:t> Significantly, in that study, those who used marijuana heavily as teenagers and quit using as adults did not recover the lost IQ points.</a:t>
            </a:r>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25</a:t>
            </a:fld>
            <a:endParaRPr lang="en-US"/>
          </a:p>
        </p:txBody>
      </p:sp>
    </p:spTree>
    <p:extLst>
      <p:ext uri="{BB962C8B-B14F-4D97-AF65-F5344CB8AC3E}">
        <p14:creationId xmlns:p14="http://schemas.microsoft.com/office/powerpoint/2010/main" val="86438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E51AB9-D195-4ED9-955F-4F0EC7D00DCD}" type="slidenum">
              <a:rPr lang="en-US" smtClean="0"/>
              <a:pPr>
                <a:defRPr/>
              </a:pPr>
              <a:t>28</a:t>
            </a:fld>
            <a:endParaRPr lang="en-US"/>
          </a:p>
        </p:txBody>
      </p:sp>
    </p:spTree>
    <p:extLst>
      <p:ext uri="{BB962C8B-B14F-4D97-AF65-F5344CB8AC3E}">
        <p14:creationId xmlns:p14="http://schemas.microsoft.com/office/powerpoint/2010/main" val="23815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24200" y="609600"/>
            <a:ext cx="5562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3886200"/>
          </a:xfrm>
        </p:spPr>
        <p:txBody>
          <a:bodyPr/>
          <a:lstStyle/>
          <a:p>
            <a:pPr lvl="0"/>
            <a:endParaRPr lang="en-US" noProof="0" smtClean="0"/>
          </a:p>
        </p:txBody>
      </p:sp>
      <p:sp>
        <p:nvSpPr>
          <p:cNvPr id="4" name="Text Placeholder 3"/>
          <p:cNvSpPr>
            <a:spLocks noGrp="1"/>
          </p:cNvSpPr>
          <p:nvPr>
            <p:ph type="body" sz="half" idx="2"/>
          </p:nvPr>
        </p:nvSpPr>
        <p:spPr>
          <a:xfrm>
            <a:off x="4648200" y="19050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24200" y="609600"/>
            <a:ext cx="5562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3886200"/>
          </a:xfrm>
        </p:spPr>
        <p:txBody>
          <a:bodyPr/>
          <a:lstStyle/>
          <a:p>
            <a:pPr lvl="0"/>
            <a:endParaRPr lang="en-US" noProof="0" smtClean="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24200" y="609600"/>
            <a:ext cx="5562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2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905000"/>
            <a:ext cx="2705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609600"/>
            <a:ext cx="1390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609600"/>
            <a:ext cx="4019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2.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5.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2.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6.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2.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pn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7.pn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5.pn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image" Target="../media/image2.png"/><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6.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2.pn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pn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2.pn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4.pn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image" Target="../media/image7.png"/><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5.pn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image" Target="../media/image2.png"/><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6.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2.pn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2.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3.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3.pn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3.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3.pn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3.pn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5.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3.pn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6.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3.pn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7.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3.pn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8.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3.pn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29.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3.pn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0.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3.pn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1.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image" Target="../media/image3.png"/><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2.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image" Target="../media/image3.png"/><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3.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3.pn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4.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 Id="rId14" Type="http://schemas.openxmlformats.org/officeDocument/2006/relationships/image" Target="../media/image7.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image" Target="../media/image3.png"/><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5.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 Id="rId14" Type="http://schemas.openxmlformats.org/officeDocument/2006/relationships/image" Target="../media/image2.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image" Target="../media/image3.png"/><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6.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image" Target="../media/image2.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image" Target="../media/image3.png"/><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7.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image" Target="../media/image2.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image" Target="../media/image3.png"/><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theme" Target="../theme/theme38.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image" Target="../media/image7.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9.xml"/><Relationship Id="rId13" Type="http://schemas.openxmlformats.org/officeDocument/2006/relationships/image" Target="../media/image3.png"/><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theme" Target="../theme/theme39.xml"/><Relationship Id="rId2" Type="http://schemas.openxmlformats.org/officeDocument/2006/relationships/slideLayout" Target="../slideLayouts/slideLayout423.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slideLayout" Target="../slideLayouts/slideLayout432.xml"/><Relationship Id="rId5" Type="http://schemas.openxmlformats.org/officeDocument/2006/relationships/slideLayout" Target="../slideLayouts/slideLayout426.xml"/><Relationship Id="rId10" Type="http://schemas.openxmlformats.org/officeDocument/2006/relationships/slideLayout" Target="../slideLayouts/slideLayout431.xml"/><Relationship Id="rId4" Type="http://schemas.openxmlformats.org/officeDocument/2006/relationships/slideLayout" Target="../slideLayouts/slideLayout425.xml"/><Relationship Id="rId9" Type="http://schemas.openxmlformats.org/officeDocument/2006/relationships/slideLayout" Target="../slideLayouts/slideLayout4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image" Target="../media/image3.png"/><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theme" Target="../theme/theme40.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6.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2.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6.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2.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76200" y="685800"/>
            <a:ext cx="3048000" cy="914400"/>
            <a:chOff x="0" y="432"/>
            <a:chExt cx="1920" cy="576"/>
          </a:xfrm>
        </p:grpSpPr>
        <p:sp>
          <p:nvSpPr>
            <p:cNvPr id="55302" name="AutoShape 6"/>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55303" name="Rectangle 7"/>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033" name="Group 8"/>
            <p:cNvGrpSpPr>
              <a:grpSpLocks/>
            </p:cNvGrpSpPr>
            <p:nvPr userDrawn="1"/>
          </p:nvGrpSpPr>
          <p:grpSpPr bwMode="auto">
            <a:xfrm>
              <a:off x="672" y="480"/>
              <a:ext cx="1152" cy="480"/>
              <a:chOff x="432" y="480"/>
              <a:chExt cx="1152" cy="480"/>
            </a:xfrm>
          </p:grpSpPr>
          <p:grpSp>
            <p:nvGrpSpPr>
              <p:cNvPr id="1036" name="Group 9"/>
              <p:cNvGrpSpPr>
                <a:grpSpLocks/>
              </p:cNvGrpSpPr>
              <p:nvPr userDrawn="1"/>
            </p:nvGrpSpPr>
            <p:grpSpPr bwMode="auto">
              <a:xfrm>
                <a:off x="432" y="480"/>
                <a:ext cx="1056" cy="480"/>
                <a:chOff x="432" y="480"/>
                <a:chExt cx="1056" cy="480"/>
              </a:xfrm>
            </p:grpSpPr>
            <p:sp>
              <p:nvSpPr>
                <p:cNvPr id="55306" name="Line 10"/>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55307" name="Line 11"/>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55308" name="Text Box 12"/>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55309" name="Rectangle 13"/>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035" name="Picture 14" descr="TMC-RED-BIG"/>
            <p:cNvPicPr>
              <a:picLocks noChangeAspect="1" noChangeArrowheads="1"/>
            </p:cNvPicPr>
            <p:nvPr userDrawn="1"/>
          </p:nvPicPr>
          <p:blipFill>
            <a:blip r:embed="rId17" cstate="print"/>
            <a:srcRect/>
            <a:stretch>
              <a:fillRect/>
            </a:stretch>
          </p:blipFill>
          <p:spPr bwMode="auto">
            <a:xfrm rot="5400000">
              <a:off x="295" y="521"/>
              <a:ext cx="177" cy="384"/>
            </a:xfrm>
            <a:prstGeom prst="rect">
              <a:avLst/>
            </a:prstGeom>
            <a:noFill/>
            <a:ln w="9525">
              <a:noFill/>
              <a:miter lim="800000"/>
              <a:headEnd/>
              <a:tailEnd/>
            </a:ln>
          </p:spPr>
        </p:pic>
      </p:grpSp>
      <p:pic>
        <p:nvPicPr>
          <p:cNvPr id="1030" name="Picture 15" descr="TMC-LOGO-CORP-WIDE-WHITE"/>
          <p:cNvPicPr>
            <a:picLocks noChangeAspect="1" noChangeArrowheads="1"/>
          </p:cNvPicPr>
          <p:nvPr/>
        </p:nvPicPr>
        <p:blipFill>
          <a:blip r:embed="rId18"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5538"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10243"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45"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10246" name="Group 6"/>
          <p:cNvGrpSpPr>
            <a:grpSpLocks/>
          </p:cNvGrpSpPr>
          <p:nvPr/>
        </p:nvGrpSpPr>
        <p:grpSpPr bwMode="auto">
          <a:xfrm>
            <a:off x="-76200" y="5105400"/>
            <a:ext cx="3048000" cy="914400"/>
            <a:chOff x="0" y="432"/>
            <a:chExt cx="1920" cy="576"/>
          </a:xfrm>
        </p:grpSpPr>
        <p:sp>
          <p:nvSpPr>
            <p:cNvPr id="65543"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65544"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0249" name="Group 9"/>
            <p:cNvGrpSpPr>
              <a:grpSpLocks/>
            </p:cNvGrpSpPr>
            <p:nvPr userDrawn="1"/>
          </p:nvGrpSpPr>
          <p:grpSpPr bwMode="auto">
            <a:xfrm>
              <a:off x="672" y="480"/>
              <a:ext cx="1152" cy="480"/>
              <a:chOff x="432" y="480"/>
              <a:chExt cx="1152" cy="480"/>
            </a:xfrm>
          </p:grpSpPr>
          <p:grpSp>
            <p:nvGrpSpPr>
              <p:cNvPr id="10252" name="Group 10"/>
              <p:cNvGrpSpPr>
                <a:grpSpLocks/>
              </p:cNvGrpSpPr>
              <p:nvPr userDrawn="1"/>
            </p:nvGrpSpPr>
            <p:grpSpPr bwMode="auto">
              <a:xfrm>
                <a:off x="432" y="480"/>
                <a:ext cx="1056" cy="480"/>
                <a:chOff x="432" y="480"/>
                <a:chExt cx="1056" cy="480"/>
              </a:xfrm>
            </p:grpSpPr>
            <p:sp>
              <p:nvSpPr>
                <p:cNvPr id="65547"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65548"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65549"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65550"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0251"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11267"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269"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11270" name="Group 6"/>
          <p:cNvGrpSpPr>
            <a:grpSpLocks/>
          </p:cNvGrpSpPr>
          <p:nvPr/>
        </p:nvGrpSpPr>
        <p:grpSpPr bwMode="auto">
          <a:xfrm>
            <a:off x="-76200" y="5105400"/>
            <a:ext cx="3048000" cy="914400"/>
            <a:chOff x="0" y="432"/>
            <a:chExt cx="1920" cy="576"/>
          </a:xfrm>
        </p:grpSpPr>
        <p:sp>
          <p:nvSpPr>
            <p:cNvPr id="66567"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66568"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1273" name="Group 9"/>
            <p:cNvGrpSpPr>
              <a:grpSpLocks/>
            </p:cNvGrpSpPr>
            <p:nvPr userDrawn="1"/>
          </p:nvGrpSpPr>
          <p:grpSpPr bwMode="auto">
            <a:xfrm>
              <a:off x="672" y="480"/>
              <a:ext cx="1152" cy="480"/>
              <a:chOff x="432" y="480"/>
              <a:chExt cx="1152" cy="480"/>
            </a:xfrm>
          </p:grpSpPr>
          <p:grpSp>
            <p:nvGrpSpPr>
              <p:cNvPr id="11276" name="Group 10"/>
              <p:cNvGrpSpPr>
                <a:grpSpLocks/>
              </p:cNvGrpSpPr>
              <p:nvPr userDrawn="1"/>
            </p:nvGrpSpPr>
            <p:grpSpPr bwMode="auto">
              <a:xfrm>
                <a:off x="432" y="480"/>
                <a:ext cx="1056" cy="480"/>
                <a:chOff x="432" y="480"/>
                <a:chExt cx="1056" cy="480"/>
              </a:xfrm>
            </p:grpSpPr>
            <p:sp>
              <p:nvSpPr>
                <p:cNvPr id="66571"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66572"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66573"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66574"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1275"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7586"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12291"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3"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12294" name="Group 6"/>
          <p:cNvGrpSpPr>
            <a:grpSpLocks/>
          </p:cNvGrpSpPr>
          <p:nvPr/>
        </p:nvGrpSpPr>
        <p:grpSpPr bwMode="auto">
          <a:xfrm>
            <a:off x="-76200" y="5105400"/>
            <a:ext cx="3048000" cy="914400"/>
            <a:chOff x="0" y="432"/>
            <a:chExt cx="1920" cy="576"/>
          </a:xfrm>
        </p:grpSpPr>
        <p:sp>
          <p:nvSpPr>
            <p:cNvPr id="67591"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67592"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2297" name="Group 9"/>
            <p:cNvGrpSpPr>
              <a:grpSpLocks/>
            </p:cNvGrpSpPr>
            <p:nvPr userDrawn="1"/>
          </p:nvGrpSpPr>
          <p:grpSpPr bwMode="auto">
            <a:xfrm>
              <a:off x="672" y="480"/>
              <a:ext cx="1152" cy="480"/>
              <a:chOff x="432" y="480"/>
              <a:chExt cx="1152" cy="480"/>
            </a:xfrm>
          </p:grpSpPr>
          <p:grpSp>
            <p:nvGrpSpPr>
              <p:cNvPr id="12300" name="Group 10"/>
              <p:cNvGrpSpPr>
                <a:grpSpLocks/>
              </p:cNvGrpSpPr>
              <p:nvPr userDrawn="1"/>
            </p:nvGrpSpPr>
            <p:grpSpPr bwMode="auto">
              <a:xfrm>
                <a:off x="432" y="480"/>
                <a:ext cx="1056" cy="480"/>
                <a:chOff x="432" y="480"/>
                <a:chExt cx="1056" cy="480"/>
              </a:xfrm>
            </p:grpSpPr>
            <p:sp>
              <p:nvSpPr>
                <p:cNvPr id="67595"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67596"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67597"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67598"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2299"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13315" name="Picture 3"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
        <p:nvSpPr>
          <p:cNvPr id="13316"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3318" name="Group 6"/>
          <p:cNvGrpSpPr>
            <a:grpSpLocks/>
          </p:cNvGrpSpPr>
          <p:nvPr/>
        </p:nvGrpSpPr>
        <p:grpSpPr bwMode="auto">
          <a:xfrm>
            <a:off x="-76200" y="3048000"/>
            <a:ext cx="3048000" cy="914400"/>
            <a:chOff x="0" y="432"/>
            <a:chExt cx="1920" cy="576"/>
          </a:xfrm>
        </p:grpSpPr>
        <p:sp>
          <p:nvSpPr>
            <p:cNvPr id="68615"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68616"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3321" name="Group 9"/>
            <p:cNvGrpSpPr>
              <a:grpSpLocks/>
            </p:cNvGrpSpPr>
            <p:nvPr userDrawn="1"/>
          </p:nvGrpSpPr>
          <p:grpSpPr bwMode="auto">
            <a:xfrm>
              <a:off x="672" y="480"/>
              <a:ext cx="1152" cy="480"/>
              <a:chOff x="432" y="480"/>
              <a:chExt cx="1152" cy="480"/>
            </a:xfrm>
          </p:grpSpPr>
          <p:grpSp>
            <p:nvGrpSpPr>
              <p:cNvPr id="13324" name="Group 10"/>
              <p:cNvGrpSpPr>
                <a:grpSpLocks/>
              </p:cNvGrpSpPr>
              <p:nvPr userDrawn="1"/>
            </p:nvGrpSpPr>
            <p:grpSpPr bwMode="auto">
              <a:xfrm>
                <a:off x="432" y="480"/>
                <a:ext cx="1056" cy="480"/>
                <a:chOff x="432" y="480"/>
                <a:chExt cx="1056" cy="480"/>
              </a:xfrm>
            </p:grpSpPr>
            <p:sp>
              <p:nvSpPr>
                <p:cNvPr id="68619"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68620"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68621"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68622"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3323"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14339" name="Picture 3"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
        <p:nvSpPr>
          <p:cNvPr id="14340"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1"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4342" name="Group 6"/>
          <p:cNvGrpSpPr>
            <a:grpSpLocks/>
          </p:cNvGrpSpPr>
          <p:nvPr/>
        </p:nvGrpSpPr>
        <p:grpSpPr bwMode="auto">
          <a:xfrm>
            <a:off x="-76200" y="3048000"/>
            <a:ext cx="3048000" cy="914400"/>
            <a:chOff x="0" y="1920"/>
            <a:chExt cx="1920" cy="576"/>
          </a:xfrm>
        </p:grpSpPr>
        <p:sp>
          <p:nvSpPr>
            <p:cNvPr id="69639" name="AutoShape 7"/>
            <p:cNvSpPr>
              <a:spLocks noChangeArrowheads="1"/>
            </p:cNvSpPr>
            <p:nvPr userDrawn="1"/>
          </p:nvSpPr>
          <p:spPr bwMode="auto">
            <a:xfrm>
              <a:off x="1728" y="2160"/>
              <a:ext cx="192" cy="144"/>
            </a:xfrm>
            <a:prstGeom prst="diamond">
              <a:avLst/>
            </a:prstGeom>
            <a:solidFill>
              <a:schemeClr val="bg1"/>
            </a:solidFill>
            <a:ln w="9525">
              <a:noFill/>
              <a:miter lim="800000"/>
              <a:headEnd/>
              <a:tailEnd/>
            </a:ln>
            <a:effectLst/>
          </p:spPr>
          <p:txBody>
            <a:bodyPr wrap="none" anchor="ctr"/>
            <a:lstStyle/>
            <a:p>
              <a:pPr algn="ctr">
                <a:defRPr/>
              </a:pPr>
              <a:endParaRPr lang="en-US">
                <a:latin typeface="Minion Pro" pitchFamily="18" charset="0"/>
              </a:endParaRPr>
            </a:p>
          </p:txBody>
        </p:sp>
        <p:sp>
          <p:nvSpPr>
            <p:cNvPr id="69640" name="Rectangle 8"/>
            <p:cNvSpPr>
              <a:spLocks noChangeArrowheads="1"/>
            </p:cNvSpPr>
            <p:nvPr userDrawn="1"/>
          </p:nvSpPr>
          <p:spPr bwMode="auto">
            <a:xfrm>
              <a:off x="0" y="1920"/>
              <a:ext cx="1824" cy="576"/>
            </a:xfrm>
            <a:prstGeom prst="rect">
              <a:avLst/>
            </a:prstGeom>
            <a:solidFill>
              <a:schemeClr val="bg1"/>
            </a:solidFill>
            <a:ln w="9525">
              <a:noFill/>
              <a:miter lim="800000"/>
              <a:headEnd/>
              <a:tailEnd/>
            </a:ln>
            <a:effectLst/>
          </p:spPr>
          <p:txBody>
            <a:bodyPr wrap="none" anchor="ctr"/>
            <a:lstStyle/>
            <a:p>
              <a:pPr>
                <a:defRPr/>
              </a:pPr>
              <a:endParaRPr lang="en-US"/>
            </a:p>
          </p:txBody>
        </p:sp>
        <p:grpSp>
          <p:nvGrpSpPr>
            <p:cNvPr id="14345" name="Group 9"/>
            <p:cNvGrpSpPr>
              <a:grpSpLocks/>
            </p:cNvGrpSpPr>
            <p:nvPr userDrawn="1"/>
          </p:nvGrpSpPr>
          <p:grpSpPr bwMode="auto">
            <a:xfrm>
              <a:off x="672" y="1968"/>
              <a:ext cx="1056" cy="480"/>
              <a:chOff x="432" y="480"/>
              <a:chExt cx="1056" cy="480"/>
            </a:xfrm>
          </p:grpSpPr>
          <p:sp>
            <p:nvSpPr>
              <p:cNvPr id="69642" name="Line 10"/>
              <p:cNvSpPr>
                <a:spLocks noChangeShapeType="1"/>
              </p:cNvSpPr>
              <p:nvPr userDrawn="1"/>
            </p:nvSpPr>
            <p:spPr bwMode="auto">
              <a:xfrm>
                <a:off x="432" y="480"/>
                <a:ext cx="0" cy="480"/>
              </a:xfrm>
              <a:prstGeom prst="line">
                <a:avLst/>
              </a:prstGeom>
              <a:noFill/>
              <a:ln w="12700">
                <a:solidFill>
                  <a:srgbClr val="800000"/>
                </a:solidFill>
                <a:round/>
                <a:headEnd/>
                <a:tailEnd/>
              </a:ln>
              <a:effectLst/>
            </p:spPr>
            <p:txBody>
              <a:bodyPr/>
              <a:lstStyle/>
              <a:p>
                <a:pPr>
                  <a:defRPr/>
                </a:pPr>
                <a:endParaRPr lang="en-US"/>
              </a:p>
            </p:txBody>
          </p:sp>
          <p:sp>
            <p:nvSpPr>
              <p:cNvPr id="69643" name="Line 11"/>
              <p:cNvSpPr>
                <a:spLocks noChangeShapeType="1"/>
              </p:cNvSpPr>
              <p:nvPr userDrawn="1"/>
            </p:nvSpPr>
            <p:spPr bwMode="auto">
              <a:xfrm>
                <a:off x="432" y="768"/>
                <a:ext cx="1056" cy="1"/>
              </a:xfrm>
              <a:prstGeom prst="line">
                <a:avLst/>
              </a:prstGeom>
              <a:noFill/>
              <a:ln w="12700">
                <a:solidFill>
                  <a:srgbClr val="800000"/>
                </a:solidFill>
                <a:round/>
                <a:headEnd/>
                <a:tailEnd/>
              </a:ln>
              <a:effectLst/>
            </p:spPr>
            <p:txBody>
              <a:bodyPr/>
              <a:lstStyle/>
              <a:p>
                <a:pPr>
                  <a:defRPr/>
                </a:pPr>
                <a:endParaRPr lang="en-US"/>
              </a:p>
            </p:txBody>
          </p:sp>
        </p:grpSp>
        <p:sp>
          <p:nvSpPr>
            <p:cNvPr id="69644" name="Text Box 12"/>
            <p:cNvSpPr txBox="1">
              <a:spLocks noChangeArrowheads="1"/>
            </p:cNvSpPr>
            <p:nvPr userDrawn="1"/>
          </p:nvSpPr>
          <p:spPr bwMode="auto">
            <a:xfrm>
              <a:off x="672" y="2304"/>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800000"/>
                  </a:solidFill>
                  <a:latin typeface="Minion Pro" pitchFamily="18" charset="0"/>
                </a:rPr>
                <a:t>TRUMAN MEDICAL CENTERS</a:t>
              </a:r>
            </a:p>
          </p:txBody>
        </p:sp>
        <p:sp>
          <p:nvSpPr>
            <p:cNvPr id="69645" name="Rectangle 13"/>
            <p:cNvSpPr>
              <a:spLocks noChangeArrowheads="1"/>
            </p:cNvSpPr>
            <p:nvPr userDrawn="1"/>
          </p:nvSpPr>
          <p:spPr bwMode="auto">
            <a:xfrm>
              <a:off x="144" y="1968"/>
              <a:ext cx="480" cy="480"/>
            </a:xfrm>
            <a:prstGeom prst="rect">
              <a:avLst/>
            </a:prstGeom>
            <a:solidFill>
              <a:srgbClr val="800000"/>
            </a:solidFill>
            <a:ln w="9525">
              <a:noFill/>
              <a:miter lim="800000"/>
              <a:headEnd/>
              <a:tailEnd/>
            </a:ln>
            <a:effectLst/>
          </p:spPr>
          <p:txBody>
            <a:bodyPr wrap="none" anchor="ctr"/>
            <a:lstStyle/>
            <a:p>
              <a:pPr>
                <a:defRPr/>
              </a:pPr>
              <a:endParaRPr lang="en-US"/>
            </a:p>
          </p:txBody>
        </p:sp>
        <p:pic>
          <p:nvPicPr>
            <p:cNvPr id="14348" name="Picture 14" descr="TMC-WHITE-BIG"/>
            <p:cNvPicPr>
              <a:picLocks noChangeAspect="1" noChangeArrowheads="1"/>
            </p:cNvPicPr>
            <p:nvPr userDrawn="1"/>
          </p:nvPicPr>
          <p:blipFill>
            <a:blip r:embed="rId15" cstate="print"/>
            <a:srcRect/>
            <a:stretch>
              <a:fillRect/>
            </a:stretch>
          </p:blipFill>
          <p:spPr bwMode="auto">
            <a:xfrm rot="5400000">
              <a:off x="296" y="2008"/>
              <a:ext cx="176"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15363" name="Picture 3"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
        <p:nvSpPr>
          <p:cNvPr id="15364"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5"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5366" name="Group 6"/>
          <p:cNvGrpSpPr>
            <a:grpSpLocks/>
          </p:cNvGrpSpPr>
          <p:nvPr/>
        </p:nvGrpSpPr>
        <p:grpSpPr bwMode="auto">
          <a:xfrm>
            <a:off x="-76200" y="3048000"/>
            <a:ext cx="3048000" cy="914400"/>
            <a:chOff x="0" y="432"/>
            <a:chExt cx="1920" cy="576"/>
          </a:xfrm>
        </p:grpSpPr>
        <p:sp>
          <p:nvSpPr>
            <p:cNvPr id="70663"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0664"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5369" name="Group 9"/>
            <p:cNvGrpSpPr>
              <a:grpSpLocks/>
            </p:cNvGrpSpPr>
            <p:nvPr userDrawn="1"/>
          </p:nvGrpSpPr>
          <p:grpSpPr bwMode="auto">
            <a:xfrm>
              <a:off x="672" y="480"/>
              <a:ext cx="1152" cy="480"/>
              <a:chOff x="432" y="480"/>
              <a:chExt cx="1152" cy="480"/>
            </a:xfrm>
          </p:grpSpPr>
          <p:grpSp>
            <p:nvGrpSpPr>
              <p:cNvPr id="15372" name="Group 10"/>
              <p:cNvGrpSpPr>
                <a:grpSpLocks/>
              </p:cNvGrpSpPr>
              <p:nvPr userDrawn="1"/>
            </p:nvGrpSpPr>
            <p:grpSpPr bwMode="auto">
              <a:xfrm>
                <a:off x="432" y="480"/>
                <a:ext cx="1056" cy="480"/>
                <a:chOff x="432" y="480"/>
                <a:chExt cx="1056" cy="480"/>
              </a:xfrm>
            </p:grpSpPr>
            <p:sp>
              <p:nvSpPr>
                <p:cNvPr id="70667"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0668"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0669"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0670"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5371"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682"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16387" name="Picture 3"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
        <p:nvSpPr>
          <p:cNvPr id="16388"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9"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6390" name="Group 6"/>
          <p:cNvGrpSpPr>
            <a:grpSpLocks/>
          </p:cNvGrpSpPr>
          <p:nvPr/>
        </p:nvGrpSpPr>
        <p:grpSpPr bwMode="auto">
          <a:xfrm>
            <a:off x="-76200" y="3048000"/>
            <a:ext cx="3048000" cy="914400"/>
            <a:chOff x="0" y="432"/>
            <a:chExt cx="1920" cy="576"/>
          </a:xfrm>
        </p:grpSpPr>
        <p:sp>
          <p:nvSpPr>
            <p:cNvPr id="71687"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1688"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6393" name="Group 9"/>
            <p:cNvGrpSpPr>
              <a:grpSpLocks/>
            </p:cNvGrpSpPr>
            <p:nvPr userDrawn="1"/>
          </p:nvGrpSpPr>
          <p:grpSpPr bwMode="auto">
            <a:xfrm>
              <a:off x="672" y="480"/>
              <a:ext cx="1152" cy="480"/>
              <a:chOff x="432" y="480"/>
              <a:chExt cx="1152" cy="480"/>
            </a:xfrm>
          </p:grpSpPr>
          <p:grpSp>
            <p:nvGrpSpPr>
              <p:cNvPr id="16396" name="Group 10"/>
              <p:cNvGrpSpPr>
                <a:grpSpLocks/>
              </p:cNvGrpSpPr>
              <p:nvPr userDrawn="1"/>
            </p:nvGrpSpPr>
            <p:grpSpPr bwMode="auto">
              <a:xfrm>
                <a:off x="432" y="480"/>
                <a:ext cx="1056" cy="480"/>
                <a:chOff x="432" y="480"/>
                <a:chExt cx="1056" cy="480"/>
              </a:xfrm>
            </p:grpSpPr>
            <p:sp>
              <p:nvSpPr>
                <p:cNvPr id="71691"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1692"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1693"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1694"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6395"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2706"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17411" name="Picture 3"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17412" name="Group 4"/>
          <p:cNvGrpSpPr>
            <a:grpSpLocks/>
          </p:cNvGrpSpPr>
          <p:nvPr/>
        </p:nvGrpSpPr>
        <p:grpSpPr bwMode="auto">
          <a:xfrm>
            <a:off x="-76200" y="1676400"/>
            <a:ext cx="3048000" cy="914400"/>
            <a:chOff x="0" y="432"/>
            <a:chExt cx="1920" cy="576"/>
          </a:xfrm>
        </p:grpSpPr>
        <p:sp>
          <p:nvSpPr>
            <p:cNvPr id="72709" name="AutoShape 5"/>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2710" name="Rectangle 6"/>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7419" name="Group 7"/>
            <p:cNvGrpSpPr>
              <a:grpSpLocks/>
            </p:cNvGrpSpPr>
            <p:nvPr userDrawn="1"/>
          </p:nvGrpSpPr>
          <p:grpSpPr bwMode="auto">
            <a:xfrm>
              <a:off x="672" y="480"/>
              <a:ext cx="1152" cy="480"/>
              <a:chOff x="432" y="480"/>
              <a:chExt cx="1152" cy="480"/>
            </a:xfrm>
          </p:grpSpPr>
          <p:grpSp>
            <p:nvGrpSpPr>
              <p:cNvPr id="17422" name="Group 8"/>
              <p:cNvGrpSpPr>
                <a:grpSpLocks/>
              </p:cNvGrpSpPr>
              <p:nvPr userDrawn="1"/>
            </p:nvGrpSpPr>
            <p:grpSpPr bwMode="auto">
              <a:xfrm>
                <a:off x="432" y="480"/>
                <a:ext cx="1056" cy="480"/>
                <a:chOff x="432" y="480"/>
                <a:chExt cx="1056" cy="480"/>
              </a:xfrm>
            </p:grpSpPr>
            <p:sp>
              <p:nvSpPr>
                <p:cNvPr id="72713" name="Line 9"/>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2714" name="Line 10"/>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2715" name="Text Box 11"/>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2716" name="Rectangle 12"/>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7421" name="Picture 13"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
        <p:nvSpPr>
          <p:cNvPr id="17413" name="Rectangle 1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4" name="Rectangle 1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20" name="Rectangle 16"/>
          <p:cNvSpPr>
            <a:spLocks noChangeArrowheads="1"/>
          </p:cNvSpPr>
          <p:nvPr/>
        </p:nvSpPr>
        <p:spPr bwMode="auto">
          <a:xfrm>
            <a:off x="990600" y="2743200"/>
            <a:ext cx="1828800" cy="2667000"/>
          </a:xfrm>
          <a:prstGeom prst="rect">
            <a:avLst/>
          </a:prstGeom>
          <a:solidFill>
            <a:srgbClr val="800000"/>
          </a:solidFill>
          <a:ln w="9525">
            <a:noFill/>
            <a:miter lim="800000"/>
            <a:headEnd/>
            <a:tailEnd/>
          </a:ln>
          <a:effectLst/>
        </p:spPr>
        <p:txBody>
          <a:bodyPr wrap="none" anchor="ctr"/>
          <a:lstStyle/>
          <a:p>
            <a:pPr>
              <a:defRPr/>
            </a:pPr>
            <a:endParaRPr lang="en-US"/>
          </a:p>
        </p:txBody>
      </p:sp>
      <p:sp>
        <p:nvSpPr>
          <p:cNvPr id="72721" name="Text Box 17"/>
          <p:cNvSpPr txBox="1">
            <a:spLocks noChangeArrowheads="1"/>
          </p:cNvSpPr>
          <p:nvPr/>
        </p:nvSpPr>
        <p:spPr bwMode="auto">
          <a:xfrm>
            <a:off x="1143000" y="2971800"/>
            <a:ext cx="1524000" cy="366713"/>
          </a:xfrm>
          <a:prstGeom prst="rect">
            <a:avLst/>
          </a:prstGeom>
          <a:noFill/>
          <a:ln w="9525">
            <a:noFill/>
            <a:miter lim="800000"/>
            <a:headEnd/>
            <a:tailEnd/>
          </a:ln>
          <a:effectLst/>
        </p:spPr>
        <p:txBody>
          <a:bodyPr>
            <a:spAutoFit/>
          </a:bodyPr>
          <a:lstStyle/>
          <a:p>
            <a:pPr>
              <a:spcBef>
                <a:spcPct val="50000"/>
              </a:spcBef>
              <a:defRPr/>
            </a:pPr>
            <a:endParaRPr lang="en-US">
              <a:latin typeface="Minion Pro" pitchFamily="18" charset="0"/>
            </a:endParaRP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3730"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18435" name="Picture 3"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18436" name="Group 4"/>
          <p:cNvGrpSpPr>
            <a:grpSpLocks/>
          </p:cNvGrpSpPr>
          <p:nvPr/>
        </p:nvGrpSpPr>
        <p:grpSpPr bwMode="auto">
          <a:xfrm>
            <a:off x="-76200" y="1676400"/>
            <a:ext cx="3048000" cy="914400"/>
            <a:chOff x="0" y="1920"/>
            <a:chExt cx="1920" cy="576"/>
          </a:xfrm>
        </p:grpSpPr>
        <p:sp>
          <p:nvSpPr>
            <p:cNvPr id="73733" name="AutoShape 5"/>
            <p:cNvSpPr>
              <a:spLocks noChangeArrowheads="1"/>
            </p:cNvSpPr>
            <p:nvPr userDrawn="1"/>
          </p:nvSpPr>
          <p:spPr bwMode="auto">
            <a:xfrm>
              <a:off x="1728" y="2160"/>
              <a:ext cx="192" cy="144"/>
            </a:xfrm>
            <a:prstGeom prst="diamond">
              <a:avLst/>
            </a:prstGeom>
            <a:solidFill>
              <a:schemeClr val="bg1"/>
            </a:solidFill>
            <a:ln w="9525">
              <a:noFill/>
              <a:miter lim="800000"/>
              <a:headEnd/>
              <a:tailEnd/>
            </a:ln>
            <a:effectLst/>
          </p:spPr>
          <p:txBody>
            <a:bodyPr wrap="none" anchor="ctr"/>
            <a:lstStyle/>
            <a:p>
              <a:pPr algn="ctr">
                <a:defRPr/>
              </a:pPr>
              <a:endParaRPr lang="en-US">
                <a:latin typeface="Minion Pro" pitchFamily="18" charset="0"/>
              </a:endParaRPr>
            </a:p>
          </p:txBody>
        </p:sp>
        <p:sp>
          <p:nvSpPr>
            <p:cNvPr id="73734" name="Rectangle 6"/>
            <p:cNvSpPr>
              <a:spLocks noChangeArrowheads="1"/>
            </p:cNvSpPr>
            <p:nvPr userDrawn="1"/>
          </p:nvSpPr>
          <p:spPr bwMode="auto">
            <a:xfrm>
              <a:off x="0" y="1920"/>
              <a:ext cx="1824" cy="576"/>
            </a:xfrm>
            <a:prstGeom prst="rect">
              <a:avLst/>
            </a:prstGeom>
            <a:solidFill>
              <a:schemeClr val="bg1"/>
            </a:solidFill>
            <a:ln w="9525">
              <a:noFill/>
              <a:miter lim="800000"/>
              <a:headEnd/>
              <a:tailEnd/>
            </a:ln>
            <a:effectLst/>
          </p:spPr>
          <p:txBody>
            <a:bodyPr wrap="none" anchor="ctr"/>
            <a:lstStyle/>
            <a:p>
              <a:pPr>
                <a:defRPr/>
              </a:pPr>
              <a:endParaRPr lang="en-US"/>
            </a:p>
          </p:txBody>
        </p:sp>
        <p:grpSp>
          <p:nvGrpSpPr>
            <p:cNvPr id="18443" name="Group 7"/>
            <p:cNvGrpSpPr>
              <a:grpSpLocks/>
            </p:cNvGrpSpPr>
            <p:nvPr userDrawn="1"/>
          </p:nvGrpSpPr>
          <p:grpSpPr bwMode="auto">
            <a:xfrm>
              <a:off x="672" y="1968"/>
              <a:ext cx="1056" cy="480"/>
              <a:chOff x="432" y="480"/>
              <a:chExt cx="1056" cy="480"/>
            </a:xfrm>
          </p:grpSpPr>
          <p:sp>
            <p:nvSpPr>
              <p:cNvPr id="73736" name="Line 8"/>
              <p:cNvSpPr>
                <a:spLocks noChangeShapeType="1"/>
              </p:cNvSpPr>
              <p:nvPr userDrawn="1"/>
            </p:nvSpPr>
            <p:spPr bwMode="auto">
              <a:xfrm>
                <a:off x="432" y="480"/>
                <a:ext cx="0" cy="480"/>
              </a:xfrm>
              <a:prstGeom prst="line">
                <a:avLst/>
              </a:prstGeom>
              <a:noFill/>
              <a:ln w="12700">
                <a:solidFill>
                  <a:srgbClr val="800000"/>
                </a:solidFill>
                <a:round/>
                <a:headEnd/>
                <a:tailEnd/>
              </a:ln>
              <a:effectLst/>
            </p:spPr>
            <p:txBody>
              <a:bodyPr/>
              <a:lstStyle/>
              <a:p>
                <a:pPr>
                  <a:defRPr/>
                </a:pPr>
                <a:endParaRPr lang="en-US"/>
              </a:p>
            </p:txBody>
          </p:sp>
          <p:sp>
            <p:nvSpPr>
              <p:cNvPr id="73737" name="Line 9"/>
              <p:cNvSpPr>
                <a:spLocks noChangeShapeType="1"/>
              </p:cNvSpPr>
              <p:nvPr userDrawn="1"/>
            </p:nvSpPr>
            <p:spPr bwMode="auto">
              <a:xfrm>
                <a:off x="432" y="768"/>
                <a:ext cx="1056" cy="1"/>
              </a:xfrm>
              <a:prstGeom prst="line">
                <a:avLst/>
              </a:prstGeom>
              <a:noFill/>
              <a:ln w="12700">
                <a:solidFill>
                  <a:srgbClr val="800000"/>
                </a:solidFill>
                <a:round/>
                <a:headEnd/>
                <a:tailEnd/>
              </a:ln>
              <a:effectLst/>
            </p:spPr>
            <p:txBody>
              <a:bodyPr/>
              <a:lstStyle/>
              <a:p>
                <a:pPr>
                  <a:defRPr/>
                </a:pPr>
                <a:endParaRPr lang="en-US"/>
              </a:p>
            </p:txBody>
          </p:sp>
        </p:grpSp>
        <p:sp>
          <p:nvSpPr>
            <p:cNvPr id="73738" name="Text Box 10"/>
            <p:cNvSpPr txBox="1">
              <a:spLocks noChangeArrowheads="1"/>
            </p:cNvSpPr>
            <p:nvPr userDrawn="1"/>
          </p:nvSpPr>
          <p:spPr bwMode="auto">
            <a:xfrm>
              <a:off x="672" y="2304"/>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800000"/>
                  </a:solidFill>
                  <a:latin typeface="Minion Pro" pitchFamily="18" charset="0"/>
                </a:rPr>
                <a:t>TRUMAN MEDICAL CENTERS</a:t>
              </a:r>
            </a:p>
          </p:txBody>
        </p:sp>
        <p:sp>
          <p:nvSpPr>
            <p:cNvPr id="73739" name="Rectangle 11"/>
            <p:cNvSpPr>
              <a:spLocks noChangeArrowheads="1"/>
            </p:cNvSpPr>
            <p:nvPr userDrawn="1"/>
          </p:nvSpPr>
          <p:spPr bwMode="auto">
            <a:xfrm>
              <a:off x="144" y="1968"/>
              <a:ext cx="480" cy="480"/>
            </a:xfrm>
            <a:prstGeom prst="rect">
              <a:avLst/>
            </a:prstGeom>
            <a:solidFill>
              <a:srgbClr val="800000"/>
            </a:solidFill>
            <a:ln w="9525">
              <a:noFill/>
              <a:miter lim="800000"/>
              <a:headEnd/>
              <a:tailEnd/>
            </a:ln>
            <a:effectLst/>
          </p:spPr>
          <p:txBody>
            <a:bodyPr wrap="none" anchor="ctr"/>
            <a:lstStyle/>
            <a:p>
              <a:pPr>
                <a:defRPr/>
              </a:pPr>
              <a:endParaRPr lang="en-US"/>
            </a:p>
          </p:txBody>
        </p:sp>
        <p:pic>
          <p:nvPicPr>
            <p:cNvPr id="18446" name="Picture 12" descr="TMC-WHITE-BIG"/>
            <p:cNvPicPr>
              <a:picLocks noChangeAspect="1" noChangeArrowheads="1"/>
            </p:cNvPicPr>
            <p:nvPr userDrawn="1"/>
          </p:nvPicPr>
          <p:blipFill>
            <a:blip r:embed="rId15" cstate="print"/>
            <a:srcRect/>
            <a:stretch>
              <a:fillRect/>
            </a:stretch>
          </p:blipFill>
          <p:spPr bwMode="auto">
            <a:xfrm rot="5400000">
              <a:off x="296" y="2008"/>
              <a:ext cx="176" cy="384"/>
            </a:xfrm>
            <a:prstGeom prst="rect">
              <a:avLst/>
            </a:prstGeom>
            <a:noFill/>
            <a:ln w="9525">
              <a:noFill/>
              <a:miter lim="800000"/>
              <a:headEnd/>
              <a:tailEnd/>
            </a:ln>
          </p:spPr>
        </p:pic>
      </p:grpSp>
      <p:sp>
        <p:nvSpPr>
          <p:cNvPr id="18437" name="Rectangle 1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8" name="Rectangle 14"/>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43" name="Rectangle 15"/>
          <p:cNvSpPr>
            <a:spLocks noChangeArrowheads="1"/>
          </p:cNvSpPr>
          <p:nvPr/>
        </p:nvSpPr>
        <p:spPr bwMode="auto">
          <a:xfrm>
            <a:off x="990600" y="2743200"/>
            <a:ext cx="1828800" cy="2667000"/>
          </a:xfrm>
          <a:prstGeom prst="rect">
            <a:avLst/>
          </a:prstGeom>
          <a:solidFill>
            <a:srgbClr val="800000"/>
          </a:solidFill>
          <a:ln w="9525">
            <a:noFill/>
            <a:miter lim="800000"/>
            <a:headEnd/>
            <a:tailEnd/>
          </a:ln>
          <a:effectLst/>
        </p:spPr>
        <p:txBody>
          <a:bodyPr wrap="none" anchor="ctr"/>
          <a:lstStyle/>
          <a:p>
            <a:pPr>
              <a:defRPr/>
            </a:pPr>
            <a:endParaRPr lang="en-US"/>
          </a:p>
        </p:txBody>
      </p:sp>
      <p:sp>
        <p:nvSpPr>
          <p:cNvPr id="73744" name="Text Box 16"/>
          <p:cNvSpPr txBox="1">
            <a:spLocks noChangeArrowheads="1"/>
          </p:cNvSpPr>
          <p:nvPr/>
        </p:nvSpPr>
        <p:spPr bwMode="auto">
          <a:xfrm>
            <a:off x="838200" y="2971800"/>
            <a:ext cx="1524000" cy="366713"/>
          </a:xfrm>
          <a:prstGeom prst="rect">
            <a:avLst/>
          </a:prstGeom>
          <a:noFill/>
          <a:ln w="9525">
            <a:noFill/>
            <a:miter lim="800000"/>
            <a:headEnd/>
            <a:tailEnd/>
          </a:ln>
          <a:effectLst/>
        </p:spPr>
        <p:txBody>
          <a:bodyPr>
            <a:spAutoFit/>
          </a:bodyPr>
          <a:lstStyle/>
          <a:p>
            <a:pPr>
              <a:spcBef>
                <a:spcPct val="50000"/>
              </a:spcBef>
              <a:defRPr/>
            </a:pPr>
            <a:endParaRPr lang="en-US">
              <a:latin typeface="Minion Pro" pitchFamily="18" charset="0"/>
            </a:endParaRP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19459" name="Picture 3"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
        <p:nvSpPr>
          <p:cNvPr id="19460"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1"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8" name="Rectangle 6"/>
          <p:cNvSpPr>
            <a:spLocks noChangeArrowheads="1"/>
          </p:cNvSpPr>
          <p:nvPr/>
        </p:nvSpPr>
        <p:spPr bwMode="auto">
          <a:xfrm>
            <a:off x="990600" y="2743200"/>
            <a:ext cx="1828800" cy="2667000"/>
          </a:xfrm>
          <a:prstGeom prst="rect">
            <a:avLst/>
          </a:prstGeom>
          <a:solidFill>
            <a:srgbClr val="800000"/>
          </a:solidFill>
          <a:ln w="9525">
            <a:noFill/>
            <a:miter lim="800000"/>
            <a:headEnd/>
            <a:tailEnd/>
          </a:ln>
          <a:effectLst/>
        </p:spPr>
        <p:txBody>
          <a:bodyPr wrap="none" anchor="ctr"/>
          <a:lstStyle/>
          <a:p>
            <a:pPr>
              <a:defRPr/>
            </a:pPr>
            <a:endParaRPr lang="en-US"/>
          </a:p>
        </p:txBody>
      </p:sp>
      <p:sp>
        <p:nvSpPr>
          <p:cNvPr id="74759" name="Text Box 7"/>
          <p:cNvSpPr txBox="1">
            <a:spLocks noChangeArrowheads="1"/>
          </p:cNvSpPr>
          <p:nvPr/>
        </p:nvSpPr>
        <p:spPr bwMode="auto">
          <a:xfrm>
            <a:off x="838200" y="2971800"/>
            <a:ext cx="1524000" cy="366713"/>
          </a:xfrm>
          <a:prstGeom prst="rect">
            <a:avLst/>
          </a:prstGeom>
          <a:noFill/>
          <a:ln w="9525">
            <a:noFill/>
            <a:miter lim="800000"/>
            <a:headEnd/>
            <a:tailEnd/>
          </a:ln>
          <a:effectLst/>
        </p:spPr>
        <p:txBody>
          <a:bodyPr>
            <a:spAutoFit/>
          </a:bodyPr>
          <a:lstStyle/>
          <a:p>
            <a:pPr>
              <a:spcBef>
                <a:spcPct val="50000"/>
              </a:spcBef>
              <a:defRPr/>
            </a:pPr>
            <a:endParaRPr lang="en-US">
              <a:latin typeface="Minion Pro" pitchFamily="18" charset="0"/>
            </a:endParaRPr>
          </a:p>
        </p:txBody>
      </p:sp>
      <p:grpSp>
        <p:nvGrpSpPr>
          <p:cNvPr id="19464" name="Group 8"/>
          <p:cNvGrpSpPr>
            <a:grpSpLocks/>
          </p:cNvGrpSpPr>
          <p:nvPr/>
        </p:nvGrpSpPr>
        <p:grpSpPr bwMode="auto">
          <a:xfrm>
            <a:off x="-76200" y="1676400"/>
            <a:ext cx="3048000" cy="914400"/>
            <a:chOff x="0" y="432"/>
            <a:chExt cx="1920" cy="576"/>
          </a:xfrm>
        </p:grpSpPr>
        <p:sp>
          <p:nvSpPr>
            <p:cNvPr id="74761" name="AutoShape 9"/>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4762" name="Rectangle 10"/>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19467" name="Group 11"/>
            <p:cNvGrpSpPr>
              <a:grpSpLocks/>
            </p:cNvGrpSpPr>
            <p:nvPr userDrawn="1"/>
          </p:nvGrpSpPr>
          <p:grpSpPr bwMode="auto">
            <a:xfrm>
              <a:off x="672" y="480"/>
              <a:ext cx="1152" cy="480"/>
              <a:chOff x="432" y="480"/>
              <a:chExt cx="1152" cy="480"/>
            </a:xfrm>
          </p:grpSpPr>
          <p:grpSp>
            <p:nvGrpSpPr>
              <p:cNvPr id="19470" name="Group 12"/>
              <p:cNvGrpSpPr>
                <a:grpSpLocks/>
              </p:cNvGrpSpPr>
              <p:nvPr userDrawn="1"/>
            </p:nvGrpSpPr>
            <p:grpSpPr bwMode="auto">
              <a:xfrm>
                <a:off x="432" y="480"/>
                <a:ext cx="1056" cy="480"/>
                <a:chOff x="432" y="480"/>
                <a:chExt cx="1056" cy="480"/>
              </a:xfrm>
            </p:grpSpPr>
            <p:sp>
              <p:nvSpPr>
                <p:cNvPr id="74765" name="Line 13"/>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4766" name="Line 14"/>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4767" name="Text Box 15"/>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4768" name="Rectangle 16"/>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9469" name="Picture 17"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20483" name="Picture 3"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
        <p:nvSpPr>
          <p:cNvPr id="20484"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5"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ChangeArrowheads="1"/>
          </p:cNvSpPr>
          <p:nvPr/>
        </p:nvSpPr>
        <p:spPr bwMode="auto">
          <a:xfrm>
            <a:off x="990600" y="2743200"/>
            <a:ext cx="1828800" cy="2667000"/>
          </a:xfrm>
          <a:prstGeom prst="rect">
            <a:avLst/>
          </a:prstGeom>
          <a:solidFill>
            <a:srgbClr val="800000"/>
          </a:solidFill>
          <a:ln w="9525">
            <a:noFill/>
            <a:miter lim="800000"/>
            <a:headEnd/>
            <a:tailEnd/>
          </a:ln>
          <a:effectLst/>
        </p:spPr>
        <p:txBody>
          <a:bodyPr wrap="none" anchor="ctr"/>
          <a:lstStyle/>
          <a:p>
            <a:pPr>
              <a:defRPr/>
            </a:pPr>
            <a:endParaRPr lang="en-US"/>
          </a:p>
        </p:txBody>
      </p:sp>
      <p:sp>
        <p:nvSpPr>
          <p:cNvPr id="75783" name="Text Box 7"/>
          <p:cNvSpPr txBox="1">
            <a:spLocks noChangeArrowheads="1"/>
          </p:cNvSpPr>
          <p:nvPr/>
        </p:nvSpPr>
        <p:spPr bwMode="auto">
          <a:xfrm>
            <a:off x="838200" y="2971800"/>
            <a:ext cx="1524000" cy="366713"/>
          </a:xfrm>
          <a:prstGeom prst="rect">
            <a:avLst/>
          </a:prstGeom>
          <a:noFill/>
          <a:ln w="9525">
            <a:noFill/>
            <a:miter lim="800000"/>
            <a:headEnd/>
            <a:tailEnd/>
          </a:ln>
          <a:effectLst/>
        </p:spPr>
        <p:txBody>
          <a:bodyPr>
            <a:spAutoFit/>
          </a:bodyPr>
          <a:lstStyle/>
          <a:p>
            <a:pPr>
              <a:spcBef>
                <a:spcPct val="50000"/>
              </a:spcBef>
              <a:defRPr/>
            </a:pPr>
            <a:endParaRPr lang="en-US">
              <a:latin typeface="Minion Pro" pitchFamily="18" charset="0"/>
            </a:endParaRPr>
          </a:p>
        </p:txBody>
      </p:sp>
      <p:grpSp>
        <p:nvGrpSpPr>
          <p:cNvPr id="20488" name="Group 8"/>
          <p:cNvGrpSpPr>
            <a:grpSpLocks/>
          </p:cNvGrpSpPr>
          <p:nvPr/>
        </p:nvGrpSpPr>
        <p:grpSpPr bwMode="auto">
          <a:xfrm>
            <a:off x="-76200" y="1676400"/>
            <a:ext cx="3048000" cy="914400"/>
            <a:chOff x="0" y="432"/>
            <a:chExt cx="1920" cy="576"/>
          </a:xfrm>
        </p:grpSpPr>
        <p:sp>
          <p:nvSpPr>
            <p:cNvPr id="75785" name="AutoShape 9"/>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5786" name="Rectangle 10"/>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0491" name="Group 11"/>
            <p:cNvGrpSpPr>
              <a:grpSpLocks/>
            </p:cNvGrpSpPr>
            <p:nvPr userDrawn="1"/>
          </p:nvGrpSpPr>
          <p:grpSpPr bwMode="auto">
            <a:xfrm>
              <a:off x="672" y="480"/>
              <a:ext cx="1152" cy="480"/>
              <a:chOff x="432" y="480"/>
              <a:chExt cx="1152" cy="480"/>
            </a:xfrm>
          </p:grpSpPr>
          <p:grpSp>
            <p:nvGrpSpPr>
              <p:cNvPr id="20494" name="Group 12"/>
              <p:cNvGrpSpPr>
                <a:grpSpLocks/>
              </p:cNvGrpSpPr>
              <p:nvPr userDrawn="1"/>
            </p:nvGrpSpPr>
            <p:grpSpPr bwMode="auto">
              <a:xfrm>
                <a:off x="432" y="480"/>
                <a:ext cx="1056" cy="480"/>
                <a:chOff x="432" y="480"/>
                <a:chExt cx="1056" cy="480"/>
              </a:xfrm>
            </p:grpSpPr>
            <p:sp>
              <p:nvSpPr>
                <p:cNvPr id="75789" name="Line 13"/>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5790" name="Line 14"/>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5791" name="Text Box 15"/>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5792" name="Rectangle 16"/>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0493" name="Picture 17"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CFBE9E"/>
        </a:solidFill>
        <a:effectLst/>
      </p:bgPr>
    </p:bg>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1507" name="Rectangle 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8"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1509" name="Group 5"/>
          <p:cNvGrpSpPr>
            <a:grpSpLocks/>
          </p:cNvGrpSpPr>
          <p:nvPr/>
        </p:nvGrpSpPr>
        <p:grpSpPr bwMode="auto">
          <a:xfrm>
            <a:off x="-76200" y="685800"/>
            <a:ext cx="3048000" cy="914400"/>
            <a:chOff x="0" y="432"/>
            <a:chExt cx="1920" cy="576"/>
          </a:xfrm>
        </p:grpSpPr>
        <p:sp>
          <p:nvSpPr>
            <p:cNvPr id="76806" name="AutoShape 6"/>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6807" name="Rectangle 7"/>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1513" name="Group 8"/>
            <p:cNvGrpSpPr>
              <a:grpSpLocks/>
            </p:cNvGrpSpPr>
            <p:nvPr userDrawn="1"/>
          </p:nvGrpSpPr>
          <p:grpSpPr bwMode="auto">
            <a:xfrm>
              <a:off x="672" y="480"/>
              <a:ext cx="1152" cy="480"/>
              <a:chOff x="432" y="480"/>
              <a:chExt cx="1152" cy="480"/>
            </a:xfrm>
          </p:grpSpPr>
          <p:grpSp>
            <p:nvGrpSpPr>
              <p:cNvPr id="21516" name="Group 9"/>
              <p:cNvGrpSpPr>
                <a:grpSpLocks/>
              </p:cNvGrpSpPr>
              <p:nvPr userDrawn="1"/>
            </p:nvGrpSpPr>
            <p:grpSpPr bwMode="auto">
              <a:xfrm>
                <a:off x="432" y="480"/>
                <a:ext cx="1056" cy="480"/>
                <a:chOff x="432" y="480"/>
                <a:chExt cx="1056" cy="480"/>
              </a:xfrm>
            </p:grpSpPr>
            <p:sp>
              <p:nvSpPr>
                <p:cNvPr id="76810" name="Line 10"/>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6811" name="Line 11"/>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6812" name="Text Box 12"/>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6813" name="Rectangle 13"/>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1515" name="Picture 14" descr="TMC-RED-BIG"/>
            <p:cNvPicPr>
              <a:picLocks noChangeAspect="1" noChangeArrowheads="1"/>
            </p:cNvPicPr>
            <p:nvPr userDrawn="1"/>
          </p:nvPicPr>
          <p:blipFill>
            <a:blip r:embed="rId13" cstate="print"/>
            <a:srcRect/>
            <a:stretch>
              <a:fillRect/>
            </a:stretch>
          </p:blipFill>
          <p:spPr bwMode="auto">
            <a:xfrm rot="5400000">
              <a:off x="295" y="521"/>
              <a:ext cx="177" cy="384"/>
            </a:xfrm>
            <a:prstGeom prst="rect">
              <a:avLst/>
            </a:prstGeom>
            <a:noFill/>
            <a:ln w="9525">
              <a:noFill/>
              <a:miter lim="800000"/>
              <a:headEnd/>
              <a:tailEnd/>
            </a:ln>
          </p:spPr>
        </p:pic>
      </p:grpSp>
      <p:pic>
        <p:nvPicPr>
          <p:cNvPr id="21510" name="Picture 1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77826"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2531" name="Rectangle 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2"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2533"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22534" name="Group 6"/>
          <p:cNvGrpSpPr>
            <a:grpSpLocks/>
          </p:cNvGrpSpPr>
          <p:nvPr/>
        </p:nvGrpSpPr>
        <p:grpSpPr bwMode="auto">
          <a:xfrm>
            <a:off x="-76200" y="685800"/>
            <a:ext cx="3048000" cy="914400"/>
            <a:chOff x="0" y="432"/>
            <a:chExt cx="1920" cy="576"/>
          </a:xfrm>
        </p:grpSpPr>
        <p:sp>
          <p:nvSpPr>
            <p:cNvPr id="77831"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7832"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2537" name="Group 9"/>
            <p:cNvGrpSpPr>
              <a:grpSpLocks/>
            </p:cNvGrpSpPr>
            <p:nvPr userDrawn="1"/>
          </p:nvGrpSpPr>
          <p:grpSpPr bwMode="auto">
            <a:xfrm>
              <a:off x="672" y="480"/>
              <a:ext cx="1152" cy="480"/>
              <a:chOff x="432" y="480"/>
              <a:chExt cx="1152" cy="480"/>
            </a:xfrm>
          </p:grpSpPr>
          <p:grpSp>
            <p:nvGrpSpPr>
              <p:cNvPr id="22540" name="Group 10"/>
              <p:cNvGrpSpPr>
                <a:grpSpLocks/>
              </p:cNvGrpSpPr>
              <p:nvPr userDrawn="1"/>
            </p:nvGrpSpPr>
            <p:grpSpPr bwMode="auto">
              <a:xfrm>
                <a:off x="432" y="480"/>
                <a:ext cx="1056" cy="480"/>
                <a:chOff x="432" y="480"/>
                <a:chExt cx="1056" cy="480"/>
              </a:xfrm>
            </p:grpSpPr>
            <p:sp>
              <p:nvSpPr>
                <p:cNvPr id="77835"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7836"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7837"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7838"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2539"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9C9243"/>
        </a:solidFill>
        <a:effectLst/>
      </p:bgPr>
    </p:bg>
    <p:spTree>
      <p:nvGrpSpPr>
        <p:cNvPr id="1" name=""/>
        <p:cNvGrpSpPr/>
        <p:nvPr/>
      </p:nvGrpSpPr>
      <p:grpSpPr>
        <a:xfrm>
          <a:off x="0" y="0"/>
          <a:ext cx="0" cy="0"/>
          <a:chOff x="0" y="0"/>
          <a:chExt cx="0" cy="0"/>
        </a:xfrm>
      </p:grpSpPr>
      <p:sp>
        <p:nvSpPr>
          <p:cNvPr id="78850"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3555" name="Rectangle 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6"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557"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23558" name="Group 6"/>
          <p:cNvGrpSpPr>
            <a:grpSpLocks/>
          </p:cNvGrpSpPr>
          <p:nvPr/>
        </p:nvGrpSpPr>
        <p:grpSpPr bwMode="auto">
          <a:xfrm>
            <a:off x="-76200" y="685800"/>
            <a:ext cx="3048000" cy="914400"/>
            <a:chOff x="0" y="432"/>
            <a:chExt cx="1920" cy="576"/>
          </a:xfrm>
        </p:grpSpPr>
        <p:sp>
          <p:nvSpPr>
            <p:cNvPr id="78855"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8856"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3561" name="Group 9"/>
            <p:cNvGrpSpPr>
              <a:grpSpLocks/>
            </p:cNvGrpSpPr>
            <p:nvPr userDrawn="1"/>
          </p:nvGrpSpPr>
          <p:grpSpPr bwMode="auto">
            <a:xfrm>
              <a:off x="672" y="480"/>
              <a:ext cx="1152" cy="480"/>
              <a:chOff x="432" y="480"/>
              <a:chExt cx="1152" cy="480"/>
            </a:xfrm>
          </p:grpSpPr>
          <p:grpSp>
            <p:nvGrpSpPr>
              <p:cNvPr id="23564" name="Group 10"/>
              <p:cNvGrpSpPr>
                <a:grpSpLocks/>
              </p:cNvGrpSpPr>
              <p:nvPr userDrawn="1"/>
            </p:nvGrpSpPr>
            <p:grpSpPr bwMode="auto">
              <a:xfrm>
                <a:off x="432" y="480"/>
                <a:ext cx="1056" cy="480"/>
                <a:chOff x="432" y="480"/>
                <a:chExt cx="1056" cy="480"/>
              </a:xfrm>
            </p:grpSpPr>
            <p:sp>
              <p:nvSpPr>
                <p:cNvPr id="78859"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8860"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8861"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8862"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3563"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7FA1B6"/>
        </a:solidFill>
        <a:effectLst/>
      </p:bgPr>
    </p:bg>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4579" name="Rectangle 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0"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4581"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24582" name="Group 6"/>
          <p:cNvGrpSpPr>
            <a:grpSpLocks/>
          </p:cNvGrpSpPr>
          <p:nvPr/>
        </p:nvGrpSpPr>
        <p:grpSpPr bwMode="auto">
          <a:xfrm>
            <a:off x="-76200" y="685800"/>
            <a:ext cx="3048000" cy="914400"/>
            <a:chOff x="0" y="432"/>
            <a:chExt cx="1920" cy="576"/>
          </a:xfrm>
        </p:grpSpPr>
        <p:sp>
          <p:nvSpPr>
            <p:cNvPr id="79879"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79880"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4585" name="Group 9"/>
            <p:cNvGrpSpPr>
              <a:grpSpLocks/>
            </p:cNvGrpSpPr>
            <p:nvPr userDrawn="1"/>
          </p:nvGrpSpPr>
          <p:grpSpPr bwMode="auto">
            <a:xfrm>
              <a:off x="672" y="480"/>
              <a:ext cx="1152" cy="480"/>
              <a:chOff x="432" y="480"/>
              <a:chExt cx="1152" cy="480"/>
            </a:xfrm>
          </p:grpSpPr>
          <p:grpSp>
            <p:nvGrpSpPr>
              <p:cNvPr id="24588" name="Group 10"/>
              <p:cNvGrpSpPr>
                <a:grpSpLocks/>
              </p:cNvGrpSpPr>
              <p:nvPr userDrawn="1"/>
            </p:nvGrpSpPr>
            <p:grpSpPr bwMode="auto">
              <a:xfrm>
                <a:off x="432" y="480"/>
                <a:ext cx="1056" cy="480"/>
                <a:chOff x="432" y="480"/>
                <a:chExt cx="1056" cy="480"/>
              </a:xfrm>
            </p:grpSpPr>
            <p:sp>
              <p:nvSpPr>
                <p:cNvPr id="79883"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79884"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79885"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79886"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4587"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CFBE9E"/>
        </a:solidFill>
        <a:effectLst/>
      </p:bgPr>
    </p:bg>
    <p:spTree>
      <p:nvGrpSpPr>
        <p:cNvPr id="1" name=""/>
        <p:cNvGrpSpPr/>
        <p:nvPr/>
      </p:nvGrpSpPr>
      <p:grpSpPr>
        <a:xfrm>
          <a:off x="0" y="0"/>
          <a:ext cx="0" cy="0"/>
          <a:chOff x="0" y="0"/>
          <a:chExt cx="0" cy="0"/>
        </a:xfrm>
      </p:grpSpPr>
      <p:sp>
        <p:nvSpPr>
          <p:cNvPr id="80898"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5603"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5605"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25606" name="Group 6"/>
          <p:cNvGrpSpPr>
            <a:grpSpLocks/>
          </p:cNvGrpSpPr>
          <p:nvPr/>
        </p:nvGrpSpPr>
        <p:grpSpPr bwMode="auto">
          <a:xfrm>
            <a:off x="-76200" y="5105400"/>
            <a:ext cx="3048000" cy="914400"/>
            <a:chOff x="0" y="432"/>
            <a:chExt cx="1920" cy="576"/>
          </a:xfrm>
        </p:grpSpPr>
        <p:sp>
          <p:nvSpPr>
            <p:cNvPr id="80903"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80904"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5609" name="Group 9"/>
            <p:cNvGrpSpPr>
              <a:grpSpLocks/>
            </p:cNvGrpSpPr>
            <p:nvPr userDrawn="1"/>
          </p:nvGrpSpPr>
          <p:grpSpPr bwMode="auto">
            <a:xfrm>
              <a:off x="672" y="480"/>
              <a:ext cx="1152" cy="480"/>
              <a:chOff x="432" y="480"/>
              <a:chExt cx="1152" cy="480"/>
            </a:xfrm>
          </p:grpSpPr>
          <p:grpSp>
            <p:nvGrpSpPr>
              <p:cNvPr id="25612" name="Group 10"/>
              <p:cNvGrpSpPr>
                <a:grpSpLocks/>
              </p:cNvGrpSpPr>
              <p:nvPr userDrawn="1"/>
            </p:nvGrpSpPr>
            <p:grpSpPr bwMode="auto">
              <a:xfrm>
                <a:off x="432" y="480"/>
                <a:ext cx="1056" cy="480"/>
                <a:chOff x="432" y="480"/>
                <a:chExt cx="1056" cy="480"/>
              </a:xfrm>
            </p:grpSpPr>
            <p:sp>
              <p:nvSpPr>
                <p:cNvPr id="80907"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80908"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80909"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80910"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5611"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81922"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6627"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6629"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26630" name="Group 6"/>
          <p:cNvGrpSpPr>
            <a:grpSpLocks/>
          </p:cNvGrpSpPr>
          <p:nvPr/>
        </p:nvGrpSpPr>
        <p:grpSpPr bwMode="auto">
          <a:xfrm>
            <a:off x="-76200" y="5105400"/>
            <a:ext cx="3048000" cy="914400"/>
            <a:chOff x="0" y="432"/>
            <a:chExt cx="1920" cy="576"/>
          </a:xfrm>
        </p:grpSpPr>
        <p:sp>
          <p:nvSpPr>
            <p:cNvPr id="81927"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81928"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6633" name="Group 9"/>
            <p:cNvGrpSpPr>
              <a:grpSpLocks/>
            </p:cNvGrpSpPr>
            <p:nvPr userDrawn="1"/>
          </p:nvGrpSpPr>
          <p:grpSpPr bwMode="auto">
            <a:xfrm>
              <a:off x="672" y="480"/>
              <a:ext cx="1152" cy="480"/>
              <a:chOff x="432" y="480"/>
              <a:chExt cx="1152" cy="480"/>
            </a:xfrm>
          </p:grpSpPr>
          <p:grpSp>
            <p:nvGrpSpPr>
              <p:cNvPr id="26636" name="Group 10"/>
              <p:cNvGrpSpPr>
                <a:grpSpLocks/>
              </p:cNvGrpSpPr>
              <p:nvPr userDrawn="1"/>
            </p:nvGrpSpPr>
            <p:grpSpPr bwMode="auto">
              <a:xfrm>
                <a:off x="432" y="480"/>
                <a:ext cx="1056" cy="480"/>
                <a:chOff x="432" y="480"/>
                <a:chExt cx="1056" cy="480"/>
              </a:xfrm>
            </p:grpSpPr>
            <p:sp>
              <p:nvSpPr>
                <p:cNvPr id="81931"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81932"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81933"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81934"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6635"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9C9243"/>
        </a:solidFill>
        <a:effectLst/>
      </p:bgPr>
    </p:bg>
    <p:spTree>
      <p:nvGrpSpPr>
        <p:cNvPr id="1" name=""/>
        <p:cNvGrpSpPr/>
        <p:nvPr/>
      </p:nvGrpSpPr>
      <p:grpSpPr>
        <a:xfrm>
          <a:off x="0" y="0"/>
          <a:ext cx="0" cy="0"/>
          <a:chOff x="0" y="0"/>
          <a:chExt cx="0" cy="0"/>
        </a:xfrm>
      </p:grpSpPr>
      <p:sp>
        <p:nvSpPr>
          <p:cNvPr id="82946"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7651"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7653"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27654" name="Group 6"/>
          <p:cNvGrpSpPr>
            <a:grpSpLocks/>
          </p:cNvGrpSpPr>
          <p:nvPr/>
        </p:nvGrpSpPr>
        <p:grpSpPr bwMode="auto">
          <a:xfrm>
            <a:off x="-76200" y="5105400"/>
            <a:ext cx="3048000" cy="914400"/>
            <a:chOff x="0" y="432"/>
            <a:chExt cx="1920" cy="576"/>
          </a:xfrm>
        </p:grpSpPr>
        <p:sp>
          <p:nvSpPr>
            <p:cNvPr id="82951"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82952"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7657" name="Group 9"/>
            <p:cNvGrpSpPr>
              <a:grpSpLocks/>
            </p:cNvGrpSpPr>
            <p:nvPr userDrawn="1"/>
          </p:nvGrpSpPr>
          <p:grpSpPr bwMode="auto">
            <a:xfrm>
              <a:off x="672" y="480"/>
              <a:ext cx="1152" cy="480"/>
              <a:chOff x="432" y="480"/>
              <a:chExt cx="1152" cy="480"/>
            </a:xfrm>
          </p:grpSpPr>
          <p:grpSp>
            <p:nvGrpSpPr>
              <p:cNvPr id="27660" name="Group 10"/>
              <p:cNvGrpSpPr>
                <a:grpSpLocks/>
              </p:cNvGrpSpPr>
              <p:nvPr userDrawn="1"/>
            </p:nvGrpSpPr>
            <p:grpSpPr bwMode="auto">
              <a:xfrm>
                <a:off x="432" y="480"/>
                <a:ext cx="1056" cy="480"/>
                <a:chOff x="432" y="480"/>
                <a:chExt cx="1056" cy="480"/>
              </a:xfrm>
            </p:grpSpPr>
            <p:sp>
              <p:nvSpPr>
                <p:cNvPr id="82955"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82956"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82957"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82958"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7659"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rgbClr val="7FA1B6"/>
        </a:solidFill>
        <a:effectLst/>
      </p:bgPr>
    </p:bg>
    <p:spTree>
      <p:nvGrpSpPr>
        <p:cNvPr id="1" name=""/>
        <p:cNvGrpSpPr/>
        <p:nvPr/>
      </p:nvGrpSpPr>
      <p:grpSpPr>
        <a:xfrm>
          <a:off x="0" y="0"/>
          <a:ext cx="0" cy="0"/>
          <a:chOff x="0" y="0"/>
          <a:chExt cx="0" cy="0"/>
        </a:xfrm>
      </p:grpSpPr>
      <p:sp>
        <p:nvSpPr>
          <p:cNvPr id="83970"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8675"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8677"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28678" name="Group 6"/>
          <p:cNvGrpSpPr>
            <a:grpSpLocks/>
          </p:cNvGrpSpPr>
          <p:nvPr/>
        </p:nvGrpSpPr>
        <p:grpSpPr bwMode="auto">
          <a:xfrm>
            <a:off x="-76200" y="5105400"/>
            <a:ext cx="3048000" cy="914400"/>
            <a:chOff x="0" y="432"/>
            <a:chExt cx="1920" cy="576"/>
          </a:xfrm>
        </p:grpSpPr>
        <p:sp>
          <p:nvSpPr>
            <p:cNvPr id="83975"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83976"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28681" name="Group 9"/>
            <p:cNvGrpSpPr>
              <a:grpSpLocks/>
            </p:cNvGrpSpPr>
            <p:nvPr userDrawn="1"/>
          </p:nvGrpSpPr>
          <p:grpSpPr bwMode="auto">
            <a:xfrm>
              <a:off x="672" y="480"/>
              <a:ext cx="1152" cy="480"/>
              <a:chOff x="432" y="480"/>
              <a:chExt cx="1152" cy="480"/>
            </a:xfrm>
          </p:grpSpPr>
          <p:grpSp>
            <p:nvGrpSpPr>
              <p:cNvPr id="28684" name="Group 10"/>
              <p:cNvGrpSpPr>
                <a:grpSpLocks/>
              </p:cNvGrpSpPr>
              <p:nvPr userDrawn="1"/>
            </p:nvGrpSpPr>
            <p:grpSpPr bwMode="auto">
              <a:xfrm>
                <a:off x="432" y="480"/>
                <a:ext cx="1056" cy="480"/>
                <a:chOff x="432" y="480"/>
                <a:chExt cx="1056" cy="480"/>
              </a:xfrm>
            </p:grpSpPr>
            <p:sp>
              <p:nvSpPr>
                <p:cNvPr id="83979"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83980"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83981"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83982"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8683"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CFBE9E"/>
        </a:solidFill>
        <a:effectLst/>
      </p:bgPr>
    </p:bg>
    <p:spTree>
      <p:nvGrpSpPr>
        <p:cNvPr id="1" name=""/>
        <p:cNvGrpSpPr/>
        <p:nvPr/>
      </p:nvGrpSpPr>
      <p:grpSpPr>
        <a:xfrm>
          <a:off x="0" y="0"/>
          <a:ext cx="0" cy="0"/>
          <a:chOff x="0" y="0"/>
          <a:chExt cx="0" cy="0"/>
        </a:xfrm>
      </p:grpSpPr>
      <p:sp>
        <p:nvSpPr>
          <p:cNvPr id="84994"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29699"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9701"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3075" name="Rectangle 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3078" name="Group 6"/>
          <p:cNvGrpSpPr>
            <a:grpSpLocks/>
          </p:cNvGrpSpPr>
          <p:nvPr/>
        </p:nvGrpSpPr>
        <p:grpSpPr bwMode="auto">
          <a:xfrm>
            <a:off x="-76200" y="685800"/>
            <a:ext cx="3048000" cy="914400"/>
            <a:chOff x="0" y="432"/>
            <a:chExt cx="1920" cy="576"/>
          </a:xfrm>
        </p:grpSpPr>
        <p:sp>
          <p:nvSpPr>
            <p:cNvPr id="58375"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58376"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3081" name="Group 9"/>
            <p:cNvGrpSpPr>
              <a:grpSpLocks/>
            </p:cNvGrpSpPr>
            <p:nvPr userDrawn="1"/>
          </p:nvGrpSpPr>
          <p:grpSpPr bwMode="auto">
            <a:xfrm>
              <a:off x="672" y="480"/>
              <a:ext cx="1152" cy="480"/>
              <a:chOff x="432" y="480"/>
              <a:chExt cx="1152" cy="480"/>
            </a:xfrm>
          </p:grpSpPr>
          <p:grpSp>
            <p:nvGrpSpPr>
              <p:cNvPr id="3084" name="Group 10"/>
              <p:cNvGrpSpPr>
                <a:grpSpLocks/>
              </p:cNvGrpSpPr>
              <p:nvPr userDrawn="1"/>
            </p:nvGrpSpPr>
            <p:grpSpPr bwMode="auto">
              <a:xfrm>
                <a:off x="432" y="480"/>
                <a:ext cx="1056" cy="480"/>
                <a:chOff x="432" y="480"/>
                <a:chExt cx="1056" cy="480"/>
              </a:xfrm>
            </p:grpSpPr>
            <p:sp>
              <p:nvSpPr>
                <p:cNvPr id="58379"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58380"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58381"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58382"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083"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30723"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4"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25"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9C9243"/>
        </a:solidFill>
        <a:effectLst/>
      </p:bgPr>
    </p:bg>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31747"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8"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1749"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rgbClr val="7FA1B6"/>
        </a:solidFill>
        <a:effectLst/>
      </p:bgPr>
    </p:bg>
    <p:spTree>
      <p:nvGrpSpPr>
        <p:cNvPr id="1" name=""/>
        <p:cNvGrpSpPr/>
        <p:nvPr/>
      </p:nvGrpSpPr>
      <p:grpSpPr>
        <a:xfrm>
          <a:off x="0" y="0"/>
          <a:ext cx="0" cy="0"/>
          <a:chOff x="0" y="0"/>
          <a:chExt cx="0" cy="0"/>
        </a:xfrm>
      </p:grpSpPr>
      <p:sp>
        <p:nvSpPr>
          <p:cNvPr id="88066"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32771"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773" name="Picture 5"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rgbClr val="CFBE9E"/>
        </a:solidFill>
        <a:effectLst/>
      </p:bgPr>
    </p:bg>
    <p:spTree>
      <p:nvGrpSpPr>
        <p:cNvPr id="1" name=""/>
        <p:cNvGrpSpPr/>
        <p:nvPr/>
      </p:nvGrpSpPr>
      <p:grpSpPr>
        <a:xfrm>
          <a:off x="0" y="0"/>
          <a:ext cx="0" cy="0"/>
          <a:chOff x="0" y="0"/>
          <a:chExt cx="0" cy="0"/>
        </a:xfrm>
      </p:grpSpPr>
      <p:sp>
        <p:nvSpPr>
          <p:cNvPr id="89090"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33795" name="Picture 3"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
        <p:nvSpPr>
          <p:cNvPr id="33796"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7"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3798" name="Group 6"/>
          <p:cNvGrpSpPr>
            <a:grpSpLocks/>
          </p:cNvGrpSpPr>
          <p:nvPr/>
        </p:nvGrpSpPr>
        <p:grpSpPr bwMode="auto">
          <a:xfrm>
            <a:off x="-76200" y="3048000"/>
            <a:ext cx="3048000" cy="914400"/>
            <a:chOff x="0" y="432"/>
            <a:chExt cx="1920" cy="576"/>
          </a:xfrm>
        </p:grpSpPr>
        <p:sp>
          <p:nvSpPr>
            <p:cNvPr id="89095"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89096"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33801" name="Group 9"/>
            <p:cNvGrpSpPr>
              <a:grpSpLocks/>
            </p:cNvGrpSpPr>
            <p:nvPr userDrawn="1"/>
          </p:nvGrpSpPr>
          <p:grpSpPr bwMode="auto">
            <a:xfrm>
              <a:off x="672" y="480"/>
              <a:ext cx="1152" cy="480"/>
              <a:chOff x="432" y="480"/>
              <a:chExt cx="1152" cy="480"/>
            </a:xfrm>
          </p:grpSpPr>
          <p:grpSp>
            <p:nvGrpSpPr>
              <p:cNvPr id="33804" name="Group 10"/>
              <p:cNvGrpSpPr>
                <a:grpSpLocks/>
              </p:cNvGrpSpPr>
              <p:nvPr userDrawn="1"/>
            </p:nvGrpSpPr>
            <p:grpSpPr bwMode="auto">
              <a:xfrm>
                <a:off x="432" y="480"/>
                <a:ext cx="1056" cy="480"/>
                <a:chOff x="432" y="480"/>
                <a:chExt cx="1056" cy="480"/>
              </a:xfrm>
            </p:grpSpPr>
            <p:sp>
              <p:nvSpPr>
                <p:cNvPr id="89099"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89100"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89101"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89102"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3803"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34819" name="Picture 3"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
        <p:nvSpPr>
          <p:cNvPr id="34820"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21"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4822" name="Group 6"/>
          <p:cNvGrpSpPr>
            <a:grpSpLocks/>
          </p:cNvGrpSpPr>
          <p:nvPr/>
        </p:nvGrpSpPr>
        <p:grpSpPr bwMode="auto">
          <a:xfrm>
            <a:off x="-76200" y="3048000"/>
            <a:ext cx="3048000" cy="914400"/>
            <a:chOff x="0" y="1920"/>
            <a:chExt cx="1920" cy="576"/>
          </a:xfrm>
        </p:grpSpPr>
        <p:sp>
          <p:nvSpPr>
            <p:cNvPr id="90119" name="AutoShape 7"/>
            <p:cNvSpPr>
              <a:spLocks noChangeArrowheads="1"/>
            </p:cNvSpPr>
            <p:nvPr userDrawn="1"/>
          </p:nvSpPr>
          <p:spPr bwMode="auto">
            <a:xfrm>
              <a:off x="1728" y="2160"/>
              <a:ext cx="192" cy="144"/>
            </a:xfrm>
            <a:prstGeom prst="diamond">
              <a:avLst/>
            </a:prstGeom>
            <a:solidFill>
              <a:schemeClr val="bg1"/>
            </a:solidFill>
            <a:ln w="9525">
              <a:noFill/>
              <a:miter lim="800000"/>
              <a:headEnd/>
              <a:tailEnd/>
            </a:ln>
            <a:effectLst/>
          </p:spPr>
          <p:txBody>
            <a:bodyPr wrap="none" anchor="ctr"/>
            <a:lstStyle/>
            <a:p>
              <a:pPr algn="ctr">
                <a:defRPr/>
              </a:pPr>
              <a:endParaRPr lang="en-US">
                <a:latin typeface="Minion Pro" pitchFamily="18" charset="0"/>
              </a:endParaRPr>
            </a:p>
          </p:txBody>
        </p:sp>
        <p:sp>
          <p:nvSpPr>
            <p:cNvPr id="90120" name="Rectangle 8"/>
            <p:cNvSpPr>
              <a:spLocks noChangeArrowheads="1"/>
            </p:cNvSpPr>
            <p:nvPr userDrawn="1"/>
          </p:nvSpPr>
          <p:spPr bwMode="auto">
            <a:xfrm>
              <a:off x="0" y="1920"/>
              <a:ext cx="1824" cy="576"/>
            </a:xfrm>
            <a:prstGeom prst="rect">
              <a:avLst/>
            </a:prstGeom>
            <a:solidFill>
              <a:schemeClr val="bg1"/>
            </a:solidFill>
            <a:ln w="9525">
              <a:noFill/>
              <a:miter lim="800000"/>
              <a:headEnd/>
              <a:tailEnd/>
            </a:ln>
            <a:effectLst/>
          </p:spPr>
          <p:txBody>
            <a:bodyPr wrap="none" anchor="ctr"/>
            <a:lstStyle/>
            <a:p>
              <a:pPr>
                <a:defRPr/>
              </a:pPr>
              <a:endParaRPr lang="en-US"/>
            </a:p>
          </p:txBody>
        </p:sp>
        <p:grpSp>
          <p:nvGrpSpPr>
            <p:cNvPr id="34825" name="Group 9"/>
            <p:cNvGrpSpPr>
              <a:grpSpLocks/>
            </p:cNvGrpSpPr>
            <p:nvPr userDrawn="1"/>
          </p:nvGrpSpPr>
          <p:grpSpPr bwMode="auto">
            <a:xfrm>
              <a:off x="672" y="1968"/>
              <a:ext cx="1056" cy="480"/>
              <a:chOff x="432" y="480"/>
              <a:chExt cx="1056" cy="480"/>
            </a:xfrm>
          </p:grpSpPr>
          <p:sp>
            <p:nvSpPr>
              <p:cNvPr id="90122" name="Line 10"/>
              <p:cNvSpPr>
                <a:spLocks noChangeShapeType="1"/>
              </p:cNvSpPr>
              <p:nvPr userDrawn="1"/>
            </p:nvSpPr>
            <p:spPr bwMode="auto">
              <a:xfrm>
                <a:off x="432" y="480"/>
                <a:ext cx="0" cy="480"/>
              </a:xfrm>
              <a:prstGeom prst="line">
                <a:avLst/>
              </a:prstGeom>
              <a:noFill/>
              <a:ln w="12700">
                <a:solidFill>
                  <a:srgbClr val="800000"/>
                </a:solidFill>
                <a:round/>
                <a:headEnd/>
                <a:tailEnd/>
              </a:ln>
              <a:effectLst/>
            </p:spPr>
            <p:txBody>
              <a:bodyPr/>
              <a:lstStyle/>
              <a:p>
                <a:pPr>
                  <a:defRPr/>
                </a:pPr>
                <a:endParaRPr lang="en-US"/>
              </a:p>
            </p:txBody>
          </p:sp>
          <p:sp>
            <p:nvSpPr>
              <p:cNvPr id="90123" name="Line 11"/>
              <p:cNvSpPr>
                <a:spLocks noChangeShapeType="1"/>
              </p:cNvSpPr>
              <p:nvPr userDrawn="1"/>
            </p:nvSpPr>
            <p:spPr bwMode="auto">
              <a:xfrm>
                <a:off x="432" y="768"/>
                <a:ext cx="1056" cy="1"/>
              </a:xfrm>
              <a:prstGeom prst="line">
                <a:avLst/>
              </a:prstGeom>
              <a:noFill/>
              <a:ln w="12700">
                <a:solidFill>
                  <a:srgbClr val="800000"/>
                </a:solidFill>
                <a:round/>
                <a:headEnd/>
                <a:tailEnd/>
              </a:ln>
              <a:effectLst/>
            </p:spPr>
            <p:txBody>
              <a:bodyPr/>
              <a:lstStyle/>
              <a:p>
                <a:pPr>
                  <a:defRPr/>
                </a:pPr>
                <a:endParaRPr lang="en-US"/>
              </a:p>
            </p:txBody>
          </p:sp>
        </p:grpSp>
        <p:sp>
          <p:nvSpPr>
            <p:cNvPr id="90124" name="Text Box 12"/>
            <p:cNvSpPr txBox="1">
              <a:spLocks noChangeArrowheads="1"/>
            </p:cNvSpPr>
            <p:nvPr userDrawn="1"/>
          </p:nvSpPr>
          <p:spPr bwMode="auto">
            <a:xfrm>
              <a:off x="672" y="2304"/>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800000"/>
                  </a:solidFill>
                  <a:latin typeface="Minion Pro" pitchFamily="18" charset="0"/>
                </a:rPr>
                <a:t>TRUMAN MEDICAL CENTERS</a:t>
              </a:r>
            </a:p>
          </p:txBody>
        </p:sp>
        <p:sp>
          <p:nvSpPr>
            <p:cNvPr id="90125" name="Rectangle 13"/>
            <p:cNvSpPr>
              <a:spLocks noChangeArrowheads="1"/>
            </p:cNvSpPr>
            <p:nvPr userDrawn="1"/>
          </p:nvSpPr>
          <p:spPr bwMode="auto">
            <a:xfrm>
              <a:off x="144" y="1968"/>
              <a:ext cx="480" cy="480"/>
            </a:xfrm>
            <a:prstGeom prst="rect">
              <a:avLst/>
            </a:prstGeom>
            <a:solidFill>
              <a:srgbClr val="800000"/>
            </a:solidFill>
            <a:ln w="9525">
              <a:noFill/>
              <a:miter lim="800000"/>
              <a:headEnd/>
              <a:tailEnd/>
            </a:ln>
            <a:effectLst/>
          </p:spPr>
          <p:txBody>
            <a:bodyPr wrap="none" anchor="ctr"/>
            <a:lstStyle/>
            <a:p>
              <a:pPr>
                <a:defRPr/>
              </a:pPr>
              <a:endParaRPr lang="en-US"/>
            </a:p>
          </p:txBody>
        </p:sp>
        <p:pic>
          <p:nvPicPr>
            <p:cNvPr id="34828" name="Picture 14" descr="TMC-WHITE-BIG"/>
            <p:cNvPicPr>
              <a:picLocks noChangeAspect="1" noChangeArrowheads="1"/>
            </p:cNvPicPr>
            <p:nvPr userDrawn="1"/>
          </p:nvPicPr>
          <p:blipFill>
            <a:blip r:embed="rId14" cstate="print"/>
            <a:srcRect/>
            <a:stretch>
              <a:fillRect/>
            </a:stretch>
          </p:blipFill>
          <p:spPr bwMode="auto">
            <a:xfrm rot="5400000">
              <a:off x="296" y="2008"/>
              <a:ext cx="176"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rgbClr val="9C9243"/>
        </a:solidFill>
        <a:effectLst/>
      </p:bgPr>
    </p:bg>
    <p:spTree>
      <p:nvGrpSpPr>
        <p:cNvPr id="1" name=""/>
        <p:cNvGrpSpPr/>
        <p:nvPr/>
      </p:nvGrpSpPr>
      <p:grpSpPr>
        <a:xfrm>
          <a:off x="0" y="0"/>
          <a:ext cx="0" cy="0"/>
          <a:chOff x="0" y="0"/>
          <a:chExt cx="0" cy="0"/>
        </a:xfrm>
      </p:grpSpPr>
      <p:sp>
        <p:nvSpPr>
          <p:cNvPr id="91138"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35843" name="Picture 3"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
        <p:nvSpPr>
          <p:cNvPr id="35844"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5"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5846" name="Group 6"/>
          <p:cNvGrpSpPr>
            <a:grpSpLocks/>
          </p:cNvGrpSpPr>
          <p:nvPr/>
        </p:nvGrpSpPr>
        <p:grpSpPr bwMode="auto">
          <a:xfrm>
            <a:off x="-76200" y="3048000"/>
            <a:ext cx="3048000" cy="914400"/>
            <a:chOff x="0" y="432"/>
            <a:chExt cx="1920" cy="576"/>
          </a:xfrm>
        </p:grpSpPr>
        <p:sp>
          <p:nvSpPr>
            <p:cNvPr id="91143"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91144"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35849" name="Group 9"/>
            <p:cNvGrpSpPr>
              <a:grpSpLocks/>
            </p:cNvGrpSpPr>
            <p:nvPr userDrawn="1"/>
          </p:nvGrpSpPr>
          <p:grpSpPr bwMode="auto">
            <a:xfrm>
              <a:off x="672" y="480"/>
              <a:ext cx="1152" cy="480"/>
              <a:chOff x="432" y="480"/>
              <a:chExt cx="1152" cy="480"/>
            </a:xfrm>
          </p:grpSpPr>
          <p:grpSp>
            <p:nvGrpSpPr>
              <p:cNvPr id="35852" name="Group 10"/>
              <p:cNvGrpSpPr>
                <a:grpSpLocks/>
              </p:cNvGrpSpPr>
              <p:nvPr userDrawn="1"/>
            </p:nvGrpSpPr>
            <p:grpSpPr bwMode="auto">
              <a:xfrm>
                <a:off x="432" y="480"/>
                <a:ext cx="1056" cy="480"/>
                <a:chOff x="432" y="480"/>
                <a:chExt cx="1056" cy="480"/>
              </a:xfrm>
            </p:grpSpPr>
            <p:sp>
              <p:nvSpPr>
                <p:cNvPr id="91147"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91148"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91149"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91150"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5851"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rgbClr val="7FA1B6"/>
        </a:solidFill>
        <a:effectLst/>
      </p:bgPr>
    </p:bg>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36867" name="Picture 3"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
        <p:nvSpPr>
          <p:cNvPr id="36868"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9"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6870" name="Group 6"/>
          <p:cNvGrpSpPr>
            <a:grpSpLocks/>
          </p:cNvGrpSpPr>
          <p:nvPr/>
        </p:nvGrpSpPr>
        <p:grpSpPr bwMode="auto">
          <a:xfrm>
            <a:off x="-76200" y="3048000"/>
            <a:ext cx="3048000" cy="914400"/>
            <a:chOff x="0" y="432"/>
            <a:chExt cx="1920" cy="576"/>
          </a:xfrm>
        </p:grpSpPr>
        <p:sp>
          <p:nvSpPr>
            <p:cNvPr id="92167"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92168"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36873" name="Group 9"/>
            <p:cNvGrpSpPr>
              <a:grpSpLocks/>
            </p:cNvGrpSpPr>
            <p:nvPr userDrawn="1"/>
          </p:nvGrpSpPr>
          <p:grpSpPr bwMode="auto">
            <a:xfrm>
              <a:off x="672" y="480"/>
              <a:ext cx="1152" cy="480"/>
              <a:chOff x="432" y="480"/>
              <a:chExt cx="1152" cy="480"/>
            </a:xfrm>
          </p:grpSpPr>
          <p:grpSp>
            <p:nvGrpSpPr>
              <p:cNvPr id="36876" name="Group 10"/>
              <p:cNvGrpSpPr>
                <a:grpSpLocks/>
              </p:cNvGrpSpPr>
              <p:nvPr userDrawn="1"/>
            </p:nvGrpSpPr>
            <p:grpSpPr bwMode="auto">
              <a:xfrm>
                <a:off x="432" y="480"/>
                <a:ext cx="1056" cy="480"/>
                <a:chOff x="432" y="480"/>
                <a:chExt cx="1056" cy="480"/>
              </a:xfrm>
            </p:grpSpPr>
            <p:sp>
              <p:nvSpPr>
                <p:cNvPr id="92171"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92172"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92173"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92174"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6875" name="Picture 15"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rgbClr val="CFBE9E"/>
        </a:solidFill>
        <a:effectLst/>
      </p:bgPr>
    </p:bg>
    <p:spTree>
      <p:nvGrpSpPr>
        <p:cNvPr id="1" name=""/>
        <p:cNvGrpSpPr/>
        <p:nvPr/>
      </p:nvGrpSpPr>
      <p:grpSpPr>
        <a:xfrm>
          <a:off x="0" y="0"/>
          <a:ext cx="0" cy="0"/>
          <a:chOff x="0" y="0"/>
          <a:chExt cx="0" cy="0"/>
        </a:xfrm>
      </p:grpSpPr>
      <p:sp>
        <p:nvSpPr>
          <p:cNvPr id="93186"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37891" name="Picture 3"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37892" name="Group 4"/>
          <p:cNvGrpSpPr>
            <a:grpSpLocks/>
          </p:cNvGrpSpPr>
          <p:nvPr/>
        </p:nvGrpSpPr>
        <p:grpSpPr bwMode="auto">
          <a:xfrm>
            <a:off x="-76200" y="1676400"/>
            <a:ext cx="3048000" cy="914400"/>
            <a:chOff x="0" y="432"/>
            <a:chExt cx="1920" cy="576"/>
          </a:xfrm>
        </p:grpSpPr>
        <p:sp>
          <p:nvSpPr>
            <p:cNvPr id="93189" name="AutoShape 5"/>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93190" name="Rectangle 6"/>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37899" name="Group 7"/>
            <p:cNvGrpSpPr>
              <a:grpSpLocks/>
            </p:cNvGrpSpPr>
            <p:nvPr userDrawn="1"/>
          </p:nvGrpSpPr>
          <p:grpSpPr bwMode="auto">
            <a:xfrm>
              <a:off x="672" y="480"/>
              <a:ext cx="1152" cy="480"/>
              <a:chOff x="432" y="480"/>
              <a:chExt cx="1152" cy="480"/>
            </a:xfrm>
          </p:grpSpPr>
          <p:grpSp>
            <p:nvGrpSpPr>
              <p:cNvPr id="37902" name="Group 8"/>
              <p:cNvGrpSpPr>
                <a:grpSpLocks/>
              </p:cNvGrpSpPr>
              <p:nvPr userDrawn="1"/>
            </p:nvGrpSpPr>
            <p:grpSpPr bwMode="auto">
              <a:xfrm>
                <a:off x="432" y="480"/>
                <a:ext cx="1056" cy="480"/>
                <a:chOff x="432" y="480"/>
                <a:chExt cx="1056" cy="480"/>
              </a:xfrm>
            </p:grpSpPr>
            <p:sp>
              <p:nvSpPr>
                <p:cNvPr id="93193" name="Line 9"/>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93194" name="Line 10"/>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93195" name="Text Box 11"/>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93196" name="Rectangle 12"/>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7901" name="Picture 13"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
        <p:nvSpPr>
          <p:cNvPr id="37893" name="Rectangle 1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4" name="Rectangle 1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200" name="Rectangle 16"/>
          <p:cNvSpPr>
            <a:spLocks noChangeArrowheads="1"/>
          </p:cNvSpPr>
          <p:nvPr/>
        </p:nvSpPr>
        <p:spPr bwMode="auto">
          <a:xfrm>
            <a:off x="990600" y="2743200"/>
            <a:ext cx="1828800" cy="2667000"/>
          </a:xfrm>
          <a:prstGeom prst="rect">
            <a:avLst/>
          </a:prstGeom>
          <a:solidFill>
            <a:srgbClr val="800000"/>
          </a:solidFill>
          <a:ln w="9525">
            <a:noFill/>
            <a:miter lim="800000"/>
            <a:headEnd/>
            <a:tailEnd/>
          </a:ln>
          <a:effectLst/>
        </p:spPr>
        <p:txBody>
          <a:bodyPr wrap="none" anchor="ctr"/>
          <a:lstStyle/>
          <a:p>
            <a:pPr>
              <a:defRPr/>
            </a:pPr>
            <a:endParaRPr lang="en-US"/>
          </a:p>
        </p:txBody>
      </p:sp>
      <p:sp>
        <p:nvSpPr>
          <p:cNvPr id="93201" name="Text Box 17"/>
          <p:cNvSpPr txBox="1">
            <a:spLocks noChangeArrowheads="1"/>
          </p:cNvSpPr>
          <p:nvPr/>
        </p:nvSpPr>
        <p:spPr bwMode="auto">
          <a:xfrm>
            <a:off x="1143000" y="2971800"/>
            <a:ext cx="1524000" cy="366713"/>
          </a:xfrm>
          <a:prstGeom prst="rect">
            <a:avLst/>
          </a:prstGeom>
          <a:noFill/>
          <a:ln w="9525">
            <a:noFill/>
            <a:miter lim="800000"/>
            <a:headEnd/>
            <a:tailEnd/>
          </a:ln>
          <a:effectLst/>
        </p:spPr>
        <p:txBody>
          <a:bodyPr>
            <a:spAutoFit/>
          </a:bodyPr>
          <a:lstStyle/>
          <a:p>
            <a:pPr>
              <a:spcBef>
                <a:spcPct val="50000"/>
              </a:spcBef>
              <a:defRPr/>
            </a:pPr>
            <a:endParaRPr lang="en-US">
              <a:latin typeface="Minion Pro" pitchFamily="18" charset="0"/>
            </a:endParaRPr>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94210"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38915" name="Picture 3"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grpSp>
        <p:nvGrpSpPr>
          <p:cNvPr id="38916" name="Group 4"/>
          <p:cNvGrpSpPr>
            <a:grpSpLocks/>
          </p:cNvGrpSpPr>
          <p:nvPr/>
        </p:nvGrpSpPr>
        <p:grpSpPr bwMode="auto">
          <a:xfrm>
            <a:off x="-76200" y="1676400"/>
            <a:ext cx="3048000" cy="914400"/>
            <a:chOff x="0" y="1920"/>
            <a:chExt cx="1920" cy="576"/>
          </a:xfrm>
        </p:grpSpPr>
        <p:sp>
          <p:nvSpPr>
            <p:cNvPr id="94213" name="AutoShape 5"/>
            <p:cNvSpPr>
              <a:spLocks noChangeArrowheads="1"/>
            </p:cNvSpPr>
            <p:nvPr userDrawn="1"/>
          </p:nvSpPr>
          <p:spPr bwMode="auto">
            <a:xfrm>
              <a:off x="1728" y="2160"/>
              <a:ext cx="192" cy="144"/>
            </a:xfrm>
            <a:prstGeom prst="diamond">
              <a:avLst/>
            </a:prstGeom>
            <a:solidFill>
              <a:schemeClr val="bg1"/>
            </a:solidFill>
            <a:ln w="9525">
              <a:noFill/>
              <a:miter lim="800000"/>
              <a:headEnd/>
              <a:tailEnd/>
            </a:ln>
            <a:effectLst/>
          </p:spPr>
          <p:txBody>
            <a:bodyPr wrap="none" anchor="ctr"/>
            <a:lstStyle/>
            <a:p>
              <a:pPr algn="ctr">
                <a:defRPr/>
              </a:pPr>
              <a:endParaRPr lang="en-US">
                <a:latin typeface="Minion Pro" pitchFamily="18" charset="0"/>
              </a:endParaRPr>
            </a:p>
          </p:txBody>
        </p:sp>
        <p:sp>
          <p:nvSpPr>
            <p:cNvPr id="94214" name="Rectangle 6"/>
            <p:cNvSpPr>
              <a:spLocks noChangeArrowheads="1"/>
            </p:cNvSpPr>
            <p:nvPr userDrawn="1"/>
          </p:nvSpPr>
          <p:spPr bwMode="auto">
            <a:xfrm>
              <a:off x="0" y="1920"/>
              <a:ext cx="1824" cy="576"/>
            </a:xfrm>
            <a:prstGeom prst="rect">
              <a:avLst/>
            </a:prstGeom>
            <a:solidFill>
              <a:schemeClr val="bg1"/>
            </a:solidFill>
            <a:ln w="9525">
              <a:noFill/>
              <a:miter lim="800000"/>
              <a:headEnd/>
              <a:tailEnd/>
            </a:ln>
            <a:effectLst/>
          </p:spPr>
          <p:txBody>
            <a:bodyPr wrap="none" anchor="ctr"/>
            <a:lstStyle/>
            <a:p>
              <a:pPr>
                <a:defRPr/>
              </a:pPr>
              <a:endParaRPr lang="en-US"/>
            </a:p>
          </p:txBody>
        </p:sp>
        <p:grpSp>
          <p:nvGrpSpPr>
            <p:cNvPr id="38923" name="Group 7"/>
            <p:cNvGrpSpPr>
              <a:grpSpLocks/>
            </p:cNvGrpSpPr>
            <p:nvPr userDrawn="1"/>
          </p:nvGrpSpPr>
          <p:grpSpPr bwMode="auto">
            <a:xfrm>
              <a:off x="672" y="1968"/>
              <a:ext cx="1056" cy="480"/>
              <a:chOff x="432" y="480"/>
              <a:chExt cx="1056" cy="480"/>
            </a:xfrm>
          </p:grpSpPr>
          <p:sp>
            <p:nvSpPr>
              <p:cNvPr id="94216" name="Line 8"/>
              <p:cNvSpPr>
                <a:spLocks noChangeShapeType="1"/>
              </p:cNvSpPr>
              <p:nvPr userDrawn="1"/>
            </p:nvSpPr>
            <p:spPr bwMode="auto">
              <a:xfrm>
                <a:off x="432" y="480"/>
                <a:ext cx="0" cy="480"/>
              </a:xfrm>
              <a:prstGeom prst="line">
                <a:avLst/>
              </a:prstGeom>
              <a:noFill/>
              <a:ln w="12700">
                <a:solidFill>
                  <a:srgbClr val="800000"/>
                </a:solidFill>
                <a:round/>
                <a:headEnd/>
                <a:tailEnd/>
              </a:ln>
              <a:effectLst/>
            </p:spPr>
            <p:txBody>
              <a:bodyPr/>
              <a:lstStyle/>
              <a:p>
                <a:pPr>
                  <a:defRPr/>
                </a:pPr>
                <a:endParaRPr lang="en-US"/>
              </a:p>
            </p:txBody>
          </p:sp>
          <p:sp>
            <p:nvSpPr>
              <p:cNvPr id="94217" name="Line 9"/>
              <p:cNvSpPr>
                <a:spLocks noChangeShapeType="1"/>
              </p:cNvSpPr>
              <p:nvPr userDrawn="1"/>
            </p:nvSpPr>
            <p:spPr bwMode="auto">
              <a:xfrm>
                <a:off x="432" y="768"/>
                <a:ext cx="1056" cy="1"/>
              </a:xfrm>
              <a:prstGeom prst="line">
                <a:avLst/>
              </a:prstGeom>
              <a:noFill/>
              <a:ln w="12700">
                <a:solidFill>
                  <a:srgbClr val="800000"/>
                </a:solidFill>
                <a:round/>
                <a:headEnd/>
                <a:tailEnd/>
              </a:ln>
              <a:effectLst/>
            </p:spPr>
            <p:txBody>
              <a:bodyPr/>
              <a:lstStyle/>
              <a:p>
                <a:pPr>
                  <a:defRPr/>
                </a:pPr>
                <a:endParaRPr lang="en-US"/>
              </a:p>
            </p:txBody>
          </p:sp>
        </p:grpSp>
        <p:sp>
          <p:nvSpPr>
            <p:cNvPr id="94218" name="Text Box 10"/>
            <p:cNvSpPr txBox="1">
              <a:spLocks noChangeArrowheads="1"/>
            </p:cNvSpPr>
            <p:nvPr userDrawn="1"/>
          </p:nvSpPr>
          <p:spPr bwMode="auto">
            <a:xfrm>
              <a:off x="672" y="2304"/>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800000"/>
                  </a:solidFill>
                  <a:latin typeface="Minion Pro" pitchFamily="18" charset="0"/>
                </a:rPr>
                <a:t>TRUMAN MEDICAL CENTERS</a:t>
              </a:r>
            </a:p>
          </p:txBody>
        </p:sp>
        <p:sp>
          <p:nvSpPr>
            <p:cNvPr id="94219" name="Rectangle 11"/>
            <p:cNvSpPr>
              <a:spLocks noChangeArrowheads="1"/>
            </p:cNvSpPr>
            <p:nvPr userDrawn="1"/>
          </p:nvSpPr>
          <p:spPr bwMode="auto">
            <a:xfrm>
              <a:off x="144" y="1968"/>
              <a:ext cx="480" cy="480"/>
            </a:xfrm>
            <a:prstGeom prst="rect">
              <a:avLst/>
            </a:prstGeom>
            <a:solidFill>
              <a:srgbClr val="800000"/>
            </a:solidFill>
            <a:ln w="9525">
              <a:noFill/>
              <a:miter lim="800000"/>
              <a:headEnd/>
              <a:tailEnd/>
            </a:ln>
            <a:effectLst/>
          </p:spPr>
          <p:txBody>
            <a:bodyPr wrap="none" anchor="ctr"/>
            <a:lstStyle/>
            <a:p>
              <a:pPr>
                <a:defRPr/>
              </a:pPr>
              <a:endParaRPr lang="en-US"/>
            </a:p>
          </p:txBody>
        </p:sp>
        <p:pic>
          <p:nvPicPr>
            <p:cNvPr id="38926" name="Picture 12" descr="TMC-WHITE-BIG"/>
            <p:cNvPicPr>
              <a:picLocks noChangeAspect="1" noChangeArrowheads="1"/>
            </p:cNvPicPr>
            <p:nvPr userDrawn="1"/>
          </p:nvPicPr>
          <p:blipFill>
            <a:blip r:embed="rId14" cstate="print"/>
            <a:srcRect/>
            <a:stretch>
              <a:fillRect/>
            </a:stretch>
          </p:blipFill>
          <p:spPr bwMode="auto">
            <a:xfrm rot="5400000">
              <a:off x="296" y="2008"/>
              <a:ext cx="176" cy="384"/>
            </a:xfrm>
            <a:prstGeom prst="rect">
              <a:avLst/>
            </a:prstGeom>
            <a:noFill/>
            <a:ln w="9525">
              <a:noFill/>
              <a:miter lim="800000"/>
              <a:headEnd/>
              <a:tailEnd/>
            </a:ln>
          </p:spPr>
        </p:pic>
      </p:grpSp>
      <p:sp>
        <p:nvSpPr>
          <p:cNvPr id="38917" name="Rectangle 1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8" name="Rectangle 14"/>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223" name="Rectangle 15"/>
          <p:cNvSpPr>
            <a:spLocks noChangeArrowheads="1"/>
          </p:cNvSpPr>
          <p:nvPr/>
        </p:nvSpPr>
        <p:spPr bwMode="auto">
          <a:xfrm>
            <a:off x="990600" y="2743200"/>
            <a:ext cx="1828800" cy="2667000"/>
          </a:xfrm>
          <a:prstGeom prst="rect">
            <a:avLst/>
          </a:prstGeom>
          <a:solidFill>
            <a:srgbClr val="800000"/>
          </a:solidFill>
          <a:ln w="9525">
            <a:noFill/>
            <a:miter lim="800000"/>
            <a:headEnd/>
            <a:tailEnd/>
          </a:ln>
          <a:effectLst/>
        </p:spPr>
        <p:txBody>
          <a:bodyPr wrap="none" anchor="ctr"/>
          <a:lstStyle/>
          <a:p>
            <a:pPr>
              <a:defRPr/>
            </a:pPr>
            <a:endParaRPr lang="en-US"/>
          </a:p>
        </p:txBody>
      </p:sp>
      <p:sp>
        <p:nvSpPr>
          <p:cNvPr id="94224" name="Text Box 16"/>
          <p:cNvSpPr txBox="1">
            <a:spLocks noChangeArrowheads="1"/>
          </p:cNvSpPr>
          <p:nvPr/>
        </p:nvSpPr>
        <p:spPr bwMode="auto">
          <a:xfrm>
            <a:off x="838200" y="2971800"/>
            <a:ext cx="1524000" cy="366713"/>
          </a:xfrm>
          <a:prstGeom prst="rect">
            <a:avLst/>
          </a:prstGeom>
          <a:noFill/>
          <a:ln w="9525">
            <a:noFill/>
            <a:miter lim="800000"/>
            <a:headEnd/>
            <a:tailEnd/>
          </a:ln>
          <a:effectLst/>
        </p:spPr>
        <p:txBody>
          <a:bodyPr>
            <a:spAutoFit/>
          </a:bodyPr>
          <a:lstStyle/>
          <a:p>
            <a:pPr>
              <a:spcBef>
                <a:spcPct val="50000"/>
              </a:spcBef>
              <a:defRPr/>
            </a:pPr>
            <a:endParaRPr lang="en-US">
              <a:latin typeface="Minion Pro" pitchFamily="18" charset="0"/>
            </a:endParaRPr>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rgbClr val="9C9243"/>
        </a:solidFill>
        <a:effectLst/>
      </p:bgPr>
    </p:bg>
    <p:spTree>
      <p:nvGrpSpPr>
        <p:cNvPr id="1" name=""/>
        <p:cNvGrpSpPr/>
        <p:nvPr/>
      </p:nvGrpSpPr>
      <p:grpSpPr>
        <a:xfrm>
          <a:off x="0" y="0"/>
          <a:ext cx="0" cy="0"/>
          <a:chOff x="0" y="0"/>
          <a:chExt cx="0" cy="0"/>
        </a:xfrm>
      </p:grpSpPr>
      <p:sp>
        <p:nvSpPr>
          <p:cNvPr id="95234"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39939" name="Picture 3"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
        <p:nvSpPr>
          <p:cNvPr id="39940"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41"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8" name="Rectangle 6"/>
          <p:cNvSpPr>
            <a:spLocks noChangeArrowheads="1"/>
          </p:cNvSpPr>
          <p:nvPr/>
        </p:nvSpPr>
        <p:spPr bwMode="auto">
          <a:xfrm>
            <a:off x="990600" y="2743200"/>
            <a:ext cx="1828800" cy="2667000"/>
          </a:xfrm>
          <a:prstGeom prst="rect">
            <a:avLst/>
          </a:prstGeom>
          <a:solidFill>
            <a:srgbClr val="800000"/>
          </a:solidFill>
          <a:ln w="9525">
            <a:noFill/>
            <a:miter lim="800000"/>
            <a:headEnd/>
            <a:tailEnd/>
          </a:ln>
          <a:effectLst/>
        </p:spPr>
        <p:txBody>
          <a:bodyPr wrap="none" anchor="ctr"/>
          <a:lstStyle/>
          <a:p>
            <a:pPr>
              <a:defRPr/>
            </a:pPr>
            <a:endParaRPr lang="en-US"/>
          </a:p>
        </p:txBody>
      </p:sp>
      <p:sp>
        <p:nvSpPr>
          <p:cNvPr id="95239" name="Text Box 7"/>
          <p:cNvSpPr txBox="1">
            <a:spLocks noChangeArrowheads="1"/>
          </p:cNvSpPr>
          <p:nvPr/>
        </p:nvSpPr>
        <p:spPr bwMode="auto">
          <a:xfrm>
            <a:off x="838200" y="2971800"/>
            <a:ext cx="1524000" cy="366713"/>
          </a:xfrm>
          <a:prstGeom prst="rect">
            <a:avLst/>
          </a:prstGeom>
          <a:noFill/>
          <a:ln w="9525">
            <a:noFill/>
            <a:miter lim="800000"/>
            <a:headEnd/>
            <a:tailEnd/>
          </a:ln>
          <a:effectLst/>
        </p:spPr>
        <p:txBody>
          <a:bodyPr>
            <a:spAutoFit/>
          </a:bodyPr>
          <a:lstStyle/>
          <a:p>
            <a:pPr>
              <a:spcBef>
                <a:spcPct val="50000"/>
              </a:spcBef>
              <a:defRPr/>
            </a:pPr>
            <a:endParaRPr lang="en-US">
              <a:latin typeface="Minion Pro" pitchFamily="18" charset="0"/>
            </a:endParaRPr>
          </a:p>
        </p:txBody>
      </p:sp>
      <p:grpSp>
        <p:nvGrpSpPr>
          <p:cNvPr id="39944" name="Group 8"/>
          <p:cNvGrpSpPr>
            <a:grpSpLocks/>
          </p:cNvGrpSpPr>
          <p:nvPr/>
        </p:nvGrpSpPr>
        <p:grpSpPr bwMode="auto">
          <a:xfrm>
            <a:off x="-76200" y="1676400"/>
            <a:ext cx="3048000" cy="914400"/>
            <a:chOff x="0" y="432"/>
            <a:chExt cx="1920" cy="576"/>
          </a:xfrm>
        </p:grpSpPr>
        <p:sp>
          <p:nvSpPr>
            <p:cNvPr id="95241" name="AutoShape 9"/>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95242" name="Rectangle 10"/>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39947" name="Group 11"/>
            <p:cNvGrpSpPr>
              <a:grpSpLocks/>
            </p:cNvGrpSpPr>
            <p:nvPr userDrawn="1"/>
          </p:nvGrpSpPr>
          <p:grpSpPr bwMode="auto">
            <a:xfrm>
              <a:off x="672" y="480"/>
              <a:ext cx="1152" cy="480"/>
              <a:chOff x="432" y="480"/>
              <a:chExt cx="1152" cy="480"/>
            </a:xfrm>
          </p:grpSpPr>
          <p:grpSp>
            <p:nvGrpSpPr>
              <p:cNvPr id="39950" name="Group 12"/>
              <p:cNvGrpSpPr>
                <a:grpSpLocks/>
              </p:cNvGrpSpPr>
              <p:nvPr userDrawn="1"/>
            </p:nvGrpSpPr>
            <p:grpSpPr bwMode="auto">
              <a:xfrm>
                <a:off x="432" y="480"/>
                <a:ext cx="1056" cy="480"/>
                <a:chOff x="432" y="480"/>
                <a:chExt cx="1056" cy="480"/>
              </a:xfrm>
            </p:grpSpPr>
            <p:sp>
              <p:nvSpPr>
                <p:cNvPr id="95245" name="Line 13"/>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95246" name="Line 14"/>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95247" name="Text Box 15"/>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95248" name="Rectangle 16"/>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9949" name="Picture 17"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4099"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1"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rgbClr val="7FA1B6"/>
        </a:solidFill>
        <a:effectLst/>
      </p:bgPr>
    </p:bg>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2971800" y="304800"/>
            <a:ext cx="5867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pic>
        <p:nvPicPr>
          <p:cNvPr id="40963" name="Picture 3" descr="TMC-LOGO-CORP-WIDE-WHITE"/>
          <p:cNvPicPr>
            <a:picLocks noChangeAspect="1" noChangeArrowheads="1"/>
          </p:cNvPicPr>
          <p:nvPr/>
        </p:nvPicPr>
        <p:blipFill>
          <a:blip r:embed="rId13" cstate="print"/>
          <a:srcRect/>
          <a:stretch>
            <a:fillRect/>
          </a:stretch>
        </p:blipFill>
        <p:spPr bwMode="auto">
          <a:xfrm>
            <a:off x="6934200" y="6427788"/>
            <a:ext cx="1885950" cy="331787"/>
          </a:xfrm>
          <a:prstGeom prst="rect">
            <a:avLst/>
          </a:prstGeom>
          <a:noFill/>
          <a:ln w="9525">
            <a:noFill/>
            <a:miter lim="800000"/>
            <a:headEnd/>
            <a:tailEnd/>
          </a:ln>
        </p:spPr>
      </p:pic>
      <p:sp>
        <p:nvSpPr>
          <p:cNvPr id="40964" name="Rectangle 4"/>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5" name="Rectangle 5"/>
          <p:cNvSpPr>
            <a:spLocks noGrp="1" noChangeArrowheads="1"/>
          </p:cNvSpPr>
          <p:nvPr>
            <p:ph type="body" idx="1"/>
          </p:nvPr>
        </p:nvSpPr>
        <p:spPr bwMode="auto">
          <a:xfrm>
            <a:off x="3124200" y="1905000"/>
            <a:ext cx="5562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262" name="Rectangle 6"/>
          <p:cNvSpPr>
            <a:spLocks noChangeArrowheads="1"/>
          </p:cNvSpPr>
          <p:nvPr/>
        </p:nvSpPr>
        <p:spPr bwMode="auto">
          <a:xfrm>
            <a:off x="990600" y="2743200"/>
            <a:ext cx="1828800" cy="2667000"/>
          </a:xfrm>
          <a:prstGeom prst="rect">
            <a:avLst/>
          </a:prstGeom>
          <a:solidFill>
            <a:srgbClr val="800000"/>
          </a:solidFill>
          <a:ln w="9525">
            <a:noFill/>
            <a:miter lim="800000"/>
            <a:headEnd/>
            <a:tailEnd/>
          </a:ln>
          <a:effectLst/>
        </p:spPr>
        <p:txBody>
          <a:bodyPr wrap="none" anchor="ctr"/>
          <a:lstStyle/>
          <a:p>
            <a:pPr>
              <a:defRPr/>
            </a:pPr>
            <a:endParaRPr lang="en-US"/>
          </a:p>
        </p:txBody>
      </p:sp>
      <p:sp>
        <p:nvSpPr>
          <p:cNvPr id="96263" name="Text Box 7"/>
          <p:cNvSpPr txBox="1">
            <a:spLocks noChangeArrowheads="1"/>
          </p:cNvSpPr>
          <p:nvPr/>
        </p:nvSpPr>
        <p:spPr bwMode="auto">
          <a:xfrm>
            <a:off x="838200" y="2971800"/>
            <a:ext cx="1524000" cy="366713"/>
          </a:xfrm>
          <a:prstGeom prst="rect">
            <a:avLst/>
          </a:prstGeom>
          <a:noFill/>
          <a:ln w="9525">
            <a:noFill/>
            <a:miter lim="800000"/>
            <a:headEnd/>
            <a:tailEnd/>
          </a:ln>
          <a:effectLst/>
        </p:spPr>
        <p:txBody>
          <a:bodyPr>
            <a:spAutoFit/>
          </a:bodyPr>
          <a:lstStyle/>
          <a:p>
            <a:pPr>
              <a:spcBef>
                <a:spcPct val="50000"/>
              </a:spcBef>
              <a:defRPr/>
            </a:pPr>
            <a:endParaRPr lang="en-US">
              <a:latin typeface="Minion Pro" pitchFamily="18" charset="0"/>
            </a:endParaRPr>
          </a:p>
        </p:txBody>
      </p:sp>
      <p:grpSp>
        <p:nvGrpSpPr>
          <p:cNvPr id="40968" name="Group 8"/>
          <p:cNvGrpSpPr>
            <a:grpSpLocks/>
          </p:cNvGrpSpPr>
          <p:nvPr/>
        </p:nvGrpSpPr>
        <p:grpSpPr bwMode="auto">
          <a:xfrm>
            <a:off x="-76200" y="1676400"/>
            <a:ext cx="3048000" cy="914400"/>
            <a:chOff x="0" y="432"/>
            <a:chExt cx="1920" cy="576"/>
          </a:xfrm>
        </p:grpSpPr>
        <p:sp>
          <p:nvSpPr>
            <p:cNvPr id="96265" name="AutoShape 9"/>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96266" name="Rectangle 10"/>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40971" name="Group 11"/>
            <p:cNvGrpSpPr>
              <a:grpSpLocks/>
            </p:cNvGrpSpPr>
            <p:nvPr userDrawn="1"/>
          </p:nvGrpSpPr>
          <p:grpSpPr bwMode="auto">
            <a:xfrm>
              <a:off x="672" y="480"/>
              <a:ext cx="1152" cy="480"/>
              <a:chOff x="432" y="480"/>
              <a:chExt cx="1152" cy="480"/>
            </a:xfrm>
          </p:grpSpPr>
          <p:grpSp>
            <p:nvGrpSpPr>
              <p:cNvPr id="40974" name="Group 12"/>
              <p:cNvGrpSpPr>
                <a:grpSpLocks/>
              </p:cNvGrpSpPr>
              <p:nvPr userDrawn="1"/>
            </p:nvGrpSpPr>
            <p:grpSpPr bwMode="auto">
              <a:xfrm>
                <a:off x="432" y="480"/>
                <a:ext cx="1056" cy="480"/>
                <a:chOff x="432" y="480"/>
                <a:chExt cx="1056" cy="480"/>
              </a:xfrm>
            </p:grpSpPr>
            <p:sp>
              <p:nvSpPr>
                <p:cNvPr id="96269" name="Line 13"/>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96270" name="Line 14"/>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96271" name="Text Box 15"/>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96272" name="Rectangle 16"/>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40973" name="Picture 17" descr="TMC-RED-BIG"/>
            <p:cNvPicPr>
              <a:picLocks noChangeAspect="1" noChangeArrowheads="1"/>
            </p:cNvPicPr>
            <p:nvPr userDrawn="1"/>
          </p:nvPicPr>
          <p:blipFill>
            <a:blip r:embed="rId14"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5123" name="Rectangle 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5"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5126" name="Group 6"/>
          <p:cNvGrpSpPr>
            <a:grpSpLocks/>
          </p:cNvGrpSpPr>
          <p:nvPr/>
        </p:nvGrpSpPr>
        <p:grpSpPr bwMode="auto">
          <a:xfrm>
            <a:off x="-76200" y="685800"/>
            <a:ext cx="3048000" cy="914400"/>
            <a:chOff x="0" y="432"/>
            <a:chExt cx="1920" cy="576"/>
          </a:xfrm>
        </p:grpSpPr>
        <p:sp>
          <p:nvSpPr>
            <p:cNvPr id="60423"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60424"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5129" name="Group 9"/>
            <p:cNvGrpSpPr>
              <a:grpSpLocks/>
            </p:cNvGrpSpPr>
            <p:nvPr userDrawn="1"/>
          </p:nvGrpSpPr>
          <p:grpSpPr bwMode="auto">
            <a:xfrm>
              <a:off x="672" y="480"/>
              <a:ext cx="1152" cy="480"/>
              <a:chOff x="432" y="480"/>
              <a:chExt cx="1152" cy="480"/>
            </a:xfrm>
          </p:grpSpPr>
          <p:grpSp>
            <p:nvGrpSpPr>
              <p:cNvPr id="5132" name="Group 10"/>
              <p:cNvGrpSpPr>
                <a:grpSpLocks/>
              </p:cNvGrpSpPr>
              <p:nvPr userDrawn="1"/>
            </p:nvGrpSpPr>
            <p:grpSpPr bwMode="auto">
              <a:xfrm>
                <a:off x="432" y="480"/>
                <a:ext cx="1056" cy="480"/>
                <a:chOff x="432" y="480"/>
                <a:chExt cx="1056" cy="480"/>
              </a:xfrm>
            </p:grpSpPr>
            <p:sp>
              <p:nvSpPr>
                <p:cNvPr id="60427"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60428"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60429"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60430"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5131"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6147"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9"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2466"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7171" name="Rectangle 3"/>
          <p:cNvSpPr>
            <a:spLocks noGrp="1" noChangeArrowheads="1"/>
          </p:cNvSpPr>
          <p:nvPr>
            <p:ph type="title"/>
          </p:nvPr>
        </p:nvSpPr>
        <p:spPr bwMode="auto">
          <a:xfrm>
            <a:off x="3124200" y="609600"/>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3"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7174" name="Group 6"/>
          <p:cNvGrpSpPr>
            <a:grpSpLocks/>
          </p:cNvGrpSpPr>
          <p:nvPr/>
        </p:nvGrpSpPr>
        <p:grpSpPr bwMode="auto">
          <a:xfrm>
            <a:off x="-76200" y="685800"/>
            <a:ext cx="3048000" cy="914400"/>
            <a:chOff x="0" y="432"/>
            <a:chExt cx="1920" cy="576"/>
          </a:xfrm>
        </p:grpSpPr>
        <p:sp>
          <p:nvSpPr>
            <p:cNvPr id="62471"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62472"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7177" name="Group 9"/>
            <p:cNvGrpSpPr>
              <a:grpSpLocks/>
            </p:cNvGrpSpPr>
            <p:nvPr userDrawn="1"/>
          </p:nvGrpSpPr>
          <p:grpSpPr bwMode="auto">
            <a:xfrm>
              <a:off x="672" y="480"/>
              <a:ext cx="1152" cy="480"/>
              <a:chOff x="432" y="480"/>
              <a:chExt cx="1152" cy="480"/>
            </a:xfrm>
          </p:grpSpPr>
          <p:grpSp>
            <p:nvGrpSpPr>
              <p:cNvPr id="7180" name="Group 10"/>
              <p:cNvGrpSpPr>
                <a:grpSpLocks/>
              </p:cNvGrpSpPr>
              <p:nvPr userDrawn="1"/>
            </p:nvGrpSpPr>
            <p:grpSpPr bwMode="auto">
              <a:xfrm>
                <a:off x="432" y="480"/>
                <a:ext cx="1056" cy="480"/>
                <a:chOff x="432" y="480"/>
                <a:chExt cx="1056" cy="480"/>
              </a:xfrm>
            </p:grpSpPr>
            <p:sp>
              <p:nvSpPr>
                <p:cNvPr id="62475"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62476"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62477"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62478"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7179"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8195"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197"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304800" y="304800"/>
            <a:ext cx="8534400" cy="6019800"/>
          </a:xfrm>
          <a:prstGeom prst="roundRect">
            <a:avLst>
              <a:gd name="adj" fmla="val 5120"/>
            </a:avLst>
          </a:prstGeom>
          <a:solidFill>
            <a:schemeClr val="bg1"/>
          </a:solidFill>
          <a:ln w="9525">
            <a:noFill/>
            <a:round/>
            <a:headEnd/>
            <a:tailEnd/>
          </a:ln>
          <a:effectLst/>
        </p:spPr>
        <p:txBody>
          <a:bodyPr wrap="none" anchor="ctr"/>
          <a:lstStyle/>
          <a:p>
            <a:pPr>
              <a:defRPr/>
            </a:pPr>
            <a:endParaRPr lang="en-US"/>
          </a:p>
        </p:txBody>
      </p:sp>
      <p:sp>
        <p:nvSpPr>
          <p:cNvPr id="9219" name="Rectangle 3"/>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5" descr="TMC-LOGO-CORP-WIDE-WHITE"/>
          <p:cNvPicPr>
            <a:picLocks noChangeAspect="1" noChangeArrowheads="1"/>
          </p:cNvPicPr>
          <p:nvPr/>
        </p:nvPicPr>
        <p:blipFill>
          <a:blip r:embed="rId14" cstate="print"/>
          <a:srcRect/>
          <a:stretch>
            <a:fillRect/>
          </a:stretch>
        </p:blipFill>
        <p:spPr bwMode="auto">
          <a:xfrm>
            <a:off x="6934200" y="6427788"/>
            <a:ext cx="1885950" cy="331787"/>
          </a:xfrm>
          <a:prstGeom prst="rect">
            <a:avLst/>
          </a:prstGeom>
          <a:noFill/>
          <a:ln w="9525">
            <a:noFill/>
            <a:miter lim="800000"/>
            <a:headEnd/>
            <a:tailEnd/>
          </a:ln>
        </p:spPr>
      </p:pic>
      <p:grpSp>
        <p:nvGrpSpPr>
          <p:cNvPr id="9222" name="Group 6"/>
          <p:cNvGrpSpPr>
            <a:grpSpLocks/>
          </p:cNvGrpSpPr>
          <p:nvPr/>
        </p:nvGrpSpPr>
        <p:grpSpPr bwMode="auto">
          <a:xfrm>
            <a:off x="-76200" y="5105400"/>
            <a:ext cx="3048000" cy="914400"/>
            <a:chOff x="0" y="432"/>
            <a:chExt cx="1920" cy="576"/>
          </a:xfrm>
        </p:grpSpPr>
        <p:sp>
          <p:nvSpPr>
            <p:cNvPr id="64519" name="AutoShape 7"/>
            <p:cNvSpPr>
              <a:spLocks noChangeArrowheads="1"/>
            </p:cNvSpPr>
            <p:nvPr userDrawn="1"/>
          </p:nvSpPr>
          <p:spPr bwMode="auto">
            <a:xfrm>
              <a:off x="1728" y="672"/>
              <a:ext cx="192" cy="144"/>
            </a:xfrm>
            <a:prstGeom prst="diamond">
              <a:avLst/>
            </a:prstGeom>
            <a:solidFill>
              <a:srgbClr val="800000"/>
            </a:solidFill>
            <a:ln w="9525">
              <a:noFill/>
              <a:miter lim="800000"/>
              <a:headEnd/>
              <a:tailEnd/>
            </a:ln>
            <a:effectLst/>
          </p:spPr>
          <p:txBody>
            <a:bodyPr wrap="none" anchor="ctr"/>
            <a:lstStyle/>
            <a:p>
              <a:pPr algn="ctr">
                <a:defRPr/>
              </a:pPr>
              <a:endParaRPr lang="en-US">
                <a:latin typeface="Minion Pro" pitchFamily="18" charset="0"/>
              </a:endParaRPr>
            </a:p>
          </p:txBody>
        </p:sp>
        <p:sp>
          <p:nvSpPr>
            <p:cNvPr id="64520" name="Rectangle 8"/>
            <p:cNvSpPr>
              <a:spLocks noChangeArrowheads="1"/>
            </p:cNvSpPr>
            <p:nvPr userDrawn="1"/>
          </p:nvSpPr>
          <p:spPr bwMode="auto">
            <a:xfrm>
              <a:off x="0" y="432"/>
              <a:ext cx="1824" cy="576"/>
            </a:xfrm>
            <a:prstGeom prst="rect">
              <a:avLst/>
            </a:prstGeom>
            <a:solidFill>
              <a:srgbClr val="800000"/>
            </a:solidFill>
            <a:ln w="9525">
              <a:noFill/>
              <a:miter lim="800000"/>
              <a:headEnd/>
              <a:tailEnd/>
            </a:ln>
            <a:effectLst/>
          </p:spPr>
          <p:txBody>
            <a:bodyPr wrap="none" anchor="ctr"/>
            <a:lstStyle/>
            <a:p>
              <a:pPr>
                <a:defRPr/>
              </a:pPr>
              <a:endParaRPr lang="en-US"/>
            </a:p>
          </p:txBody>
        </p:sp>
        <p:grpSp>
          <p:nvGrpSpPr>
            <p:cNvPr id="9225" name="Group 9"/>
            <p:cNvGrpSpPr>
              <a:grpSpLocks/>
            </p:cNvGrpSpPr>
            <p:nvPr userDrawn="1"/>
          </p:nvGrpSpPr>
          <p:grpSpPr bwMode="auto">
            <a:xfrm>
              <a:off x="672" y="480"/>
              <a:ext cx="1152" cy="480"/>
              <a:chOff x="432" y="480"/>
              <a:chExt cx="1152" cy="480"/>
            </a:xfrm>
          </p:grpSpPr>
          <p:grpSp>
            <p:nvGrpSpPr>
              <p:cNvPr id="9228" name="Group 10"/>
              <p:cNvGrpSpPr>
                <a:grpSpLocks/>
              </p:cNvGrpSpPr>
              <p:nvPr userDrawn="1"/>
            </p:nvGrpSpPr>
            <p:grpSpPr bwMode="auto">
              <a:xfrm>
                <a:off x="432" y="480"/>
                <a:ext cx="1056" cy="480"/>
                <a:chOff x="432" y="480"/>
                <a:chExt cx="1056" cy="480"/>
              </a:xfrm>
            </p:grpSpPr>
            <p:sp>
              <p:nvSpPr>
                <p:cNvPr id="64523" name="Line 11"/>
                <p:cNvSpPr>
                  <a:spLocks noChangeShapeType="1"/>
                </p:cNvSpPr>
                <p:nvPr userDrawn="1"/>
              </p:nvSpPr>
              <p:spPr bwMode="auto">
                <a:xfrm>
                  <a:off x="432" y="480"/>
                  <a:ext cx="0" cy="480"/>
                </a:xfrm>
                <a:prstGeom prst="line">
                  <a:avLst/>
                </a:prstGeom>
                <a:noFill/>
                <a:ln w="12700">
                  <a:solidFill>
                    <a:schemeClr val="bg1"/>
                  </a:solidFill>
                  <a:round/>
                  <a:headEnd/>
                  <a:tailEnd/>
                </a:ln>
                <a:effectLst/>
              </p:spPr>
              <p:txBody>
                <a:bodyPr/>
                <a:lstStyle/>
                <a:p>
                  <a:pPr>
                    <a:defRPr/>
                  </a:pPr>
                  <a:endParaRPr lang="en-US"/>
                </a:p>
              </p:txBody>
            </p:sp>
            <p:sp>
              <p:nvSpPr>
                <p:cNvPr id="64524" name="Line 12"/>
                <p:cNvSpPr>
                  <a:spLocks noChangeShapeType="1"/>
                </p:cNvSpPr>
                <p:nvPr userDrawn="1"/>
              </p:nvSpPr>
              <p:spPr bwMode="auto">
                <a:xfrm>
                  <a:off x="432" y="768"/>
                  <a:ext cx="1056" cy="1"/>
                </a:xfrm>
                <a:prstGeom prst="line">
                  <a:avLst/>
                </a:prstGeom>
                <a:noFill/>
                <a:ln w="12700">
                  <a:solidFill>
                    <a:schemeClr val="bg1"/>
                  </a:solidFill>
                  <a:round/>
                  <a:headEnd/>
                  <a:tailEnd/>
                </a:ln>
                <a:effectLst/>
              </p:spPr>
              <p:txBody>
                <a:bodyPr/>
                <a:lstStyle/>
                <a:p>
                  <a:pPr>
                    <a:defRPr/>
                  </a:pPr>
                  <a:endParaRPr lang="en-US"/>
                </a:p>
              </p:txBody>
            </p:sp>
          </p:grpSp>
          <p:sp>
            <p:nvSpPr>
              <p:cNvPr id="64525" name="Text Box 13"/>
              <p:cNvSpPr txBox="1">
                <a:spLocks noChangeArrowheads="1"/>
              </p:cNvSpPr>
              <p:nvPr userDrawn="1"/>
            </p:nvSpPr>
            <p:spPr bwMode="auto">
              <a:xfrm>
                <a:off x="432" y="816"/>
                <a:ext cx="1152" cy="131"/>
              </a:xfrm>
              <a:prstGeom prst="rect">
                <a:avLst/>
              </a:prstGeom>
              <a:noFill/>
              <a:ln w="9525">
                <a:noFill/>
                <a:miter lim="800000"/>
                <a:headEnd/>
                <a:tailEnd/>
              </a:ln>
              <a:effectLst/>
            </p:spPr>
            <p:txBody>
              <a:bodyPr>
                <a:spAutoFit/>
              </a:bodyPr>
              <a:lstStyle/>
              <a:p>
                <a:pPr>
                  <a:lnSpc>
                    <a:spcPct val="85000"/>
                  </a:lnSpc>
                  <a:defRPr/>
                </a:pPr>
                <a:r>
                  <a:rPr lang="en-US" sz="900">
                    <a:solidFill>
                      <a:srgbClr val="FFFFFE"/>
                    </a:solidFill>
                    <a:latin typeface="Minion Pro" pitchFamily="18" charset="0"/>
                  </a:rPr>
                  <a:t>TRUMAN MEDICAL CENTERS</a:t>
                </a:r>
              </a:p>
            </p:txBody>
          </p:sp>
        </p:grpSp>
        <p:sp>
          <p:nvSpPr>
            <p:cNvPr id="64526" name="Rectangle 14"/>
            <p:cNvSpPr>
              <a:spLocks noChangeArrowheads="1"/>
            </p:cNvSpPr>
            <p:nvPr userDrawn="1"/>
          </p:nvSpPr>
          <p:spPr bwMode="auto">
            <a:xfrm>
              <a:off x="144" y="480"/>
              <a:ext cx="480" cy="48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9227" name="Picture 15" descr="TMC-RED-BIG"/>
            <p:cNvPicPr>
              <a:picLocks noChangeAspect="1" noChangeArrowheads="1"/>
            </p:cNvPicPr>
            <p:nvPr userDrawn="1"/>
          </p:nvPicPr>
          <p:blipFill>
            <a:blip r:embed="rId15" cstate="print"/>
            <a:srcRect/>
            <a:stretch>
              <a:fillRect/>
            </a:stretch>
          </p:blipFill>
          <p:spPr bwMode="auto">
            <a:xfrm rot="5400000">
              <a:off x="295" y="521"/>
              <a:ext cx="177" cy="38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Minion Pro" pitchFamily="18" charset="0"/>
        </a:defRPr>
      </a:lvl2pPr>
      <a:lvl3pPr algn="l" rtl="0" eaLnBrk="0" fontAlgn="base" hangingPunct="0">
        <a:spcBef>
          <a:spcPct val="0"/>
        </a:spcBef>
        <a:spcAft>
          <a:spcPct val="0"/>
        </a:spcAft>
        <a:defRPr sz="2400" b="1">
          <a:solidFill>
            <a:schemeClr val="tx2"/>
          </a:solidFill>
          <a:latin typeface="Minion Pro" pitchFamily="18" charset="0"/>
        </a:defRPr>
      </a:lvl3pPr>
      <a:lvl4pPr algn="l" rtl="0" eaLnBrk="0" fontAlgn="base" hangingPunct="0">
        <a:spcBef>
          <a:spcPct val="0"/>
        </a:spcBef>
        <a:spcAft>
          <a:spcPct val="0"/>
        </a:spcAft>
        <a:defRPr sz="2400" b="1">
          <a:solidFill>
            <a:schemeClr val="tx2"/>
          </a:solidFill>
          <a:latin typeface="Minion Pro" pitchFamily="18" charset="0"/>
        </a:defRPr>
      </a:lvl4pPr>
      <a:lvl5pPr algn="l" rtl="0" eaLnBrk="0" fontAlgn="base" hangingPunct="0">
        <a:spcBef>
          <a:spcPct val="0"/>
        </a:spcBef>
        <a:spcAft>
          <a:spcPct val="0"/>
        </a:spcAft>
        <a:defRPr sz="2400" b="1">
          <a:solidFill>
            <a:schemeClr val="tx2"/>
          </a:solidFill>
          <a:latin typeface="Minion Pro" pitchFamily="18" charset="0"/>
        </a:defRPr>
      </a:lvl5pPr>
      <a:lvl6pPr marL="457200" algn="l" rtl="0" fontAlgn="base">
        <a:spcBef>
          <a:spcPct val="0"/>
        </a:spcBef>
        <a:spcAft>
          <a:spcPct val="0"/>
        </a:spcAft>
        <a:defRPr sz="2400" b="1">
          <a:solidFill>
            <a:schemeClr val="tx2"/>
          </a:solidFill>
          <a:latin typeface="Minion Pro" pitchFamily="18" charset="0"/>
        </a:defRPr>
      </a:lvl6pPr>
      <a:lvl7pPr marL="914400" algn="l" rtl="0" fontAlgn="base">
        <a:spcBef>
          <a:spcPct val="0"/>
        </a:spcBef>
        <a:spcAft>
          <a:spcPct val="0"/>
        </a:spcAft>
        <a:defRPr sz="2400" b="1">
          <a:solidFill>
            <a:schemeClr val="tx2"/>
          </a:solidFill>
          <a:latin typeface="Minion Pro" pitchFamily="18" charset="0"/>
        </a:defRPr>
      </a:lvl7pPr>
      <a:lvl8pPr marL="1371600" algn="l" rtl="0" fontAlgn="base">
        <a:spcBef>
          <a:spcPct val="0"/>
        </a:spcBef>
        <a:spcAft>
          <a:spcPct val="0"/>
        </a:spcAft>
        <a:defRPr sz="2400" b="1">
          <a:solidFill>
            <a:schemeClr val="tx2"/>
          </a:solidFill>
          <a:latin typeface="Minion Pro" pitchFamily="18" charset="0"/>
        </a:defRPr>
      </a:lvl8pPr>
      <a:lvl9pPr marL="1828800" algn="l" rtl="0" fontAlgn="base">
        <a:spcBef>
          <a:spcPct val="0"/>
        </a:spcBef>
        <a:spcAft>
          <a:spcPct val="0"/>
        </a:spcAft>
        <a:defRPr sz="2400" b="1">
          <a:solidFill>
            <a:schemeClr val="tx2"/>
          </a:solidFill>
          <a:latin typeface="Minion Pro" pitchFamily="18"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ahUKEwij8OeZ4_LKAhVKOSYKHfUhD8MQjRwIBw&amp;url=http://www.corsicanadailysun.com/news/sheriff-s-deputies-seize-crack-cocaine-in-traffic-stop/article_b965413a-dd65-11e4-ba43-ab79f8c36be8.html&amp;psig=AFQjCNEwzzERR0qM7vf9T-mKi4qnDydCqQ&amp;ust=1455385331270884"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ved=0ahUKEwjMk6ar5fLKAhVI4iYKHZqNCI8QjRwIBw&amp;url=http://www.justice.gov/archive/olp/methawareness/&amp;psig=AFQjCNF_xrLd_5XzonIH8KOD4lo9SLNyhw&amp;ust=1455385938173153"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url?sa=i&amp;rct=j&amp;q=&amp;esrc=s&amp;source=images&amp;cd=&amp;cad=rja&amp;uact=8&amp;ved=0ahUKEwjEgcvv5fLKAhVIWCYKHcO0DW4QjRwIBw&amp;url=http://blacklikemoi.com/2012/01/what-the-hayell-vancouver-hands-out-free-crack-pipes-to-addicts-what-the-ha-yell/&amp;psig=AFQjCNFop--UaAe4IMEP7d8DxT-Wk_0OzA&amp;ust=145538605737277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rugrehabwiki.com/wiki/Cocain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X2KvP8fLKAhWFZCYKHcm7A8gQjRwIBw&amp;url=http://events.r20.constantcontact.com/register/event?oeidk%3Da07eabtptf6c3eb1ee8%26llr%3Dxswdp9aab&amp;psig=AFQjCNHEf7lChjvUnc5Dkov13DfHeqO0UA&amp;ust=1455389257092324"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2286000"/>
            <a:ext cx="7772400" cy="1143000"/>
          </a:xfrm>
        </p:spPr>
        <p:txBody>
          <a:bodyPr/>
          <a:lstStyle/>
          <a:p>
            <a:pPr algn="ctr" eaLnBrk="1" hangingPunct="1"/>
            <a:r>
              <a:rPr lang="en-US" sz="5400" dirty="0" smtClean="0"/>
              <a:t>Substance </a:t>
            </a:r>
            <a:r>
              <a:rPr lang="en-US" sz="5400" dirty="0" smtClean="0"/>
              <a:t>Abuse/Dependency</a:t>
            </a:r>
            <a:br>
              <a:rPr lang="en-US" sz="5400" dirty="0" smtClean="0"/>
            </a:br>
            <a:r>
              <a:rPr lang="en-US" sz="2000" dirty="0" smtClean="0"/>
              <a:t>(Co-Occurring Disorders)</a:t>
            </a:r>
            <a:r>
              <a:rPr lang="en-US" sz="5400" dirty="0" smtClean="0"/>
              <a:t>  </a:t>
            </a:r>
            <a:r>
              <a:rPr lang="en-US" sz="5400" dirty="0" smtClean="0"/>
              <a:t/>
            </a:r>
            <a:br>
              <a:rPr lang="en-US" sz="5400" dirty="0" smtClean="0"/>
            </a:br>
            <a:endParaRPr lang="en-US" sz="5400" dirty="0" smtClean="0"/>
          </a:p>
        </p:txBody>
      </p:sp>
      <p:sp>
        <p:nvSpPr>
          <p:cNvPr id="41987" name="Rectangle 3"/>
          <p:cNvSpPr>
            <a:spLocks noGrp="1" noChangeArrowheads="1"/>
          </p:cNvSpPr>
          <p:nvPr>
            <p:ph type="subTitle" idx="1"/>
          </p:nvPr>
        </p:nvSpPr>
        <p:spPr/>
        <p:txBody>
          <a:bodyPr/>
          <a:lstStyle/>
          <a:p>
            <a:pPr eaLnBrk="1" hangingPunct="1">
              <a:lnSpc>
                <a:spcPct val="90000"/>
              </a:lnSpc>
            </a:pPr>
            <a:r>
              <a:rPr lang="en-US" sz="3600" smtClean="0"/>
              <a:t>Basic information regarding  drugs and the impact </a:t>
            </a:r>
          </a:p>
          <a:p>
            <a:pPr eaLnBrk="1" hangingPunct="1">
              <a:lnSpc>
                <a:spcPct val="90000"/>
              </a:lnSpc>
            </a:pPr>
            <a:r>
              <a:rPr lang="en-US" sz="3600" smtClean="0"/>
              <a:t>on mental health.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Alcohol- Depressant</a:t>
            </a:r>
            <a:endParaRPr lang="en-US" sz="3600" dirty="0"/>
          </a:p>
        </p:txBody>
      </p:sp>
      <p:sp>
        <p:nvSpPr>
          <p:cNvPr id="3" name="Content Placeholder 2"/>
          <p:cNvSpPr>
            <a:spLocks noGrp="1"/>
          </p:cNvSpPr>
          <p:nvPr>
            <p:ph idx="1"/>
          </p:nvPr>
        </p:nvSpPr>
        <p:spPr/>
        <p:txBody>
          <a:bodyPr/>
          <a:lstStyle/>
          <a:p>
            <a:pPr marL="382059" lvl="2" indent="-382059">
              <a:lnSpc>
                <a:spcPct val="80000"/>
              </a:lnSpc>
              <a:spcAft>
                <a:spcPts val="600"/>
              </a:spcAft>
              <a:buClr>
                <a:schemeClr val="accent6">
                  <a:lumMod val="50000"/>
                </a:schemeClr>
              </a:buClr>
              <a:buNone/>
              <a:defRPr/>
            </a:pPr>
            <a:r>
              <a:rPr lang="en-US" sz="3200" dirty="0" smtClean="0"/>
              <a:t>Effects</a:t>
            </a:r>
          </a:p>
          <a:p>
            <a:pPr marL="382059" lvl="2" indent="-382059">
              <a:lnSpc>
                <a:spcPct val="80000"/>
              </a:lnSpc>
              <a:spcAft>
                <a:spcPts val="600"/>
              </a:spcAft>
              <a:buClr>
                <a:schemeClr val="accent6">
                  <a:lumMod val="50000"/>
                </a:schemeClr>
              </a:buClr>
              <a:buNone/>
              <a:defRPr/>
            </a:pPr>
            <a:r>
              <a:rPr lang="en-US" sz="3200" dirty="0" smtClean="0"/>
              <a:t>	</a:t>
            </a:r>
            <a:r>
              <a:rPr lang="en-US" sz="2300" dirty="0" smtClean="0"/>
              <a:t>Poor judgment, impulsiveness, clumsiness and slowed reflexes, lack of attentiveness and concentration, loss of memory, sedation, slurred speech, confusion, inappropriate emotional responses and behaviors.</a:t>
            </a:r>
          </a:p>
          <a:p>
            <a:pPr marL="382059" lvl="2" indent="-382059">
              <a:lnSpc>
                <a:spcPct val="80000"/>
              </a:lnSpc>
              <a:spcAft>
                <a:spcPts val="600"/>
              </a:spcAft>
              <a:buClr>
                <a:schemeClr val="accent6">
                  <a:lumMod val="50000"/>
                </a:schemeClr>
              </a:buClr>
              <a:buNone/>
              <a:defRPr/>
            </a:pPr>
            <a:r>
              <a:rPr lang="en-US" sz="3200" dirty="0" smtClean="0"/>
              <a:t>Aftereffects and withdrawal symptoms:</a:t>
            </a:r>
          </a:p>
          <a:p>
            <a:pPr marL="891471" lvl="3" indent="-382059">
              <a:lnSpc>
                <a:spcPct val="80000"/>
              </a:lnSpc>
              <a:spcAft>
                <a:spcPts val="600"/>
              </a:spcAft>
              <a:buClr>
                <a:schemeClr val="accent6">
                  <a:lumMod val="50000"/>
                </a:schemeClr>
              </a:buClr>
              <a:buNone/>
              <a:defRPr/>
            </a:pPr>
            <a:r>
              <a:rPr lang="en-US" sz="2300" dirty="0" smtClean="0"/>
              <a:t>Vomiting and Urination indicates toxic level of alcohol. </a:t>
            </a:r>
          </a:p>
          <a:p>
            <a:pPr marL="891471" lvl="3" indent="-382059">
              <a:lnSpc>
                <a:spcPct val="80000"/>
              </a:lnSpc>
              <a:spcAft>
                <a:spcPts val="600"/>
              </a:spcAft>
              <a:buClr>
                <a:schemeClr val="accent6">
                  <a:lumMod val="50000"/>
                </a:schemeClr>
              </a:buClr>
              <a:buNone/>
              <a:defRPr/>
            </a:pPr>
            <a:r>
              <a:rPr lang="en-US" sz="2300" dirty="0" smtClean="0"/>
              <a:t>May include tremors, nervousness, high blood pressure, increased heart rate, irritability, and an inability to sleep. </a:t>
            </a:r>
          </a:p>
          <a:p>
            <a:pPr marL="891471" lvl="3" indent="-382059">
              <a:lnSpc>
                <a:spcPct val="80000"/>
              </a:lnSpc>
              <a:spcAft>
                <a:spcPts val="600"/>
              </a:spcAft>
              <a:buClr>
                <a:schemeClr val="accent6">
                  <a:lumMod val="50000"/>
                </a:schemeClr>
              </a:buClr>
              <a:buNone/>
              <a:defRPr/>
            </a:pPr>
            <a:r>
              <a:rPr lang="en-US" sz="2300" dirty="0" smtClean="0"/>
              <a:t>Physical Dependence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Alcohol- Depressant</a:t>
            </a:r>
            <a:endParaRPr lang="en-US" sz="3600" dirty="0"/>
          </a:p>
        </p:txBody>
      </p:sp>
      <p:sp>
        <p:nvSpPr>
          <p:cNvPr id="3" name="Content Placeholder 2"/>
          <p:cNvSpPr>
            <a:spLocks noGrp="1"/>
          </p:cNvSpPr>
          <p:nvPr>
            <p:ph idx="1"/>
          </p:nvPr>
        </p:nvSpPr>
        <p:spPr/>
        <p:txBody>
          <a:bodyPr/>
          <a:lstStyle/>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Some people may have severe alcohol withdrawal including seizures and delirium tremens, which may lead to death.  </a:t>
            </a:r>
          </a:p>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This is a medical emergency requiring rapid evaluation.</a:t>
            </a:r>
          </a:p>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Alcoholism is a progressive brain disease and left untreated one will die from it.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dirty="0" smtClean="0"/>
              <a:t>Benzodiazepine</a:t>
            </a:r>
          </a:p>
        </p:txBody>
      </p:sp>
      <p:sp>
        <p:nvSpPr>
          <p:cNvPr id="45059" name="Rectangle 3"/>
          <p:cNvSpPr>
            <a:spLocks noGrp="1" noChangeArrowheads="1"/>
          </p:cNvSpPr>
          <p:nvPr>
            <p:ph type="body" idx="1"/>
          </p:nvPr>
        </p:nvSpPr>
        <p:spPr/>
        <p:txBody>
          <a:bodyPr/>
          <a:lstStyle/>
          <a:p>
            <a:pPr eaLnBrk="1" hangingPunct="1"/>
            <a:r>
              <a:rPr lang="en-US" sz="2800" dirty="0" smtClean="0"/>
              <a:t>Physically addictive</a:t>
            </a:r>
          </a:p>
          <a:p>
            <a:pPr eaLnBrk="1" hangingPunct="1"/>
            <a:r>
              <a:rPr lang="en-US" sz="2800" dirty="0" smtClean="0"/>
              <a:t>Fatal overdoses in addicted patients often involve the combination of benzodiazepines and alcohol, with or without opiates.</a:t>
            </a:r>
          </a:p>
          <a:p>
            <a:pPr eaLnBrk="1" hangingPunct="1"/>
            <a:r>
              <a:rPr lang="en-US" sz="2800" dirty="0" smtClean="0"/>
              <a:t>Benzodiazepines are widely prescribed, with four of them--</a:t>
            </a:r>
            <a:r>
              <a:rPr lang="en-US" sz="2800" dirty="0" err="1" smtClean="0"/>
              <a:t>alprazolam</a:t>
            </a:r>
            <a:r>
              <a:rPr lang="en-US" sz="2800" dirty="0" smtClean="0"/>
              <a:t> (</a:t>
            </a:r>
            <a:r>
              <a:rPr lang="en-US" sz="2800" dirty="0" err="1" smtClean="0"/>
              <a:t>Xanax</a:t>
            </a:r>
            <a:r>
              <a:rPr lang="en-US" sz="2800" dirty="0" smtClean="0"/>
              <a:t>), </a:t>
            </a:r>
            <a:r>
              <a:rPr lang="en-US" sz="2800" dirty="0" err="1" smtClean="0"/>
              <a:t>clonazepam</a:t>
            </a:r>
            <a:r>
              <a:rPr lang="en-US" sz="2800" dirty="0" smtClean="0"/>
              <a:t> (</a:t>
            </a:r>
            <a:r>
              <a:rPr lang="en-US" sz="2800" dirty="0" err="1" smtClean="0"/>
              <a:t>Klonopin</a:t>
            </a:r>
            <a:r>
              <a:rPr lang="en-US" sz="2800" dirty="0" smtClean="0"/>
              <a:t>), diazepam (Valium) and </a:t>
            </a:r>
            <a:r>
              <a:rPr lang="en-US" sz="2800" dirty="0" err="1" smtClean="0"/>
              <a:t>lorazepam</a:t>
            </a:r>
            <a:r>
              <a:rPr lang="en-US" sz="2800" dirty="0" smtClean="0"/>
              <a:t> (</a:t>
            </a:r>
            <a:r>
              <a:rPr lang="en-US" sz="2800" dirty="0" err="1" smtClean="0"/>
              <a:t>Ativan</a:t>
            </a:r>
            <a:r>
              <a:rPr lang="en-US" sz="2800" dirty="0" smtClean="0"/>
              <a:t>)--listed among the top 100 most commonly prescribed medications.</a:t>
            </a:r>
          </a:p>
        </p:txBody>
      </p:sp>
      <p:sp>
        <p:nvSpPr>
          <p:cNvPr id="45060" name="Rectangle 4"/>
          <p:cNvSpPr>
            <a:spLocks noChangeArrowheads="1"/>
          </p:cNvSpPr>
          <p:nvPr/>
        </p:nvSpPr>
        <p:spPr bwMode="auto">
          <a:xfrm>
            <a:off x="5105400" y="2057400"/>
            <a:ext cx="3505200" cy="579438"/>
          </a:xfrm>
          <a:prstGeom prst="rect">
            <a:avLst/>
          </a:prstGeom>
          <a:noFill/>
          <a:ln w="9525">
            <a:noFill/>
            <a:miter lim="800000"/>
            <a:headEnd/>
            <a:tailEnd/>
          </a:ln>
        </p:spPr>
        <p:txBody>
          <a:bodyPr>
            <a:spAutoFit/>
          </a:bodyPr>
          <a:lstStyle/>
          <a:p>
            <a:endParaRPr lang="en-US" sz="3200">
              <a:latin typeface="Minion Pro"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dirty="0" smtClean="0"/>
              <a:t>Benzodiazepines</a:t>
            </a:r>
          </a:p>
        </p:txBody>
      </p:sp>
      <p:sp>
        <p:nvSpPr>
          <p:cNvPr id="46083" name="Rectangle 3"/>
          <p:cNvSpPr>
            <a:spLocks noGrp="1" noChangeArrowheads="1"/>
          </p:cNvSpPr>
          <p:nvPr>
            <p:ph type="body" idx="1"/>
          </p:nvPr>
        </p:nvSpPr>
        <p:spPr>
          <a:xfrm>
            <a:off x="457200" y="1905000"/>
            <a:ext cx="8229600" cy="4343400"/>
          </a:xfrm>
        </p:spPr>
        <p:txBody>
          <a:bodyPr/>
          <a:lstStyle/>
          <a:p>
            <a:pPr eaLnBrk="1" hangingPunct="1">
              <a:lnSpc>
                <a:spcPct val="80000"/>
              </a:lnSpc>
            </a:pPr>
            <a:r>
              <a:rPr lang="en-US" sz="2800" dirty="0" smtClean="0"/>
              <a:t>Gradually become to "need" benzodiazepines to carry out normal, day-to-day activities. </a:t>
            </a:r>
          </a:p>
          <a:p>
            <a:pPr eaLnBrk="1" hangingPunct="1">
              <a:lnSpc>
                <a:spcPct val="80000"/>
              </a:lnSpc>
            </a:pPr>
            <a:endParaRPr lang="en-US" sz="2800" dirty="0" smtClean="0"/>
          </a:p>
          <a:p>
            <a:pPr eaLnBrk="1" hangingPunct="1">
              <a:lnSpc>
                <a:spcPct val="80000"/>
              </a:lnSpc>
            </a:pPr>
            <a:r>
              <a:rPr lang="en-US" sz="2800" dirty="0" smtClean="0"/>
              <a:t>Continued to take benzodiazepines although the original indication for prescription has disappeared. </a:t>
            </a:r>
          </a:p>
          <a:p>
            <a:pPr eaLnBrk="1" hangingPunct="1">
              <a:lnSpc>
                <a:spcPct val="80000"/>
              </a:lnSpc>
            </a:pPr>
            <a:endParaRPr lang="en-US" sz="2800" dirty="0" smtClean="0"/>
          </a:p>
          <a:p>
            <a:pPr eaLnBrk="1" hangingPunct="1">
              <a:lnSpc>
                <a:spcPct val="80000"/>
              </a:lnSpc>
            </a:pPr>
            <a:r>
              <a:rPr lang="en-US" sz="2800" dirty="0" smtClean="0"/>
              <a:t>Contact their doctor regularly to obtain repeat prescriptions. </a:t>
            </a: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Benzodiazepines</a:t>
            </a:r>
            <a:endParaRPr lang="en-US" sz="3600" dirty="0"/>
          </a:p>
        </p:txBody>
      </p:sp>
      <p:sp>
        <p:nvSpPr>
          <p:cNvPr id="3" name="Content Placeholder 2"/>
          <p:cNvSpPr>
            <a:spLocks noGrp="1"/>
          </p:cNvSpPr>
          <p:nvPr>
            <p:ph idx="1"/>
          </p:nvPr>
        </p:nvSpPr>
        <p:spPr/>
        <p:txBody>
          <a:bodyPr/>
          <a:lstStyle/>
          <a:p>
            <a:pPr eaLnBrk="1" hangingPunct="1">
              <a:lnSpc>
                <a:spcPct val="80000"/>
              </a:lnSpc>
            </a:pPr>
            <a:r>
              <a:rPr lang="en-US" sz="2800" dirty="0" smtClean="0"/>
              <a:t>Become anxious if the next prescription is not readily available</a:t>
            </a:r>
          </a:p>
          <a:p>
            <a:pPr eaLnBrk="1" hangingPunct="1">
              <a:lnSpc>
                <a:spcPct val="80000"/>
              </a:lnSpc>
            </a:pPr>
            <a:endParaRPr lang="en-US" sz="2800" dirty="0" smtClean="0"/>
          </a:p>
          <a:p>
            <a:pPr eaLnBrk="1" hangingPunct="1">
              <a:lnSpc>
                <a:spcPct val="80000"/>
              </a:lnSpc>
            </a:pPr>
            <a:r>
              <a:rPr lang="en-US" sz="2800" dirty="0" smtClean="0"/>
              <a:t>Dosage has increased since the original prescription. </a:t>
            </a:r>
          </a:p>
          <a:p>
            <a:pPr eaLnBrk="1" hangingPunct="1">
              <a:lnSpc>
                <a:spcPct val="80000"/>
              </a:lnSpc>
            </a:pPr>
            <a:endParaRPr lang="en-US" sz="2800" dirty="0" smtClean="0"/>
          </a:p>
          <a:p>
            <a:pPr eaLnBrk="1" hangingPunct="1">
              <a:lnSpc>
                <a:spcPct val="80000"/>
              </a:lnSpc>
            </a:pPr>
            <a:r>
              <a:rPr lang="en-US" sz="2800" dirty="0" smtClean="0"/>
              <a:t>They may have anxiety symptoms, panics, agoraphobia, insomnia, depression and increasing physical symptoms despite continuing to take benzodiazepines </a:t>
            </a:r>
          </a:p>
          <a:p>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dirty="0" smtClean="0"/>
              <a:t>Benzodiazepines</a:t>
            </a:r>
          </a:p>
        </p:txBody>
      </p:sp>
      <p:sp>
        <p:nvSpPr>
          <p:cNvPr id="47107" name="Rectangle 3"/>
          <p:cNvSpPr>
            <a:spLocks noGrp="1" noChangeArrowheads="1"/>
          </p:cNvSpPr>
          <p:nvPr>
            <p:ph type="body" idx="1"/>
          </p:nvPr>
        </p:nvSpPr>
        <p:spPr/>
        <p:txBody>
          <a:bodyPr/>
          <a:lstStyle/>
          <a:p>
            <a:pPr eaLnBrk="1" hangingPunct="1"/>
            <a:r>
              <a:rPr lang="en-US" sz="2400" dirty="0" smtClean="0"/>
              <a:t>Withdrawal effects from therapeutic dosages of benzodiazepines are mainly anxiety symptoms.</a:t>
            </a:r>
          </a:p>
          <a:p>
            <a:pPr eaLnBrk="1" hangingPunct="1"/>
            <a:r>
              <a:rPr lang="en-US" sz="2400" dirty="0" smtClean="0"/>
              <a:t>In addition, autonomic instability (i.e., increased heart rate and blood pressure level, tremulousness, diaphoresis), insomnia and sensory hypersensitivity are common.</a:t>
            </a:r>
          </a:p>
          <a:p>
            <a:pPr eaLnBrk="1" hangingPunct="1"/>
            <a:r>
              <a:rPr lang="en-US" sz="2400" dirty="0" smtClean="0"/>
              <a:t>The most serious acute withdrawal symptoms are seizures and delirium tremens, which most commonly occur with abrupt discontinuation. The time frame for the emergence of acute withdrawal symptoms corresponds to the half-life of the particular agent being used. </a:t>
            </a:r>
          </a:p>
          <a:p>
            <a:pPr eaLnBrk="1" hangingPunct="1"/>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dirty="0" smtClean="0"/>
              <a:t>Crack/Cocaine</a:t>
            </a:r>
          </a:p>
        </p:txBody>
      </p:sp>
      <p:sp>
        <p:nvSpPr>
          <p:cNvPr id="48131" name="Rectangle 4"/>
          <p:cNvSpPr>
            <a:spLocks noGrp="1" noChangeArrowheads="1"/>
          </p:cNvSpPr>
          <p:nvPr>
            <p:ph type="body" sz="half" idx="2"/>
          </p:nvPr>
        </p:nvSpPr>
        <p:spPr>
          <a:xfrm>
            <a:off x="914401" y="1905000"/>
            <a:ext cx="7772400" cy="3886200"/>
          </a:xfrm>
        </p:spPr>
        <p:txBody>
          <a:bodyPr/>
          <a:lstStyle/>
          <a:p>
            <a:pPr eaLnBrk="1" hangingPunct="1"/>
            <a:r>
              <a:rPr lang="en-US" sz="3200" dirty="0" smtClean="0"/>
              <a:t>Stimulant</a:t>
            </a:r>
          </a:p>
          <a:p>
            <a:pPr eaLnBrk="1" hangingPunct="1"/>
            <a:r>
              <a:rPr lang="en-US" sz="3200" dirty="0" smtClean="0"/>
              <a:t>Psychological addiction</a:t>
            </a:r>
          </a:p>
          <a:p>
            <a:pPr eaLnBrk="1" hangingPunct="1"/>
            <a:r>
              <a:rPr lang="en-US" sz="3200" dirty="0" smtClean="0"/>
              <a:t>Increased arousal</a:t>
            </a:r>
          </a:p>
          <a:p>
            <a:pPr eaLnBrk="1" hangingPunct="1"/>
            <a:r>
              <a:rPr lang="en-US" sz="3200" dirty="0" smtClean="0"/>
              <a:t>Depression/Paranoid</a:t>
            </a:r>
          </a:p>
          <a:p>
            <a:pPr eaLnBrk="1" hangingPunct="1"/>
            <a:r>
              <a:rPr lang="en-US" sz="3200" dirty="0" smtClean="0"/>
              <a:t>Restlessness</a:t>
            </a:r>
          </a:p>
          <a:p>
            <a:pPr eaLnBrk="1" hangingPunct="1"/>
            <a:r>
              <a:rPr lang="en-US" sz="3200" dirty="0" smtClean="0"/>
              <a:t>Anxiety</a:t>
            </a:r>
          </a:p>
        </p:txBody>
      </p:sp>
      <p:pic>
        <p:nvPicPr>
          <p:cNvPr id="1026" name="Picture 2" descr="http://bloximages.chicago2.vip.townnews.com/corsicanadailysun.com/content/tncms/assets/v3/editorial/d/b0/db0c90ae-dd65-11e4-9bde-6783d267e13f/5524401b34107.image.jpg?resize=570%2C76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822" y="1676400"/>
            <a:ext cx="3048000" cy="4064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dirty="0" smtClean="0"/>
              <a:t>Crack/Cocaine</a:t>
            </a:r>
          </a:p>
        </p:txBody>
      </p:sp>
      <p:sp>
        <p:nvSpPr>
          <p:cNvPr id="49156" name="Rectangle 5"/>
          <p:cNvSpPr>
            <a:spLocks noChangeArrowheads="1"/>
          </p:cNvSpPr>
          <p:nvPr/>
        </p:nvSpPr>
        <p:spPr bwMode="auto">
          <a:xfrm>
            <a:off x="685800" y="2286000"/>
            <a:ext cx="7696200" cy="4893647"/>
          </a:xfrm>
          <a:prstGeom prst="rect">
            <a:avLst/>
          </a:prstGeom>
          <a:noFill/>
          <a:ln w="9525">
            <a:noFill/>
            <a:miter lim="800000"/>
            <a:headEnd/>
            <a:tailEnd/>
          </a:ln>
        </p:spPr>
        <p:txBody>
          <a:bodyPr wrap="square">
            <a:spAutoFit/>
          </a:bodyPr>
          <a:lstStyle/>
          <a:p>
            <a:r>
              <a:rPr lang="en-US" sz="2400" dirty="0" smtClean="0"/>
              <a:t>Crack= Cocaine base mixed with Baking Soda and water; may microwave or cook on stove top</a:t>
            </a:r>
          </a:p>
          <a:p>
            <a:endParaRPr lang="en-US" sz="2400" dirty="0" smtClean="0"/>
          </a:p>
          <a:p>
            <a:r>
              <a:rPr lang="en-US" sz="2400" dirty="0" smtClean="0"/>
              <a:t>Equipment-include any pop cans; antennas; spoon; lightbulb; etc.</a:t>
            </a:r>
          </a:p>
          <a:p>
            <a:pPr>
              <a:buFontTx/>
              <a:buChar char="•"/>
            </a:pPr>
            <a:endParaRPr lang="en-US" sz="2400" dirty="0" smtClean="0"/>
          </a:p>
          <a:p>
            <a:r>
              <a:rPr lang="en-US" sz="2400" dirty="0" smtClean="0"/>
              <a:t>Increased alertness, activity, and talking; feelings of euphoria, giddiness, decreased appetite, nervousness, and increased blood pressure; irrational, and physically assaultive</a:t>
            </a:r>
          </a:p>
          <a:p>
            <a:pPr>
              <a:buFontTx/>
              <a:buChar char="•"/>
            </a:pPr>
            <a:endParaRPr lang="en-US" sz="2400" dirty="0" smtClean="0"/>
          </a:p>
          <a:p>
            <a:pPr>
              <a:buFontTx/>
              <a:buChar char="•"/>
            </a:pPr>
            <a:endParaRPr lang="en-US" sz="2400" dirty="0" smtClean="0"/>
          </a:p>
          <a:p>
            <a:pPr>
              <a:buFontTx/>
              <a:buChar char="•"/>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4000" dirty="0" smtClean="0"/>
              <a:t>Crack/Cocaine</a:t>
            </a:r>
          </a:p>
        </p:txBody>
      </p:sp>
      <p:sp>
        <p:nvSpPr>
          <p:cNvPr id="6" name="Content Placeholder 5"/>
          <p:cNvSpPr>
            <a:spLocks noGrp="1"/>
          </p:cNvSpPr>
          <p:nvPr>
            <p:ph idx="1"/>
          </p:nvPr>
        </p:nvSpPr>
        <p:spPr>
          <a:xfrm>
            <a:off x="457200" y="1905000"/>
            <a:ext cx="3200400" cy="3886200"/>
          </a:xfrm>
        </p:spPr>
        <p:txBody>
          <a:bodyPr/>
          <a:lstStyle/>
          <a:p>
            <a:r>
              <a:rPr lang="en-US" sz="2000" dirty="0" smtClean="0"/>
              <a:t>Withdrawal symptoms of cocaine use include mood swings, depressed feelings, paranoia, suicidal behaviors.</a:t>
            </a:r>
          </a:p>
          <a:p>
            <a:r>
              <a:rPr lang="en-US" sz="2000" dirty="0" smtClean="0"/>
              <a:t>Often mimics that of Bipolar and Major Depression with psychosis and suicidal thoughts.</a:t>
            </a:r>
          </a:p>
          <a:p>
            <a:r>
              <a:rPr lang="en-US" sz="2000" dirty="0" smtClean="0"/>
              <a:t>Tactile Hallucinations most common.</a:t>
            </a:r>
          </a:p>
          <a:p>
            <a:endParaRPr lang="en-US" dirty="0"/>
          </a:p>
        </p:txBody>
      </p:sp>
      <p:sp>
        <p:nvSpPr>
          <p:cNvPr id="2" name="AutoShape 2" descr="Image result for meth hand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meth hand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justice.gov/archive/olp/methawareness/images/methhan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9" y="1768206"/>
            <a:ext cx="2542177" cy="23622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lacklikemoi.com/wp-content/uploads/2012/01/pregnant_women_smoking_crac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95310"/>
            <a:ext cx="3176088" cy="204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000" dirty="0" smtClean="0"/>
              <a:t>Methamphetamine</a:t>
            </a:r>
          </a:p>
        </p:txBody>
      </p:sp>
      <p:sp>
        <p:nvSpPr>
          <p:cNvPr id="52227" name="Rectangle 3"/>
          <p:cNvSpPr>
            <a:spLocks noGrp="1" noChangeArrowheads="1"/>
          </p:cNvSpPr>
          <p:nvPr>
            <p:ph type="body" sz="half" idx="1"/>
          </p:nvPr>
        </p:nvSpPr>
        <p:spPr>
          <a:xfrm>
            <a:off x="457200" y="1905000"/>
            <a:ext cx="4033838" cy="3886200"/>
          </a:xfrm>
        </p:spPr>
        <p:txBody>
          <a:bodyPr/>
          <a:lstStyle/>
          <a:p>
            <a:pPr marL="0" indent="0" eaLnBrk="1" hangingPunct="1">
              <a:buNone/>
            </a:pPr>
            <a:r>
              <a:rPr lang="en-US" sz="2400" dirty="0" smtClean="0"/>
              <a:t>Ingredients</a:t>
            </a:r>
          </a:p>
          <a:p>
            <a:pPr eaLnBrk="1" hangingPunct="1"/>
            <a:r>
              <a:rPr lang="en-US" sz="2400" dirty="0" smtClean="0"/>
              <a:t>ephedrine</a:t>
            </a:r>
          </a:p>
          <a:p>
            <a:pPr eaLnBrk="1" hangingPunct="1"/>
            <a:r>
              <a:rPr lang="en-US" sz="2400" dirty="0" smtClean="0"/>
              <a:t>vodka</a:t>
            </a:r>
          </a:p>
          <a:p>
            <a:pPr eaLnBrk="1" hangingPunct="1"/>
            <a:r>
              <a:rPr lang="en-US" sz="2400" dirty="0" smtClean="0"/>
              <a:t>acetone</a:t>
            </a:r>
          </a:p>
          <a:p>
            <a:pPr eaLnBrk="1" hangingPunct="1"/>
            <a:r>
              <a:rPr lang="en-US" sz="2400" dirty="0" err="1" smtClean="0"/>
              <a:t>heet</a:t>
            </a:r>
            <a:endParaRPr lang="en-US" sz="2400" dirty="0" smtClean="0"/>
          </a:p>
          <a:p>
            <a:pPr eaLnBrk="1" hangingPunct="1"/>
            <a:r>
              <a:rPr lang="en-US" sz="2400" dirty="0" smtClean="0"/>
              <a:t>Coleman fuel</a:t>
            </a:r>
          </a:p>
          <a:p>
            <a:pPr eaLnBrk="1" hangingPunct="1"/>
            <a:r>
              <a:rPr lang="en-US" sz="2400" dirty="0" smtClean="0"/>
              <a:t>red phosphorus</a:t>
            </a:r>
          </a:p>
          <a:p>
            <a:pPr eaLnBrk="1" hangingPunct="1"/>
            <a:r>
              <a:rPr lang="en-US" sz="2400" dirty="0" smtClean="0"/>
              <a:t>black iodine</a:t>
            </a:r>
          </a:p>
          <a:p>
            <a:pPr eaLnBrk="1" hangingPunct="1"/>
            <a:r>
              <a:rPr lang="en-US" sz="2400" dirty="0" smtClean="0"/>
              <a:t>lye</a:t>
            </a:r>
          </a:p>
          <a:p>
            <a:pPr eaLnBrk="1" hangingPunct="1"/>
            <a:r>
              <a:rPr lang="en-US" sz="2400" dirty="0" smtClean="0"/>
              <a:t>drain-o</a:t>
            </a:r>
          </a:p>
          <a:p>
            <a:pPr eaLnBrk="1" hangingPunct="1"/>
            <a:endParaRPr lang="en-US" sz="2400" dirty="0" smtClean="0"/>
          </a:p>
        </p:txBody>
      </p:sp>
      <p:pic>
        <p:nvPicPr>
          <p:cNvPr id="52228" name="Picture 4" descr="meth"/>
          <p:cNvPicPr>
            <a:picLocks noGrp="1" noChangeAspect="1" noChangeArrowheads="1"/>
          </p:cNvPicPr>
          <p:nvPr>
            <p:ph type="clipArt" sz="half" idx="2"/>
          </p:nvPr>
        </p:nvPicPr>
        <p:blipFill>
          <a:blip r:embed="rId2" cstate="print"/>
          <a:srcRect/>
          <a:stretch>
            <a:fillRect/>
          </a:stretch>
        </p:blipFill>
        <p:spPr>
          <a:xfrm>
            <a:off x="3581400" y="2133600"/>
            <a:ext cx="5181600" cy="3657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Objectives</a:t>
            </a:r>
            <a:endParaRPr lang="en-US" sz="4000" dirty="0"/>
          </a:p>
        </p:txBody>
      </p:sp>
      <p:sp>
        <p:nvSpPr>
          <p:cNvPr id="3" name="Content Placeholder 2"/>
          <p:cNvSpPr>
            <a:spLocks noGrp="1"/>
          </p:cNvSpPr>
          <p:nvPr>
            <p:ph idx="1"/>
          </p:nvPr>
        </p:nvSpPr>
        <p:spPr/>
        <p:txBody>
          <a:bodyPr/>
          <a:lstStyle/>
          <a:p>
            <a:pPr marL="382059" lvl="2" indent="-382059">
              <a:spcAft>
                <a:spcPts val="600"/>
              </a:spcAft>
              <a:buClr>
                <a:schemeClr val="accent6">
                  <a:lumMod val="50000"/>
                </a:schemeClr>
              </a:buClr>
              <a:buFont typeface="Wingdings" pitchFamily="2" charset="2"/>
              <a:buChar char="§"/>
              <a:defRPr/>
            </a:pPr>
            <a:r>
              <a:rPr lang="en-US" dirty="0" smtClean="0"/>
              <a:t>Identify the approximate percentage of adult Americans with substance abuse problems.</a:t>
            </a:r>
          </a:p>
          <a:p>
            <a:pPr marL="382059" lvl="2" indent="-382059">
              <a:spcAft>
                <a:spcPts val="600"/>
              </a:spcAft>
              <a:buClr>
                <a:schemeClr val="accent6">
                  <a:lumMod val="50000"/>
                </a:schemeClr>
              </a:buClr>
              <a:buFont typeface="Wingdings" pitchFamily="2" charset="2"/>
              <a:buChar char="§"/>
              <a:defRPr/>
            </a:pPr>
            <a:r>
              <a:rPr lang="en-US" dirty="0" smtClean="0"/>
              <a:t>Recognize that substance use disorders and mental health disorders frequently co-exist. </a:t>
            </a:r>
          </a:p>
          <a:p>
            <a:pPr marL="382059" lvl="2" indent="-382059">
              <a:spcAft>
                <a:spcPts val="600"/>
              </a:spcAft>
              <a:buClr>
                <a:schemeClr val="accent6">
                  <a:lumMod val="50000"/>
                </a:schemeClr>
              </a:buClr>
              <a:buFont typeface="Wingdings" pitchFamily="2" charset="2"/>
              <a:buChar char="§"/>
              <a:defRPr/>
            </a:pPr>
            <a:r>
              <a:rPr lang="en-US" dirty="0" smtClean="0"/>
              <a:t>Recognize the major signs and symptoms of stimulant, depressant, narcotic and hallucinogenic use, acute risks, and after effects.</a:t>
            </a:r>
          </a:p>
          <a:p>
            <a:pPr marL="382059" lvl="2" indent="-382059">
              <a:spcAft>
                <a:spcPts val="600"/>
              </a:spcAft>
              <a:buClr>
                <a:schemeClr val="accent6">
                  <a:lumMod val="50000"/>
                </a:schemeClr>
              </a:buClr>
              <a:buFont typeface="Wingdings" pitchFamily="2" charset="2"/>
              <a:buChar char="§"/>
              <a:defRPr/>
            </a:pPr>
            <a:r>
              <a:rPr lang="en-US" dirty="0" smtClean="0"/>
              <a:t>Define substance abuse and substance dependence</a:t>
            </a:r>
          </a:p>
          <a:p>
            <a:pPr marL="382059" lvl="2" indent="-382059">
              <a:spcAft>
                <a:spcPts val="600"/>
              </a:spcAft>
              <a:buClr>
                <a:schemeClr val="accent6">
                  <a:lumMod val="50000"/>
                </a:schemeClr>
              </a:buClr>
              <a:buFont typeface="Wingdings" pitchFamily="2" charset="2"/>
              <a:buChar char="§"/>
              <a:defRPr/>
            </a:pPr>
            <a:r>
              <a:rPr lang="en-US" dirty="0" smtClean="0"/>
              <a:t>Understand the concept of substance dependence as a brain disease.</a:t>
            </a:r>
          </a:p>
          <a:p>
            <a:pPr marL="382059" lvl="2" indent="-382059">
              <a:spcAft>
                <a:spcPts val="600"/>
              </a:spcAft>
              <a:buClr>
                <a:schemeClr val="accent6">
                  <a:lumMod val="50000"/>
                </a:schemeClr>
              </a:buClr>
              <a:buFont typeface="Wingdings" pitchFamily="2" charset="2"/>
              <a:buChar char="§"/>
              <a:defRPr/>
            </a:pPr>
            <a:r>
              <a:rPr lang="en-US" dirty="0" smtClean="0"/>
              <a:t>Discuss some of the tasks of treatment, and the fears and problems faced by those people struggling with achieving abstinence</a:t>
            </a:r>
          </a:p>
          <a:p>
            <a:pPr>
              <a:buNone/>
            </a:pPr>
            <a:endParaRPr lang="en-US" sz="11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00400" y="609600"/>
            <a:ext cx="5562600" cy="1143000"/>
          </a:xfrm>
        </p:spPr>
        <p:txBody>
          <a:bodyPr/>
          <a:lstStyle/>
          <a:p>
            <a:pPr eaLnBrk="1" hangingPunct="1"/>
            <a:r>
              <a:rPr lang="en-US" sz="4000" smtClean="0"/>
              <a:t>Methamphetamine</a:t>
            </a:r>
          </a:p>
        </p:txBody>
      </p:sp>
      <p:pic>
        <p:nvPicPr>
          <p:cNvPr id="53251" name="Picture 4" descr="p21fig1"/>
          <p:cNvPicPr>
            <a:picLocks noGrp="1" noChangeAspect="1" noChangeArrowheads="1"/>
          </p:cNvPicPr>
          <p:nvPr>
            <p:ph type="body" idx="1"/>
          </p:nvPr>
        </p:nvPicPr>
        <p:blipFill>
          <a:blip r:embed="rId2" cstate="print"/>
          <a:srcRect/>
          <a:stretch>
            <a:fillRect/>
          </a:stretch>
        </p:blipFill>
        <p:spPr>
          <a:xfrm>
            <a:off x="838200" y="2057400"/>
            <a:ext cx="2590800" cy="3200400"/>
          </a:xfrm>
          <a:noFill/>
        </p:spPr>
      </p:pic>
      <p:pic>
        <p:nvPicPr>
          <p:cNvPr id="53252" name="Picture 5" descr="cleanup"/>
          <p:cNvPicPr>
            <a:picLocks noChangeAspect="1" noChangeArrowheads="1"/>
          </p:cNvPicPr>
          <p:nvPr/>
        </p:nvPicPr>
        <p:blipFill>
          <a:blip r:embed="rId3" cstate="print"/>
          <a:srcRect/>
          <a:stretch>
            <a:fillRect/>
          </a:stretch>
        </p:blipFill>
        <p:spPr bwMode="auto">
          <a:xfrm>
            <a:off x="3733800" y="1600200"/>
            <a:ext cx="4724400"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400" smtClean="0"/>
              <a:t>Methamphetamine</a:t>
            </a:r>
          </a:p>
        </p:txBody>
      </p:sp>
      <p:sp>
        <p:nvSpPr>
          <p:cNvPr id="54275" name="Rectangle 4"/>
          <p:cNvSpPr>
            <a:spLocks noGrp="1" noChangeArrowheads="1"/>
          </p:cNvSpPr>
          <p:nvPr>
            <p:ph type="body" sz="half" idx="2"/>
          </p:nvPr>
        </p:nvSpPr>
        <p:spPr>
          <a:xfrm>
            <a:off x="4652963" y="1905000"/>
            <a:ext cx="4033837" cy="3886200"/>
          </a:xfrm>
        </p:spPr>
        <p:txBody>
          <a:bodyPr/>
          <a:lstStyle/>
          <a:p>
            <a:pPr eaLnBrk="1" hangingPunct="1"/>
            <a:r>
              <a:rPr lang="en-US" sz="2800" dirty="0" smtClean="0"/>
              <a:t>Stimulant/</a:t>
            </a:r>
            <a:r>
              <a:rPr lang="en-US" sz="2800" dirty="0" err="1" smtClean="0"/>
              <a:t>Desoxyn</a:t>
            </a:r>
            <a:r>
              <a:rPr lang="en-US" sz="2800" dirty="0" smtClean="0"/>
              <a:t> (ADHD) </a:t>
            </a:r>
          </a:p>
          <a:p>
            <a:pPr eaLnBrk="1" hangingPunct="1"/>
            <a:r>
              <a:rPr lang="en-US" sz="2800" dirty="0" smtClean="0"/>
              <a:t>When smoked effects instantaneous; 4-8 hours in duration.</a:t>
            </a:r>
          </a:p>
          <a:p>
            <a:pPr eaLnBrk="1" hangingPunct="1"/>
            <a:endParaRPr lang="en-US" sz="3200" dirty="0" smtClean="0"/>
          </a:p>
        </p:txBody>
      </p:sp>
      <p:pic>
        <p:nvPicPr>
          <p:cNvPr id="54276" name="Picture 9" descr="methamphetamine7"/>
          <p:cNvPicPr>
            <a:picLocks noGrp="1" noChangeAspect="1" noChangeArrowheads="1"/>
          </p:cNvPicPr>
          <p:nvPr>
            <p:ph type="clipArt" sz="half" idx="1"/>
          </p:nvPr>
        </p:nvPicPr>
        <p:blipFill>
          <a:blip r:embed="rId3" cstate="print"/>
          <a:srcRect/>
          <a:stretch>
            <a:fillRect/>
          </a:stretch>
        </p:blipFill>
        <p:spPr>
          <a:xfrm>
            <a:off x="457200" y="2398713"/>
            <a:ext cx="4033838" cy="289877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pPr eaLnBrk="1" hangingPunct="1"/>
            <a:r>
              <a:rPr lang="en-US" sz="4000" dirty="0" smtClean="0"/>
              <a:t>Effects of Meth Use</a:t>
            </a:r>
          </a:p>
        </p:txBody>
      </p:sp>
      <p:sp>
        <p:nvSpPr>
          <p:cNvPr id="55300" name="Rectangle 7"/>
          <p:cNvSpPr>
            <a:spLocks noChangeArrowheads="1"/>
          </p:cNvSpPr>
          <p:nvPr/>
        </p:nvSpPr>
        <p:spPr bwMode="auto">
          <a:xfrm>
            <a:off x="5105400" y="1676400"/>
            <a:ext cx="3429000" cy="4293483"/>
          </a:xfrm>
          <a:prstGeom prst="rect">
            <a:avLst/>
          </a:prstGeom>
          <a:noFill/>
          <a:ln w="9525">
            <a:noFill/>
            <a:miter lim="800000"/>
            <a:headEnd/>
            <a:tailEnd/>
          </a:ln>
        </p:spPr>
        <p:txBody>
          <a:bodyPr>
            <a:spAutoFit/>
          </a:bodyPr>
          <a:lstStyle/>
          <a:p>
            <a:pPr>
              <a:lnSpc>
                <a:spcPct val="80000"/>
              </a:lnSpc>
              <a:spcBef>
                <a:spcPct val="50000"/>
              </a:spcBef>
            </a:pPr>
            <a:r>
              <a:rPr lang="en-US" sz="2400" dirty="0">
                <a:latin typeface="Times New Roman" pitchFamily="18" charset="0"/>
              </a:rPr>
              <a:t>Chronic use can lead to what is called 'Amphetamine Psychosis', resulting in paranoia, auditory and visual hallucinations, self-absorption, irritability, aggressive and erratic behavior, and picking at the skin. This can be magnified by lack of sleep which often accompanies heavy use of meth.</a:t>
            </a:r>
          </a:p>
          <a:p>
            <a:pPr>
              <a:lnSpc>
                <a:spcPct val="80000"/>
              </a:lnSpc>
              <a:spcBef>
                <a:spcPct val="50000"/>
              </a:spcBef>
              <a:buFontTx/>
              <a:buChar char="•"/>
            </a:pPr>
            <a:endParaRPr lang="en-US" dirty="0">
              <a:latin typeface="Times New Roman" pitchFamily="18" charset="0"/>
            </a:endParaRPr>
          </a:p>
        </p:txBody>
      </p:sp>
      <p:pic>
        <p:nvPicPr>
          <p:cNvPr id="6" name="Content Placeholder 5" descr="jaelamericannexttopmodel-490x275.jpg"/>
          <p:cNvPicPr>
            <a:picLocks noGrp="1" noChangeAspect="1"/>
          </p:cNvPicPr>
          <p:nvPr>
            <p:ph idx="1"/>
          </p:nvPr>
        </p:nvPicPr>
        <p:blipFill>
          <a:blip r:embed="rId2" cstate="print"/>
          <a:stretch>
            <a:fillRect/>
          </a:stretch>
        </p:blipFill>
        <p:spPr>
          <a:xfrm>
            <a:off x="685800" y="2057400"/>
            <a:ext cx="4191000" cy="304799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000" smtClean="0"/>
              <a:t>Meth Mouth</a:t>
            </a:r>
            <a:r>
              <a:rPr lang="en-US" smtClean="0"/>
              <a:t> </a:t>
            </a:r>
          </a:p>
        </p:txBody>
      </p:sp>
      <p:sp>
        <p:nvSpPr>
          <p:cNvPr id="56323" name="Rectangle 3"/>
          <p:cNvSpPr>
            <a:spLocks noGrp="1" noChangeArrowheads="1"/>
          </p:cNvSpPr>
          <p:nvPr>
            <p:ph type="body" idx="1"/>
          </p:nvPr>
        </p:nvSpPr>
        <p:spPr/>
        <p:txBody>
          <a:bodyPr/>
          <a:lstStyle/>
          <a:p>
            <a:pPr eaLnBrk="1" hangingPunct="1"/>
            <a:endParaRPr lang="en-US" smtClean="0"/>
          </a:p>
        </p:txBody>
      </p:sp>
      <p:pic>
        <p:nvPicPr>
          <p:cNvPr id="56324" name="Picture 4" descr="methmouth8bsweb1xv"/>
          <p:cNvPicPr>
            <a:picLocks noChangeAspect="1" noChangeArrowheads="1"/>
          </p:cNvPicPr>
          <p:nvPr/>
        </p:nvPicPr>
        <p:blipFill>
          <a:blip r:embed="rId2" cstate="print"/>
          <a:srcRect/>
          <a:stretch>
            <a:fillRect/>
          </a:stretch>
        </p:blipFill>
        <p:spPr bwMode="auto">
          <a:xfrm>
            <a:off x="914400" y="2000250"/>
            <a:ext cx="74676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000" dirty="0" smtClean="0"/>
              <a:t>Cannabis</a:t>
            </a:r>
          </a:p>
        </p:txBody>
      </p:sp>
      <p:sp>
        <p:nvSpPr>
          <p:cNvPr id="51203" name="Rectangle 3"/>
          <p:cNvSpPr>
            <a:spLocks noGrp="1" noChangeArrowheads="1"/>
          </p:cNvSpPr>
          <p:nvPr>
            <p:ph type="body" idx="1"/>
          </p:nvPr>
        </p:nvSpPr>
        <p:spPr>
          <a:xfrm>
            <a:off x="457200" y="1905000"/>
            <a:ext cx="4495800" cy="3886200"/>
          </a:xfrm>
        </p:spPr>
        <p:txBody>
          <a:bodyPr/>
          <a:lstStyle/>
          <a:p>
            <a:pPr eaLnBrk="1" hangingPunct="1">
              <a:lnSpc>
                <a:spcPct val="90000"/>
              </a:lnSpc>
            </a:pPr>
            <a:r>
              <a:rPr lang="en-US" sz="1600" b="1" dirty="0" smtClean="0"/>
              <a:t>Intoxicant, Stimulant, Hallucinogenic, and Depressant </a:t>
            </a:r>
            <a:endParaRPr lang="en-US" sz="1600" dirty="0" smtClean="0"/>
          </a:p>
          <a:p>
            <a:pPr eaLnBrk="1" hangingPunct="1">
              <a:lnSpc>
                <a:spcPct val="90000"/>
              </a:lnSpc>
            </a:pPr>
            <a:r>
              <a:rPr lang="en-US" sz="1600" b="1" dirty="0" smtClean="0"/>
              <a:t>Effects include:</a:t>
            </a:r>
          </a:p>
          <a:p>
            <a:pPr lvl="1" eaLnBrk="1" hangingPunct="1">
              <a:lnSpc>
                <a:spcPct val="90000"/>
              </a:lnSpc>
            </a:pPr>
            <a:r>
              <a:rPr lang="en-US" sz="1600" b="1" dirty="0" smtClean="0"/>
              <a:t>paranoia, dry mouth, respiratory problems and nervousness/racing heart;  reduced ability to concentrate, impaired memory, tiredness, and confusion. Side effects tend to increase with lifetime use; as users age, they often report the anxiety-producing and uncomfortable effects increase and the euphoria decreases.</a:t>
            </a:r>
          </a:p>
          <a:p>
            <a:pPr eaLnBrk="1" hangingPunct="1">
              <a:lnSpc>
                <a:spcPct val="90000"/>
              </a:lnSpc>
            </a:pPr>
            <a:r>
              <a:rPr lang="en-US" sz="1600" b="1" dirty="0" smtClean="0"/>
              <a:t>Withdrawals:</a:t>
            </a:r>
            <a:r>
              <a:rPr lang="en-US" sz="1600" dirty="0" smtClean="0"/>
              <a:t> </a:t>
            </a:r>
          </a:p>
          <a:p>
            <a:pPr lvl="1" eaLnBrk="1" hangingPunct="1">
              <a:lnSpc>
                <a:spcPct val="90000"/>
              </a:lnSpc>
            </a:pPr>
            <a:r>
              <a:rPr lang="en-US" sz="1600" b="1" dirty="0" smtClean="0"/>
              <a:t>Most people do not experience signs of                                                    physical addiction, but with regular daily use, mild to medium withdrawal symptoms usually occur for less than a week, but can extend for as                                                                         long as 6 weeks</a:t>
            </a:r>
            <a:r>
              <a:rPr lang="en-US" sz="1600" dirty="0" smtClean="0"/>
              <a:t>. </a:t>
            </a:r>
          </a:p>
          <a:p>
            <a:pPr eaLnBrk="1" hangingPunct="1">
              <a:lnSpc>
                <a:spcPct val="90000"/>
              </a:lnSpc>
            </a:pPr>
            <a:endParaRPr lang="en-US" sz="1600" dirty="0" smtClean="0"/>
          </a:p>
        </p:txBody>
      </p:sp>
      <p:pic>
        <p:nvPicPr>
          <p:cNvPr id="51204" name="Picture 4" descr="buds"/>
          <p:cNvPicPr>
            <a:picLocks noChangeAspect="1" noChangeArrowheads="1"/>
          </p:cNvPicPr>
          <p:nvPr/>
        </p:nvPicPr>
        <p:blipFill>
          <a:blip r:embed="rId3" cstate="print"/>
          <a:srcRect/>
          <a:stretch>
            <a:fillRect/>
          </a:stretch>
        </p:blipFill>
        <p:spPr bwMode="auto">
          <a:xfrm>
            <a:off x="5029200" y="1981200"/>
            <a:ext cx="3429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Cannabis </a:t>
            </a:r>
            <a:endParaRPr lang="en-US" sz="4000" dirty="0"/>
          </a:p>
        </p:txBody>
      </p:sp>
      <p:sp>
        <p:nvSpPr>
          <p:cNvPr id="3" name="Content Placeholder 2"/>
          <p:cNvSpPr>
            <a:spLocks noGrp="1"/>
          </p:cNvSpPr>
          <p:nvPr>
            <p:ph idx="1"/>
          </p:nvPr>
        </p:nvSpPr>
        <p:spPr/>
        <p:txBody>
          <a:bodyPr/>
          <a:lstStyle/>
          <a:p>
            <a:r>
              <a:rPr lang="en-US" sz="2800" dirty="0" smtClean="0"/>
              <a:t>20 million Americans reportedly used Marijuana in the past year. </a:t>
            </a:r>
          </a:p>
          <a:p>
            <a:r>
              <a:rPr lang="en-US" sz="2800" dirty="0" smtClean="0"/>
              <a:t>Poor cognitive function</a:t>
            </a:r>
          </a:p>
          <a:p>
            <a:r>
              <a:rPr lang="en-US" sz="2800" dirty="0" smtClean="0"/>
              <a:t>IQ declines with long term use</a:t>
            </a:r>
          </a:p>
          <a:p>
            <a:r>
              <a:rPr lang="en-US" sz="2800" dirty="0" smtClean="0"/>
              <a:t>Anxiety, depression, and psychosis</a:t>
            </a:r>
          </a:p>
          <a:p>
            <a:r>
              <a:rPr lang="en-US" sz="2800" dirty="0" err="1" smtClean="0"/>
              <a:t>Indica</a:t>
            </a:r>
            <a:r>
              <a:rPr lang="en-US" sz="2800" dirty="0" smtClean="0"/>
              <a:t> – Relaxing, less psychoactive, lower THC %</a:t>
            </a:r>
          </a:p>
          <a:p>
            <a:r>
              <a:rPr lang="en-US" sz="2800" dirty="0" smtClean="0"/>
              <a:t>Sativa- Energizing, more psychoactive, higher THC%</a:t>
            </a:r>
          </a:p>
        </p:txBody>
      </p:sp>
    </p:spTree>
    <p:extLst>
      <p:ext uri="{BB962C8B-B14F-4D97-AF65-F5344CB8AC3E}">
        <p14:creationId xmlns:p14="http://schemas.microsoft.com/office/powerpoint/2010/main" val="116781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Cannabis</a:t>
            </a:r>
            <a:endParaRPr lang="en-US" sz="3600" dirty="0"/>
          </a:p>
        </p:txBody>
      </p:sp>
      <p:sp>
        <p:nvSpPr>
          <p:cNvPr id="3" name="Content Placeholder 2"/>
          <p:cNvSpPr>
            <a:spLocks noGrp="1"/>
          </p:cNvSpPr>
          <p:nvPr>
            <p:ph idx="1"/>
          </p:nvPr>
        </p:nvSpPr>
        <p:spPr/>
        <p:txBody>
          <a:bodyPr/>
          <a:lstStyle/>
          <a:p>
            <a:r>
              <a:rPr lang="en-US" sz="2800" b="1" dirty="0"/>
              <a:t>Potency</a:t>
            </a:r>
          </a:p>
          <a:p>
            <a:pPr lvl="1"/>
            <a:r>
              <a:rPr lang="en-US" sz="2800" b="1" dirty="0"/>
              <a:t>60s, 70s, 80s 1-2% potency</a:t>
            </a:r>
          </a:p>
          <a:p>
            <a:pPr lvl="1"/>
            <a:r>
              <a:rPr lang="en-US" sz="2800" b="1" dirty="0"/>
              <a:t>Now </a:t>
            </a:r>
            <a:r>
              <a:rPr lang="en-US" sz="2800" b="1" dirty="0" err="1"/>
              <a:t>avg</a:t>
            </a:r>
            <a:r>
              <a:rPr lang="en-US" sz="2800" b="1" dirty="0"/>
              <a:t> THC is 13%</a:t>
            </a:r>
          </a:p>
          <a:p>
            <a:pPr lvl="1"/>
            <a:r>
              <a:rPr lang="en-US" sz="2800" b="1" dirty="0"/>
              <a:t>Marijuana oil low 30s</a:t>
            </a:r>
          </a:p>
          <a:p>
            <a:pPr lvl="1"/>
            <a:r>
              <a:rPr lang="en-US" sz="2800" b="1" dirty="0"/>
              <a:t>Distillation using butane 80-90% THC</a:t>
            </a:r>
          </a:p>
          <a:p>
            <a:endParaRPr lang="en-US" sz="2800" b="1" dirty="0"/>
          </a:p>
        </p:txBody>
      </p:sp>
    </p:spTree>
    <p:extLst>
      <p:ext uri="{BB962C8B-B14F-4D97-AF65-F5344CB8AC3E}">
        <p14:creationId xmlns:p14="http://schemas.microsoft.com/office/powerpoint/2010/main" val="142053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Marijuana Continued </a:t>
            </a:r>
            <a:endParaRPr lang="en-US" sz="3200" dirty="0"/>
          </a:p>
        </p:txBody>
      </p:sp>
      <p:sp>
        <p:nvSpPr>
          <p:cNvPr id="3" name="Content Placeholder 2"/>
          <p:cNvSpPr>
            <a:spLocks noGrp="1"/>
          </p:cNvSpPr>
          <p:nvPr>
            <p:ph idx="1"/>
          </p:nvPr>
        </p:nvSpPr>
        <p:spPr/>
        <p:txBody>
          <a:bodyPr/>
          <a:lstStyle/>
          <a:p>
            <a:r>
              <a:rPr lang="en-US" sz="3200" dirty="0" smtClean="0"/>
              <a:t>A series of large prospective studies also showed a link between marijuana use and later development of psychosis. This relationship was influenced by genetic variables as well as the amount of drug used and the age at which it was first taken—those who start young are at  increased risk for later mental health issues. (schizophrenia).</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Brain scan of marijuana user</a:t>
            </a:r>
            <a:endParaRPr lang="en-US" sz="3200" dirty="0"/>
          </a:p>
        </p:txBody>
      </p:sp>
      <p:pic>
        <p:nvPicPr>
          <p:cNvPr id="4" name="Content Placeholder 3" descr="18292.jpg"/>
          <p:cNvPicPr>
            <a:picLocks noGrp="1" noChangeAspect="1"/>
          </p:cNvPicPr>
          <p:nvPr>
            <p:ph idx="1"/>
          </p:nvPr>
        </p:nvPicPr>
        <p:blipFill>
          <a:blip r:embed="rId3" cstate="print"/>
          <a:stretch>
            <a:fillRect/>
          </a:stretch>
        </p:blipFill>
        <p:spPr>
          <a:xfrm>
            <a:off x="1752600" y="1600200"/>
            <a:ext cx="5334000" cy="4572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000" dirty="0" smtClean="0"/>
              <a:t>Phencyclidine (PCP)</a:t>
            </a:r>
          </a:p>
        </p:txBody>
      </p:sp>
      <p:sp>
        <p:nvSpPr>
          <p:cNvPr id="57347" name="Rectangle 3"/>
          <p:cNvSpPr>
            <a:spLocks noGrp="1" noChangeArrowheads="1"/>
          </p:cNvSpPr>
          <p:nvPr>
            <p:ph type="body" idx="1"/>
          </p:nvPr>
        </p:nvSpPr>
        <p:spPr>
          <a:xfrm>
            <a:off x="457200" y="1905000"/>
            <a:ext cx="4191000" cy="3886200"/>
          </a:xfrm>
        </p:spPr>
        <p:txBody>
          <a:bodyPr/>
          <a:lstStyle/>
          <a:p>
            <a:pPr eaLnBrk="1" hangingPunct="1"/>
            <a:r>
              <a:rPr lang="en-US" dirty="0" smtClean="0"/>
              <a:t>Psychologically addictive.</a:t>
            </a:r>
          </a:p>
          <a:p>
            <a:pPr eaLnBrk="1" hangingPunct="1"/>
            <a:r>
              <a:rPr lang="en-US" dirty="0" smtClean="0"/>
              <a:t>Dissociation, perceptual alterations and loss of coordination </a:t>
            </a:r>
          </a:p>
          <a:p>
            <a:pPr eaLnBrk="1" hangingPunct="1"/>
            <a:r>
              <a:rPr lang="en-US" dirty="0" smtClean="0"/>
              <a:t>Intense hallucinations and delusions </a:t>
            </a:r>
          </a:p>
          <a:p>
            <a:pPr eaLnBrk="1" hangingPunct="1"/>
            <a:r>
              <a:rPr lang="en-US" dirty="0"/>
              <a:t>L</a:t>
            </a:r>
            <a:r>
              <a:rPr lang="en-US" dirty="0" smtClean="0"/>
              <a:t>oss of physical control and coordination</a:t>
            </a:r>
          </a:p>
          <a:p>
            <a:pPr eaLnBrk="1" hangingPunct="1"/>
            <a:r>
              <a:rPr lang="en-US" dirty="0" smtClean="0"/>
              <a:t>Long-term use has been known to lead to schizophrenia-like psychotic episodes, severe lasting memory loss, disorganized thinking, depression, weight loss, liver abnormalities and </a:t>
            </a:r>
            <a:r>
              <a:rPr lang="en-US" dirty="0" err="1" smtClean="0"/>
              <a:t>rhabdomyolysis</a:t>
            </a:r>
            <a:r>
              <a:rPr lang="en-US" dirty="0" smtClean="0"/>
              <a:t> (skeletal muscle breakdown).</a:t>
            </a:r>
            <a:r>
              <a:rPr lang="en-US" b="1" dirty="0" smtClean="0"/>
              <a:t>   </a:t>
            </a:r>
          </a:p>
          <a:p>
            <a:pPr eaLnBrk="1" hangingPunct="1"/>
            <a:r>
              <a:rPr lang="en-US" dirty="0" err="1" smtClean="0"/>
              <a:t>Sernyl</a:t>
            </a:r>
            <a:r>
              <a:rPr lang="en-US" dirty="0" smtClean="0"/>
              <a:t>- Prescription Med from the 50s</a:t>
            </a:r>
          </a:p>
          <a:p>
            <a:pPr eaLnBrk="1" hangingPunct="1"/>
            <a:endParaRPr lang="en-US" dirty="0" smtClean="0"/>
          </a:p>
        </p:txBody>
      </p:sp>
      <p:pic>
        <p:nvPicPr>
          <p:cNvPr id="57348" name="Picture 4" descr="pcp"/>
          <p:cNvPicPr>
            <a:picLocks noChangeAspect="1" noChangeArrowheads="1"/>
          </p:cNvPicPr>
          <p:nvPr/>
        </p:nvPicPr>
        <p:blipFill>
          <a:blip r:embed="rId3" cstate="print"/>
          <a:srcRect/>
          <a:stretch>
            <a:fillRect/>
          </a:stretch>
        </p:blipFill>
        <p:spPr bwMode="auto">
          <a:xfrm>
            <a:off x="4800600" y="1752600"/>
            <a:ext cx="3657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200" dirty="0" smtClean="0"/>
              <a:t>Substance Abuse/Dependency</a:t>
            </a:r>
            <a:r>
              <a:rPr lang="en-US" sz="2000" dirty="0" smtClean="0"/>
              <a:t> </a:t>
            </a:r>
          </a:p>
        </p:txBody>
      </p:sp>
      <p:sp>
        <p:nvSpPr>
          <p:cNvPr id="43011" name="Rectangle 3"/>
          <p:cNvSpPr>
            <a:spLocks noGrp="1" noChangeArrowheads="1"/>
          </p:cNvSpPr>
          <p:nvPr>
            <p:ph type="body" idx="1"/>
          </p:nvPr>
        </p:nvSpPr>
        <p:spPr>
          <a:xfrm>
            <a:off x="457200" y="1905000"/>
            <a:ext cx="8229600" cy="4419600"/>
          </a:xfrm>
        </p:spPr>
        <p:txBody>
          <a:bodyPr/>
          <a:lstStyle/>
          <a:p>
            <a:pPr eaLnBrk="1" hangingPunct="1"/>
            <a:r>
              <a:rPr lang="en-US" sz="2400" dirty="0" smtClean="0"/>
              <a:t>A “chronic, often progressive disease. Left untreated, alcohol and drug addiction can be fatal.”</a:t>
            </a:r>
          </a:p>
          <a:p>
            <a:pPr eaLnBrk="1" hangingPunct="1"/>
            <a:r>
              <a:rPr lang="en-US" sz="2400" dirty="0" smtClean="0"/>
              <a:t>Alcoholism and drug abuse cause major social, economic and public health problems. Various treatments are available, and self-help groups can provide ongoing support for people recovering from alcoholism and drug addiction.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600" dirty="0" smtClean="0"/>
              <a:t>Water/Wet</a:t>
            </a:r>
          </a:p>
        </p:txBody>
      </p:sp>
      <p:sp>
        <p:nvSpPr>
          <p:cNvPr id="58371" name="Rectangle 3"/>
          <p:cNvSpPr>
            <a:spLocks noGrp="1" noChangeArrowheads="1"/>
          </p:cNvSpPr>
          <p:nvPr>
            <p:ph type="body" idx="1"/>
          </p:nvPr>
        </p:nvSpPr>
        <p:spPr>
          <a:xfrm>
            <a:off x="457200" y="1905000"/>
            <a:ext cx="8229600" cy="4343400"/>
          </a:xfrm>
        </p:spPr>
        <p:txBody>
          <a:bodyPr/>
          <a:lstStyle/>
          <a:p>
            <a:pPr eaLnBrk="1" hangingPunct="1"/>
            <a:r>
              <a:rPr lang="en-US" sz="2400" dirty="0" smtClean="0"/>
              <a:t>Formaldehyde, “Embalming Fluid”, or PCP?</a:t>
            </a:r>
          </a:p>
          <a:p>
            <a:pPr lvl="1" eaLnBrk="1" hangingPunct="1"/>
            <a:r>
              <a:rPr lang="en-US" sz="2400" dirty="0" smtClean="0"/>
              <a:t>Most recently became confused when using the term “embalming fluid”</a:t>
            </a:r>
          </a:p>
          <a:p>
            <a:pPr lvl="1" eaLnBrk="1" hangingPunct="1"/>
            <a:r>
              <a:rPr lang="en-US" sz="2400" dirty="0"/>
              <a:t>Formaldehyde does not contain PCP-two different substances. </a:t>
            </a:r>
          </a:p>
          <a:p>
            <a:pPr lvl="1" eaLnBrk="1" hangingPunct="1"/>
            <a:r>
              <a:rPr lang="en-US" sz="2400" dirty="0" smtClean="0"/>
              <a:t>New Trend-mixing PCP with formaldehyde.</a:t>
            </a:r>
          </a:p>
          <a:p>
            <a:pPr marL="457200" lvl="1" indent="0" eaLnBrk="1" hangingPunct="1">
              <a:buNone/>
            </a:pPr>
            <a:endParaRPr lang="en-US" sz="2400" dirty="0" smtClean="0"/>
          </a:p>
          <a:p>
            <a:pPr eaLnBrk="1" hangingPunct="1"/>
            <a:r>
              <a:rPr lang="en-US" sz="2400" dirty="0" smtClean="0"/>
              <a:t>“</a:t>
            </a:r>
            <a:r>
              <a:rPr lang="en-US" sz="2400" dirty="0"/>
              <a:t>Sticks”, “</a:t>
            </a:r>
            <a:r>
              <a:rPr lang="en-US" sz="2400" dirty="0" err="1"/>
              <a:t>Sherm</a:t>
            </a:r>
            <a:r>
              <a:rPr lang="en-US" sz="2400" dirty="0"/>
              <a:t>”, “Water</a:t>
            </a:r>
            <a:r>
              <a:rPr lang="en-US" sz="2400" dirty="0" smtClean="0"/>
              <a:t>” or </a:t>
            </a:r>
            <a:r>
              <a:rPr lang="en-US" sz="2400" dirty="0"/>
              <a:t>“Wet” may be street terms for marijuana or tobacco cigarettes that are dipped in PCP (phencyclidine) and/or embalming fluid, and then dried. </a:t>
            </a:r>
          </a:p>
          <a:p>
            <a:pPr marL="0" indent="0" eaLnBrk="1" hangingPunct="1">
              <a:buNone/>
            </a:pPr>
            <a:endParaRPr lang="en-US" sz="3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Hallucinogenics</a:t>
            </a:r>
            <a:r>
              <a:rPr lang="en-US" sz="4000" dirty="0" smtClean="0"/>
              <a:t> </a:t>
            </a:r>
            <a:endParaRPr lang="en-US" sz="4000" dirty="0"/>
          </a:p>
        </p:txBody>
      </p:sp>
      <p:sp>
        <p:nvSpPr>
          <p:cNvPr id="3" name="Content Placeholder 2"/>
          <p:cNvSpPr>
            <a:spLocks noGrp="1"/>
          </p:cNvSpPr>
          <p:nvPr>
            <p:ph idx="1"/>
          </p:nvPr>
        </p:nvSpPr>
        <p:spPr/>
        <p:txBody>
          <a:bodyPr/>
          <a:lstStyle/>
          <a:p>
            <a:pPr marL="382059" lvl="2" indent="-382059">
              <a:lnSpc>
                <a:spcPct val="80000"/>
              </a:lnSpc>
              <a:spcAft>
                <a:spcPts val="600"/>
              </a:spcAft>
              <a:buClr>
                <a:schemeClr val="accent6">
                  <a:lumMod val="50000"/>
                </a:schemeClr>
              </a:buClr>
              <a:buFont typeface="Wingdings" pitchFamily="2" charset="2"/>
              <a:buChar char="§"/>
              <a:defRPr/>
            </a:pPr>
            <a:r>
              <a:rPr lang="en-US" sz="2800" dirty="0" smtClean="0"/>
              <a:t>LSD, Mescaline, M-Bombs (synthetic)</a:t>
            </a:r>
          </a:p>
          <a:p>
            <a:pPr marL="382059" lvl="2" indent="-382059">
              <a:lnSpc>
                <a:spcPct val="80000"/>
              </a:lnSpc>
              <a:spcAft>
                <a:spcPts val="600"/>
              </a:spcAft>
              <a:buClr>
                <a:schemeClr val="accent6">
                  <a:lumMod val="50000"/>
                </a:schemeClr>
              </a:buClr>
              <a:buFont typeface="Wingdings" pitchFamily="2" charset="2"/>
              <a:buChar char="§"/>
              <a:defRPr/>
            </a:pPr>
            <a:r>
              <a:rPr lang="en-US" sz="2800" dirty="0" smtClean="0"/>
              <a:t>Effects:</a:t>
            </a:r>
          </a:p>
          <a:p>
            <a:pPr marL="839259" lvl="3" indent="-382059">
              <a:lnSpc>
                <a:spcPct val="80000"/>
              </a:lnSpc>
              <a:spcAft>
                <a:spcPts val="600"/>
              </a:spcAft>
              <a:buClr>
                <a:schemeClr val="accent6">
                  <a:lumMod val="50000"/>
                </a:schemeClr>
              </a:buClr>
              <a:defRPr/>
            </a:pPr>
            <a:r>
              <a:rPr lang="en-US" sz="2800" dirty="0" smtClean="0"/>
              <a:t>Produces dream-like states, sense of unreality, spiritual experiences, distortion of body image and loss of body boundaries, disorganized thinking, loneliness, isolation, negativism, agitation, hostility, may progress to catatonia or psychosis. </a:t>
            </a:r>
          </a:p>
          <a:p>
            <a:pPr marL="382059" lvl="2" indent="-382059">
              <a:lnSpc>
                <a:spcPct val="80000"/>
              </a:lnSpc>
              <a:spcAft>
                <a:spcPts val="600"/>
              </a:spcAft>
              <a:buClr>
                <a:schemeClr val="accent6">
                  <a:lumMod val="50000"/>
                </a:schemeClr>
              </a:buClr>
              <a:buFont typeface="Wingdings" pitchFamily="2" charset="2"/>
              <a:buChar char="§"/>
              <a:defRPr/>
            </a:pPr>
            <a:r>
              <a:rPr lang="en-US" sz="2800" dirty="0" smtClean="0"/>
              <a:t>Delusional thought content. </a:t>
            </a:r>
          </a:p>
          <a:p>
            <a:pPr marL="382059" lvl="2" indent="-382059">
              <a:lnSpc>
                <a:spcPct val="80000"/>
              </a:lnSpc>
              <a:spcAft>
                <a:spcPts val="600"/>
              </a:spcAft>
              <a:buClr>
                <a:schemeClr val="accent6">
                  <a:lumMod val="50000"/>
                </a:schemeClr>
              </a:buClr>
              <a:buFont typeface="Wingdings" pitchFamily="2" charset="2"/>
              <a:buChar char="§"/>
              <a:defRPr/>
            </a:pPr>
            <a:r>
              <a:rPr lang="en-US" sz="2800" dirty="0" smtClean="0"/>
              <a:t>Increase body temperatures (can be deadly) </a:t>
            </a:r>
          </a:p>
          <a:p>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z="3600" dirty="0" smtClean="0"/>
              <a:t>Designer Drugs</a:t>
            </a:r>
          </a:p>
        </p:txBody>
      </p:sp>
      <p:sp>
        <p:nvSpPr>
          <p:cNvPr id="59395" name="Content Placeholder 2"/>
          <p:cNvSpPr>
            <a:spLocks noGrp="1"/>
          </p:cNvSpPr>
          <p:nvPr>
            <p:ph idx="1"/>
          </p:nvPr>
        </p:nvSpPr>
        <p:spPr>
          <a:xfrm>
            <a:off x="457200" y="1828800"/>
            <a:ext cx="8229600" cy="3962400"/>
          </a:xfrm>
        </p:spPr>
        <p:txBody>
          <a:bodyPr/>
          <a:lstStyle/>
          <a:p>
            <a:pPr marL="0" indent="0">
              <a:buNone/>
            </a:pPr>
            <a:r>
              <a:rPr lang="en-US" sz="2400" b="1" dirty="0" smtClean="0"/>
              <a:t>Salvia </a:t>
            </a:r>
          </a:p>
          <a:p>
            <a:r>
              <a:rPr lang="en-US" sz="2400" dirty="0" smtClean="0"/>
              <a:t>Overly-intense experiences </a:t>
            </a:r>
          </a:p>
          <a:p>
            <a:r>
              <a:rPr lang="en-US" sz="2400" dirty="0" smtClean="0"/>
              <a:t>Fear, terror and panic </a:t>
            </a:r>
          </a:p>
          <a:p>
            <a:r>
              <a:rPr lang="en-US" sz="2400" dirty="0" smtClean="0"/>
              <a:t>Increased perspiration </a:t>
            </a:r>
          </a:p>
          <a:p>
            <a:r>
              <a:rPr lang="en-US" sz="2400" dirty="0" smtClean="0"/>
              <a:t>Possible difficulty integrating experiences </a:t>
            </a:r>
          </a:p>
          <a:p>
            <a:r>
              <a:rPr lang="en-US" sz="2400" dirty="0" smtClean="0"/>
              <a:t>Higher doses can cause inability to control</a:t>
            </a:r>
          </a:p>
          <a:p>
            <a:pPr>
              <a:buFontTx/>
              <a:buNone/>
            </a:pPr>
            <a:r>
              <a:rPr lang="en-US" sz="2400" dirty="0" smtClean="0"/>
              <a:t>      muscles and maintain balance: falls are reported. </a:t>
            </a:r>
          </a:p>
          <a:p>
            <a:r>
              <a:rPr lang="en-US" sz="2400" dirty="0" smtClean="0"/>
              <a:t>Mild to moderate headache, usually starts after effects wear off</a:t>
            </a:r>
          </a:p>
          <a:p>
            <a:r>
              <a:rPr lang="en-US" sz="2400" dirty="0" smtClean="0"/>
              <a:t>Smoked-Total Duration 20 - 45 mins</a:t>
            </a:r>
            <a:r>
              <a:rPr lang="en-US" sz="2400" dirty="0"/>
              <a:t>;</a:t>
            </a:r>
            <a:r>
              <a:rPr lang="en-US" sz="2400" dirty="0" smtClean="0"/>
              <a:t> may also be consumed, or brewed in a tea</a:t>
            </a:r>
          </a:p>
          <a:p>
            <a:pPr>
              <a:buFontTx/>
              <a:buNone/>
            </a:pPr>
            <a:endParaRPr lang="en-US" dirty="0" smtClean="0"/>
          </a:p>
          <a:p>
            <a:endParaRPr lang="en-US" dirty="0" smtClean="0"/>
          </a:p>
          <a:p>
            <a:endParaRPr lang="en-US" dirty="0" smtClean="0"/>
          </a:p>
        </p:txBody>
      </p:sp>
      <p:pic>
        <p:nvPicPr>
          <p:cNvPr id="59396" name="Picture 3" descr="salvia_divinorum3.jpg"/>
          <p:cNvPicPr>
            <a:picLocks noChangeAspect="1"/>
          </p:cNvPicPr>
          <p:nvPr/>
        </p:nvPicPr>
        <p:blipFill>
          <a:blip r:embed="rId3" cstate="print"/>
          <a:srcRect/>
          <a:stretch>
            <a:fillRect/>
          </a:stretch>
        </p:blipFill>
        <p:spPr bwMode="auto">
          <a:xfrm>
            <a:off x="6324600" y="457200"/>
            <a:ext cx="2438400" cy="31350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971800" y="533400"/>
            <a:ext cx="5562600" cy="1143000"/>
          </a:xfrm>
        </p:spPr>
        <p:txBody>
          <a:bodyPr/>
          <a:lstStyle/>
          <a:p>
            <a:r>
              <a:rPr lang="en-US" sz="4800" smtClean="0"/>
              <a:t>K2/K3</a:t>
            </a:r>
          </a:p>
        </p:txBody>
      </p:sp>
      <p:sp>
        <p:nvSpPr>
          <p:cNvPr id="60419" name="Content Placeholder 2"/>
          <p:cNvSpPr>
            <a:spLocks noGrp="1"/>
          </p:cNvSpPr>
          <p:nvPr>
            <p:ph idx="1"/>
          </p:nvPr>
        </p:nvSpPr>
        <p:spPr>
          <a:xfrm>
            <a:off x="457200" y="1828800"/>
            <a:ext cx="8229600" cy="3962400"/>
          </a:xfrm>
        </p:spPr>
        <p:txBody>
          <a:bodyPr/>
          <a:lstStyle/>
          <a:p>
            <a:pPr>
              <a:buFontTx/>
              <a:buNone/>
            </a:pPr>
            <a:r>
              <a:rPr lang="en-US" sz="2000" dirty="0" smtClean="0"/>
              <a:t>“Spice" is a product line sold as a legal herb-based </a:t>
            </a:r>
          </a:p>
          <a:p>
            <a:pPr>
              <a:buFontTx/>
              <a:buNone/>
            </a:pPr>
            <a:r>
              <a:rPr lang="en-US" sz="2000" dirty="0" smtClean="0"/>
              <a:t>alternative to cannabis. The ingredients list </a:t>
            </a:r>
          </a:p>
          <a:p>
            <a:pPr>
              <a:buFontTx/>
              <a:buNone/>
            </a:pPr>
            <a:r>
              <a:rPr lang="en-US" sz="2000" dirty="0" smtClean="0"/>
              <a:t>contains only herbs and no </a:t>
            </a:r>
            <a:r>
              <a:rPr lang="en-US" sz="2000" dirty="0" err="1" smtClean="0"/>
              <a:t>cannabinoid</a:t>
            </a:r>
            <a:r>
              <a:rPr lang="en-US" sz="2000" dirty="0" smtClean="0"/>
              <a:t> constituents.  </a:t>
            </a:r>
          </a:p>
          <a:p>
            <a:pPr>
              <a:buFontTx/>
              <a:buNone/>
            </a:pPr>
            <a:r>
              <a:rPr lang="en-US" sz="2000" dirty="0" smtClean="0"/>
              <a:t>Testing has shown three chemicals identified in </a:t>
            </a:r>
          </a:p>
          <a:p>
            <a:pPr>
              <a:buFontTx/>
              <a:buNone/>
            </a:pPr>
            <a:r>
              <a:rPr lang="en-US" sz="2000" dirty="0" smtClean="0"/>
              <a:t>various Spice products including </a:t>
            </a:r>
          </a:p>
          <a:p>
            <a:pPr>
              <a:buFontTx/>
              <a:buNone/>
            </a:pPr>
            <a:r>
              <a:rPr lang="en-US" sz="2000" dirty="0" smtClean="0"/>
              <a:t>JWH-018, HU-210, and a homologue of CP-47,497.</a:t>
            </a:r>
          </a:p>
          <a:p>
            <a:r>
              <a:rPr lang="en-US" sz="2000" dirty="0" smtClean="0"/>
              <a:t>1990s, J.W. Huffman et al. at Clemson University, USA created a large series of </a:t>
            </a:r>
            <a:r>
              <a:rPr lang="en-US" sz="2000" dirty="0" err="1" smtClean="0"/>
              <a:t>naphthoylindoles</a:t>
            </a:r>
            <a:r>
              <a:rPr lang="en-US" sz="2000" dirty="0" smtClean="0"/>
              <a:t>, </a:t>
            </a:r>
            <a:r>
              <a:rPr lang="en-US" sz="2000" dirty="0" err="1" smtClean="0"/>
              <a:t>naphthylmethylindoles</a:t>
            </a:r>
            <a:r>
              <a:rPr lang="en-US" sz="2000" dirty="0" smtClean="0"/>
              <a:t>, </a:t>
            </a:r>
            <a:r>
              <a:rPr lang="en-US" sz="2000" dirty="0" err="1" smtClean="0"/>
              <a:t>naphthoylpyrroles</a:t>
            </a:r>
            <a:r>
              <a:rPr lang="en-US" sz="2000" dirty="0" smtClean="0"/>
              <a:t>, </a:t>
            </a:r>
            <a:r>
              <a:rPr lang="en-US" sz="2000" dirty="0" err="1" smtClean="0"/>
              <a:t>naphthylmethylindenes</a:t>
            </a:r>
            <a:r>
              <a:rPr lang="en-US" sz="2000" dirty="0" smtClean="0"/>
              <a:t> and </a:t>
            </a:r>
            <a:r>
              <a:rPr lang="en-US" sz="2000" dirty="0" err="1" smtClean="0"/>
              <a:t>phenylacetylindoles</a:t>
            </a:r>
            <a:r>
              <a:rPr lang="en-US" sz="2000" dirty="0" smtClean="0"/>
              <a:t> (i.e. </a:t>
            </a:r>
            <a:r>
              <a:rPr lang="en-US" sz="2000" dirty="0" err="1" smtClean="0"/>
              <a:t>benzoylindoles</a:t>
            </a:r>
            <a:r>
              <a:rPr lang="en-US" sz="2000" dirty="0" smtClean="0"/>
              <a:t>) (known as </a:t>
            </a:r>
            <a:r>
              <a:rPr lang="en-US" sz="2000" dirty="0" err="1" smtClean="0"/>
              <a:t>aminoalkylindoles</a:t>
            </a:r>
            <a:r>
              <a:rPr lang="en-US" sz="2000" dirty="0" smtClean="0"/>
              <a:t> or JWH compounds — after the name of their inventor).</a:t>
            </a:r>
          </a:p>
          <a:p>
            <a:endParaRPr lang="en-US" sz="2400" dirty="0" smtClean="0"/>
          </a:p>
        </p:txBody>
      </p:sp>
      <p:pic>
        <p:nvPicPr>
          <p:cNvPr id="60420" name="Picture 3" descr="spice_product_package__i2008e1309_disp.jpg"/>
          <p:cNvPicPr>
            <a:picLocks noChangeAspect="1"/>
          </p:cNvPicPr>
          <p:nvPr/>
        </p:nvPicPr>
        <p:blipFill>
          <a:blip r:embed="rId3" cstate="print"/>
          <a:srcRect/>
          <a:stretch>
            <a:fillRect/>
          </a:stretch>
        </p:blipFill>
        <p:spPr bwMode="auto">
          <a:xfrm>
            <a:off x="5943600" y="914400"/>
            <a:ext cx="2514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3600" dirty="0" smtClean="0"/>
              <a:t>K2/K3- Effects</a:t>
            </a:r>
          </a:p>
        </p:txBody>
      </p:sp>
      <p:sp>
        <p:nvSpPr>
          <p:cNvPr id="61443" name="Content Placeholder 2"/>
          <p:cNvSpPr>
            <a:spLocks noGrp="1"/>
          </p:cNvSpPr>
          <p:nvPr>
            <p:ph idx="1"/>
          </p:nvPr>
        </p:nvSpPr>
        <p:spPr>
          <a:xfrm>
            <a:off x="457200" y="1752600"/>
            <a:ext cx="6934200" cy="4038600"/>
          </a:xfrm>
        </p:spPr>
        <p:txBody>
          <a:bodyPr/>
          <a:lstStyle/>
          <a:p>
            <a:r>
              <a:rPr lang="en-US" sz="2800" dirty="0" smtClean="0"/>
              <a:t>increased heart rate, </a:t>
            </a:r>
          </a:p>
          <a:p>
            <a:r>
              <a:rPr lang="en-US" sz="2800" dirty="0" smtClean="0"/>
              <a:t>high blood pressure; </a:t>
            </a:r>
          </a:p>
          <a:p>
            <a:r>
              <a:rPr lang="en-US" sz="2800" dirty="0" smtClean="0"/>
              <a:t>pale skin; </a:t>
            </a:r>
          </a:p>
          <a:p>
            <a:r>
              <a:rPr lang="en-US" sz="2800" dirty="0" smtClean="0"/>
              <a:t>vomiting, </a:t>
            </a:r>
          </a:p>
          <a:p>
            <a:r>
              <a:rPr lang="en-US" sz="2800" dirty="0" smtClean="0"/>
              <a:t>change in body temperature, </a:t>
            </a:r>
          </a:p>
          <a:p>
            <a:r>
              <a:rPr lang="en-US" sz="2800" dirty="0" smtClean="0"/>
              <a:t>paranoia, </a:t>
            </a:r>
          </a:p>
          <a:p>
            <a:r>
              <a:rPr lang="en-US" sz="2800" dirty="0" smtClean="0"/>
              <a:t>psychotic behavior and </a:t>
            </a:r>
          </a:p>
          <a:p>
            <a:r>
              <a:rPr lang="en-US" sz="2800" dirty="0" smtClean="0"/>
              <a:t>even loss of consciousness.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3200" dirty="0" smtClean="0"/>
              <a:t>Bath Salts/Plant Food </a:t>
            </a:r>
          </a:p>
        </p:txBody>
      </p:sp>
      <p:sp>
        <p:nvSpPr>
          <p:cNvPr id="62467" name="Content Placeholder 2"/>
          <p:cNvSpPr>
            <a:spLocks noGrp="1"/>
          </p:cNvSpPr>
          <p:nvPr>
            <p:ph idx="1"/>
          </p:nvPr>
        </p:nvSpPr>
        <p:spPr>
          <a:xfrm>
            <a:off x="381000" y="1676400"/>
            <a:ext cx="8229600" cy="4800600"/>
          </a:xfrm>
        </p:spPr>
        <p:txBody>
          <a:bodyPr/>
          <a:lstStyle/>
          <a:p>
            <a:r>
              <a:rPr lang="en-US" sz="2400" dirty="0" smtClean="0"/>
              <a:t>Akin to synthetic </a:t>
            </a:r>
            <a:r>
              <a:rPr lang="en-US" sz="2400" dirty="0" smtClean="0">
                <a:hlinkClick r:id="rId3"/>
              </a:rPr>
              <a:t>cocaine</a:t>
            </a:r>
            <a:r>
              <a:rPr lang="en-US" sz="2400" dirty="0" smtClean="0"/>
              <a:t> or methamphetamine – and very dangerous.</a:t>
            </a:r>
          </a:p>
          <a:p>
            <a:r>
              <a:rPr lang="en-US" sz="2400" dirty="0" smtClean="0"/>
              <a:t>Contains one or more synthetic chemicals related to </a:t>
            </a:r>
            <a:r>
              <a:rPr lang="en-US" sz="2400" dirty="0" err="1" smtClean="0"/>
              <a:t>cathinone</a:t>
            </a:r>
            <a:r>
              <a:rPr lang="en-US" sz="2400" dirty="0" smtClean="0"/>
              <a:t>, amphetamine  like (stimulant found naturally in the </a:t>
            </a:r>
            <a:r>
              <a:rPr lang="en-US" sz="2400" dirty="0" err="1" smtClean="0"/>
              <a:t>Khat</a:t>
            </a:r>
            <a:r>
              <a:rPr lang="en-US" sz="2400" dirty="0" smtClean="0"/>
              <a:t> plant).</a:t>
            </a:r>
          </a:p>
          <a:p>
            <a:r>
              <a:rPr lang="en-US" sz="2400" dirty="0" smtClean="0"/>
              <a:t>Cause increased blood pressure, increased heart rate, agitation, hallucinations, extreme paranoia and delusions.</a:t>
            </a:r>
          </a:p>
          <a:p>
            <a:r>
              <a:rPr lang="en-US" sz="2400" dirty="0" smtClean="0"/>
              <a:t>Bath salts’ contain powerful stimulants </a:t>
            </a:r>
            <a:r>
              <a:rPr lang="en-US" sz="2400" dirty="0" err="1" smtClean="0"/>
              <a:t>methedrone</a:t>
            </a:r>
            <a:r>
              <a:rPr lang="en-US" sz="2400" dirty="0" smtClean="0"/>
              <a:t> and </a:t>
            </a:r>
            <a:r>
              <a:rPr lang="en-US" sz="2400" dirty="0" err="1" smtClean="0"/>
              <a:t>methylenedioxypyrovalerone</a:t>
            </a:r>
            <a:r>
              <a:rPr lang="en-US" sz="2400" dirty="0" smtClean="0"/>
              <a:t>, also called MDPV, and there have been scattered reports across the country of drug-induced deaths accidental overdose or suicide.</a:t>
            </a:r>
          </a:p>
          <a:p>
            <a:pPr>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Bath Salts- Effects</a:t>
            </a:r>
            <a:endParaRPr lang="en-US" sz="3200" dirty="0"/>
          </a:p>
        </p:txBody>
      </p:sp>
      <p:sp>
        <p:nvSpPr>
          <p:cNvPr id="3" name="Content Placeholder 2"/>
          <p:cNvSpPr>
            <a:spLocks noGrp="1"/>
          </p:cNvSpPr>
          <p:nvPr>
            <p:ph idx="1"/>
          </p:nvPr>
        </p:nvSpPr>
        <p:spPr/>
        <p:txBody>
          <a:bodyPr/>
          <a:lstStyle/>
          <a:p>
            <a:r>
              <a:rPr lang="en-US" sz="2400" dirty="0" smtClean="0"/>
              <a:t>Tightened jaw muscles, grinding teeth (</a:t>
            </a:r>
            <a:r>
              <a:rPr lang="en-US" sz="2400" dirty="0" err="1" smtClean="0"/>
              <a:t>trismus</a:t>
            </a:r>
            <a:r>
              <a:rPr lang="en-US" sz="2400" dirty="0" smtClean="0"/>
              <a:t> and </a:t>
            </a:r>
            <a:r>
              <a:rPr lang="en-US" sz="2400" dirty="0" err="1" smtClean="0"/>
              <a:t>bruxia</a:t>
            </a:r>
            <a:r>
              <a:rPr lang="en-US" sz="2400" dirty="0" smtClean="0"/>
              <a:t>) </a:t>
            </a:r>
          </a:p>
          <a:p>
            <a:r>
              <a:rPr lang="en-US" sz="2400" dirty="0" smtClean="0"/>
              <a:t>Euphoria,  increased sex drive, experience paranoia, agitation, hallucinatory delirium. </a:t>
            </a:r>
          </a:p>
          <a:p>
            <a:r>
              <a:rPr lang="en-US" sz="2400" dirty="0" smtClean="0"/>
              <a:t>Some even display psychotic and violent behavior, and death.</a:t>
            </a:r>
          </a:p>
          <a:p>
            <a:r>
              <a:rPr lang="en-US" sz="2400" dirty="0" smtClean="0"/>
              <a:t>Involuntary body movements (twitching, lip-smacking, etc.) </a:t>
            </a:r>
          </a:p>
          <a:p>
            <a:r>
              <a:rPr lang="en-US" sz="2400" dirty="0" smtClean="0"/>
              <a:t>Confusion and/or scrambled thoughts </a:t>
            </a:r>
          </a:p>
          <a:p>
            <a:r>
              <a:rPr lang="en-US" sz="2400" dirty="0" smtClean="0"/>
              <a:t>Gastrointestinal disturbance</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z="3600" dirty="0" smtClean="0"/>
              <a:t>Bath Salts- Effects</a:t>
            </a:r>
          </a:p>
        </p:txBody>
      </p:sp>
      <p:sp>
        <p:nvSpPr>
          <p:cNvPr id="63491" name="Content Placeholder 2"/>
          <p:cNvSpPr>
            <a:spLocks noGrp="1"/>
          </p:cNvSpPr>
          <p:nvPr>
            <p:ph idx="1"/>
          </p:nvPr>
        </p:nvSpPr>
        <p:spPr>
          <a:xfrm>
            <a:off x="457200" y="1981200"/>
            <a:ext cx="8229600" cy="4419600"/>
          </a:xfrm>
        </p:spPr>
        <p:txBody>
          <a:bodyPr/>
          <a:lstStyle/>
          <a:p>
            <a:r>
              <a:rPr lang="en-US" sz="2800" dirty="0" smtClean="0"/>
              <a:t>Muscle tension </a:t>
            </a:r>
          </a:p>
          <a:p>
            <a:r>
              <a:rPr lang="en-US" sz="2800" dirty="0" err="1" smtClean="0"/>
              <a:t>Nystagmus</a:t>
            </a:r>
            <a:r>
              <a:rPr lang="en-US" sz="2800" dirty="0" smtClean="0"/>
              <a:t> / eye spasm </a:t>
            </a:r>
          </a:p>
          <a:p>
            <a:r>
              <a:rPr lang="en-US" sz="2800" dirty="0" smtClean="0"/>
              <a:t>Anxiousness / nervousness </a:t>
            </a:r>
          </a:p>
          <a:p>
            <a:r>
              <a:rPr lang="en-US" sz="2800" dirty="0" err="1" smtClean="0"/>
              <a:t>Fiending</a:t>
            </a:r>
            <a:r>
              <a:rPr lang="en-US" sz="2800" dirty="0" smtClean="0"/>
              <a:t> (re-dosing repeatedly without planning to do so) </a:t>
            </a:r>
          </a:p>
          <a:p>
            <a:r>
              <a:rPr lang="en-US" sz="2800" dirty="0" smtClean="0"/>
              <a:t>Excessive excitation / hyperactivity </a:t>
            </a:r>
          </a:p>
          <a:p>
            <a:r>
              <a:rPr lang="en-US" sz="2800" dirty="0" smtClean="0"/>
              <a:t>Headache </a:t>
            </a:r>
            <a:endParaRPr lang="en-US" sz="2800" dirty="0" smtClean="0">
              <a:solidFill>
                <a:srgbClr val="FFFF00"/>
              </a:solidFill>
            </a:endParaRPr>
          </a:p>
          <a:p>
            <a:r>
              <a:rPr lang="en-US" sz="2800" dirty="0" smtClean="0">
                <a:solidFill>
                  <a:srgbClr val="FF0000"/>
                </a:solidFill>
              </a:rPr>
              <a:t>Very elevated heart rate</a:t>
            </a:r>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Flakka</a:t>
            </a:r>
            <a:r>
              <a:rPr lang="en-US" sz="3200" dirty="0" smtClean="0"/>
              <a:t>-Gravel</a:t>
            </a:r>
            <a:endParaRPr lang="en-US" sz="3200" dirty="0"/>
          </a:p>
        </p:txBody>
      </p:sp>
      <p:sp>
        <p:nvSpPr>
          <p:cNvPr id="3" name="Content Placeholder 2"/>
          <p:cNvSpPr>
            <a:spLocks noGrp="1"/>
          </p:cNvSpPr>
          <p:nvPr>
            <p:ph idx="1"/>
          </p:nvPr>
        </p:nvSpPr>
        <p:spPr/>
        <p:txBody>
          <a:bodyPr/>
          <a:lstStyle/>
          <a:p>
            <a:r>
              <a:rPr lang="en-US" sz="2000" dirty="0" smtClean="0"/>
              <a:t>Alpha PVP chemical – chemical cousin of cathinone (native to </a:t>
            </a:r>
            <a:r>
              <a:rPr lang="en-US" sz="2000" dirty="0" err="1" smtClean="0"/>
              <a:t>Khat</a:t>
            </a:r>
            <a:r>
              <a:rPr lang="en-US" sz="2000" dirty="0" smtClean="0"/>
              <a:t> plant)</a:t>
            </a:r>
          </a:p>
          <a:p>
            <a:r>
              <a:rPr lang="en-US" sz="2000" dirty="0" smtClean="0"/>
              <a:t>Increases dopamine (feel good chemical) and norepinephrine (raises heart rate and blood pressure) </a:t>
            </a:r>
          </a:p>
          <a:p>
            <a:r>
              <a:rPr lang="en-US" sz="2000" dirty="0" smtClean="0"/>
              <a:t>Effect	</a:t>
            </a:r>
          </a:p>
          <a:p>
            <a:pPr lvl="1"/>
            <a:r>
              <a:rPr lang="en-US" sz="2000" dirty="0" smtClean="0"/>
              <a:t>Extreme anxiety </a:t>
            </a:r>
          </a:p>
          <a:p>
            <a:pPr lvl="1"/>
            <a:r>
              <a:rPr lang="en-US" sz="2000" dirty="0" smtClean="0"/>
              <a:t>Paranoia and hallucinations</a:t>
            </a:r>
          </a:p>
          <a:p>
            <a:pPr lvl="1"/>
            <a:r>
              <a:rPr lang="en-US" sz="2000" dirty="0" smtClean="0"/>
              <a:t>Violent episodes</a:t>
            </a:r>
          </a:p>
          <a:p>
            <a:pPr lvl="1"/>
            <a:r>
              <a:rPr lang="en-US" sz="2000" dirty="0" smtClean="0"/>
              <a:t>High body temperatures </a:t>
            </a:r>
          </a:p>
          <a:p>
            <a:r>
              <a:rPr lang="en-US" sz="2000" dirty="0" smtClean="0"/>
              <a:t>Can be smoked, vaped, snorted, injected</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667000"/>
            <a:ext cx="3086100" cy="2362200"/>
          </a:xfrm>
          <a:prstGeom prst="rect">
            <a:avLst/>
          </a:prstGeom>
        </p:spPr>
      </p:pic>
    </p:spTree>
    <p:extLst>
      <p:ext uri="{BB962C8B-B14F-4D97-AF65-F5344CB8AC3E}">
        <p14:creationId xmlns:p14="http://schemas.microsoft.com/office/powerpoint/2010/main" val="1162142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Narcotics</a:t>
            </a:r>
            <a:r>
              <a:rPr lang="en-US" sz="3200" dirty="0" smtClean="0"/>
              <a:t> </a:t>
            </a:r>
            <a:endParaRPr lang="en-US" sz="3200" dirty="0"/>
          </a:p>
        </p:txBody>
      </p:sp>
      <p:sp>
        <p:nvSpPr>
          <p:cNvPr id="3" name="Content Placeholder 2"/>
          <p:cNvSpPr>
            <a:spLocks noGrp="1"/>
          </p:cNvSpPr>
          <p:nvPr>
            <p:ph idx="1"/>
          </p:nvPr>
        </p:nvSpPr>
        <p:spPr/>
        <p:txBody>
          <a:bodyPr/>
          <a:lstStyle/>
          <a:p>
            <a:pPr marL="382059" lvl="2" indent="-382059">
              <a:lnSpc>
                <a:spcPct val="80000"/>
              </a:lnSpc>
              <a:spcAft>
                <a:spcPts val="600"/>
              </a:spcAft>
              <a:buClr>
                <a:schemeClr val="accent6">
                  <a:lumMod val="50000"/>
                </a:schemeClr>
              </a:buClr>
              <a:buNone/>
              <a:defRPr/>
            </a:pPr>
            <a:r>
              <a:rPr lang="en-US" sz="3200" dirty="0" smtClean="0"/>
              <a:t>Heroin, Codeine, Morphine, Opium, Methadone.</a:t>
            </a:r>
          </a:p>
          <a:p>
            <a:pPr marL="382059" lvl="2" indent="-382059">
              <a:lnSpc>
                <a:spcPct val="80000"/>
              </a:lnSpc>
              <a:spcAft>
                <a:spcPts val="600"/>
              </a:spcAft>
              <a:buClr>
                <a:schemeClr val="accent6">
                  <a:lumMod val="50000"/>
                </a:schemeClr>
              </a:buClr>
              <a:buNone/>
              <a:defRPr/>
            </a:pPr>
            <a:r>
              <a:rPr lang="en-US" sz="3200" dirty="0" smtClean="0"/>
              <a:t>In recent years Local High Schools have an increasing rate of heroin use. </a:t>
            </a:r>
          </a:p>
          <a:p>
            <a:pPr marL="382059" lvl="2" indent="-382059">
              <a:lnSpc>
                <a:spcPct val="80000"/>
              </a:lnSpc>
              <a:spcAft>
                <a:spcPts val="600"/>
              </a:spcAft>
              <a:buClr>
                <a:schemeClr val="accent6">
                  <a:lumMod val="50000"/>
                </a:schemeClr>
              </a:buClr>
              <a:buNone/>
              <a:defRPr/>
            </a:pPr>
            <a:r>
              <a:rPr lang="en-US" sz="3200" dirty="0" smtClean="0"/>
              <a:t>Prescription Narcotics: </a:t>
            </a:r>
          </a:p>
          <a:p>
            <a:pPr marL="891471" lvl="3" indent="-382059">
              <a:lnSpc>
                <a:spcPct val="80000"/>
              </a:lnSpc>
              <a:spcAft>
                <a:spcPts val="600"/>
              </a:spcAft>
              <a:buClr>
                <a:schemeClr val="accent6">
                  <a:lumMod val="50000"/>
                </a:schemeClr>
              </a:buClr>
              <a:defRPr/>
            </a:pPr>
            <a:r>
              <a:rPr lang="en-US" dirty="0" err="1" smtClean="0"/>
              <a:t>Oxycodone</a:t>
            </a:r>
            <a:r>
              <a:rPr lang="en-US" dirty="0" smtClean="0"/>
              <a:t> (</a:t>
            </a:r>
            <a:r>
              <a:rPr lang="en-US" dirty="0" err="1" smtClean="0"/>
              <a:t>OxyContin</a:t>
            </a:r>
            <a:r>
              <a:rPr lang="en-US" dirty="0" smtClean="0"/>
              <a:t>®)</a:t>
            </a:r>
          </a:p>
          <a:p>
            <a:pPr marL="891471" lvl="3" indent="-382059">
              <a:lnSpc>
                <a:spcPct val="80000"/>
              </a:lnSpc>
              <a:spcAft>
                <a:spcPts val="600"/>
              </a:spcAft>
              <a:buClr>
                <a:schemeClr val="accent6">
                  <a:lumMod val="50000"/>
                </a:schemeClr>
              </a:buClr>
              <a:defRPr/>
            </a:pPr>
            <a:r>
              <a:rPr lang="en-US" dirty="0" err="1" smtClean="0"/>
              <a:t>Oxymorphone</a:t>
            </a:r>
            <a:r>
              <a:rPr lang="en-US" dirty="0" smtClean="0"/>
              <a:t> (</a:t>
            </a:r>
            <a:r>
              <a:rPr lang="en-US" dirty="0" err="1" smtClean="0"/>
              <a:t>Opana</a:t>
            </a:r>
            <a:r>
              <a:rPr lang="en-US" dirty="0" smtClean="0"/>
              <a:t>®)</a:t>
            </a:r>
          </a:p>
          <a:p>
            <a:pPr marL="891471" lvl="3" indent="-382059">
              <a:lnSpc>
                <a:spcPct val="80000"/>
              </a:lnSpc>
              <a:spcAft>
                <a:spcPts val="600"/>
              </a:spcAft>
              <a:buClr>
                <a:schemeClr val="accent6">
                  <a:lumMod val="50000"/>
                </a:schemeClr>
              </a:buClr>
              <a:defRPr/>
            </a:pPr>
            <a:r>
              <a:rPr lang="en-US" dirty="0" err="1" smtClean="0"/>
              <a:t>Propoxyphene</a:t>
            </a:r>
            <a:r>
              <a:rPr lang="en-US" dirty="0" smtClean="0"/>
              <a:t> (</a:t>
            </a:r>
            <a:r>
              <a:rPr lang="en-US" dirty="0" err="1" smtClean="0"/>
              <a:t>Darvon</a:t>
            </a:r>
            <a:r>
              <a:rPr lang="en-US" dirty="0" smtClean="0"/>
              <a:t>®)</a:t>
            </a:r>
          </a:p>
          <a:p>
            <a:pPr marL="891471" lvl="3" indent="-382059">
              <a:lnSpc>
                <a:spcPct val="80000"/>
              </a:lnSpc>
              <a:spcAft>
                <a:spcPts val="600"/>
              </a:spcAft>
              <a:buClr>
                <a:schemeClr val="accent6">
                  <a:lumMod val="50000"/>
                </a:schemeClr>
              </a:buClr>
              <a:defRPr/>
            </a:pPr>
            <a:r>
              <a:rPr lang="en-US" dirty="0" err="1" smtClean="0"/>
              <a:t>Hydromorphone</a:t>
            </a:r>
            <a:r>
              <a:rPr lang="en-US" dirty="0" smtClean="0"/>
              <a:t> (</a:t>
            </a:r>
            <a:r>
              <a:rPr lang="en-US" dirty="0" err="1" smtClean="0"/>
              <a:t>Dilaudid</a:t>
            </a:r>
            <a:r>
              <a:rPr lang="en-US" dirty="0" smtClean="0"/>
              <a:t>®)</a:t>
            </a:r>
          </a:p>
          <a:p>
            <a:pPr marL="891471" lvl="3" indent="-382059">
              <a:lnSpc>
                <a:spcPct val="80000"/>
              </a:lnSpc>
              <a:spcAft>
                <a:spcPts val="600"/>
              </a:spcAft>
              <a:buClr>
                <a:schemeClr val="accent6">
                  <a:lumMod val="50000"/>
                </a:schemeClr>
              </a:buClr>
              <a:defRPr/>
            </a:pPr>
            <a:r>
              <a:rPr lang="en-US" dirty="0" err="1" smtClean="0"/>
              <a:t>Hydrocodone</a:t>
            </a:r>
            <a:r>
              <a:rPr lang="en-US" dirty="0" smtClean="0"/>
              <a:t> (</a:t>
            </a:r>
            <a:r>
              <a:rPr lang="en-US" dirty="0" err="1" smtClean="0"/>
              <a:t>Vicodin</a:t>
            </a:r>
            <a:r>
              <a:rPr lang="en-US" dirty="0" smtClean="0"/>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Prevalence of Substance Abuse</a:t>
            </a:r>
            <a:endParaRPr lang="en-US" sz="2800" dirty="0"/>
          </a:p>
        </p:txBody>
      </p:sp>
      <p:sp>
        <p:nvSpPr>
          <p:cNvPr id="3" name="Content Placeholder 2"/>
          <p:cNvSpPr>
            <a:spLocks noGrp="1"/>
          </p:cNvSpPr>
          <p:nvPr>
            <p:ph idx="1"/>
          </p:nvPr>
        </p:nvSpPr>
        <p:spPr/>
        <p:txBody>
          <a:bodyPr/>
          <a:lstStyle/>
          <a:p>
            <a:pPr marL="382059" lvl="2" indent="-382059">
              <a:lnSpc>
                <a:spcPct val="80000"/>
              </a:lnSpc>
              <a:spcAft>
                <a:spcPts val="600"/>
              </a:spcAft>
              <a:buClr>
                <a:schemeClr val="accent6">
                  <a:lumMod val="50000"/>
                </a:schemeClr>
              </a:buClr>
              <a:defRPr/>
            </a:pPr>
            <a:r>
              <a:rPr lang="en-US" sz="3200" dirty="0" smtClean="0"/>
              <a:t>One in 10 adults has a substance abuse problem. </a:t>
            </a:r>
          </a:p>
          <a:p>
            <a:pPr marL="382059" lvl="2" indent="-382059">
              <a:lnSpc>
                <a:spcPct val="80000"/>
              </a:lnSpc>
              <a:spcAft>
                <a:spcPts val="600"/>
              </a:spcAft>
              <a:buClr>
                <a:schemeClr val="accent6">
                  <a:lumMod val="50000"/>
                </a:schemeClr>
              </a:buClr>
              <a:defRPr/>
            </a:pPr>
            <a:r>
              <a:rPr lang="en-US" sz="3200" dirty="0" smtClean="0"/>
              <a:t>At least 40% of adults with a substance abuse problem also have  co-occurring mental health disorder.</a:t>
            </a:r>
          </a:p>
          <a:p>
            <a:pPr marL="382059" lvl="2" indent="-382059">
              <a:lnSpc>
                <a:spcPct val="80000"/>
              </a:lnSpc>
              <a:spcAft>
                <a:spcPts val="600"/>
              </a:spcAft>
              <a:buClr>
                <a:schemeClr val="accent6">
                  <a:lumMod val="50000"/>
                </a:schemeClr>
              </a:buClr>
              <a:defRPr/>
            </a:pPr>
            <a:r>
              <a:rPr lang="en-US" sz="3200" dirty="0" smtClean="0"/>
              <a:t>Research shows that susceptibility to alcohol dependence can be inherited</a:t>
            </a:r>
          </a:p>
          <a:p>
            <a:pPr marL="382059" lvl="2" indent="-382059">
              <a:lnSpc>
                <a:spcPct val="80000"/>
              </a:lnSpc>
              <a:spcAft>
                <a:spcPts val="600"/>
              </a:spcAft>
              <a:buClr>
                <a:schemeClr val="accent6">
                  <a:lumMod val="50000"/>
                </a:schemeClr>
              </a:buClr>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Narcotics </a:t>
            </a:r>
            <a:endParaRPr lang="en-US" sz="3600" dirty="0"/>
          </a:p>
        </p:txBody>
      </p:sp>
      <p:sp>
        <p:nvSpPr>
          <p:cNvPr id="3" name="Content Placeholder 2"/>
          <p:cNvSpPr>
            <a:spLocks noGrp="1"/>
          </p:cNvSpPr>
          <p:nvPr>
            <p:ph idx="1"/>
          </p:nvPr>
        </p:nvSpPr>
        <p:spPr/>
        <p:txBody>
          <a:bodyPr/>
          <a:lstStyle/>
          <a:p>
            <a:r>
              <a:rPr lang="en-US" sz="2400" dirty="0" smtClean="0"/>
              <a:t>Purple Drank/Lean/</a:t>
            </a:r>
            <a:r>
              <a:rPr lang="en-US" sz="2400" dirty="0" err="1" smtClean="0"/>
              <a:t>Sizzurp</a:t>
            </a:r>
            <a:r>
              <a:rPr lang="en-US" sz="2400" dirty="0" smtClean="0"/>
              <a:t> </a:t>
            </a:r>
          </a:p>
          <a:p>
            <a:pPr lvl="1"/>
            <a:r>
              <a:rPr lang="en-US" sz="2400" dirty="0" smtClean="0"/>
              <a:t>Promethazine/Codeine cough syrup</a:t>
            </a:r>
          </a:p>
          <a:p>
            <a:pPr lvl="1"/>
            <a:r>
              <a:rPr lang="en-US" sz="2400" dirty="0" smtClean="0"/>
              <a:t>Jolly ranchers/Soda</a:t>
            </a:r>
          </a:p>
          <a:p>
            <a:r>
              <a:rPr lang="en-US" sz="2400" dirty="0"/>
              <a:t>Cough </a:t>
            </a:r>
            <a:r>
              <a:rPr lang="en-US" sz="2400" dirty="0" smtClean="0"/>
              <a:t>Syrup </a:t>
            </a:r>
            <a:endParaRPr lang="en-US" sz="2400" dirty="0"/>
          </a:p>
          <a:p>
            <a:r>
              <a:rPr lang="en-US" sz="2400" dirty="0" smtClean="0"/>
              <a:t>Parents, Grandparents medications</a:t>
            </a:r>
          </a:p>
          <a:p>
            <a:pPr lvl="1"/>
            <a:r>
              <a:rPr lang="en-US" sz="2400" dirty="0" smtClean="0"/>
              <a:t>Pharming Parties, Pill Parties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066800"/>
            <a:ext cx="2590799" cy="3080951"/>
          </a:xfrm>
          <a:prstGeom prst="rect">
            <a:avLst/>
          </a:prstGeom>
        </p:spPr>
      </p:pic>
      <p:pic>
        <p:nvPicPr>
          <p:cNvPr id="3074" name="Picture 2" descr="https://origin.ih.constantcontact.com/fs136/1100399893079/img/1203.jpg?ver=14193655670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43399"/>
            <a:ext cx="2971800" cy="208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336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400" dirty="0" smtClean="0"/>
              <a:t>Heroin</a:t>
            </a:r>
          </a:p>
        </p:txBody>
      </p:sp>
      <p:sp>
        <p:nvSpPr>
          <p:cNvPr id="64516" name="Rectangle 5"/>
          <p:cNvSpPr>
            <a:spLocks noChangeArrowheads="1"/>
          </p:cNvSpPr>
          <p:nvPr/>
        </p:nvSpPr>
        <p:spPr bwMode="auto">
          <a:xfrm>
            <a:off x="762000" y="1828800"/>
            <a:ext cx="7848600" cy="4154984"/>
          </a:xfrm>
          <a:prstGeom prst="rect">
            <a:avLst/>
          </a:prstGeom>
          <a:noFill/>
          <a:ln w="9525">
            <a:noFill/>
            <a:miter lim="800000"/>
            <a:headEnd/>
            <a:tailEnd/>
          </a:ln>
        </p:spPr>
        <p:txBody>
          <a:bodyPr wrap="square">
            <a:spAutoFit/>
          </a:bodyPr>
          <a:lstStyle/>
          <a:p>
            <a:r>
              <a:rPr lang="en-US" sz="2400" dirty="0" smtClean="0">
                <a:latin typeface="+mn-lt"/>
              </a:rPr>
              <a:t>Heroin is a </a:t>
            </a:r>
            <a:r>
              <a:rPr lang="en-US" sz="2400" dirty="0">
                <a:latin typeface="+mn-lt"/>
              </a:rPr>
              <a:t>powerful opiate pain-killer </a:t>
            </a:r>
            <a:r>
              <a:rPr lang="en-US" sz="2400" dirty="0" smtClean="0">
                <a:latin typeface="+mn-lt"/>
              </a:rPr>
              <a:t>:</a:t>
            </a:r>
          </a:p>
          <a:p>
            <a:r>
              <a:rPr lang="en-US" sz="2000" dirty="0" smtClean="0">
                <a:latin typeface="+mn-lt"/>
              </a:rPr>
              <a:t>Produces </a:t>
            </a:r>
            <a:r>
              <a:rPr lang="en-US" sz="2000" b="1" dirty="0">
                <a:latin typeface="+mn-lt"/>
              </a:rPr>
              <a:t>euphoria</a:t>
            </a:r>
            <a:r>
              <a:rPr lang="en-US" sz="2000" dirty="0">
                <a:latin typeface="+mn-lt"/>
              </a:rPr>
              <a:t> and </a:t>
            </a:r>
            <a:r>
              <a:rPr lang="en-US" sz="2000" b="1" dirty="0">
                <a:latin typeface="+mn-lt"/>
              </a:rPr>
              <a:t>blissful apathy</a:t>
            </a:r>
            <a:r>
              <a:rPr lang="en-US" sz="2000" dirty="0">
                <a:latin typeface="+mn-lt"/>
              </a:rPr>
              <a:t>. It is known for leading to </a:t>
            </a:r>
            <a:r>
              <a:rPr lang="en-US" sz="2000" dirty="0" smtClean="0">
                <a:latin typeface="+mn-lt"/>
              </a:rPr>
              <a:t> addiction </a:t>
            </a:r>
            <a:r>
              <a:rPr lang="en-US" sz="2000" dirty="0">
                <a:latin typeface="+mn-lt"/>
              </a:rPr>
              <a:t>and difficult physical withdrawal symptoms. It </a:t>
            </a:r>
            <a:r>
              <a:rPr lang="en-US" sz="2000" dirty="0" smtClean="0">
                <a:latin typeface="+mn-lt"/>
              </a:rPr>
              <a:t>is a </a:t>
            </a:r>
            <a:r>
              <a:rPr lang="en-US" sz="2000" dirty="0">
                <a:latin typeface="+mn-lt"/>
              </a:rPr>
              <a:t>Euphoric </a:t>
            </a:r>
            <a:r>
              <a:rPr lang="en-US" sz="2000" dirty="0" smtClean="0">
                <a:latin typeface="+mn-lt"/>
              </a:rPr>
              <a:t>  Depressant </a:t>
            </a:r>
            <a:r>
              <a:rPr lang="en-US" sz="2000" dirty="0">
                <a:latin typeface="+mn-lt"/>
              </a:rPr>
              <a:t>and Analgesic (pain killer) </a:t>
            </a:r>
            <a:endParaRPr lang="en-US" sz="2000" dirty="0" smtClean="0">
              <a:latin typeface="+mn-lt"/>
            </a:endParaRPr>
          </a:p>
          <a:p>
            <a:pPr>
              <a:buFont typeface="Arial" pitchFamily="34" charset="0"/>
              <a:buChar char="•"/>
            </a:pPr>
            <a:r>
              <a:rPr lang="en-US" sz="2000" b="1" dirty="0" smtClean="0">
                <a:latin typeface="+mn-lt"/>
              </a:rPr>
              <a:t>Possible effects</a:t>
            </a:r>
            <a:r>
              <a:rPr lang="en-US" sz="2000" dirty="0" smtClean="0">
                <a:latin typeface="+mn-lt"/>
              </a:rPr>
              <a:t>:</a:t>
            </a:r>
          </a:p>
          <a:p>
            <a:r>
              <a:rPr lang="en-US" sz="2000" dirty="0" smtClean="0">
                <a:latin typeface="+mn-lt"/>
              </a:rPr>
              <a:t>Feelings </a:t>
            </a:r>
            <a:r>
              <a:rPr lang="en-US" sz="2000" dirty="0">
                <a:latin typeface="+mn-lt"/>
              </a:rPr>
              <a:t>of euphoria and well-being, relaxation, sedation, and </a:t>
            </a:r>
            <a:r>
              <a:rPr lang="en-US" sz="2000" dirty="0" smtClean="0">
                <a:latin typeface="+mn-lt"/>
              </a:rPr>
              <a:t>	analgesia.</a:t>
            </a:r>
          </a:p>
          <a:p>
            <a:pPr>
              <a:buFont typeface="Arial" pitchFamily="34" charset="0"/>
              <a:buChar char="•"/>
            </a:pPr>
            <a:r>
              <a:rPr lang="en-US" sz="2000" b="1" dirty="0" smtClean="0">
                <a:latin typeface="+mn-lt"/>
              </a:rPr>
              <a:t>Negative effects</a:t>
            </a:r>
            <a:r>
              <a:rPr lang="en-US" sz="2000" dirty="0" smtClean="0">
                <a:latin typeface="+mn-lt"/>
              </a:rPr>
              <a:t>:</a:t>
            </a:r>
          </a:p>
          <a:p>
            <a:r>
              <a:rPr lang="en-US" sz="2000" dirty="0" smtClean="0">
                <a:latin typeface="+mn-lt"/>
              </a:rPr>
              <a:t>Nausea </a:t>
            </a:r>
            <a:r>
              <a:rPr lang="en-US" sz="2000" dirty="0">
                <a:latin typeface="+mn-lt"/>
              </a:rPr>
              <a:t>or vomiting (sometimes severe), constipation, dizziness, and </a:t>
            </a:r>
            <a:r>
              <a:rPr lang="en-US" sz="2000" dirty="0" smtClean="0">
                <a:latin typeface="+mn-lt"/>
              </a:rPr>
              <a:t>blackout.</a:t>
            </a:r>
          </a:p>
          <a:p>
            <a:pPr>
              <a:buFont typeface="Arial" pitchFamily="34" charset="0"/>
              <a:buChar char="•"/>
            </a:pPr>
            <a:r>
              <a:rPr lang="en-US" sz="2000" b="1" dirty="0" smtClean="0">
                <a:latin typeface="+mn-lt"/>
              </a:rPr>
              <a:t>Withdrawal</a:t>
            </a:r>
            <a:r>
              <a:rPr lang="en-US" sz="2000" b="1" dirty="0">
                <a:latin typeface="+mn-lt"/>
              </a:rPr>
              <a:t>:</a:t>
            </a:r>
            <a:r>
              <a:rPr lang="en-US" sz="2000" dirty="0">
                <a:latin typeface="+mn-lt"/>
              </a:rPr>
              <a:t> </a:t>
            </a:r>
            <a:endParaRPr lang="en-US" sz="2000" dirty="0" smtClean="0">
              <a:latin typeface="+mn-lt"/>
            </a:endParaRPr>
          </a:p>
          <a:p>
            <a:r>
              <a:rPr lang="en-US" sz="2000" dirty="0" smtClean="0">
                <a:latin typeface="+mn-lt"/>
              </a:rPr>
              <a:t>Extremely </a:t>
            </a:r>
            <a:r>
              <a:rPr lang="en-US" sz="2000" dirty="0">
                <a:latin typeface="+mn-lt"/>
              </a:rPr>
              <a:t>unpleasant symptoms such as nausea, vomiting, insomnia, diarrhea, and sweating.</a:t>
            </a:r>
            <a:br>
              <a:rPr lang="en-US" sz="2000" dirty="0">
                <a:latin typeface="+mn-lt"/>
              </a:rPr>
            </a:br>
            <a:endParaRPr lang="en-US" sz="2000"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Heroin </a:t>
            </a:r>
            <a:endParaRPr lang="en-US" sz="4400" dirty="0"/>
          </a:p>
        </p:txBody>
      </p:sp>
      <p:sp>
        <p:nvSpPr>
          <p:cNvPr id="3" name="Content Placeholder 2"/>
          <p:cNvSpPr>
            <a:spLocks noGrp="1"/>
          </p:cNvSpPr>
          <p:nvPr>
            <p:ph idx="1"/>
          </p:nvPr>
        </p:nvSpPr>
        <p:spPr/>
        <p:txBody>
          <a:bodyPr/>
          <a:lstStyle/>
          <a:p>
            <a:r>
              <a:rPr lang="en-US" sz="2400" dirty="0" smtClean="0"/>
              <a:t>Prescription medications (narcotics) most often the first narcotic prior to Heroin.</a:t>
            </a:r>
          </a:p>
          <a:p>
            <a:pPr lvl="1"/>
            <a:r>
              <a:rPr lang="en-US" sz="2400" dirty="0" smtClean="0"/>
              <a:t>Athletes, chronic pain, surgeries, etc. </a:t>
            </a:r>
          </a:p>
          <a:p>
            <a:r>
              <a:rPr lang="en-US" sz="2400" dirty="0" smtClean="0"/>
              <a:t>Black Tar Heroin is prevalent</a:t>
            </a:r>
          </a:p>
          <a:p>
            <a:r>
              <a:rPr lang="en-US" sz="2400" dirty="0" smtClean="0"/>
              <a:t>Brought in by Mexican Cartel</a:t>
            </a:r>
          </a:p>
          <a:p>
            <a:r>
              <a:rPr lang="en-US" sz="2400" dirty="0" smtClean="0"/>
              <a:t>In Ohio 1 person dies every four hours from a Heroin overdose.</a:t>
            </a:r>
          </a:p>
          <a:p>
            <a:r>
              <a:rPr lang="en-US" sz="2400" dirty="0" smtClean="0"/>
              <a:t>Naloxone (generic for </a:t>
            </a:r>
            <a:r>
              <a:rPr lang="en-US" sz="2400" dirty="0" err="1" smtClean="0"/>
              <a:t>Narcan</a:t>
            </a:r>
            <a:r>
              <a:rPr lang="en-US" sz="2400" dirty="0" smtClean="0"/>
              <a:t>) is being provided to several community providers to reverse the heroin overdose. </a:t>
            </a:r>
          </a:p>
        </p:txBody>
      </p:sp>
    </p:spTree>
    <p:extLst>
      <p:ext uri="{BB962C8B-B14F-4D97-AF65-F5344CB8AC3E}">
        <p14:creationId xmlns:p14="http://schemas.microsoft.com/office/powerpoint/2010/main" val="2307670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Heroin</a:t>
            </a:r>
            <a:endParaRPr lang="en-US" sz="4400" dirty="0"/>
          </a:p>
        </p:txBody>
      </p:sp>
      <p:sp>
        <p:nvSpPr>
          <p:cNvPr id="3" name="Content Placeholder 2"/>
          <p:cNvSpPr>
            <a:spLocks noGrp="1"/>
          </p:cNvSpPr>
          <p:nvPr>
            <p:ph idx="1"/>
          </p:nvPr>
        </p:nvSpPr>
        <p:spPr/>
        <p:txBody>
          <a:bodyPr/>
          <a:lstStyle/>
          <a:p>
            <a:endParaRPr lang="en-US" dirty="0"/>
          </a:p>
          <a:p>
            <a:r>
              <a:rPr lang="en-US" sz="2400" dirty="0"/>
              <a:t>Between 2000 and 2010, heroin-related deaths rose at an average rate of 6 percent per year in the U.S. Then, from 2010 to 2013, the average annual increase suddenly jumped to 37 percent. </a:t>
            </a:r>
          </a:p>
          <a:p>
            <a:r>
              <a:rPr lang="en-US" sz="2400" dirty="0"/>
              <a:t>According to CDC Director Dr. Thomas </a:t>
            </a:r>
            <a:r>
              <a:rPr lang="en-US" sz="2400" dirty="0" err="1"/>
              <a:t>Frieden</a:t>
            </a:r>
            <a:r>
              <a:rPr lang="en-US" sz="2400" dirty="0"/>
              <a:t>, opioid painkillers like Vicodin, Oxy-</a:t>
            </a:r>
            <a:r>
              <a:rPr lang="en-US" sz="2400" dirty="0" err="1"/>
              <a:t>Contin</a:t>
            </a:r>
            <a:r>
              <a:rPr lang="en-US" sz="2400" dirty="0"/>
              <a:t>, and Percocet increase your susceptibility to heroin addiction, and the report found that the vast majority — 75 percent — of heroin </a:t>
            </a:r>
            <a:r>
              <a:rPr lang="en-US" sz="2400" dirty="0" smtClean="0"/>
              <a:t>users </a:t>
            </a:r>
            <a:r>
              <a:rPr lang="en-US" sz="2400" dirty="0"/>
              <a:t>started out on prescription painkillers.</a:t>
            </a:r>
          </a:p>
        </p:txBody>
      </p:sp>
    </p:spTree>
    <p:extLst>
      <p:ext uri="{BB962C8B-B14F-4D97-AF65-F5344CB8AC3E}">
        <p14:creationId xmlns:p14="http://schemas.microsoft.com/office/powerpoint/2010/main" val="2772103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Narcotics </a:t>
            </a:r>
            <a:endParaRPr lang="en-US" sz="3600" dirty="0"/>
          </a:p>
        </p:txBody>
      </p:sp>
      <p:pic>
        <p:nvPicPr>
          <p:cNvPr id="4" name="Content Placeholder 3" descr="infogopiatebaby_0.jpg"/>
          <p:cNvPicPr>
            <a:picLocks noGrp="1" noChangeAspect="1"/>
          </p:cNvPicPr>
          <p:nvPr>
            <p:ph idx="1"/>
          </p:nvPr>
        </p:nvPicPr>
        <p:blipFill>
          <a:blip r:embed="rId2" cstate="print"/>
          <a:stretch>
            <a:fillRect/>
          </a:stretch>
        </p:blipFill>
        <p:spPr>
          <a:xfrm>
            <a:off x="990600" y="1681480"/>
            <a:ext cx="7086600" cy="456692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dirty="0" smtClean="0"/>
              <a:t>Ecstasy</a:t>
            </a:r>
          </a:p>
        </p:txBody>
      </p:sp>
      <p:sp>
        <p:nvSpPr>
          <p:cNvPr id="65539" name="Rectangle 3"/>
          <p:cNvSpPr>
            <a:spLocks noGrp="1" noChangeArrowheads="1"/>
          </p:cNvSpPr>
          <p:nvPr>
            <p:ph type="body" sz="half" idx="1"/>
          </p:nvPr>
        </p:nvSpPr>
        <p:spPr>
          <a:xfrm>
            <a:off x="457200" y="1905000"/>
            <a:ext cx="4033838" cy="3886200"/>
          </a:xfrm>
        </p:spPr>
        <p:txBody>
          <a:bodyPr/>
          <a:lstStyle/>
          <a:p>
            <a:pPr eaLnBrk="1" hangingPunct="1">
              <a:lnSpc>
                <a:spcPct val="80000"/>
              </a:lnSpc>
            </a:pPr>
            <a:r>
              <a:rPr lang="en-US" sz="2400" dirty="0" smtClean="0"/>
              <a:t>Psychedelic amphetamine</a:t>
            </a:r>
          </a:p>
          <a:p>
            <a:pPr eaLnBrk="1" hangingPunct="1">
              <a:lnSpc>
                <a:spcPct val="80000"/>
              </a:lnSpc>
            </a:pPr>
            <a:r>
              <a:rPr lang="en-US" sz="2400" dirty="0" smtClean="0"/>
              <a:t>Psychologically addictive</a:t>
            </a:r>
          </a:p>
          <a:p>
            <a:pPr eaLnBrk="1" hangingPunct="1">
              <a:lnSpc>
                <a:spcPct val="80000"/>
              </a:lnSpc>
            </a:pPr>
            <a:r>
              <a:rPr lang="en-US" sz="2400" dirty="0" smtClean="0"/>
              <a:t>Cuddle puddles</a:t>
            </a:r>
          </a:p>
          <a:p>
            <a:pPr eaLnBrk="1" hangingPunct="1">
              <a:lnSpc>
                <a:spcPct val="80000"/>
              </a:lnSpc>
            </a:pPr>
            <a:r>
              <a:rPr lang="en-US" sz="2400" dirty="0" smtClean="0"/>
              <a:t>Increased senses/release of emotions</a:t>
            </a:r>
          </a:p>
          <a:p>
            <a:pPr eaLnBrk="1" hangingPunct="1">
              <a:lnSpc>
                <a:spcPct val="80000"/>
              </a:lnSpc>
            </a:pPr>
            <a:r>
              <a:rPr lang="en-US" sz="2400" dirty="0" smtClean="0"/>
              <a:t>Appetite loss</a:t>
            </a:r>
          </a:p>
          <a:p>
            <a:pPr eaLnBrk="1" hangingPunct="1">
              <a:lnSpc>
                <a:spcPct val="80000"/>
              </a:lnSpc>
            </a:pPr>
            <a:r>
              <a:rPr lang="en-US" sz="2400" dirty="0" smtClean="0"/>
              <a:t>Body temp. increases/vomiting/jaw-clenching/dizzy</a:t>
            </a:r>
          </a:p>
          <a:p>
            <a:pPr eaLnBrk="1" hangingPunct="1">
              <a:lnSpc>
                <a:spcPct val="80000"/>
              </a:lnSpc>
            </a:pPr>
            <a:r>
              <a:rPr lang="en-US" sz="2400" dirty="0" smtClean="0"/>
              <a:t>Depression/psychotic episodes/panic attacks. </a:t>
            </a:r>
          </a:p>
        </p:txBody>
      </p:sp>
      <p:pic>
        <p:nvPicPr>
          <p:cNvPr id="65540" name="Picture 6" descr="ecstasy_pill2_group"/>
          <p:cNvPicPr>
            <a:picLocks noGrp="1" noChangeAspect="1" noChangeArrowheads="1"/>
          </p:cNvPicPr>
          <p:nvPr>
            <p:ph sz="quarter" idx="2"/>
          </p:nvPr>
        </p:nvPicPr>
        <p:blipFill>
          <a:blip r:embed="rId2" cstate="print"/>
          <a:srcRect/>
          <a:stretch>
            <a:fillRect/>
          </a:stretch>
        </p:blipFill>
        <p:spPr>
          <a:xfrm>
            <a:off x="4495800" y="1752600"/>
            <a:ext cx="3962400" cy="4038600"/>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Ecstasy (MDMA) </a:t>
            </a:r>
            <a:endParaRPr lang="en-US" sz="3600" dirty="0"/>
          </a:p>
        </p:txBody>
      </p:sp>
      <p:sp>
        <p:nvSpPr>
          <p:cNvPr id="3" name="Content Placeholder 2"/>
          <p:cNvSpPr>
            <a:spLocks noGrp="1"/>
          </p:cNvSpPr>
          <p:nvPr>
            <p:ph idx="1"/>
          </p:nvPr>
        </p:nvSpPr>
        <p:spPr/>
        <p:txBody>
          <a:bodyPr/>
          <a:lstStyle/>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Effects - Feelings of warmth, openness, and relatedness with others, increased sensual experience, marked time distortion, decrease in task-oriented or cognitive behaviors. </a:t>
            </a:r>
          </a:p>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Usually do not display aggression or hostility</a:t>
            </a:r>
          </a:p>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Release hormones </a:t>
            </a:r>
            <a:r>
              <a:rPr lang="en-US" sz="3200" dirty="0" err="1" smtClean="0"/>
              <a:t>oxytocin</a:t>
            </a:r>
            <a:r>
              <a:rPr lang="en-US" sz="3200" dirty="0" smtClean="0"/>
              <a:t> and vasopressin, which play important roles in love, trust, sexual arousal, and other social experiences.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Ecstasy (MDMA) </a:t>
            </a:r>
            <a:endParaRPr lang="en-US" sz="3600" dirty="0"/>
          </a:p>
        </p:txBody>
      </p:sp>
      <p:sp>
        <p:nvSpPr>
          <p:cNvPr id="3" name="Content Placeholder 2"/>
          <p:cNvSpPr>
            <a:spLocks noGrp="1"/>
          </p:cNvSpPr>
          <p:nvPr>
            <p:ph idx="1"/>
          </p:nvPr>
        </p:nvSpPr>
        <p:spPr/>
        <p:txBody>
          <a:bodyPr/>
          <a:lstStyle/>
          <a:p>
            <a:pPr marL="382059" lvl="2" indent="-382059">
              <a:lnSpc>
                <a:spcPct val="80000"/>
              </a:lnSpc>
              <a:spcAft>
                <a:spcPts val="600"/>
              </a:spcAft>
              <a:buClr>
                <a:schemeClr val="accent6">
                  <a:lumMod val="50000"/>
                </a:schemeClr>
              </a:buClr>
              <a:buFont typeface="Wingdings" pitchFamily="2" charset="2"/>
              <a:buChar char="§"/>
              <a:defRPr/>
            </a:pPr>
            <a:r>
              <a:rPr lang="en-US" sz="2800" dirty="0" smtClean="0"/>
              <a:t>Aftereffects - Hang-over:  fatigue, lethargy, loss of interest and appetite, increased sleeping, depression, anxiety</a:t>
            </a:r>
          </a:p>
          <a:p>
            <a:pPr marL="382059" lvl="2" indent="-382059">
              <a:lnSpc>
                <a:spcPct val="80000"/>
              </a:lnSpc>
              <a:spcAft>
                <a:spcPts val="600"/>
              </a:spcAft>
              <a:buClr>
                <a:schemeClr val="accent6">
                  <a:lumMod val="50000"/>
                </a:schemeClr>
              </a:buClr>
              <a:buFont typeface="Wingdings" pitchFamily="2" charset="2"/>
              <a:buChar char="§"/>
              <a:defRPr/>
            </a:pPr>
            <a:r>
              <a:rPr lang="en-US" sz="2800" dirty="0" smtClean="0"/>
              <a:t>Occasionally may cause severe psychiatric illness in predisposed people.  </a:t>
            </a:r>
          </a:p>
          <a:p>
            <a:pPr marL="382059" lvl="2" indent="-382059">
              <a:lnSpc>
                <a:spcPct val="80000"/>
              </a:lnSpc>
              <a:spcAft>
                <a:spcPts val="600"/>
              </a:spcAft>
              <a:buClr>
                <a:schemeClr val="accent6">
                  <a:lumMod val="50000"/>
                </a:schemeClr>
              </a:buClr>
              <a:buFont typeface="Wingdings" pitchFamily="2" charset="2"/>
              <a:buChar char="§"/>
              <a:defRPr/>
            </a:pPr>
            <a:r>
              <a:rPr lang="en-US" sz="2800" dirty="0" smtClean="0"/>
              <a:t>No known withdrawal pattern</a:t>
            </a:r>
          </a:p>
          <a:p>
            <a:pPr marL="382059" lvl="2" indent="-382059">
              <a:lnSpc>
                <a:spcPct val="80000"/>
              </a:lnSpc>
              <a:spcAft>
                <a:spcPts val="600"/>
              </a:spcAft>
              <a:buClr>
                <a:schemeClr val="accent6">
                  <a:lumMod val="50000"/>
                </a:schemeClr>
              </a:buClr>
              <a:buFont typeface="Wingdings" pitchFamily="2" charset="2"/>
              <a:buChar char="§"/>
              <a:defRPr/>
            </a:pPr>
            <a:r>
              <a:rPr lang="en-US" sz="2800" dirty="0" smtClean="0"/>
              <a:t>It is currently in clinical trials as a possible pharmacotherapy aid to treat post-traumatic stress disorder (PTSD) and anxiety in terminal cancer patients.</a:t>
            </a:r>
          </a:p>
          <a:p>
            <a:pPr marL="382059" lvl="2" indent="-382059">
              <a:lnSpc>
                <a:spcPct val="80000"/>
              </a:lnSpc>
              <a:spcAft>
                <a:spcPts val="600"/>
              </a:spcAft>
              <a:buClr>
                <a:schemeClr val="accent6">
                  <a:lumMod val="50000"/>
                </a:schemeClr>
              </a:buClr>
              <a:buFont typeface="Wingdings" pitchFamily="2" charset="2"/>
              <a:buChar char="§"/>
              <a:defRPr/>
            </a:pPr>
            <a:endParaRPr lang="en-US" sz="3200"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smtClean="0"/>
              <a:t>GHB</a:t>
            </a:r>
          </a:p>
        </p:txBody>
      </p:sp>
      <p:sp>
        <p:nvSpPr>
          <p:cNvPr id="66563" name="Rectangle 4"/>
          <p:cNvSpPr>
            <a:spLocks noGrp="1" noChangeArrowheads="1"/>
          </p:cNvSpPr>
          <p:nvPr>
            <p:ph type="body" sz="half" idx="2"/>
          </p:nvPr>
        </p:nvSpPr>
        <p:spPr>
          <a:xfrm>
            <a:off x="4652963" y="1905000"/>
            <a:ext cx="4033837" cy="3886200"/>
          </a:xfrm>
        </p:spPr>
        <p:txBody>
          <a:bodyPr/>
          <a:lstStyle/>
          <a:p>
            <a:pPr eaLnBrk="1" hangingPunct="1"/>
            <a:r>
              <a:rPr lang="en-US" sz="2800" dirty="0" smtClean="0"/>
              <a:t>Date Rape drug</a:t>
            </a:r>
          </a:p>
          <a:p>
            <a:pPr eaLnBrk="1" hangingPunct="1"/>
            <a:r>
              <a:rPr lang="en-US" sz="2800" dirty="0" smtClean="0"/>
              <a:t>Relaxation/sleep</a:t>
            </a:r>
          </a:p>
          <a:p>
            <a:pPr eaLnBrk="1" hangingPunct="1"/>
            <a:r>
              <a:rPr lang="en-US" sz="2800" dirty="0" smtClean="0"/>
              <a:t>Temporary non-arousal sleep.</a:t>
            </a:r>
          </a:p>
          <a:p>
            <a:pPr eaLnBrk="1" hangingPunct="1"/>
            <a:r>
              <a:rPr lang="en-US" sz="2800" dirty="0" smtClean="0"/>
              <a:t>Peak one to two hours</a:t>
            </a:r>
          </a:p>
          <a:p>
            <a:pPr eaLnBrk="1" hangingPunct="1">
              <a:buFontTx/>
              <a:buNone/>
            </a:pPr>
            <a:endParaRPr lang="en-US" sz="3200" dirty="0" smtClean="0"/>
          </a:p>
        </p:txBody>
      </p:sp>
      <p:pic>
        <p:nvPicPr>
          <p:cNvPr id="66564" name="Picture 6" descr="ghb_bottles1"/>
          <p:cNvPicPr>
            <a:picLocks noGrp="1" noChangeAspect="1" noChangeArrowheads="1"/>
          </p:cNvPicPr>
          <p:nvPr>
            <p:ph type="clipArt" sz="half" idx="1"/>
          </p:nvPr>
        </p:nvPicPr>
        <p:blipFill>
          <a:blip r:embed="rId2" cstate="print"/>
          <a:srcRect/>
          <a:stretch>
            <a:fillRect/>
          </a:stretch>
        </p:blipFill>
        <p:spPr>
          <a:xfrm>
            <a:off x="457200" y="2401888"/>
            <a:ext cx="4033838" cy="289242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smtClean="0"/>
              <a:t>Ketamine</a:t>
            </a:r>
          </a:p>
        </p:txBody>
      </p:sp>
      <p:sp>
        <p:nvSpPr>
          <p:cNvPr id="67587" name="Rectangle 4"/>
          <p:cNvSpPr>
            <a:spLocks noGrp="1" noChangeArrowheads="1"/>
          </p:cNvSpPr>
          <p:nvPr>
            <p:ph type="body" sz="half" idx="2"/>
          </p:nvPr>
        </p:nvSpPr>
        <p:spPr>
          <a:xfrm>
            <a:off x="4652963" y="1905000"/>
            <a:ext cx="4033837" cy="3886200"/>
          </a:xfrm>
        </p:spPr>
        <p:txBody>
          <a:bodyPr/>
          <a:lstStyle/>
          <a:p>
            <a:pPr eaLnBrk="1" hangingPunct="1"/>
            <a:r>
              <a:rPr lang="en-US" sz="2800" dirty="0" smtClean="0"/>
              <a:t>Dissociative anesthetic</a:t>
            </a:r>
          </a:p>
          <a:p>
            <a:pPr eaLnBrk="1" hangingPunct="1"/>
            <a:r>
              <a:rPr lang="en-US" sz="2800" dirty="0" smtClean="0"/>
              <a:t>Veterinary medicine</a:t>
            </a:r>
          </a:p>
          <a:p>
            <a:pPr eaLnBrk="1" hangingPunct="1"/>
            <a:r>
              <a:rPr lang="en-US" sz="2800" dirty="0" smtClean="0"/>
              <a:t>Extreme difficulty moving; erotic feelings; classic NDE.</a:t>
            </a:r>
          </a:p>
          <a:p>
            <a:pPr eaLnBrk="1" hangingPunct="1"/>
            <a:r>
              <a:rPr lang="en-US" sz="2800" dirty="0" smtClean="0"/>
              <a:t>Black outs </a:t>
            </a:r>
          </a:p>
          <a:p>
            <a:pPr eaLnBrk="1" hangingPunct="1"/>
            <a:r>
              <a:rPr lang="en-US" sz="2800" smtClean="0"/>
              <a:t>“Special K”</a:t>
            </a:r>
            <a:endParaRPr lang="en-US" sz="2800" dirty="0" smtClean="0"/>
          </a:p>
        </p:txBody>
      </p:sp>
      <p:pic>
        <p:nvPicPr>
          <p:cNvPr id="67588" name="Picture 6" descr="ketamine5"/>
          <p:cNvPicPr>
            <a:picLocks noGrp="1" noChangeAspect="1" noChangeArrowheads="1"/>
          </p:cNvPicPr>
          <p:nvPr>
            <p:ph type="clipArt" sz="half" idx="1"/>
          </p:nvPr>
        </p:nvPicPr>
        <p:blipFill>
          <a:blip r:embed="rId2" cstate="print"/>
          <a:srcRect/>
          <a:stretch>
            <a:fillRect/>
          </a:stretch>
        </p:blipFill>
        <p:spPr>
          <a:xfrm>
            <a:off x="457200" y="1995488"/>
            <a:ext cx="4033838" cy="3705225"/>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Prevalence of Substance Abuse</a:t>
            </a:r>
            <a:endParaRPr lang="en-US" sz="2800" dirty="0"/>
          </a:p>
        </p:txBody>
      </p:sp>
      <p:sp>
        <p:nvSpPr>
          <p:cNvPr id="3" name="Content Placeholder 2"/>
          <p:cNvSpPr>
            <a:spLocks noGrp="1"/>
          </p:cNvSpPr>
          <p:nvPr>
            <p:ph idx="1"/>
          </p:nvPr>
        </p:nvSpPr>
        <p:spPr/>
        <p:txBody>
          <a:bodyPr/>
          <a:lstStyle/>
          <a:p>
            <a:pPr marL="382059" lvl="2" indent="-382059">
              <a:lnSpc>
                <a:spcPct val="80000"/>
              </a:lnSpc>
              <a:spcAft>
                <a:spcPts val="600"/>
              </a:spcAft>
              <a:buClr>
                <a:schemeClr val="accent6">
                  <a:lumMod val="50000"/>
                </a:schemeClr>
              </a:buClr>
              <a:defRPr/>
            </a:pPr>
            <a:r>
              <a:rPr lang="en-US" sz="3200" dirty="0" smtClean="0"/>
              <a:t>About 1 in 5 adults lived with an alcoholic while growing up.  </a:t>
            </a:r>
          </a:p>
          <a:p>
            <a:r>
              <a:rPr lang="en-US" sz="3200" dirty="0" smtClean="0"/>
              <a:t>More than 20% of deaths are attributable to tobacco, alcohol and other drug use </a:t>
            </a:r>
          </a:p>
          <a:p>
            <a:pPr>
              <a:buNone/>
            </a:pPr>
            <a:r>
              <a:rPr lang="en-US" sz="3200" dirty="0" smtClean="0"/>
              <a:t> • Addiction and risky use are causal and contributing factors in more than 70 other conditions requiring medical care and drive a wide range of costly social consequences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r>
              <a:rPr lang="en-US" sz="4000" smtClean="0"/>
              <a:t>Inhalants</a:t>
            </a:r>
          </a:p>
        </p:txBody>
      </p:sp>
      <p:pic>
        <p:nvPicPr>
          <p:cNvPr id="68611" name="Picture 6" descr="p31fig1"/>
          <p:cNvPicPr>
            <a:picLocks noGrp="1" noChangeAspect="1" noChangeArrowheads="1"/>
          </p:cNvPicPr>
          <p:nvPr>
            <p:ph type="body" idx="1"/>
          </p:nvPr>
        </p:nvPicPr>
        <p:blipFill>
          <a:blip r:embed="rId3" cstate="print"/>
          <a:srcRect/>
          <a:stretch>
            <a:fillRect/>
          </a:stretch>
        </p:blipFill>
        <p:spPr>
          <a:xfrm>
            <a:off x="609600" y="1905000"/>
            <a:ext cx="4267200" cy="4191000"/>
          </a:xfrm>
          <a:noFill/>
        </p:spPr>
      </p:pic>
      <p:sp>
        <p:nvSpPr>
          <p:cNvPr id="68612" name="Rectangle 7"/>
          <p:cNvSpPr>
            <a:spLocks noChangeArrowheads="1"/>
          </p:cNvSpPr>
          <p:nvPr/>
        </p:nvSpPr>
        <p:spPr bwMode="auto">
          <a:xfrm>
            <a:off x="5486400" y="1905000"/>
            <a:ext cx="3124200" cy="3539430"/>
          </a:xfrm>
          <a:prstGeom prst="rect">
            <a:avLst/>
          </a:prstGeom>
          <a:noFill/>
          <a:ln w="9525">
            <a:noFill/>
            <a:miter lim="800000"/>
            <a:headEnd/>
            <a:tailEnd/>
          </a:ln>
        </p:spPr>
        <p:txBody>
          <a:bodyPr>
            <a:spAutoFit/>
          </a:bodyPr>
          <a:lstStyle/>
          <a:p>
            <a:r>
              <a:rPr lang="en-US" sz="3200" dirty="0"/>
              <a:t>Paint; glue; gas; white-out; </a:t>
            </a:r>
            <a:r>
              <a:rPr lang="en-US" sz="3200" dirty="0" smtClean="0"/>
              <a:t>duster, butane</a:t>
            </a:r>
            <a:endParaRPr lang="en-US" sz="3200" dirty="0"/>
          </a:p>
          <a:p>
            <a:endParaRPr lang="en-US" sz="3200" dirty="0"/>
          </a:p>
          <a:p>
            <a:r>
              <a:rPr lang="en-US" sz="3200" dirty="0"/>
              <a:t>Symptoms</a:t>
            </a:r>
          </a:p>
          <a:p>
            <a:endParaRPr lang="en-US" sz="3200" dirty="0"/>
          </a:p>
          <a:p>
            <a:r>
              <a:rPr lang="en-US" sz="3200" dirty="0"/>
              <a:t>Withdrawals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Substance Abuse to Dependency</a:t>
            </a:r>
            <a:endParaRPr lang="en-US" sz="4000" dirty="0"/>
          </a:p>
        </p:txBody>
      </p:sp>
      <p:sp>
        <p:nvSpPr>
          <p:cNvPr id="3" name="Content Placeholder 2"/>
          <p:cNvSpPr>
            <a:spLocks noGrp="1"/>
          </p:cNvSpPr>
          <p:nvPr>
            <p:ph idx="1"/>
          </p:nvPr>
        </p:nvSpPr>
        <p:spPr>
          <a:xfrm>
            <a:off x="457200" y="2057400"/>
            <a:ext cx="8229600" cy="3886200"/>
          </a:xfrm>
        </p:spPr>
        <p:txBody>
          <a:bodyPr/>
          <a:lstStyle/>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Stage One - Experimenting</a:t>
            </a:r>
          </a:p>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Stage Two - Seeking a Mood Swing</a:t>
            </a:r>
          </a:p>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Stage Three - Preoccupation</a:t>
            </a:r>
          </a:p>
          <a:p>
            <a:pPr marL="382059" lvl="2" indent="-382059">
              <a:lnSpc>
                <a:spcPct val="80000"/>
              </a:lnSpc>
              <a:spcAft>
                <a:spcPts val="600"/>
              </a:spcAft>
              <a:buClr>
                <a:schemeClr val="accent6">
                  <a:lumMod val="50000"/>
                </a:schemeClr>
              </a:buClr>
              <a:buFont typeface="Wingdings" pitchFamily="2" charset="2"/>
              <a:buChar char="§"/>
              <a:defRPr/>
            </a:pPr>
            <a:r>
              <a:rPr lang="en-US" sz="3200" dirty="0" smtClean="0"/>
              <a:t>Stage Four - Powerlessness/ Addiction</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Substance Dependency</a:t>
            </a:r>
            <a:endParaRPr lang="en-US" sz="4000" dirty="0"/>
          </a:p>
        </p:txBody>
      </p:sp>
      <p:sp>
        <p:nvSpPr>
          <p:cNvPr id="3" name="Content Placeholder 2"/>
          <p:cNvSpPr>
            <a:spLocks noGrp="1"/>
          </p:cNvSpPr>
          <p:nvPr>
            <p:ph idx="1"/>
          </p:nvPr>
        </p:nvSpPr>
        <p:spPr/>
        <p:txBody>
          <a:bodyPr/>
          <a:lstStyle/>
          <a:p>
            <a:pPr marL="342900" lvl="2" indent="-342900"/>
            <a:r>
              <a:rPr lang="en-US" sz="3200" dirty="0" smtClean="0"/>
              <a:t>Definition - Substance dependence is a brain disease that is expressed behaviorally in a social context.  The most obvious symptom of dependence or addiction is loss of control.  The most common behavior in addiction is that once an addict starts using, they can’t consistently stop</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Addiction Results in Brain Damage</a:t>
            </a:r>
            <a:endParaRPr lang="en-US" sz="4000" dirty="0"/>
          </a:p>
        </p:txBody>
      </p:sp>
      <p:sp>
        <p:nvSpPr>
          <p:cNvPr id="3" name="Content Placeholder 2"/>
          <p:cNvSpPr>
            <a:spLocks noGrp="1"/>
          </p:cNvSpPr>
          <p:nvPr>
            <p:ph idx="1"/>
          </p:nvPr>
        </p:nvSpPr>
        <p:spPr/>
        <p:txBody>
          <a:bodyPr/>
          <a:lstStyle/>
          <a:p>
            <a:pPr marL="342900" lvl="2" indent="-342900"/>
            <a:r>
              <a:rPr lang="en-US" sz="3200" dirty="0" smtClean="0"/>
              <a:t>Drug dependence does cause long lasting and sometimes permanent changes in brain functioning.  However, most persons are able to repair the damage that has occurred to their brain if they stop using and begin living a healthier life.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800" dirty="0" smtClean="0"/>
              <a:t>RISK FACTORS</a:t>
            </a:r>
            <a:endParaRPr lang="en-US" sz="2800" dirty="0"/>
          </a:p>
        </p:txBody>
      </p:sp>
      <p:sp>
        <p:nvSpPr>
          <p:cNvPr id="3" name="Content Placeholder 2"/>
          <p:cNvSpPr>
            <a:spLocks noGrp="1"/>
          </p:cNvSpPr>
          <p:nvPr>
            <p:ph idx="1"/>
          </p:nvPr>
        </p:nvSpPr>
        <p:spPr/>
        <p:txBody>
          <a:bodyPr/>
          <a:lstStyle/>
          <a:p>
            <a:pPr>
              <a:buNone/>
            </a:pPr>
            <a:r>
              <a:rPr lang="en-US" sz="3200" b="1" dirty="0" smtClean="0"/>
              <a:t>Clear Risk Factors*</a:t>
            </a:r>
          </a:p>
          <a:p>
            <a:r>
              <a:rPr lang="en-US" sz="3200" dirty="0" smtClean="0"/>
              <a:t>Genetic predisposition </a:t>
            </a:r>
          </a:p>
          <a:p>
            <a:r>
              <a:rPr lang="en-US" sz="3200" dirty="0" smtClean="0"/>
              <a:t>Structural/functional brain vulnerabilities </a:t>
            </a:r>
          </a:p>
          <a:p>
            <a:r>
              <a:rPr lang="en-US" sz="3200" dirty="0" smtClean="0"/>
              <a:t>Psychological and environmental influences </a:t>
            </a:r>
          </a:p>
          <a:p>
            <a:pPr>
              <a:buNone/>
            </a:pPr>
            <a:r>
              <a:rPr lang="en-US" sz="3200" dirty="0" smtClean="0"/>
              <a:t>•	96.5% of cases of addiction start with substance use before age 21 when brain is still developing</a:t>
            </a:r>
          </a:p>
          <a:p>
            <a:pPr>
              <a:buNone/>
            </a:pPr>
            <a:endParaRPr lang="en-US" sz="3200" dirty="0" smtClean="0"/>
          </a:p>
          <a:p>
            <a:pPr>
              <a:buNone/>
            </a:pPr>
            <a:r>
              <a:rPr lang="en-US" sz="1600" dirty="0" smtClean="0"/>
              <a:t>*The National Center on Addiction and Substance Abuse at Columbia University.</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Initiates of Illicit Drugs</a:t>
            </a:r>
            <a:endParaRPr lang="en-US" sz="2800" dirty="0"/>
          </a:p>
        </p:txBody>
      </p:sp>
      <p:pic>
        <p:nvPicPr>
          <p:cNvPr id="4" name="Content Placeholder 3" descr="initiation of drug use.gif"/>
          <p:cNvPicPr>
            <a:picLocks noGrp="1" noChangeAspect="1"/>
          </p:cNvPicPr>
          <p:nvPr>
            <p:ph idx="1"/>
          </p:nvPr>
        </p:nvPicPr>
        <p:blipFill>
          <a:blip r:embed="rId2" cstate="print"/>
          <a:stretch>
            <a:fillRect/>
          </a:stretch>
        </p:blipFill>
        <p:spPr>
          <a:xfrm>
            <a:off x="685800" y="1566841"/>
            <a:ext cx="6968164" cy="441759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dirty="0" smtClean="0"/>
              <a:t>Alcohol-Depressant</a:t>
            </a:r>
            <a:br>
              <a:rPr lang="en-US" sz="3600" dirty="0" smtClean="0"/>
            </a:br>
            <a:r>
              <a:rPr lang="en-US" sz="1800" dirty="0" smtClean="0"/>
              <a:t> (beer, wine, hard liquor, craft beers, hand sanitizers, mouthwash)</a:t>
            </a:r>
            <a:br>
              <a:rPr lang="en-US" sz="1800" dirty="0" smtClean="0"/>
            </a:br>
            <a:endParaRPr lang="en-US" sz="1800" dirty="0" smtClean="0"/>
          </a:p>
        </p:txBody>
      </p:sp>
      <p:sp>
        <p:nvSpPr>
          <p:cNvPr id="44035" name="Rectangle 3"/>
          <p:cNvSpPr>
            <a:spLocks noGrp="1" noChangeArrowheads="1"/>
          </p:cNvSpPr>
          <p:nvPr>
            <p:ph type="body" idx="1"/>
          </p:nvPr>
        </p:nvSpPr>
        <p:spPr>
          <a:xfrm>
            <a:off x="4648200" y="1905000"/>
            <a:ext cx="4038600" cy="4038600"/>
          </a:xfrm>
        </p:spPr>
        <p:txBody>
          <a:bodyPr/>
          <a:lstStyle/>
          <a:p>
            <a:pPr eaLnBrk="1" hangingPunct="1">
              <a:buNone/>
            </a:pPr>
            <a:r>
              <a:rPr lang="en-US" sz="2800" dirty="0" smtClean="0"/>
              <a:t>The most common comorbid diseases with alcohol are depression, anxiety, and bipolar. </a:t>
            </a:r>
          </a:p>
          <a:p>
            <a:pPr eaLnBrk="1" hangingPunct="1">
              <a:buNone/>
            </a:pPr>
            <a:endParaRPr lang="en-US" sz="2800" dirty="0" smtClean="0"/>
          </a:p>
          <a:p>
            <a:pPr eaLnBrk="1" hangingPunct="1">
              <a:buNone/>
            </a:pPr>
            <a:r>
              <a:rPr lang="en-US" sz="2800" dirty="0" smtClean="0"/>
              <a:t>Drunken Gummies</a:t>
            </a:r>
          </a:p>
        </p:txBody>
      </p:sp>
      <p:sp>
        <p:nvSpPr>
          <p:cNvPr id="44036" name="Rectangle 4"/>
          <p:cNvSpPr>
            <a:spLocks noChangeArrowheads="1"/>
          </p:cNvSpPr>
          <p:nvPr/>
        </p:nvSpPr>
        <p:spPr bwMode="auto">
          <a:xfrm>
            <a:off x="685800" y="1905000"/>
            <a:ext cx="3276600" cy="1311275"/>
          </a:xfrm>
          <a:prstGeom prst="rect">
            <a:avLst/>
          </a:prstGeom>
          <a:noFill/>
          <a:ln w="9525">
            <a:noFill/>
            <a:miter lim="800000"/>
            <a:headEnd/>
            <a:tailEnd/>
          </a:ln>
        </p:spPr>
        <p:txBody>
          <a:bodyPr>
            <a:spAutoFit/>
          </a:bodyPr>
          <a:lstStyle/>
          <a:p>
            <a:r>
              <a:rPr lang="en-US" sz="2000" dirty="0"/>
              <a:t>Physically Addictive </a:t>
            </a:r>
          </a:p>
          <a:p>
            <a:r>
              <a:rPr lang="en-US" sz="2000" dirty="0"/>
              <a:t>Depressant Intoxicant</a:t>
            </a:r>
          </a:p>
          <a:p>
            <a:r>
              <a:rPr lang="en-US" sz="2000" dirty="0"/>
              <a:t>Symptoms</a:t>
            </a:r>
          </a:p>
          <a:p>
            <a:r>
              <a:rPr lang="en-US" sz="2000" dirty="0"/>
              <a:t>Withdrawals</a:t>
            </a:r>
          </a:p>
        </p:txBody>
      </p:sp>
      <p:pic>
        <p:nvPicPr>
          <p:cNvPr id="6" name="Picture 5" descr="drunk_gummi_bears_2.jpg"/>
          <p:cNvPicPr>
            <a:picLocks noChangeAspect="1"/>
          </p:cNvPicPr>
          <p:nvPr/>
        </p:nvPicPr>
        <p:blipFill>
          <a:blip r:embed="rId2" cstate="print"/>
          <a:stretch>
            <a:fillRect/>
          </a:stretch>
        </p:blipFill>
        <p:spPr>
          <a:xfrm>
            <a:off x="762000" y="3276600"/>
            <a:ext cx="3429000" cy="291563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Alcohol- Depressant</a:t>
            </a:r>
          </a:p>
        </p:txBody>
      </p:sp>
      <p:sp>
        <p:nvSpPr>
          <p:cNvPr id="3" name="Content Placeholder 2"/>
          <p:cNvSpPr>
            <a:spLocks noGrp="1"/>
          </p:cNvSpPr>
          <p:nvPr>
            <p:ph idx="1"/>
          </p:nvPr>
        </p:nvSpPr>
        <p:spPr/>
        <p:txBody>
          <a:bodyPr/>
          <a:lstStyle/>
          <a:p>
            <a:endParaRPr lang="en-US" dirty="0"/>
          </a:p>
          <a:p>
            <a:r>
              <a:rPr lang="en-US" sz="2300" dirty="0"/>
              <a:t>Alcohol-related deaths reached a 35-year high in 2014, when more than 30,700 Americans died from such causes as alcohol poisonings and </a:t>
            </a:r>
            <a:r>
              <a:rPr lang="en-US" sz="2300" dirty="0" smtClean="0"/>
              <a:t>cirrhosis</a:t>
            </a:r>
            <a:r>
              <a:rPr lang="en-US" sz="2300" dirty="0"/>
              <a:t>. </a:t>
            </a:r>
            <a:endParaRPr lang="en-US" sz="2300" dirty="0" smtClean="0"/>
          </a:p>
          <a:p>
            <a:pPr marL="0" indent="0">
              <a:buNone/>
            </a:pPr>
            <a:endParaRPr lang="en-US" sz="2300" dirty="0" smtClean="0"/>
          </a:p>
          <a:p>
            <a:r>
              <a:rPr lang="en-US" sz="2300" dirty="0" smtClean="0"/>
              <a:t>In </a:t>
            </a:r>
            <a:r>
              <a:rPr lang="en-US" sz="2300" dirty="0"/>
              <a:t>2014, more people died from alcohol-induced </a:t>
            </a:r>
            <a:r>
              <a:rPr lang="en-US" sz="2300" dirty="0" smtClean="0"/>
              <a:t>causes than </a:t>
            </a:r>
            <a:r>
              <a:rPr lang="en-US" sz="2300" dirty="0"/>
              <a:t>from overdoses of prescription pain-killers and heroin </a:t>
            </a:r>
            <a:r>
              <a:rPr lang="en-US" sz="2300" dirty="0" smtClean="0"/>
              <a:t>combined, according </a:t>
            </a:r>
            <a:r>
              <a:rPr lang="en-US" sz="2300" dirty="0"/>
              <a:t>to the CDC </a:t>
            </a:r>
            <a:endParaRPr lang="en-US" sz="2300" dirty="0" smtClean="0"/>
          </a:p>
          <a:p>
            <a:pPr marL="0" indent="0">
              <a:buNone/>
            </a:pPr>
            <a:endParaRPr lang="en-US" sz="2300" dirty="0"/>
          </a:p>
        </p:txBody>
      </p:sp>
    </p:spTree>
    <p:extLst>
      <p:ext uri="{BB962C8B-B14F-4D97-AF65-F5344CB8AC3E}">
        <p14:creationId xmlns:p14="http://schemas.microsoft.com/office/powerpoint/2010/main" val="3434222257"/>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6_Default Design">
  <a:themeElements>
    <a:clrScheme name="1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Default Design">
  <a:themeElements>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3_Default Design">
  <a:themeElements>
    <a:clrScheme name="3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Default Design">
  <a:themeElements>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efault Design">
  <a:themeElements>
    <a:clrScheme name="1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Default Design">
  <a:themeElements>
    <a:clrScheme name="2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1_Default Design">
  <a:themeElements>
    <a:clrScheme name="2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2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3_Default Design">
  <a:themeElements>
    <a:clrScheme name="2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3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Default Design">
  <a:themeElements>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7_Default Design">
  <a:themeElements>
    <a:clrScheme name="3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7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8_Default Design">
  <a:themeElements>
    <a:clrScheme name="3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8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9_Default Design">
  <a:themeElements>
    <a:clrScheme name="3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9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40_Default Design">
  <a:themeElements>
    <a:clrScheme name="4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0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5_Default Design">
  <a:themeElements>
    <a:clrScheme name="2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6_Default Design">
  <a:themeElements>
    <a:clrScheme name="2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6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7_Default Design">
  <a:themeElements>
    <a:clrScheme name="2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8_Default Design">
  <a:themeElements>
    <a:clrScheme name="2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8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9_Default Design">
  <a:themeElements>
    <a:clrScheme name="2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9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0_Default Design">
  <a:themeElements>
    <a:clrScheme name="3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1_Default Design">
  <a:themeElements>
    <a:clrScheme name="3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4_Default Design">
  <a:themeElements>
    <a:clrScheme name="3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4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2_Default Design">
  <a:themeElements>
    <a:clrScheme name="3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Default Design">
  <a:themeElements>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5_Default Design">
  <a:themeElements>
    <a:clrScheme name="3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6_Default Design">
  <a:themeElements>
    <a:clrScheme name="3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Minion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PowerpPoint Templates - 1-22-08 - revised (2)</Template>
  <TotalTime>1215</TotalTime>
  <Words>3039</Words>
  <Application>Microsoft Office PowerPoint</Application>
  <PresentationFormat>On-screen Show (4:3)</PresentationFormat>
  <Paragraphs>344</Paragraphs>
  <Slides>53</Slides>
  <Notes>22</Notes>
  <HiddenSlides>0</HiddenSlides>
  <MMClips>0</MMClips>
  <ScaleCrop>false</ScaleCrop>
  <HeadingPairs>
    <vt:vector size="4" baseType="variant">
      <vt:variant>
        <vt:lpstr>Theme</vt:lpstr>
      </vt:variant>
      <vt:variant>
        <vt:i4>40</vt:i4>
      </vt:variant>
      <vt:variant>
        <vt:lpstr>Slide Titles</vt:lpstr>
      </vt:variant>
      <vt:variant>
        <vt:i4>53</vt:i4>
      </vt:variant>
    </vt:vector>
  </HeadingPairs>
  <TitlesOfParts>
    <vt:vector size="93" baseType="lpstr">
      <vt:lpstr>1_Default Design</vt:lpstr>
      <vt:lpstr>33_Default Design</vt:lpstr>
      <vt:lpstr>3_Default Design</vt:lpstr>
      <vt:lpstr>34_Default Design</vt:lpstr>
      <vt:lpstr>13_Default Design</vt:lpstr>
      <vt:lpstr>35_Default Design</vt:lpstr>
      <vt:lpstr>14_Default Design</vt:lpstr>
      <vt:lpstr>36_Default Design</vt:lpstr>
      <vt:lpstr>2_Default Design</vt:lpstr>
      <vt:lpstr>7_Default Design</vt:lpstr>
      <vt:lpstr>15_Default Design</vt:lpstr>
      <vt:lpstr>16_Default Design</vt:lpstr>
      <vt:lpstr>4_Default Design</vt:lpstr>
      <vt:lpstr>9_Default Design</vt:lpstr>
      <vt:lpstr>8_Default Design</vt:lpstr>
      <vt:lpstr>5_Default Design</vt:lpstr>
      <vt:lpstr>6_Default Design</vt:lpstr>
      <vt:lpstr>11_Default Design</vt:lpstr>
      <vt:lpstr>12_Default Design</vt:lpstr>
      <vt:lpstr>10_Default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37_Default Design</vt:lpstr>
      <vt:lpstr>38_Default Design</vt:lpstr>
      <vt:lpstr>39_Default Design</vt:lpstr>
      <vt:lpstr>40_Default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Substance Abuse/Dependency (Co-Occurring Disorders)   </vt:lpstr>
      <vt:lpstr>Objectives</vt:lpstr>
      <vt:lpstr>Substance Abuse/Dependency </vt:lpstr>
      <vt:lpstr>Prevalence of Substance Abuse</vt:lpstr>
      <vt:lpstr>Prevalence of Substance Abuse</vt:lpstr>
      <vt:lpstr> RISK FACTORS</vt:lpstr>
      <vt:lpstr>Initiates of Illicit Drugs</vt:lpstr>
      <vt:lpstr>Alcohol-Depressant  (beer, wine, hard liquor, craft beers, hand sanitizers, mouthwash) </vt:lpstr>
      <vt:lpstr>Alcohol- Depressant</vt:lpstr>
      <vt:lpstr>Alcohol- Depressant</vt:lpstr>
      <vt:lpstr>Alcohol- Depressant</vt:lpstr>
      <vt:lpstr>Benzodiazepine</vt:lpstr>
      <vt:lpstr>Benzodiazepines</vt:lpstr>
      <vt:lpstr>Benzodiazepines</vt:lpstr>
      <vt:lpstr>Benzodiazepines</vt:lpstr>
      <vt:lpstr>Crack/Cocaine</vt:lpstr>
      <vt:lpstr>Crack/Cocaine</vt:lpstr>
      <vt:lpstr>Crack/Cocaine</vt:lpstr>
      <vt:lpstr>Methamphetamine</vt:lpstr>
      <vt:lpstr>Methamphetamine</vt:lpstr>
      <vt:lpstr>Methamphetamine</vt:lpstr>
      <vt:lpstr>Effects of Meth Use</vt:lpstr>
      <vt:lpstr>Meth Mouth </vt:lpstr>
      <vt:lpstr>Cannabis</vt:lpstr>
      <vt:lpstr>Cannabis </vt:lpstr>
      <vt:lpstr>Cannabis</vt:lpstr>
      <vt:lpstr>Marijuana Continued </vt:lpstr>
      <vt:lpstr>Brain scan of marijuana user</vt:lpstr>
      <vt:lpstr>Phencyclidine (PCP)</vt:lpstr>
      <vt:lpstr>Water/Wet</vt:lpstr>
      <vt:lpstr>Hallucinogenics </vt:lpstr>
      <vt:lpstr>Designer Drugs</vt:lpstr>
      <vt:lpstr>K2/K3</vt:lpstr>
      <vt:lpstr>K2/K3- Effects</vt:lpstr>
      <vt:lpstr>Bath Salts/Plant Food </vt:lpstr>
      <vt:lpstr>Bath Salts- Effects</vt:lpstr>
      <vt:lpstr>Bath Salts- Effects</vt:lpstr>
      <vt:lpstr>Flakka-Gravel</vt:lpstr>
      <vt:lpstr>Narcotics </vt:lpstr>
      <vt:lpstr>Narcotics </vt:lpstr>
      <vt:lpstr>Heroin</vt:lpstr>
      <vt:lpstr>Heroin </vt:lpstr>
      <vt:lpstr>Heroin</vt:lpstr>
      <vt:lpstr>Narcotics </vt:lpstr>
      <vt:lpstr>Ecstasy</vt:lpstr>
      <vt:lpstr>Ecstasy (MDMA) </vt:lpstr>
      <vt:lpstr>Ecstasy (MDMA) </vt:lpstr>
      <vt:lpstr>GHB</vt:lpstr>
      <vt:lpstr>Ketamine</vt:lpstr>
      <vt:lpstr>Inhalants</vt:lpstr>
      <vt:lpstr>Substance Abuse to Dependency</vt:lpstr>
      <vt:lpstr>Substance Dependency</vt:lpstr>
      <vt:lpstr>Addiction Results in Brain Damage</vt:lpstr>
    </vt:vector>
  </TitlesOfParts>
  <Company>Truman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Crack/Cocaine</dc:title>
  <dc:creator>TMC</dc:creator>
  <cp:lastModifiedBy>Mezzacasa, Michael D</cp:lastModifiedBy>
  <cp:revision>103</cp:revision>
  <dcterms:created xsi:type="dcterms:W3CDTF">2003-10-13T19:18:42Z</dcterms:created>
  <dcterms:modified xsi:type="dcterms:W3CDTF">2016-03-10T16:04:20Z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