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2"/>
  </p:notesMasterIdLst>
  <p:sldIdLst>
    <p:sldId id="256" r:id="rId2"/>
    <p:sldId id="257" r:id="rId3"/>
    <p:sldId id="258" r:id="rId4"/>
    <p:sldId id="263" r:id="rId5"/>
    <p:sldId id="260" r:id="rId6"/>
    <p:sldId id="259" r:id="rId7"/>
    <p:sldId id="288" r:id="rId8"/>
    <p:sldId id="289" r:id="rId9"/>
    <p:sldId id="290" r:id="rId10"/>
    <p:sldId id="291" r:id="rId11"/>
    <p:sldId id="292" r:id="rId12"/>
    <p:sldId id="293" r:id="rId13"/>
    <p:sldId id="294" r:id="rId14"/>
    <p:sldId id="266" r:id="rId15"/>
    <p:sldId id="262" r:id="rId16"/>
    <p:sldId id="264" r:id="rId17"/>
    <p:sldId id="265" r:id="rId18"/>
    <p:sldId id="267" r:id="rId19"/>
    <p:sldId id="268" r:id="rId20"/>
    <p:sldId id="269" r:id="rId21"/>
    <p:sldId id="270" r:id="rId22"/>
    <p:sldId id="261" r:id="rId23"/>
    <p:sldId id="274" r:id="rId24"/>
    <p:sldId id="273" r:id="rId25"/>
    <p:sldId id="277" r:id="rId26"/>
    <p:sldId id="279" r:id="rId27"/>
    <p:sldId id="275" r:id="rId28"/>
    <p:sldId id="276" r:id="rId29"/>
    <p:sldId id="278" r:id="rId30"/>
    <p:sldId id="280" r:id="rId31"/>
    <p:sldId id="272" r:id="rId32"/>
    <p:sldId id="295" r:id="rId33"/>
    <p:sldId id="281" r:id="rId34"/>
    <p:sldId id="282" r:id="rId35"/>
    <p:sldId id="296" r:id="rId36"/>
    <p:sldId id="283" r:id="rId37"/>
    <p:sldId id="284" r:id="rId38"/>
    <p:sldId id="285" r:id="rId39"/>
    <p:sldId id="286" r:id="rId40"/>
    <p:sldId id="28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p:scale>
          <a:sx n="110" d="100"/>
          <a:sy n="110" d="100"/>
        </p:scale>
        <p:origin x="-186"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B5365-1619-484A-80A0-063AEF13E096}" type="datetimeFigureOut">
              <a:rPr lang="en-US" smtClean="0"/>
              <a:t>3/11/2019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A101D-4748-44CE-87EB-AE5F21648E09}" type="slidenum">
              <a:rPr lang="en-US" smtClean="0"/>
              <a:t>‹#›</a:t>
            </a:fld>
            <a:endParaRPr lang="en-US"/>
          </a:p>
        </p:txBody>
      </p:sp>
    </p:spTree>
    <p:extLst>
      <p:ext uri="{BB962C8B-B14F-4D97-AF65-F5344CB8AC3E}">
        <p14:creationId xmlns:p14="http://schemas.microsoft.com/office/powerpoint/2010/main" val="190628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6</a:t>
            </a:fld>
            <a:endParaRPr lang="en-US"/>
          </a:p>
        </p:txBody>
      </p:sp>
    </p:spTree>
    <p:extLst>
      <p:ext uri="{BB962C8B-B14F-4D97-AF65-F5344CB8AC3E}">
        <p14:creationId xmlns:p14="http://schemas.microsoft.com/office/powerpoint/2010/main" val="27444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“Locked” behavioral</a:t>
            </a:r>
            <a:r>
              <a:rPr lang="en-US" baseline="0" dirty="0" smtClean="0"/>
              <a:t> units </a:t>
            </a:r>
            <a:r>
              <a:rPr lang="en-US" baseline="0" dirty="0" smtClean="0"/>
              <a:t>…Many/most </a:t>
            </a:r>
            <a:r>
              <a:rPr lang="en-US" baseline="0" dirty="0" smtClean="0"/>
              <a:t>such units are located in SNF—not designed for clients without medical conditions</a:t>
            </a:r>
          </a:p>
          <a:p>
            <a:r>
              <a:rPr lang="en-US" baseline="0" dirty="0" smtClean="0"/>
              <a:t>For many, these units are not appropriate…and are not “secure</a:t>
            </a:r>
            <a:r>
              <a:rPr lang="en-US" baseline="0" dirty="0" smtClean="0"/>
              <a:t>” in the sense that we think…key pads (codes known to residents), no fencing, etc.  We know that many/most clients can be supported in the community and will have better outcomes if these services/supports are provided in the least restrictive setting.</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26</a:t>
            </a:fld>
            <a:endParaRPr lang="en-US"/>
          </a:p>
        </p:txBody>
      </p:sp>
    </p:spTree>
    <p:extLst>
      <p:ext uri="{BB962C8B-B14F-4D97-AF65-F5344CB8AC3E}">
        <p14:creationId xmlns:p14="http://schemas.microsoft.com/office/powerpoint/2010/main" val="18445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project targets Medicaid-eligible adults with high medical costs who have a serious mental illness or substance use disorder and who are not currently receiving behavioral health services. The goal is to locate and enroll these individuals in services, who frequently have impactful chronic medical conditions, in order to improve health outcomes and reduce related medical costs. </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28</a:t>
            </a:fld>
            <a:endParaRPr lang="en-US"/>
          </a:p>
        </p:txBody>
      </p:sp>
    </p:spTree>
    <p:extLst>
      <p:ext uri="{BB962C8B-B14F-4D97-AF65-F5344CB8AC3E}">
        <p14:creationId xmlns:p14="http://schemas.microsoft.com/office/powerpoint/2010/main" val="9506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 across</a:t>
            </a:r>
            <a:r>
              <a:rPr lang="en-US" baseline="0" dirty="0" smtClean="0"/>
              <a:t> the state</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30</a:t>
            </a:fld>
            <a:endParaRPr lang="en-US"/>
          </a:p>
        </p:txBody>
      </p:sp>
    </p:spTree>
    <p:extLst>
      <p:ext uri="{BB962C8B-B14F-4D97-AF65-F5344CB8AC3E}">
        <p14:creationId xmlns:p14="http://schemas.microsoft.com/office/powerpoint/2010/main" val="2779924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 start…5</a:t>
            </a:r>
            <a:r>
              <a:rPr lang="en-US" baseline="0" dirty="0" smtClean="0"/>
              <a:t> currently, two CST after six months</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31</a:t>
            </a:fld>
            <a:endParaRPr lang="en-US"/>
          </a:p>
        </p:txBody>
      </p:sp>
    </p:spTree>
    <p:extLst>
      <p:ext uri="{BB962C8B-B14F-4D97-AF65-F5344CB8AC3E}">
        <p14:creationId xmlns:p14="http://schemas.microsoft.com/office/powerpoint/2010/main" val="1991574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 Louis</a:t>
            </a:r>
            <a:r>
              <a:rPr lang="en-US" baseline="0" dirty="0" smtClean="0"/>
              <a:t> is also looking at developing 2 similar sites in their area</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32</a:t>
            </a:fld>
            <a:endParaRPr lang="en-US"/>
          </a:p>
        </p:txBody>
      </p:sp>
    </p:spTree>
    <p:extLst>
      <p:ext uri="{BB962C8B-B14F-4D97-AF65-F5344CB8AC3E}">
        <p14:creationId xmlns:p14="http://schemas.microsoft.com/office/powerpoint/2010/main" val="4165437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Law Enforcement</a:t>
            </a:r>
            <a:r>
              <a:rPr lang="en-US" baseline="0" dirty="0" smtClean="0"/>
              <a:t> has been an BIG part of the MH picture for a long time…CIT has grown and is vital to the overall picture—I’ve had the opportunity to assist in trainings (Kansas City &amp; St. Joseph) and been a guest at some including: Ozarks Area, Tri-CIT, and most recently Southeast CIT in </a:t>
            </a:r>
            <a:r>
              <a:rPr lang="en-US" baseline="0" dirty="0" err="1" smtClean="0"/>
              <a:t>Peeryville</a:t>
            </a:r>
            <a:r>
              <a:rPr lang="en-US" baseline="0" dirty="0" smtClean="0"/>
              <a:t>—as they were the last one I attended (and Det. Klaus is from this region) I will use them as an example… </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36</a:t>
            </a:fld>
            <a:endParaRPr lang="en-US"/>
          </a:p>
        </p:txBody>
      </p:sp>
    </p:spTree>
    <p:extLst>
      <p:ext uri="{BB962C8B-B14F-4D97-AF65-F5344CB8AC3E}">
        <p14:creationId xmlns:p14="http://schemas.microsoft.com/office/powerpoint/2010/main" val="3857958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Discussions like</a:t>
            </a:r>
            <a:r>
              <a:rPr lang="en-US" baseline="0" dirty="0" smtClean="0"/>
              <a:t> the ones I observed in Perryville (similar to those heard other parts of the state) address the MH needs of the clients in our communities.  These persons and often their families are known to us--some are better known than others –but this type of communication is really the direction that MH services needs…discuss growing up in farming community—how everyone helps to pitch in…same thing here!</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37</a:t>
            </a:fld>
            <a:endParaRPr lang="en-US"/>
          </a:p>
        </p:txBody>
      </p:sp>
    </p:spTree>
    <p:extLst>
      <p:ext uri="{BB962C8B-B14F-4D97-AF65-F5344CB8AC3E}">
        <p14:creationId xmlns:p14="http://schemas.microsoft.com/office/powerpoint/2010/main" val="334836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links will take you to webpages</a:t>
            </a:r>
            <a:r>
              <a:rPr lang="en-US" baseline="0" dirty="0" smtClean="0"/>
              <a:t> that have updated names, numbers and information</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39</a:t>
            </a:fld>
            <a:endParaRPr lang="en-US"/>
          </a:p>
        </p:txBody>
      </p:sp>
    </p:spTree>
    <p:extLst>
      <p:ext uri="{BB962C8B-B14F-4D97-AF65-F5344CB8AC3E}">
        <p14:creationId xmlns:p14="http://schemas.microsoft.com/office/powerpoint/2010/main" val="243601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 Certified Forensic</a:t>
            </a:r>
            <a:r>
              <a:rPr lang="en-US" baseline="0" dirty="0" smtClean="0"/>
              <a:t> Examiners in Missouri—Psychiatrist or Psychologist trained in forensic evaluation</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7</a:t>
            </a:fld>
            <a:endParaRPr lang="en-US"/>
          </a:p>
        </p:txBody>
      </p:sp>
    </p:spTree>
    <p:extLst>
      <p:ext uri="{BB962C8B-B14F-4D97-AF65-F5344CB8AC3E}">
        <p14:creationId xmlns:p14="http://schemas.microsoft.com/office/powerpoint/2010/main" val="3762651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 of examiners in each region—amount</a:t>
            </a:r>
            <a:r>
              <a:rPr lang="en-US" baseline="0" dirty="0" smtClean="0"/>
              <a:t> of referrals each year (and how they are increasing)</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8</a:t>
            </a:fld>
            <a:endParaRPr lang="en-US"/>
          </a:p>
        </p:txBody>
      </p:sp>
    </p:spTree>
    <p:extLst>
      <p:ext uri="{BB962C8B-B14F-4D97-AF65-F5344CB8AC3E}">
        <p14:creationId xmlns:p14="http://schemas.microsoft.com/office/powerpoint/2010/main" val="3166079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things: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Mental Disease or Defect—legal term: </a:t>
            </a:r>
            <a:r>
              <a:rPr lang="en-US" dirty="0" smtClean="0"/>
              <a:t>congenital and traumatic mental conditions as well as disease.  They do not include an abnormality manifested only by repeated criminal or otherwise antisocial conduct, whether or not such abnormality may be included under mental illness, mental disease or defect in some classifications of mental abnormality or disorder.  The terms "mental disease or defect" do not include alcoholism without psychosis or drug abuse without psychosis or an abnormality manifested only by criminal sexual psychopathy as defined in section 202.700, nor shall anything in this chapter be construed to repeal or modify the provisions of sections 202.700 to 202.770.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Just</a:t>
            </a:r>
            <a:r>
              <a:rPr lang="en-US" baseline="0" dirty="0" smtClean="0"/>
              <a:t> because you have a mental illness or an intellectual disability DOES NOT mean you have a mental disease or defect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must be competent to plea NGRI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NGRI is an indefinite commitment to the DMH</a:t>
            </a:r>
            <a:endParaRPr lang="en-US" dirty="0" smtClean="0"/>
          </a:p>
          <a:p>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9</a:t>
            </a:fld>
            <a:endParaRPr lang="en-US"/>
          </a:p>
        </p:txBody>
      </p:sp>
    </p:spTree>
    <p:extLst>
      <p:ext uri="{BB962C8B-B14F-4D97-AF65-F5344CB8AC3E}">
        <p14:creationId xmlns:p14="http://schemas.microsoft.com/office/powerpoint/2010/main" val="424682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10</a:t>
            </a:fld>
            <a:endParaRPr lang="en-US"/>
          </a:p>
        </p:txBody>
      </p:sp>
    </p:spTree>
    <p:extLst>
      <p:ext uri="{BB962C8B-B14F-4D97-AF65-F5344CB8AC3E}">
        <p14:creationId xmlns:p14="http://schemas.microsoft.com/office/powerpoint/2010/main" val="237265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for both populations:</a:t>
            </a:r>
            <a:r>
              <a:rPr lang="en-US" baseline="0" dirty="0" smtClean="0"/>
              <a:t> RETURN TO THE COMMUNITY</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13</a:t>
            </a:fld>
            <a:endParaRPr lang="en-US"/>
          </a:p>
        </p:txBody>
      </p:sp>
    </p:spTree>
    <p:extLst>
      <p:ext uri="{BB962C8B-B14F-4D97-AF65-F5344CB8AC3E}">
        <p14:creationId xmlns:p14="http://schemas.microsoft.com/office/powerpoint/2010/main" val="294078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Admissions are triaged—there</a:t>
            </a:r>
            <a:r>
              <a:rPr lang="en-US" baseline="0" dirty="0" smtClean="0"/>
              <a:t> are 60+ awaiting beds…example of those waiting and who gets the bed: eating own feces VS pancakes and syrup on head</a:t>
            </a:r>
          </a:p>
        </p:txBody>
      </p:sp>
      <p:sp>
        <p:nvSpPr>
          <p:cNvPr id="4" name="Slide Number Placeholder 3"/>
          <p:cNvSpPr>
            <a:spLocks noGrp="1"/>
          </p:cNvSpPr>
          <p:nvPr>
            <p:ph type="sldNum" sz="quarter" idx="10"/>
          </p:nvPr>
        </p:nvSpPr>
        <p:spPr/>
        <p:txBody>
          <a:bodyPr/>
          <a:lstStyle/>
          <a:p>
            <a:fld id="{76EA101D-4748-44CE-87EB-AE5F21648E09}" type="slidenum">
              <a:rPr lang="en-US" smtClean="0"/>
              <a:t>14</a:t>
            </a:fld>
            <a:endParaRPr lang="en-US"/>
          </a:p>
        </p:txBody>
      </p:sp>
    </p:spTree>
    <p:extLst>
      <p:ext uri="{BB962C8B-B14F-4D97-AF65-F5344CB8AC3E}">
        <p14:creationId xmlns:p14="http://schemas.microsoft.com/office/powerpoint/2010/main" val="337926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Probate Court: </a:t>
            </a:r>
          </a:p>
          <a:p>
            <a:r>
              <a:rPr lang="en-US" sz="1200" b="0" i="0" u="none" strike="noStrike" kern="1200" baseline="0" dirty="0" smtClean="0">
                <a:solidFill>
                  <a:schemeClr val="tx1"/>
                </a:solidFill>
                <a:latin typeface="+mn-lt"/>
                <a:ea typeface="+mn-ea"/>
                <a:cs typeface="+mn-cs"/>
              </a:rPr>
              <a:t>Commitment can be sought by filing the proper application in the probate court. This application can be filed by any adult person. The probate Judge will review the application and if the Judge finds probable cause to order the commitment, the Judge will order a Peace Officer to take the person into custody and transport the person to a recognized facility. </a:t>
            </a:r>
            <a:endParaRPr lang="en-US" dirty="0" smtClean="0"/>
          </a:p>
          <a:p>
            <a:r>
              <a:rPr lang="en-US" dirty="0" smtClean="0"/>
              <a:t>Imminent Harm:</a:t>
            </a:r>
          </a:p>
          <a:p>
            <a:r>
              <a:rPr lang="en-US" sz="1200" b="0" i="0" u="none" strike="noStrike" kern="1200" baseline="0" dirty="0" smtClean="0">
                <a:solidFill>
                  <a:schemeClr val="tx1"/>
                </a:solidFill>
                <a:latin typeface="+mn-lt"/>
                <a:ea typeface="+mn-ea"/>
                <a:cs typeface="+mn-cs"/>
              </a:rPr>
              <a:t>For a person in the community who presents an imminent likelihood of serious harm due to a mental disorder or alcohol or drug abuse unless the person is immediately taken into custody, a Peace Officer may complete an application for imminent harm, take the person into custody and transport the person to a recognized facility. </a:t>
            </a:r>
            <a:endParaRPr lang="en-US" dirty="0"/>
          </a:p>
        </p:txBody>
      </p:sp>
      <p:sp>
        <p:nvSpPr>
          <p:cNvPr id="4" name="Slide Number Placeholder 3"/>
          <p:cNvSpPr>
            <a:spLocks noGrp="1"/>
          </p:cNvSpPr>
          <p:nvPr>
            <p:ph type="sldNum" sz="quarter" idx="10"/>
          </p:nvPr>
        </p:nvSpPr>
        <p:spPr/>
        <p:txBody>
          <a:bodyPr/>
          <a:lstStyle/>
          <a:p>
            <a:fld id="{76EA101D-4748-44CE-87EB-AE5F21648E09}" type="slidenum">
              <a:rPr lang="en-US" smtClean="0"/>
              <a:t>16</a:t>
            </a:fld>
            <a:endParaRPr lang="en-US"/>
          </a:p>
        </p:txBody>
      </p:sp>
    </p:spTree>
    <p:extLst>
      <p:ext uri="{BB962C8B-B14F-4D97-AF65-F5344CB8AC3E}">
        <p14:creationId xmlns:p14="http://schemas.microsoft.com/office/powerpoint/2010/main" val="979285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hospitalized—96-hours (not</a:t>
            </a:r>
            <a:r>
              <a:rPr lang="en-US" baseline="0" dirty="0" smtClean="0"/>
              <a:t> including weekends or holidays)</a:t>
            </a:r>
          </a:p>
          <a:p>
            <a:r>
              <a:rPr lang="en-US" baseline="0" dirty="0" smtClean="0"/>
              <a:t>Remember the goal for 96…no longer meet criteria for “likelihood of serious harm” NOT complete stabilization</a:t>
            </a:r>
          </a:p>
          <a:p>
            <a:r>
              <a:rPr lang="en-US" baseline="0" dirty="0" smtClean="0"/>
              <a:t>statute allows for applications for 21-day &amp; 90-day—not frequently granted</a:t>
            </a:r>
            <a:endParaRPr lang="en-US" dirty="0" smtClean="0"/>
          </a:p>
          <a:p>
            <a:endParaRPr lang="en-US" dirty="0" smtClean="0"/>
          </a:p>
          <a:p>
            <a:r>
              <a:rPr lang="en-US" dirty="0" smtClean="0"/>
              <a:t>Calm before the storm…hospitalization</a:t>
            </a:r>
            <a:r>
              <a:rPr lang="en-US" baseline="0" dirty="0" smtClean="0"/>
              <a:t> is only a small part of the bigger treatment picture</a:t>
            </a:r>
          </a:p>
          <a:p>
            <a:r>
              <a:rPr lang="en-US" baseline="0" dirty="0" smtClean="0"/>
              <a:t>The goal for all inpatient clients=return to the community</a:t>
            </a:r>
          </a:p>
        </p:txBody>
      </p:sp>
      <p:sp>
        <p:nvSpPr>
          <p:cNvPr id="4" name="Slide Number Placeholder 3"/>
          <p:cNvSpPr>
            <a:spLocks noGrp="1"/>
          </p:cNvSpPr>
          <p:nvPr>
            <p:ph type="sldNum" sz="quarter" idx="10"/>
          </p:nvPr>
        </p:nvSpPr>
        <p:spPr/>
        <p:txBody>
          <a:bodyPr/>
          <a:lstStyle/>
          <a:p>
            <a:fld id="{76EA101D-4748-44CE-87EB-AE5F21648E09}" type="slidenum">
              <a:rPr lang="en-US" smtClean="0"/>
              <a:t>21</a:t>
            </a:fld>
            <a:endParaRPr lang="en-US"/>
          </a:p>
        </p:txBody>
      </p:sp>
    </p:spTree>
    <p:extLst>
      <p:ext uri="{BB962C8B-B14F-4D97-AF65-F5344CB8AC3E}">
        <p14:creationId xmlns:p14="http://schemas.microsoft.com/office/powerpoint/2010/main" val="894514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79AC403-C248-4662-9637-C1B3DDE06056}" type="datetime1">
              <a:rPr lang="en-US" smtClean="0"/>
              <a:t>3/11/2019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121259-9049-4305-A656-1FC95785BA0F}" type="datetime1">
              <a:rPr lang="en-US" smtClean="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7EFAAB-823D-475F-8E2A-8B7DCC4E280B}" type="datetime1">
              <a:rPr lang="en-US" smtClean="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E9456D-BC10-4663-B013-7F9F354A9706}" type="datetime1">
              <a:rPr lang="en-US" smtClean="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BD73304-AE4B-4BF4-A6CA-1C9CF2D921EF}" type="datetime1">
              <a:rPr lang="en-US" smtClean="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09222106-9334-4A82-8BF2-DDDB0ADC178D}" type="datetime1">
              <a:rPr lang="en-US" smtClean="0"/>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7A68005-6451-47E6-A46E-AFAFE58B2ADB}" type="datetime1">
              <a:rPr lang="en-US" smtClean="0"/>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5A4AB4-6C08-4172-BDB0-4AB0B11F1798}" type="datetime1">
              <a:rPr lang="en-US" smtClean="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8F267C-F093-4250-B72A-1840800F5980}" type="datetime1">
              <a:rPr lang="en-US" smtClean="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D043BE-EB3D-4926-9685-6C784EB2E567}" type="datetime1">
              <a:rPr lang="en-US" smtClean="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D9EA2D-9A59-4606-BBF2-54E4B7D25F19}" type="datetime1">
              <a:rPr lang="en-US" smtClean="0"/>
              <a:t>3/11/2019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4500EE7-C2ED-487E-B291-5E107A1CD5CA}" type="datetime1">
              <a:rPr lang="en-US" smtClean="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79E0AD-3FF5-48B2-AD7D-41524C1BD3F9}" type="datetime1">
              <a:rPr lang="en-US" smtClean="0"/>
              <a:t>3/11/2019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E9D3ED-764E-43A8-81E5-81493C0A01CB}" type="datetime1">
              <a:rPr lang="en-US" smtClean="0"/>
              <a:t>3/11/2019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5ADE8-C4D5-40D3-B468-AC873514420E}" type="datetime1">
              <a:rPr lang="en-US" smtClean="0"/>
              <a:t>3/11/2019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85BB97-B1B5-4FB0-A7A8-ADFE839EAFF3}" type="datetime1">
              <a:rPr lang="en-US" smtClean="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C3B62E5-CA3F-4A2E-B5AA-C3C8BE5DD64B}" type="datetime1">
              <a:rPr lang="en-US" smtClean="0"/>
              <a:t>3/11/2019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B808951-A2D8-4AE2-8693-E11E9C21B22E}" type="datetime1">
              <a:rPr lang="en-US" smtClean="0"/>
              <a:t>3/11/2019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dmh.mo.gov/mentalillness/helpinfo/county.html#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2" Type="http://schemas.openxmlformats.org/officeDocument/2006/relationships/hyperlink" Target="https://dmh.mo.gov/mentalillness/provider/documents/missouriactteams.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raDICRocWi8"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dmh.mo.gov/mentalillness/helpinfo/county.html#1"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dmh.mo.gov/mentalillness/helpinfo/civil.html" TargetMode="External"/><Relationship Id="rId5" Type="http://schemas.openxmlformats.org/officeDocument/2006/relationships/hyperlink" Target="https://dmh.mo.gov/mentalillness/progs/acimap.html" TargetMode="External"/><Relationship Id="rId4" Type="http://schemas.openxmlformats.org/officeDocument/2006/relationships/hyperlink" Target="https://www.mocoalition.org/community-mental-health-liais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Person in crisis, no beds…now what?</a:t>
            </a:r>
            <a:endParaRPr lang="en-US" dirty="0"/>
          </a:p>
        </p:txBody>
      </p:sp>
      <p:sp>
        <p:nvSpPr>
          <p:cNvPr id="3" name="Subtitle 2"/>
          <p:cNvSpPr>
            <a:spLocks noGrp="1"/>
          </p:cNvSpPr>
          <p:nvPr>
            <p:ph type="subTitle" idx="1"/>
          </p:nvPr>
        </p:nvSpPr>
        <p:spPr/>
        <p:txBody>
          <a:bodyPr/>
          <a:lstStyle/>
          <a:p>
            <a:pPr>
              <a:lnSpc>
                <a:spcPct val="100000"/>
              </a:lnSpc>
              <a:spcBef>
                <a:spcPts val="0"/>
              </a:spcBef>
            </a:pPr>
            <a:endParaRPr lang="en-US" dirty="0" smtClean="0"/>
          </a:p>
          <a:p>
            <a:pPr>
              <a:lnSpc>
                <a:spcPct val="100000"/>
              </a:lnSpc>
              <a:spcBef>
                <a:spcPts val="0"/>
              </a:spcBef>
            </a:pPr>
            <a:r>
              <a:rPr lang="en-US" sz="1600" dirty="0" smtClean="0"/>
              <a:t>jeanette M Simmons, psyd</a:t>
            </a:r>
            <a:endParaRPr lang="en-US" sz="1600" dirty="0"/>
          </a:p>
          <a:p>
            <a:pPr>
              <a:lnSpc>
                <a:spcPct val="100000"/>
              </a:lnSpc>
              <a:spcBef>
                <a:spcPts val="0"/>
              </a:spcBef>
            </a:pPr>
            <a:r>
              <a:rPr lang="en-US" sz="1600" dirty="0" smtClean="0"/>
              <a:t>Director of forensic services</a:t>
            </a:r>
          </a:p>
          <a:p>
            <a:pPr>
              <a:lnSpc>
                <a:spcPct val="100000"/>
              </a:lnSpc>
              <a:spcBef>
                <a:spcPts val="0"/>
              </a:spcBef>
            </a:pPr>
            <a:r>
              <a:rPr lang="en-US" sz="1600" dirty="0" smtClean="0"/>
              <a:t>Missouri department of mental health</a:t>
            </a:r>
          </a:p>
          <a:p>
            <a:endParaRPr lang="en-US" dirty="0" smtClean="0"/>
          </a:p>
        </p:txBody>
      </p:sp>
    </p:spTree>
    <p:extLst>
      <p:ext uri="{BB962C8B-B14F-4D97-AF65-F5344CB8AC3E}">
        <p14:creationId xmlns:p14="http://schemas.microsoft.com/office/powerpoint/2010/main" val="2316976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a:bodyPr>
          <a:lstStyle/>
          <a:p>
            <a:r>
              <a:rPr lang="en-US" dirty="0" smtClean="0"/>
              <a:t>DIVISION OF BEHAVIORAL HEALTH-State Operated Facilities</a:t>
            </a:r>
          </a:p>
          <a:p>
            <a:pPr lvl="1"/>
            <a:r>
              <a:rPr lang="en-US" dirty="0" smtClean="0"/>
              <a:t>POPULATION SERVED </a:t>
            </a:r>
            <a:r>
              <a:rPr lang="en-US" dirty="0" smtClean="0"/>
              <a:t>Chapter 552 RSMo.--</a:t>
            </a:r>
            <a:r>
              <a:rPr lang="en-US" dirty="0" smtClean="0"/>
              <a:t>Commitments</a:t>
            </a:r>
          </a:p>
          <a:p>
            <a:pPr lvl="2"/>
            <a:r>
              <a:rPr lang="en-US" dirty="0"/>
              <a:t>IST (Incompetent to Stand Trial/Incompetent to Proceed)</a:t>
            </a:r>
          </a:p>
          <a:p>
            <a:pPr lvl="2"/>
            <a:r>
              <a:rPr lang="en-US" dirty="0"/>
              <a:t>NGRI (Not Guilty by Reason of Mental Disease or Defect/Insanity</a:t>
            </a:r>
            <a:r>
              <a:rPr lang="en-US" dirty="0" smtClean="0"/>
              <a:t>)</a:t>
            </a:r>
          </a:p>
          <a:p>
            <a:pPr lvl="1"/>
            <a:r>
              <a:rPr lang="en-US" dirty="0"/>
              <a:t>Admission based upon offense &amp; catchment area</a:t>
            </a:r>
          </a:p>
          <a:p>
            <a:pPr lvl="1"/>
            <a:endParaRPr lang="en-US" dirty="0"/>
          </a:p>
          <a:p>
            <a:pPr lvl="2"/>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52005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9044" y="466414"/>
            <a:ext cx="4699381" cy="6079351"/>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028694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59405" y="460273"/>
            <a:ext cx="4871482" cy="6181120"/>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1683540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a:bodyPr>
          <a:lstStyle/>
          <a:p>
            <a:r>
              <a:rPr lang="en-US" dirty="0" smtClean="0"/>
              <a:t>DIVISION OF BEHAVIORAL HEALTH-State Operated Facilities</a:t>
            </a:r>
          </a:p>
          <a:p>
            <a:pPr lvl="1"/>
            <a:r>
              <a:rPr lang="en-US" dirty="0" smtClean="0"/>
              <a:t>Chapter 552 </a:t>
            </a:r>
            <a:r>
              <a:rPr lang="en-US" dirty="0" smtClean="0"/>
              <a:t>RSMo.—IST/NGRI</a:t>
            </a:r>
            <a:endParaRPr lang="en-US" dirty="0" smtClean="0"/>
          </a:p>
          <a:p>
            <a:pPr lvl="1"/>
            <a:r>
              <a:rPr lang="en-US" dirty="0" smtClean="0"/>
              <a:t>IST</a:t>
            </a:r>
            <a:r>
              <a:rPr lang="en-US" dirty="0"/>
              <a:t>:</a:t>
            </a:r>
          </a:p>
          <a:p>
            <a:pPr lvl="2"/>
            <a:r>
              <a:rPr lang="en-US" dirty="0"/>
              <a:t>Provide necessary treatment including education regarding legal proceedings and </a:t>
            </a:r>
            <a:r>
              <a:rPr lang="en-US" dirty="0" smtClean="0"/>
              <a:t>charges; return to jail/bond &amp; proceed with legal proceedings</a:t>
            </a:r>
            <a:endParaRPr lang="en-US" dirty="0"/>
          </a:p>
          <a:p>
            <a:pPr lvl="1"/>
            <a:r>
              <a:rPr lang="en-US" dirty="0"/>
              <a:t>NGRI:</a:t>
            </a:r>
          </a:p>
          <a:p>
            <a:pPr lvl="2"/>
            <a:r>
              <a:rPr lang="en-US" dirty="0"/>
              <a:t>Provide necessary treatment with goal of returning to community</a:t>
            </a:r>
          </a:p>
          <a:p>
            <a:pPr lvl="3"/>
            <a:endParaRPr lang="en-US" dirty="0" smtClean="0"/>
          </a:p>
          <a:p>
            <a:pPr marL="914400" lvl="2" indent="0">
              <a:buNone/>
            </a:pPr>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53362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i="1" dirty="0" smtClean="0"/>
              <a:t>“You’re gonna need a bigger boat”</a:t>
            </a:r>
            <a:endParaRPr lang="en-US" i="1" dirty="0"/>
          </a:p>
        </p:txBody>
      </p:sp>
      <p:pic>
        <p:nvPicPr>
          <p:cNvPr id="15" name="Content Placeholder 1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8924" y="2596055"/>
            <a:ext cx="5255173" cy="2774731"/>
          </a:xfrm>
        </p:spPr>
      </p:pic>
      <p:sp>
        <p:nvSpPr>
          <p:cNvPr id="2" name="Slide Number Placeholder 1"/>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97013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psychiatric hospitals</a:t>
            </a:r>
            <a:endParaRPr lang="en-US" dirty="0"/>
          </a:p>
        </p:txBody>
      </p:sp>
      <p:sp>
        <p:nvSpPr>
          <p:cNvPr id="3" name="Content Placeholder 2"/>
          <p:cNvSpPr>
            <a:spLocks noGrp="1"/>
          </p:cNvSpPr>
          <p:nvPr>
            <p:ph idx="1"/>
          </p:nvPr>
        </p:nvSpPr>
        <p:spPr/>
        <p:txBody>
          <a:bodyPr>
            <a:normAutofit/>
          </a:bodyPr>
          <a:lstStyle/>
          <a:p>
            <a:r>
              <a:rPr lang="en-US" dirty="0" smtClean="0"/>
              <a:t>Privately Operated Facilities </a:t>
            </a:r>
          </a:p>
          <a:p>
            <a:pPr lvl="1"/>
            <a:r>
              <a:rPr lang="en-US" dirty="0"/>
              <a:t>Facilities that are recognized by the Department of Mental Health to provide civil involuntary detention services have mental health professionals who are designated and approved to initiate on-site civil involuntary detention for individuals in need of emergency evaluation and treatment. </a:t>
            </a:r>
          </a:p>
          <a:p>
            <a:pPr lvl="2"/>
            <a:r>
              <a:rPr lang="en-US" dirty="0" smtClean="0"/>
              <a:t>50 Facilities (excludes 5 Veterans Facilities)</a:t>
            </a:r>
          </a:p>
          <a:p>
            <a:pPr lvl="3"/>
            <a:r>
              <a:rPr lang="en-US" dirty="0" smtClean="0"/>
              <a:t>1965 Beds</a:t>
            </a:r>
          </a:p>
          <a:p>
            <a:pPr lvl="4"/>
            <a:r>
              <a:rPr lang="en-US" dirty="0" smtClean="0"/>
              <a:t>5 Geriatric Only</a:t>
            </a:r>
          </a:p>
          <a:p>
            <a:pPr lvl="4"/>
            <a:r>
              <a:rPr lang="en-US" dirty="0" smtClean="0"/>
              <a:t>2 Child/Adolescent Only</a:t>
            </a:r>
          </a:p>
          <a:p>
            <a:pPr lvl="3"/>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55100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psychiatric hospitals</a:t>
            </a:r>
            <a:endParaRPr lang="en-US" dirty="0"/>
          </a:p>
        </p:txBody>
      </p:sp>
      <p:sp>
        <p:nvSpPr>
          <p:cNvPr id="3" name="Content Placeholder 2"/>
          <p:cNvSpPr>
            <a:spLocks noGrp="1"/>
          </p:cNvSpPr>
          <p:nvPr>
            <p:ph idx="1"/>
          </p:nvPr>
        </p:nvSpPr>
        <p:spPr/>
        <p:txBody>
          <a:bodyPr>
            <a:normAutofit/>
          </a:bodyPr>
          <a:lstStyle/>
          <a:p>
            <a:r>
              <a:rPr lang="en-US" dirty="0" smtClean="0"/>
              <a:t>POPULATION SERVED</a:t>
            </a:r>
          </a:p>
          <a:p>
            <a:pPr lvl="1"/>
            <a:r>
              <a:rPr lang="en-US" dirty="0" smtClean="0"/>
              <a:t>Children/Adolescents</a:t>
            </a:r>
          </a:p>
          <a:p>
            <a:pPr lvl="1"/>
            <a:r>
              <a:rPr lang="en-US" dirty="0" smtClean="0"/>
              <a:t>Adults</a:t>
            </a:r>
          </a:p>
          <a:p>
            <a:pPr lvl="2"/>
            <a:r>
              <a:rPr lang="en-US" dirty="0" smtClean="0"/>
              <a:t>Civil Involuntary Commitment </a:t>
            </a:r>
            <a:r>
              <a:rPr lang="en-US" dirty="0" smtClean="0"/>
              <a:t>(Section 632.005 RSMo.; Section 632.300-632.455 RSMo.)</a:t>
            </a:r>
            <a:endParaRPr lang="en-US" dirty="0" smtClean="0"/>
          </a:p>
          <a:p>
            <a:pPr lvl="3"/>
            <a:r>
              <a:rPr lang="en-US" dirty="0" smtClean="0"/>
              <a:t>aka: 96-hour hold</a:t>
            </a:r>
          </a:p>
          <a:p>
            <a:pPr lvl="4"/>
            <a:r>
              <a:rPr lang="en-US" b="1" dirty="0"/>
              <a:t>Probate Court Commitment </a:t>
            </a:r>
          </a:p>
          <a:p>
            <a:pPr lvl="4"/>
            <a:r>
              <a:rPr lang="en-US" b="1" dirty="0"/>
              <a:t>Imminent Harm Commitment </a:t>
            </a:r>
            <a:endParaRPr lang="en-US" dirty="0" smtClean="0"/>
          </a:p>
          <a:p>
            <a:pPr lvl="3"/>
            <a:r>
              <a:rPr lang="en-US" dirty="0" smtClean="0"/>
              <a:t>Facility </a:t>
            </a:r>
            <a:r>
              <a:rPr lang="en-US" dirty="0"/>
              <a:t>shall evaluate the person and admit or release the person according to statute </a:t>
            </a:r>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08268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5" dur="500"/>
                                        <p:tgtEl>
                                          <p:spTgt spid="3">
                                            <p:txEl>
                                              <p:pRg st="5" end="5"/>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p:cTn id="3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psychiatric hospitals</a:t>
            </a:r>
          </a:p>
        </p:txBody>
      </p:sp>
      <p:sp>
        <p:nvSpPr>
          <p:cNvPr id="3" name="Content Placeholder 2"/>
          <p:cNvSpPr>
            <a:spLocks noGrp="1"/>
          </p:cNvSpPr>
          <p:nvPr>
            <p:ph idx="1"/>
          </p:nvPr>
        </p:nvSpPr>
        <p:spPr/>
        <p:txBody>
          <a:bodyPr/>
          <a:lstStyle/>
          <a:p>
            <a:r>
              <a:rPr lang="en-US" dirty="0" smtClean="0"/>
              <a:t>Section 630.005 </a:t>
            </a:r>
            <a:r>
              <a:rPr lang="en-US" dirty="0" smtClean="0"/>
              <a:t>(22</a:t>
            </a:r>
            <a:r>
              <a:rPr lang="en-US" dirty="0" smtClean="0"/>
              <a:t>) RSMo.</a:t>
            </a:r>
            <a:endParaRPr lang="en-US" dirty="0" smtClean="0"/>
          </a:p>
          <a:p>
            <a:r>
              <a:rPr lang="en-US" b="1" dirty="0"/>
              <a:t>Mental Disorder </a:t>
            </a:r>
            <a:endParaRPr lang="en-US" dirty="0"/>
          </a:p>
          <a:p>
            <a:pPr lvl="1"/>
            <a:r>
              <a:rPr lang="en-US" dirty="0"/>
              <a:t>any organic, mental or emotional impairment which has substantial adverse effects on a person's cognitive, volitional or emotional function and which constitutes a substantial impairment in a person's ability to participate in activities of normal </a:t>
            </a:r>
            <a:r>
              <a:rPr lang="en-US" dirty="0" smtClean="0"/>
              <a:t>living</a:t>
            </a:r>
            <a:r>
              <a:rPr lang="en-US" b="1" dirty="0"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98621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psychiatric hospitals</a:t>
            </a:r>
          </a:p>
        </p:txBody>
      </p:sp>
      <p:sp>
        <p:nvSpPr>
          <p:cNvPr id="3" name="Content Placeholder 2"/>
          <p:cNvSpPr>
            <a:spLocks noGrp="1"/>
          </p:cNvSpPr>
          <p:nvPr>
            <p:ph idx="1"/>
          </p:nvPr>
        </p:nvSpPr>
        <p:spPr/>
        <p:txBody>
          <a:bodyPr>
            <a:normAutofit/>
          </a:bodyPr>
          <a:lstStyle/>
          <a:p>
            <a:r>
              <a:rPr lang="en-US" dirty="0" smtClean="0"/>
              <a:t>Section 630.005 </a:t>
            </a:r>
            <a:r>
              <a:rPr lang="en-US" dirty="0" smtClean="0"/>
              <a:t>(10</a:t>
            </a:r>
            <a:r>
              <a:rPr lang="en-US" dirty="0" smtClean="0"/>
              <a:t>) RSMo.</a:t>
            </a:r>
            <a:endParaRPr lang="en-US" b="1" dirty="0" smtClean="0"/>
          </a:p>
          <a:p>
            <a:r>
              <a:rPr lang="en-US" b="1" dirty="0" smtClean="0"/>
              <a:t>Likelihood </a:t>
            </a:r>
            <a:r>
              <a:rPr lang="en-US" b="1" dirty="0"/>
              <a:t>of Serious </a:t>
            </a:r>
            <a:r>
              <a:rPr lang="en-US" b="1" dirty="0" smtClean="0"/>
              <a:t>Harm: </a:t>
            </a:r>
            <a:r>
              <a:rPr lang="en-US" dirty="0" smtClean="0"/>
              <a:t>means </a:t>
            </a:r>
            <a:r>
              <a:rPr lang="en-US" dirty="0"/>
              <a:t>any one or more of the following but does not require actual physical injury to have occurred: </a:t>
            </a:r>
            <a:endParaRPr lang="en-US" dirty="0" smtClean="0"/>
          </a:p>
          <a:p>
            <a:pPr lvl="1"/>
            <a:r>
              <a:rPr lang="en-US" dirty="0" smtClean="0"/>
              <a:t>(</a:t>
            </a:r>
            <a:r>
              <a:rPr lang="en-US" dirty="0"/>
              <a:t>a) A substantial risk that serious physical harm will be inflicted by a person upon his own person, as evidenced by recent threats, including verbal threats, or attempts to commit suicide or inflict physical harm on himself. Evidence of substantial risk may also include information about patterns of behavior that historically have resulted in serious harm previously being inflicted by a person upon </a:t>
            </a:r>
            <a:r>
              <a:rPr lang="en-US" dirty="0" smtClean="0"/>
              <a:t>himself</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7869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psychiatric hospitals</a:t>
            </a:r>
          </a:p>
        </p:txBody>
      </p:sp>
      <p:sp>
        <p:nvSpPr>
          <p:cNvPr id="3" name="Content Placeholder 2"/>
          <p:cNvSpPr>
            <a:spLocks noGrp="1"/>
          </p:cNvSpPr>
          <p:nvPr>
            <p:ph idx="1"/>
          </p:nvPr>
        </p:nvSpPr>
        <p:spPr/>
        <p:txBody>
          <a:bodyPr>
            <a:normAutofit fontScale="92500" lnSpcReduction="20000"/>
          </a:bodyPr>
          <a:lstStyle/>
          <a:p>
            <a:r>
              <a:rPr lang="en-US" b="1" dirty="0"/>
              <a:t>Likelihood </a:t>
            </a:r>
            <a:r>
              <a:rPr lang="en-US" b="1" dirty="0" smtClean="0"/>
              <a:t>of </a:t>
            </a:r>
            <a:r>
              <a:rPr lang="en-US" b="1" dirty="0"/>
              <a:t>Serious </a:t>
            </a:r>
            <a:r>
              <a:rPr lang="en-US" b="1" dirty="0" smtClean="0"/>
              <a:t>Harm</a:t>
            </a:r>
            <a:r>
              <a:rPr lang="en-US" b="1" dirty="0"/>
              <a:t> </a:t>
            </a:r>
            <a:r>
              <a:rPr lang="en-US" dirty="0" smtClean="0"/>
              <a:t>(</a:t>
            </a:r>
            <a:r>
              <a:rPr lang="en-US" dirty="0" err="1" smtClean="0"/>
              <a:t>con’t</a:t>
            </a:r>
            <a:r>
              <a:rPr lang="en-US" dirty="0" smtClean="0"/>
              <a:t>)</a:t>
            </a:r>
          </a:p>
          <a:p>
            <a:pPr lvl="1"/>
            <a:r>
              <a:rPr lang="en-US" dirty="0"/>
              <a:t>(b) A substantial risk that serious physical harm to a person will result or is occurring because of an impairment in his capacity to make decisions with respect to his hospitalization and need for treatment as evidenced by his current mental disorder or mental illness which results in an inability to provide for his own basic necessities of food, clothing, shelter, safety or medical care or his inability to provide for his own mental health care which may result in a substantial risk of serious physical harm. Evidence of that substantial risk may also include information about patterns of behavior that historically have resulted in serious harm to the person previously taking place because of a mental disorder or mental illness which resulted in his inability to provide for his basic necessities of food, clothing, shelter, safety or medical or mental health </a:t>
            </a:r>
            <a:r>
              <a:rPr lang="en-US" dirty="0" smtClean="0"/>
              <a:t>care</a:t>
            </a:r>
            <a:r>
              <a:rPr lang="en-US" dirty="0"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305058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1) Participants will gain knowledge about the mental health resources available in </a:t>
            </a:r>
            <a:r>
              <a:rPr lang="en-US" dirty="0" smtClean="0"/>
              <a:t>Missouri</a:t>
            </a:r>
          </a:p>
          <a:p>
            <a:r>
              <a:rPr lang="en-US" dirty="0" smtClean="0"/>
              <a:t>2</a:t>
            </a:r>
            <a:r>
              <a:rPr lang="en-US" dirty="0"/>
              <a:t>) Participants will gain knowledge about how to access available mental health </a:t>
            </a:r>
            <a:r>
              <a:rPr lang="en-US" dirty="0" smtClean="0"/>
              <a:t>resources</a:t>
            </a:r>
          </a:p>
          <a:p>
            <a:r>
              <a:rPr lang="en-US" dirty="0" smtClean="0"/>
              <a:t>3</a:t>
            </a:r>
            <a:r>
              <a:rPr lang="en-US" dirty="0"/>
              <a:t>) Participants will gain knowledge about development and utilization of mental health resources</a:t>
            </a:r>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847207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psychiatric hospitals</a:t>
            </a:r>
          </a:p>
        </p:txBody>
      </p:sp>
      <p:sp>
        <p:nvSpPr>
          <p:cNvPr id="3" name="Content Placeholder 2"/>
          <p:cNvSpPr>
            <a:spLocks noGrp="1"/>
          </p:cNvSpPr>
          <p:nvPr>
            <p:ph idx="1"/>
          </p:nvPr>
        </p:nvSpPr>
        <p:spPr/>
        <p:txBody>
          <a:bodyPr>
            <a:normAutofit/>
          </a:bodyPr>
          <a:lstStyle/>
          <a:p>
            <a:r>
              <a:rPr lang="en-US" b="1" dirty="0"/>
              <a:t>Likelihood </a:t>
            </a:r>
            <a:r>
              <a:rPr lang="en-US" b="1" dirty="0" smtClean="0"/>
              <a:t>of </a:t>
            </a:r>
            <a:r>
              <a:rPr lang="en-US" b="1" dirty="0"/>
              <a:t>Serious </a:t>
            </a:r>
            <a:r>
              <a:rPr lang="en-US" b="1" dirty="0" smtClean="0"/>
              <a:t>Harm</a:t>
            </a:r>
            <a:r>
              <a:rPr lang="en-US" b="1" dirty="0"/>
              <a:t> </a:t>
            </a:r>
            <a:r>
              <a:rPr lang="en-US" dirty="0" smtClean="0"/>
              <a:t>(</a:t>
            </a:r>
            <a:r>
              <a:rPr lang="en-US" dirty="0" err="1" smtClean="0"/>
              <a:t>con’t</a:t>
            </a:r>
            <a:r>
              <a:rPr lang="en-US" dirty="0" smtClean="0"/>
              <a:t>)</a:t>
            </a:r>
          </a:p>
          <a:p>
            <a:pPr lvl="1"/>
            <a:r>
              <a:rPr lang="en-US" dirty="0"/>
              <a:t>(c) A substantial risk that serious physical harm will be inflicted by a person upon another as evidenced by recent overt acts, behavior or threats, including verbal threats, which have caused such harm or which would place a reasonable person in reasonable fear of sustaining such harm. Evidence of that substantial risk may also include information about patterns of behavior that historically have resulted in physical harm previously being inflicted by a person upon another person </a:t>
            </a:r>
            <a:r>
              <a:rPr lang="en-US" dirty="0" smtClean="0"/>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68999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850" y="260350"/>
            <a:ext cx="9512300" cy="6337300"/>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50214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a:bodyPr>
          <a:lstStyle/>
          <a:p>
            <a:r>
              <a:rPr lang="en-US" dirty="0" smtClean="0"/>
              <a:t>DIVISION OF BEHAVIORAL HEALTH—Community Mental Health Centers</a:t>
            </a:r>
          </a:p>
          <a:p>
            <a:pPr lvl="1"/>
            <a:r>
              <a:rPr lang="en-US" dirty="0" smtClean="0"/>
              <a:t>29 Providers/Affiliates</a:t>
            </a:r>
          </a:p>
          <a:p>
            <a:pPr lvl="1"/>
            <a:r>
              <a:rPr lang="en-US" dirty="0">
                <a:hlinkClick r:id="rId2"/>
              </a:rPr>
              <a:t>https://</a:t>
            </a:r>
            <a:r>
              <a:rPr lang="en-US" dirty="0" smtClean="0">
                <a:hlinkClick r:id="rId2"/>
              </a:rPr>
              <a:t>dmh.mo.gov/mentalillness/helpinfo/county.html#1</a:t>
            </a:r>
            <a:endParaRPr lang="en-US" dirty="0" smtClean="0"/>
          </a:p>
          <a:p>
            <a:pPr lvl="2"/>
            <a:r>
              <a:rPr lang="en-US" sz="3600" dirty="0" smtClean="0"/>
              <a:t>103,873 clients served</a:t>
            </a:r>
          </a:p>
        </p:txBody>
      </p:sp>
      <p:sp>
        <p:nvSpPr>
          <p:cNvPr id="4" name="Slide Number Placeholder 3"/>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41789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74747" y="106083"/>
            <a:ext cx="6348233" cy="6634401"/>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8181895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a:bodyPr>
          <a:lstStyle/>
          <a:p>
            <a:r>
              <a:rPr lang="en-US" dirty="0" smtClean="0"/>
              <a:t>DIVISION OF BEHAVIORAL HEALTH—Community Mental Health Centers</a:t>
            </a:r>
          </a:p>
          <a:p>
            <a:pPr lvl="1"/>
            <a:r>
              <a:rPr lang="en-US" dirty="0" smtClean="0"/>
              <a:t>Children's Programs and Services</a:t>
            </a:r>
            <a:endParaRPr lang="en-US" dirty="0"/>
          </a:p>
          <a:p>
            <a:pPr lvl="2"/>
            <a:r>
              <a:rPr lang="en-US" dirty="0" smtClean="0"/>
              <a:t>Intensive </a:t>
            </a:r>
            <a:r>
              <a:rPr lang="en-US" dirty="0"/>
              <a:t>Community Psychiatric Rehabilitation </a:t>
            </a:r>
            <a:endParaRPr lang="en-US" dirty="0" smtClean="0"/>
          </a:p>
          <a:p>
            <a:pPr lvl="2"/>
            <a:r>
              <a:rPr lang="en-US" dirty="0" smtClean="0"/>
              <a:t>Treatment Family Home</a:t>
            </a:r>
          </a:p>
          <a:p>
            <a:pPr lvl="2"/>
            <a:r>
              <a:rPr lang="en-US" dirty="0" smtClean="0"/>
              <a:t>Professional Parent Home</a:t>
            </a:r>
          </a:p>
          <a:p>
            <a:pPr lvl="2"/>
            <a:r>
              <a:rPr lang="en-US" dirty="0" smtClean="0"/>
              <a:t>Respite</a:t>
            </a:r>
          </a:p>
          <a:p>
            <a:pPr lvl="2"/>
            <a:r>
              <a:rPr lang="en-US" dirty="0" smtClean="0"/>
              <a:t>Family Support &amp; Assistance</a:t>
            </a:r>
          </a:p>
          <a:p>
            <a:pPr lvl="2"/>
            <a:r>
              <a:rPr lang="en-US" dirty="0" smtClean="0"/>
              <a:t>Community Support</a:t>
            </a:r>
          </a:p>
          <a:p>
            <a:pPr lvl="3"/>
            <a:endParaRPr lang="en-US" dirty="0" smtClean="0"/>
          </a:p>
          <a:p>
            <a:pPr lvl="2"/>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73715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DIVISION OF BEHAVIORAL HEALTH—Community Mental Health Centers</a:t>
            </a:r>
          </a:p>
          <a:p>
            <a:pPr lvl="1"/>
            <a:r>
              <a:rPr lang="en-US" dirty="0" smtClean="0"/>
              <a:t>Targeted </a:t>
            </a:r>
            <a:r>
              <a:rPr lang="en-US" dirty="0"/>
              <a:t>Case </a:t>
            </a:r>
            <a:r>
              <a:rPr lang="en-US" dirty="0" smtClean="0"/>
              <a:t>Management</a:t>
            </a:r>
          </a:p>
          <a:p>
            <a:pPr lvl="2"/>
            <a:r>
              <a:rPr lang="en-US" dirty="0" smtClean="0"/>
              <a:t>Assist individuals </a:t>
            </a:r>
            <a:r>
              <a:rPr lang="en-US" dirty="0"/>
              <a:t>in </a:t>
            </a:r>
            <a:r>
              <a:rPr lang="en-US" dirty="0" smtClean="0"/>
              <a:t>obtaining psychiatric</a:t>
            </a:r>
            <a:r>
              <a:rPr lang="en-US" dirty="0"/>
              <a:t>, medical, social, </a:t>
            </a:r>
            <a:r>
              <a:rPr lang="en-US" dirty="0" smtClean="0"/>
              <a:t>and educational services </a:t>
            </a:r>
          </a:p>
          <a:p>
            <a:pPr lvl="1"/>
            <a:r>
              <a:rPr lang="en-US" dirty="0" smtClean="0"/>
              <a:t>Community </a:t>
            </a:r>
            <a:r>
              <a:rPr lang="en-US" dirty="0"/>
              <a:t>Psychiatric Rehabilitation (CPR</a:t>
            </a:r>
            <a:r>
              <a:rPr lang="en-US" dirty="0" smtClean="0"/>
              <a:t>)</a:t>
            </a:r>
          </a:p>
          <a:p>
            <a:pPr lvl="2"/>
            <a:r>
              <a:rPr lang="en-US" dirty="0" smtClean="0"/>
              <a:t>Flexible </a:t>
            </a:r>
            <a:r>
              <a:rPr lang="en-US" dirty="0"/>
              <a:t>community-based services and </a:t>
            </a:r>
            <a:r>
              <a:rPr lang="en-US" dirty="0" smtClean="0"/>
              <a:t>supports</a:t>
            </a:r>
          </a:p>
          <a:p>
            <a:pPr lvl="2"/>
            <a:r>
              <a:rPr lang="en-US" dirty="0" smtClean="0"/>
              <a:t>Uses </a:t>
            </a:r>
            <a:r>
              <a:rPr lang="en-US" dirty="0"/>
              <a:t>existing community resources and natural support </a:t>
            </a:r>
            <a:r>
              <a:rPr lang="en-US" dirty="0" smtClean="0"/>
              <a:t>systems</a:t>
            </a:r>
          </a:p>
          <a:p>
            <a:pPr lvl="2"/>
            <a:r>
              <a:rPr lang="en-US" dirty="0" smtClean="0"/>
              <a:t>Promotes </a:t>
            </a:r>
            <a:r>
              <a:rPr lang="en-US" dirty="0"/>
              <a:t>independence and the pursuit of meaningful </a:t>
            </a:r>
            <a:r>
              <a:rPr lang="en-US" dirty="0" smtClean="0"/>
              <a:t>living</a:t>
            </a:r>
          </a:p>
          <a:p>
            <a:pPr lvl="1"/>
            <a:r>
              <a:rPr lang="en-US" dirty="0"/>
              <a:t>Residential Services</a:t>
            </a:r>
          </a:p>
          <a:p>
            <a:pPr lvl="2"/>
            <a:r>
              <a:rPr lang="en-US" dirty="0"/>
              <a:t>Housing alternatives: </a:t>
            </a:r>
            <a:r>
              <a:rPr lang="en-US" dirty="0" smtClean="0"/>
              <a:t>Residential Care Facility (RCF), Intensive Residential Treatment Services (IRTS), </a:t>
            </a:r>
            <a:r>
              <a:rPr lang="en-US" dirty="0"/>
              <a:t>Clustered Apartments, Semi-Independent </a:t>
            </a:r>
            <a:r>
              <a:rPr lang="en-US" dirty="0" smtClean="0"/>
              <a:t>Apartments</a:t>
            </a:r>
            <a:endParaRPr lang="en-US" dirty="0"/>
          </a:p>
          <a:p>
            <a:pPr lvl="3"/>
            <a:endParaRPr lang="en-US" dirty="0" smtClean="0"/>
          </a:p>
          <a:p>
            <a:pPr lvl="2"/>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8747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anim calcmode="lin" valueType="num">
                                      <p:cBhvr>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“Locked” behavioral </a:t>
            </a:r>
            <a:r>
              <a:rPr lang="en-US" dirty="0" smtClean="0"/>
              <a:t>units</a:t>
            </a:r>
            <a:br>
              <a:rPr lang="en-US" dirty="0" smtClean="0"/>
            </a:br>
            <a:r>
              <a:rPr lang="en-US" dirty="0"/>
              <a:t>	</a:t>
            </a:r>
            <a:r>
              <a:rPr lang="en-US" dirty="0" smtClean="0"/>
              <a:t>not always the best option</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51856" y="3220244"/>
            <a:ext cx="2857500" cy="160020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38950" y="2249488"/>
            <a:ext cx="3541712" cy="3541712"/>
          </a:xfrm>
        </p:spPr>
      </p:pic>
      <p:sp>
        <p:nvSpPr>
          <p:cNvPr id="3" name="Slide Number Placeholder 2"/>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3498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1000" fill="hold"/>
                                        <p:tgtEl>
                                          <p:spTgt spid="2"/>
                                        </p:tgtEl>
                                        <p:attrNameLst>
                                          <p:attrName>ppt_w</p:attrName>
                                        </p:attrNameLst>
                                      </p:cBhvr>
                                      <p:tavLst>
                                        <p:tav tm="0">
                                          <p:val>
                                            <p:fltVal val="0"/>
                                          </p:val>
                                        </p:tav>
                                        <p:tav tm="100000">
                                          <p:val>
                                            <p:strVal val="#ppt_w"/>
                                          </p:val>
                                        </p:tav>
                                      </p:tavLst>
                                    </p:anim>
                                    <p:anim calcmode="lin" valueType="num">
                                      <p:cBhvr>
                                        <p:cTn id="22" dur="1000" fill="hold"/>
                                        <p:tgtEl>
                                          <p:spTgt spid="2"/>
                                        </p:tgtEl>
                                        <p:attrNameLst>
                                          <p:attrName>ppt_h</p:attrName>
                                        </p:attrNameLst>
                                      </p:cBhvr>
                                      <p:tavLst>
                                        <p:tav tm="0">
                                          <p:val>
                                            <p:fltVal val="0"/>
                                          </p:val>
                                        </p:tav>
                                        <p:tav tm="100000">
                                          <p:val>
                                            <p:strVal val="#ppt_h"/>
                                          </p:val>
                                        </p:tav>
                                      </p:tavLst>
                                    </p:anim>
                                    <p:anim calcmode="lin" valueType="num">
                                      <p:cBhvr>
                                        <p:cTn id="23" dur="1000" fill="hold"/>
                                        <p:tgtEl>
                                          <p:spTgt spid="2"/>
                                        </p:tgtEl>
                                        <p:attrNameLst>
                                          <p:attrName>style.rotation</p:attrName>
                                        </p:attrNameLst>
                                      </p:cBhvr>
                                      <p:tavLst>
                                        <p:tav tm="0">
                                          <p:val>
                                            <p:fltVal val="90"/>
                                          </p:val>
                                        </p:tav>
                                        <p:tav tm="100000">
                                          <p:val>
                                            <p:fltVal val="0"/>
                                          </p:val>
                                        </p:tav>
                                      </p:tavLst>
                                    </p:anim>
                                    <p:animEffect transition="in" filter="fade">
                                      <p:cBhvr>
                                        <p:cTn id="2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a:bodyPr>
          <a:lstStyle/>
          <a:p>
            <a:r>
              <a:rPr lang="en-US" dirty="0" smtClean="0"/>
              <a:t>DIVISION OF BEHAVIORAL HEALTH—Community Mental Health Centers</a:t>
            </a:r>
          </a:p>
          <a:p>
            <a:pPr lvl="1"/>
            <a:r>
              <a:rPr lang="en-US" dirty="0" smtClean="0"/>
              <a:t>Assertive </a:t>
            </a:r>
            <a:r>
              <a:rPr lang="en-US" dirty="0"/>
              <a:t>Community Treatment (</a:t>
            </a:r>
            <a:r>
              <a:rPr lang="en-US" dirty="0" smtClean="0"/>
              <a:t>ACT)</a:t>
            </a:r>
          </a:p>
          <a:p>
            <a:pPr lvl="2"/>
            <a:r>
              <a:rPr lang="en-US" dirty="0" smtClean="0"/>
              <a:t>Serious &amp; Persistent Mental Illness</a:t>
            </a:r>
          </a:p>
          <a:p>
            <a:pPr lvl="2"/>
            <a:r>
              <a:rPr lang="en-US" dirty="0" smtClean="0"/>
              <a:t>24/7; 365</a:t>
            </a:r>
          </a:p>
          <a:p>
            <a:pPr lvl="2"/>
            <a:r>
              <a:rPr lang="en-US" dirty="0" smtClean="0"/>
              <a:t>Teams trained in : Psychiatry, social work, nursing, </a:t>
            </a:r>
            <a:r>
              <a:rPr lang="en-US" dirty="0" smtClean="0"/>
              <a:t>substance use disorders, </a:t>
            </a:r>
            <a:r>
              <a:rPr lang="en-US" dirty="0" smtClean="0"/>
              <a:t>and supported employment</a:t>
            </a:r>
            <a:endParaRPr lang="en-US" dirty="0"/>
          </a:p>
          <a:p>
            <a:pPr marL="457200" lvl="1" indent="0">
              <a:buNone/>
            </a:pPr>
            <a:endParaRPr lang="en-US" dirty="0" smtClean="0"/>
          </a:p>
          <a:p>
            <a:pPr marL="457200" lvl="1" indent="0">
              <a:buNone/>
            </a:pPr>
            <a:r>
              <a:rPr lang="en-US" dirty="0" smtClean="0">
                <a:hlinkClick r:id="rId2"/>
              </a:rPr>
              <a:t>https</a:t>
            </a:r>
            <a:r>
              <a:rPr lang="en-US" dirty="0">
                <a:hlinkClick r:id="rId2"/>
              </a:rPr>
              <a:t>://</a:t>
            </a:r>
            <a:r>
              <a:rPr lang="en-US" dirty="0" smtClean="0">
                <a:hlinkClick r:id="rId2"/>
              </a:rPr>
              <a:t>dmh.mo.gov/mentalillness/provider/documents/missouriactteams.pdf</a:t>
            </a:r>
            <a:endParaRPr lang="en-US" dirty="0" smtClean="0"/>
          </a:p>
          <a:p>
            <a:pPr marL="457200" lvl="1" indent="0">
              <a:buNone/>
            </a:pPr>
            <a:endParaRPr lang="en-US" dirty="0" smtClean="0"/>
          </a:p>
          <a:p>
            <a:pPr lvl="2"/>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90037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p:cTn id="3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lnSpcReduction="10000"/>
          </a:bodyPr>
          <a:lstStyle/>
          <a:p>
            <a:r>
              <a:rPr lang="en-US" dirty="0" smtClean="0"/>
              <a:t>DIVISION OF BEHAVIORAL HEALTH—Community Mental Health Centers</a:t>
            </a:r>
          </a:p>
          <a:p>
            <a:pPr lvl="1"/>
            <a:r>
              <a:rPr lang="en-US" dirty="0" smtClean="0"/>
              <a:t>Disease Management (DM) 3700</a:t>
            </a:r>
          </a:p>
          <a:p>
            <a:pPr lvl="2"/>
            <a:r>
              <a:rPr lang="en-US" dirty="0" smtClean="0"/>
              <a:t>18 years +</a:t>
            </a:r>
          </a:p>
          <a:p>
            <a:pPr lvl="2"/>
            <a:r>
              <a:rPr lang="en-US" dirty="0" smtClean="0"/>
              <a:t>Medicaid eligibility</a:t>
            </a:r>
          </a:p>
          <a:p>
            <a:pPr lvl="2"/>
            <a:r>
              <a:rPr lang="en-US" dirty="0" smtClean="0"/>
              <a:t>Diagnosis of SMI or SUD: schizophrenia, schizoaffective disorder, bipolar disorder, major depressive disorder; alcohol, opioid, sedative hypnotics/anxiolytics, stimulant, cannabis, hallucinogen; other (unknown)</a:t>
            </a:r>
          </a:p>
          <a:p>
            <a:pPr lvl="2"/>
            <a:r>
              <a:rPr lang="en-US" dirty="0" smtClean="0"/>
              <a:t>Not currently being served</a:t>
            </a:r>
          </a:p>
          <a:p>
            <a:pPr lvl="2"/>
            <a:r>
              <a:rPr lang="en-US" dirty="0" smtClean="0"/>
              <a:t>High ($20K or more) Medicaid pharmacy &amp; medical cost </a:t>
            </a:r>
          </a:p>
          <a:p>
            <a:endParaRPr lang="en-US" dirty="0"/>
          </a:p>
          <a:p>
            <a:pPr marL="0" indent="0">
              <a:buNone/>
            </a:pPr>
            <a:endParaRPr lang="en-US" dirty="0"/>
          </a:p>
          <a:p>
            <a:endParaRPr lang="en-US" dirty="0"/>
          </a:p>
          <a:p>
            <a:pPr lvl="2"/>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76603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DIVISION OF BEHAVIORAL HEALTH—Community Mental Health Centers</a:t>
            </a:r>
          </a:p>
          <a:p>
            <a:pPr lvl="1"/>
            <a:r>
              <a:rPr lang="en-US" dirty="0" smtClean="0"/>
              <a:t>Emergency </a:t>
            </a:r>
            <a:r>
              <a:rPr lang="en-US" dirty="0"/>
              <a:t>Room Enhancement (</a:t>
            </a:r>
            <a:r>
              <a:rPr lang="en-US" dirty="0" smtClean="0"/>
              <a:t>ERE)</a:t>
            </a:r>
          </a:p>
          <a:p>
            <a:pPr lvl="2"/>
            <a:r>
              <a:rPr lang="en-US" dirty="0" smtClean="0"/>
              <a:t>Developed to target individuals </a:t>
            </a:r>
            <a:r>
              <a:rPr lang="en-US" dirty="0"/>
              <a:t>seeking help for behavioral health concerns in hospital emergency departments (EDs</a:t>
            </a:r>
            <a:r>
              <a:rPr lang="en-US" dirty="0" smtClean="0"/>
              <a:t>)</a:t>
            </a:r>
          </a:p>
          <a:p>
            <a:pPr lvl="2"/>
            <a:r>
              <a:rPr lang="en-US" dirty="0" smtClean="0"/>
              <a:t> The </a:t>
            </a:r>
            <a:r>
              <a:rPr lang="en-US" dirty="0"/>
              <a:t>primary </a:t>
            </a:r>
            <a:r>
              <a:rPr lang="en-US" dirty="0" smtClean="0"/>
              <a:t>goals: prevent </a:t>
            </a:r>
            <a:r>
              <a:rPr lang="en-US" dirty="0"/>
              <a:t>repeated ED visits and hospitalizations and decrease rates of homelessness, unemployment and arrests/law enforcement </a:t>
            </a:r>
            <a:r>
              <a:rPr lang="en-US" dirty="0" smtClean="0"/>
              <a:t>involvement</a:t>
            </a:r>
          </a:p>
          <a:p>
            <a:pPr lvl="1"/>
            <a:r>
              <a:rPr lang="en-US" dirty="0" smtClean="0"/>
              <a:t>13 Regions </a:t>
            </a:r>
          </a:p>
          <a:p>
            <a:pPr lvl="2"/>
            <a:r>
              <a:rPr lang="en-US" dirty="0" smtClean="0"/>
              <a:t>80 </a:t>
            </a:r>
            <a:r>
              <a:rPr lang="en-US" dirty="0"/>
              <a:t>of Missouri’s 114 </a:t>
            </a:r>
            <a:r>
              <a:rPr lang="en-US" dirty="0" smtClean="0"/>
              <a:t>counties</a:t>
            </a:r>
          </a:p>
          <a:p>
            <a:pPr lvl="2"/>
            <a:r>
              <a:rPr lang="en-US" dirty="0" smtClean="0"/>
              <a:t>Partnered </a:t>
            </a:r>
            <a:r>
              <a:rPr lang="en-US" dirty="0"/>
              <a:t>with local hospitals, community mental health centers, law enforcement agencies, substance use treatment facilities, and social service </a:t>
            </a:r>
            <a:r>
              <a:rPr lang="en-US" dirty="0" smtClean="0"/>
              <a:t>providers</a:t>
            </a:r>
            <a:endParaRPr lang="en-US" dirty="0"/>
          </a:p>
          <a:p>
            <a:pPr lvl="1"/>
            <a:endParaRPr lang="en-US" dirty="0"/>
          </a:p>
          <a:p>
            <a:pPr lvl="1"/>
            <a:endParaRPr lang="en-US" dirty="0" smtClean="0"/>
          </a:p>
          <a:p>
            <a:pPr lvl="1"/>
            <a:endParaRPr lang="en-US" dirty="0" smtClean="0"/>
          </a:p>
          <a:p>
            <a:pPr lvl="2"/>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44525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down)">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wipe(down)">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050" y="666750"/>
            <a:ext cx="7835900" cy="5524500"/>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428739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a:bodyPr>
          <a:lstStyle/>
          <a:p>
            <a:r>
              <a:rPr lang="en-US" dirty="0" smtClean="0"/>
              <a:t>DIVISION OF BEHAVIORAL HEALTH—Community Mental Health Centers</a:t>
            </a:r>
          </a:p>
          <a:p>
            <a:pPr lvl="1"/>
            <a:r>
              <a:rPr lang="en-US" dirty="0" smtClean="0"/>
              <a:t>Community Mental Health Liaisons</a:t>
            </a:r>
            <a:endParaRPr lang="en-US" dirty="0"/>
          </a:p>
          <a:p>
            <a:pPr lvl="2"/>
            <a:r>
              <a:rPr lang="en-US" dirty="0"/>
              <a:t>Community Mental Health Centers, </a:t>
            </a:r>
            <a:r>
              <a:rPr lang="en-US" dirty="0" smtClean="0"/>
              <a:t>Law Enforcement</a:t>
            </a:r>
            <a:r>
              <a:rPr lang="en-US" dirty="0"/>
              <a:t>, and </a:t>
            </a:r>
            <a:r>
              <a:rPr lang="en-US" dirty="0" smtClean="0"/>
              <a:t>Courts </a:t>
            </a:r>
          </a:p>
          <a:p>
            <a:pPr lvl="2"/>
            <a:r>
              <a:rPr lang="en-US" dirty="0" smtClean="0"/>
              <a:t>Improve access to Behavioral Health Treatment</a:t>
            </a:r>
          </a:p>
          <a:p>
            <a:pPr lvl="2"/>
            <a:r>
              <a:rPr lang="en-US" dirty="0" smtClean="0"/>
              <a:t>Avoid jail/prison and/or hospitalization</a:t>
            </a:r>
          </a:p>
          <a:p>
            <a:pPr lvl="2"/>
            <a:r>
              <a:rPr lang="en-US" dirty="0" smtClean="0"/>
              <a:t>Follow-up to </a:t>
            </a:r>
            <a:r>
              <a:rPr lang="en-US" dirty="0"/>
              <a:t>track progress and ensure </a:t>
            </a:r>
            <a:r>
              <a:rPr lang="en-US" dirty="0" smtClean="0"/>
              <a:t>success</a:t>
            </a:r>
          </a:p>
          <a:p>
            <a:pPr lvl="1"/>
            <a:endParaRPr lang="en-US" dirty="0" smtClean="0"/>
          </a:p>
          <a:p>
            <a:pPr lvl="1"/>
            <a:endParaRPr lang="en-US" dirty="0" smtClean="0"/>
          </a:p>
          <a:p>
            <a:pPr lvl="2"/>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7127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2.0</a:t>
            </a:r>
            <a:endParaRPr lang="en-US" dirty="0"/>
          </a:p>
        </p:txBody>
      </p:sp>
      <p:sp>
        <p:nvSpPr>
          <p:cNvPr id="3" name="Content Placeholder 2"/>
          <p:cNvSpPr>
            <a:spLocks noGrp="1"/>
          </p:cNvSpPr>
          <p:nvPr>
            <p:ph idx="1"/>
          </p:nvPr>
        </p:nvSpPr>
        <p:spPr/>
        <p:txBody>
          <a:bodyPr>
            <a:normAutofit/>
          </a:bodyPr>
          <a:lstStyle/>
          <a:p>
            <a:r>
              <a:rPr lang="en-US" dirty="0" smtClean="0"/>
              <a:t>Mental Health Courts</a:t>
            </a:r>
          </a:p>
          <a:p>
            <a:pPr lvl="1"/>
            <a:r>
              <a:rPr lang="en-US" dirty="0" smtClean="0"/>
              <a:t>Clients on Bond/Supervision</a:t>
            </a:r>
          </a:p>
          <a:p>
            <a:pPr lvl="1"/>
            <a:r>
              <a:rPr lang="en-US" dirty="0" smtClean="0"/>
              <a:t>Treatment Requirements</a:t>
            </a:r>
          </a:p>
          <a:p>
            <a:r>
              <a:rPr lang="en-US" dirty="0" smtClean="0"/>
              <a:t>DMH-Center for Behavioral Medicine (CBM) </a:t>
            </a:r>
            <a:r>
              <a:rPr lang="en-US" dirty="0" smtClean="0"/>
              <a:t>&amp; Jackson County</a:t>
            </a:r>
          </a:p>
          <a:p>
            <a:pPr lvl="1"/>
            <a:r>
              <a:rPr lang="en-US" dirty="0" smtClean="0"/>
              <a:t>Outpatient Competency Restoration</a:t>
            </a:r>
          </a:p>
          <a:p>
            <a:pPr lvl="2"/>
            <a:r>
              <a:rPr lang="en-US" dirty="0"/>
              <a:t>On </a:t>
            </a:r>
            <a:r>
              <a:rPr lang="en-US" dirty="0" smtClean="0"/>
              <a:t>Bond but “Committed”</a:t>
            </a:r>
          </a:p>
          <a:p>
            <a:pPr lvl="3"/>
            <a:r>
              <a:rPr lang="en-US" dirty="0" smtClean="0"/>
              <a:t>Conditions for Participation</a:t>
            </a:r>
            <a:endParaRPr lang="en-US" dirty="0"/>
          </a:p>
          <a:p>
            <a:pPr lvl="2"/>
            <a:r>
              <a:rPr lang="en-US" dirty="0"/>
              <a:t>Community Treatment </a:t>
            </a:r>
            <a:r>
              <a:rPr lang="en-US" dirty="0" smtClean="0"/>
              <a:t>Services</a:t>
            </a:r>
          </a:p>
          <a:p>
            <a:pPr lvl="2"/>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307329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2.0</a:t>
            </a:r>
            <a:endParaRPr lang="en-US" dirty="0"/>
          </a:p>
        </p:txBody>
      </p:sp>
      <p:sp>
        <p:nvSpPr>
          <p:cNvPr id="3" name="Content Placeholder 2"/>
          <p:cNvSpPr>
            <a:spLocks noGrp="1"/>
          </p:cNvSpPr>
          <p:nvPr>
            <p:ph idx="1"/>
          </p:nvPr>
        </p:nvSpPr>
        <p:spPr/>
        <p:txBody>
          <a:bodyPr>
            <a:normAutofit/>
          </a:bodyPr>
          <a:lstStyle/>
          <a:p>
            <a:r>
              <a:rPr lang="en-US" dirty="0" smtClean="0"/>
              <a:t>Kansas City Assessment &amp; Triage Center (KC-ATC)</a:t>
            </a:r>
          </a:p>
          <a:p>
            <a:pPr lvl="1"/>
            <a:r>
              <a:rPr lang="en-US" dirty="0" smtClean="0"/>
              <a:t>Public </a:t>
            </a:r>
            <a:r>
              <a:rPr lang="en-US" dirty="0"/>
              <a:t>and private partnership between Kansas City </a:t>
            </a:r>
            <a:r>
              <a:rPr lang="en-US" dirty="0" smtClean="0"/>
              <a:t>stakeholders (Courts, Law Enforcement, Hospitals, City Officials, &amp; DMH)</a:t>
            </a:r>
          </a:p>
          <a:p>
            <a:pPr lvl="1"/>
            <a:r>
              <a:rPr lang="en-US" dirty="0" smtClean="0"/>
              <a:t>Multi-disciplinary </a:t>
            </a:r>
            <a:r>
              <a:rPr lang="en-US" dirty="0"/>
              <a:t>team that includes registered nurses, case workers, mental health technicians, licensed social workers and nurse </a:t>
            </a:r>
            <a:r>
              <a:rPr lang="en-US" dirty="0" smtClean="0"/>
              <a:t>practitioners</a:t>
            </a:r>
          </a:p>
          <a:p>
            <a:pPr lvl="1"/>
            <a:r>
              <a:rPr lang="en-US" dirty="0"/>
              <a:t>Divert persons with mental health and substance use disorders away from jails and area emergency rooms to a safe place where they can be assessed and </a:t>
            </a:r>
            <a:r>
              <a:rPr lang="en-US" dirty="0" smtClean="0"/>
              <a:t>stabilized</a:t>
            </a:r>
          </a:p>
          <a:p>
            <a:pPr lvl="1"/>
            <a:r>
              <a:rPr lang="en-US" dirty="0" smtClean="0"/>
              <a:t>If </a:t>
            </a:r>
            <a:r>
              <a:rPr lang="en-US" dirty="0"/>
              <a:t>needed, </a:t>
            </a:r>
            <a:r>
              <a:rPr lang="en-US" dirty="0" smtClean="0"/>
              <a:t>referred </a:t>
            </a:r>
            <a:r>
              <a:rPr lang="en-US" dirty="0"/>
              <a:t>to behavioral health outpatient or residential services for </a:t>
            </a:r>
            <a:r>
              <a:rPr lang="en-US" dirty="0" smtClean="0"/>
              <a:t>treatment</a:t>
            </a:r>
            <a:r>
              <a:rPr lang="en-US" dirty="0"/>
              <a:t>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296717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2.0</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Kansas City Assessment &amp; Triage Center </a:t>
            </a:r>
            <a:r>
              <a:rPr lang="en-US" dirty="0"/>
              <a:t>(KC-ATC</a:t>
            </a:r>
            <a:r>
              <a:rPr lang="en-US" dirty="0" smtClean="0"/>
              <a:t>)</a:t>
            </a:r>
          </a:p>
          <a:p>
            <a:pPr lvl="1"/>
            <a:r>
              <a:rPr lang="en-US" dirty="0" smtClean="0"/>
              <a:t>Persons Served:</a:t>
            </a:r>
          </a:p>
          <a:p>
            <a:pPr lvl="2"/>
            <a:r>
              <a:rPr lang="en-US" dirty="0" smtClean="0"/>
              <a:t>18 </a:t>
            </a:r>
            <a:r>
              <a:rPr lang="en-US" dirty="0"/>
              <a:t>years and older </a:t>
            </a:r>
            <a:endParaRPr lang="en-US" dirty="0" smtClean="0"/>
          </a:p>
          <a:p>
            <a:pPr lvl="2"/>
            <a:r>
              <a:rPr lang="en-US" dirty="0" smtClean="0"/>
              <a:t>Referred Kansas </a:t>
            </a:r>
            <a:r>
              <a:rPr lang="en-US" dirty="0"/>
              <a:t>City Police Department or </a:t>
            </a:r>
            <a:r>
              <a:rPr lang="en-US" dirty="0" smtClean="0"/>
              <a:t>approved area hospital ED</a:t>
            </a:r>
          </a:p>
          <a:p>
            <a:pPr lvl="2"/>
            <a:r>
              <a:rPr lang="en-US" dirty="0" smtClean="0"/>
              <a:t>No </a:t>
            </a:r>
            <a:r>
              <a:rPr lang="en-US" dirty="0"/>
              <a:t>walk-ins are </a:t>
            </a:r>
            <a:r>
              <a:rPr lang="en-US" dirty="0" smtClean="0"/>
              <a:t>accepted</a:t>
            </a:r>
            <a:endParaRPr lang="en-US" dirty="0"/>
          </a:p>
          <a:p>
            <a:pPr lvl="1"/>
            <a:r>
              <a:rPr lang="en-US" dirty="0" smtClean="0"/>
              <a:t>Immediate triage by a nurse </a:t>
            </a:r>
            <a:r>
              <a:rPr lang="en-US" dirty="0"/>
              <a:t>and licensed team </a:t>
            </a:r>
            <a:r>
              <a:rPr lang="en-US" dirty="0" smtClean="0"/>
              <a:t>leader</a:t>
            </a:r>
          </a:p>
          <a:p>
            <a:pPr lvl="2"/>
            <a:r>
              <a:rPr lang="en-US" dirty="0" smtClean="0"/>
              <a:t>Comprehensive </a:t>
            </a:r>
            <a:r>
              <a:rPr lang="en-US" dirty="0"/>
              <a:t>mental health </a:t>
            </a:r>
            <a:r>
              <a:rPr lang="en-US" dirty="0" smtClean="0"/>
              <a:t>assessment</a:t>
            </a:r>
          </a:p>
          <a:p>
            <a:pPr lvl="2"/>
            <a:r>
              <a:rPr lang="en-US" dirty="0"/>
              <a:t>S</a:t>
            </a:r>
            <a:r>
              <a:rPr lang="en-US" dirty="0" smtClean="0"/>
              <a:t>hower</a:t>
            </a:r>
            <a:r>
              <a:rPr lang="en-US" dirty="0"/>
              <a:t>, change of clothes and a </a:t>
            </a:r>
            <a:r>
              <a:rPr lang="en-US" dirty="0" smtClean="0"/>
              <a:t>meal</a:t>
            </a:r>
            <a:endParaRPr lang="en-US" dirty="0"/>
          </a:p>
          <a:p>
            <a:pPr lvl="1"/>
            <a:r>
              <a:rPr lang="en-US" dirty="0"/>
              <a:t>Clients </a:t>
            </a:r>
            <a:r>
              <a:rPr lang="en-US" dirty="0" smtClean="0"/>
              <a:t>stabilize </a:t>
            </a:r>
            <a:r>
              <a:rPr lang="en-US" dirty="0"/>
              <a:t>for up to 23 hours in an observation room where they engage with a licensed social worker and case manager to determine a successful discharge </a:t>
            </a:r>
            <a:r>
              <a:rPr lang="en-US" dirty="0" smtClean="0"/>
              <a:t>plan</a:t>
            </a:r>
            <a:endParaRPr lang="en-US" dirty="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63307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arn(inVertical)">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anim calcmode="lin" valueType="num">
                                      <p:cBhvr>
                                        <p:cTn id="4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2.0</a:t>
            </a:r>
            <a:endParaRPr lang="en-US" dirty="0"/>
          </a:p>
        </p:txBody>
      </p:sp>
      <p:sp>
        <p:nvSpPr>
          <p:cNvPr id="3" name="Content Placeholder 2"/>
          <p:cNvSpPr>
            <a:spLocks noGrp="1"/>
          </p:cNvSpPr>
          <p:nvPr>
            <p:ph idx="1"/>
          </p:nvPr>
        </p:nvSpPr>
        <p:spPr/>
        <p:txBody>
          <a:bodyPr>
            <a:normAutofit/>
          </a:bodyPr>
          <a:lstStyle/>
          <a:p>
            <a:r>
              <a:rPr lang="en-US" dirty="0" smtClean="0"/>
              <a:t>Kansas City Assessment &amp; Triage Center </a:t>
            </a:r>
            <a:r>
              <a:rPr lang="en-US" dirty="0"/>
              <a:t>(KC-ATC</a:t>
            </a:r>
            <a:r>
              <a:rPr lang="en-US" dirty="0" smtClean="0"/>
              <a:t>)</a:t>
            </a:r>
          </a:p>
          <a:p>
            <a:pPr lvl="1"/>
            <a:r>
              <a:rPr lang="en-US" dirty="0" smtClean="0"/>
              <a:t>Discharge</a:t>
            </a:r>
          </a:p>
          <a:p>
            <a:pPr lvl="2"/>
            <a:r>
              <a:rPr lang="en-US" dirty="0"/>
              <a:t>Linkage back to home/family or friends</a:t>
            </a:r>
          </a:p>
          <a:p>
            <a:pPr lvl="2"/>
            <a:r>
              <a:rPr lang="en-US" dirty="0"/>
              <a:t>Follow-up with a behavioral health provider and/or support services</a:t>
            </a:r>
          </a:p>
          <a:p>
            <a:pPr lvl="2"/>
            <a:r>
              <a:rPr lang="en-US" dirty="0"/>
              <a:t>Bridge case management/medications</a:t>
            </a:r>
          </a:p>
          <a:p>
            <a:pPr lvl="2"/>
            <a:r>
              <a:rPr lang="en-US" dirty="0"/>
              <a:t>Emergency housing until permanent housing is available</a:t>
            </a:r>
          </a:p>
          <a:p>
            <a:pPr lvl="2"/>
            <a:r>
              <a:rPr lang="en-US" dirty="0"/>
              <a:t>Attend all scheduled court hearings, court monitoring and treatment appointments as directed</a:t>
            </a:r>
          </a:p>
          <a:p>
            <a:pPr lvl="2"/>
            <a:r>
              <a:rPr lang="en-US" dirty="0"/>
              <a:t>Collaborative development of a crisis plan</a:t>
            </a:r>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41674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t>
            </a:r>
            <a:r>
              <a:rPr lang="en-US" dirty="0" smtClean="0"/>
              <a:t>2.0</a:t>
            </a:r>
            <a:br>
              <a:rPr lang="en-US" dirty="0" smtClean="0"/>
            </a:br>
            <a:r>
              <a:rPr lang="en-US" dirty="0"/>
              <a:t>	</a:t>
            </a:r>
            <a:r>
              <a:rPr lang="en-US" sz="2000" cap="none" dirty="0" smtClean="0"/>
              <a:t>https://youtu.be/radicrocwi8</a:t>
            </a:r>
            <a:endParaRPr lang="en-US" sz="2000" dirty="0"/>
          </a:p>
        </p:txBody>
      </p:sp>
      <p:pic>
        <p:nvPicPr>
          <p:cNvPr id="5" name="raDICRocWi8"/>
          <p:cNvPicPr>
            <a:picLocks noGrp="1" noRot="1" noChangeAspect="1"/>
          </p:cNvPicPr>
          <p:nvPr>
            <p:ph idx="1"/>
            <a:videoFile r:link="rId1"/>
          </p:nvPr>
        </p:nvPicPr>
        <p:blipFill>
          <a:blip r:embed="rId3"/>
          <a:stretch>
            <a:fillRect/>
          </a:stretch>
        </p:blipFill>
        <p:spPr>
          <a:xfrm>
            <a:off x="3808413" y="2733675"/>
            <a:ext cx="4572000" cy="2571750"/>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478136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2.0</a:t>
            </a:r>
            <a:endParaRPr lang="en-US" dirty="0"/>
          </a:p>
        </p:txBody>
      </p:sp>
      <p:sp>
        <p:nvSpPr>
          <p:cNvPr id="3" name="Content Placeholder 2"/>
          <p:cNvSpPr>
            <a:spLocks noGrp="1"/>
          </p:cNvSpPr>
          <p:nvPr>
            <p:ph idx="1"/>
          </p:nvPr>
        </p:nvSpPr>
        <p:spPr/>
        <p:txBody>
          <a:bodyPr>
            <a:normAutofit/>
          </a:bodyPr>
          <a:lstStyle/>
          <a:p>
            <a:r>
              <a:rPr lang="en-US" dirty="0" smtClean="0"/>
              <a:t>Law Enforcement &amp; Crisis Intervention Team (CIT)</a:t>
            </a:r>
          </a:p>
          <a:p>
            <a:pPr lvl="1"/>
            <a:r>
              <a:rPr lang="en-US" dirty="0" smtClean="0"/>
              <a:t>Numerous in CIT Councils Missouri </a:t>
            </a:r>
            <a:endParaRPr lang="en-US" dirty="0" smtClean="0"/>
          </a:p>
          <a:p>
            <a:pPr lvl="1"/>
            <a:r>
              <a:rPr lang="en-US" dirty="0" smtClean="0"/>
              <a:t>For example: Southeast </a:t>
            </a:r>
            <a:r>
              <a:rPr lang="en-US" dirty="0" smtClean="0"/>
              <a:t>CIT (</a:t>
            </a:r>
            <a:r>
              <a:rPr lang="en-US" i="1" dirty="0"/>
              <a:t>Ste. Genevieve, Perry, Madison, Bollinger, Cape </a:t>
            </a:r>
            <a:r>
              <a:rPr lang="en-US" i="1" dirty="0" smtClean="0"/>
              <a:t>Girardeau)</a:t>
            </a:r>
          </a:p>
          <a:p>
            <a:pPr lvl="2"/>
            <a:r>
              <a:rPr lang="en-US" dirty="0" smtClean="0"/>
              <a:t>Law </a:t>
            </a:r>
            <a:r>
              <a:rPr lang="en-US" dirty="0"/>
              <a:t>Enforcement Agency </a:t>
            </a:r>
            <a:r>
              <a:rPr lang="en-US" dirty="0" smtClean="0"/>
              <a:t>Members:</a:t>
            </a:r>
          </a:p>
          <a:p>
            <a:pPr lvl="3"/>
            <a:r>
              <a:rPr lang="en-US" dirty="0" smtClean="0"/>
              <a:t>Perry </a:t>
            </a:r>
            <a:r>
              <a:rPr lang="en-US" dirty="0"/>
              <a:t>County Sheriff's </a:t>
            </a:r>
            <a:r>
              <a:rPr lang="en-US" dirty="0" smtClean="0"/>
              <a:t>Office</a:t>
            </a:r>
          </a:p>
          <a:p>
            <a:pPr lvl="3"/>
            <a:r>
              <a:rPr lang="en-US" dirty="0" smtClean="0"/>
              <a:t>Perryville </a:t>
            </a:r>
            <a:r>
              <a:rPr lang="en-US" dirty="0"/>
              <a:t>Police </a:t>
            </a:r>
            <a:r>
              <a:rPr lang="en-US" dirty="0" smtClean="0"/>
              <a:t>Department</a:t>
            </a:r>
          </a:p>
          <a:p>
            <a:pPr lvl="3"/>
            <a:r>
              <a:rPr lang="en-US" dirty="0" smtClean="0"/>
              <a:t>Cape </a:t>
            </a:r>
            <a:r>
              <a:rPr lang="en-US" dirty="0"/>
              <a:t>Girardeau County Sheriff's </a:t>
            </a:r>
            <a:r>
              <a:rPr lang="en-US" dirty="0" smtClean="0"/>
              <a:t>Office</a:t>
            </a:r>
          </a:p>
          <a:p>
            <a:pPr lvl="3"/>
            <a:r>
              <a:rPr lang="en-US" dirty="0" smtClean="0"/>
              <a:t>Cape </a:t>
            </a:r>
            <a:r>
              <a:rPr lang="en-US" dirty="0"/>
              <a:t>Girardeau Police Department</a:t>
            </a:r>
          </a:p>
          <a:p>
            <a:pPr lvl="1"/>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255746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1000"/>
                                        <p:tgtEl>
                                          <p:spTgt spid="3">
                                            <p:txEl>
                                              <p:pRg st="7" end="7"/>
                                            </p:txEl>
                                          </p:spTgt>
                                        </p:tgtEl>
                                      </p:cBhvr>
                                    </p:animEffect>
                                    <p:anim calcmode="lin" valueType="num">
                                      <p:cBhvr>
                                        <p:cTn id="3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2.0</a:t>
            </a:r>
            <a:endParaRPr lang="en-US" dirty="0"/>
          </a:p>
        </p:txBody>
      </p:sp>
      <p:sp>
        <p:nvSpPr>
          <p:cNvPr id="3" name="Content Placeholder 2"/>
          <p:cNvSpPr>
            <a:spLocks noGrp="1"/>
          </p:cNvSpPr>
          <p:nvPr>
            <p:ph idx="1"/>
          </p:nvPr>
        </p:nvSpPr>
        <p:spPr/>
        <p:txBody>
          <a:bodyPr numCol="2">
            <a:normAutofit fontScale="92500" lnSpcReduction="20000"/>
          </a:bodyPr>
          <a:lstStyle/>
          <a:p>
            <a:r>
              <a:rPr lang="en-US" dirty="0" smtClean="0"/>
              <a:t>Example: Southeast </a:t>
            </a:r>
            <a:r>
              <a:rPr lang="en-US" dirty="0" smtClean="0"/>
              <a:t>CIT (</a:t>
            </a:r>
            <a:r>
              <a:rPr lang="en-US" i="1" dirty="0"/>
              <a:t>Ste. Genevieve, Perry, Madison, Bollinger, Cape </a:t>
            </a:r>
            <a:r>
              <a:rPr lang="en-US" i="1" dirty="0" smtClean="0"/>
              <a:t>Girardeau)</a:t>
            </a:r>
          </a:p>
          <a:p>
            <a:pPr lvl="1"/>
            <a:r>
              <a:rPr lang="en-US" dirty="0" smtClean="0"/>
              <a:t>Community Partners:</a:t>
            </a:r>
          </a:p>
          <a:p>
            <a:pPr marL="914400" lvl="2" indent="0">
              <a:spcBef>
                <a:spcPts val="0"/>
              </a:spcBef>
              <a:buNone/>
            </a:pPr>
            <a:r>
              <a:rPr lang="en-US" sz="1700" dirty="0" smtClean="0"/>
              <a:t>Community </a:t>
            </a:r>
            <a:r>
              <a:rPr lang="en-US" sz="1700" dirty="0"/>
              <a:t>Counseling Center  </a:t>
            </a:r>
            <a:endParaRPr lang="en-US" sz="1700" dirty="0" smtClean="0"/>
          </a:p>
          <a:p>
            <a:pPr marL="914400" lvl="2" indent="0">
              <a:spcBef>
                <a:spcPts val="0"/>
              </a:spcBef>
              <a:buNone/>
            </a:pPr>
            <a:r>
              <a:rPr lang="en-US" sz="1700" dirty="0" smtClean="0"/>
              <a:t>CMHL</a:t>
            </a:r>
          </a:p>
          <a:p>
            <a:pPr marL="914400" lvl="2" indent="0">
              <a:spcBef>
                <a:spcPts val="0"/>
              </a:spcBef>
              <a:buNone/>
            </a:pPr>
            <a:r>
              <a:rPr lang="en-US" sz="1700" dirty="0" smtClean="0"/>
              <a:t>Gibson </a:t>
            </a:r>
            <a:r>
              <a:rPr lang="en-US" sz="1700" dirty="0"/>
              <a:t>Recovery Center  </a:t>
            </a:r>
            <a:endParaRPr lang="en-US" sz="1700" dirty="0" smtClean="0"/>
          </a:p>
          <a:p>
            <a:pPr marL="914400" lvl="2" indent="0">
              <a:spcBef>
                <a:spcPts val="0"/>
              </a:spcBef>
              <a:buNone/>
            </a:pPr>
            <a:r>
              <a:rPr lang="en-US" sz="1700" dirty="0" smtClean="0"/>
              <a:t>Juvenile Office</a:t>
            </a:r>
            <a:r>
              <a:rPr lang="en-US" sz="1700" dirty="0"/>
              <a:t>                                       </a:t>
            </a:r>
            <a:br>
              <a:rPr lang="en-US" sz="1700" dirty="0"/>
            </a:br>
            <a:r>
              <a:rPr lang="en-US" sz="1700" dirty="0" smtClean="0"/>
              <a:t>DHSS </a:t>
            </a:r>
          </a:p>
          <a:p>
            <a:pPr marL="914400" lvl="2" indent="0">
              <a:spcBef>
                <a:spcPts val="0"/>
              </a:spcBef>
              <a:buNone/>
            </a:pPr>
            <a:r>
              <a:rPr lang="en-US" sz="1700" dirty="0" smtClean="0"/>
              <a:t>DMH</a:t>
            </a:r>
            <a:r>
              <a:rPr lang="en-US" sz="1700" dirty="0"/>
              <a:t>                         </a:t>
            </a:r>
            <a:br>
              <a:rPr lang="en-US" sz="1700" dirty="0"/>
            </a:br>
            <a:r>
              <a:rPr lang="en-US" sz="1700" dirty="0" smtClean="0"/>
              <a:t>Probation </a:t>
            </a:r>
            <a:r>
              <a:rPr lang="en-US" sz="1700" dirty="0"/>
              <a:t>and </a:t>
            </a:r>
            <a:r>
              <a:rPr lang="en-US" sz="1700" dirty="0" smtClean="0"/>
              <a:t>Parole</a:t>
            </a:r>
          </a:p>
          <a:p>
            <a:pPr marL="914400" lvl="2" indent="0">
              <a:spcBef>
                <a:spcPts val="0"/>
              </a:spcBef>
              <a:buNone/>
            </a:pPr>
            <a:r>
              <a:rPr lang="en-US" sz="1700" dirty="0" smtClean="0"/>
              <a:t>Perry Co Community Task Force</a:t>
            </a:r>
          </a:p>
          <a:p>
            <a:pPr marL="461963" lvl="2" indent="0">
              <a:spcBef>
                <a:spcPts val="0"/>
              </a:spcBef>
              <a:buNone/>
            </a:pPr>
            <a:r>
              <a:rPr lang="en-US" sz="1700" dirty="0"/>
              <a:t>                                 </a:t>
            </a:r>
            <a:br>
              <a:rPr lang="en-US" sz="1700" dirty="0"/>
            </a:br>
            <a:r>
              <a:rPr lang="en-US" sz="1700" dirty="0" smtClean="0"/>
              <a:t>SEMO University </a:t>
            </a:r>
            <a:r>
              <a:rPr lang="en-US" sz="1700" dirty="0"/>
              <a:t>Law Enforcement </a:t>
            </a:r>
            <a:r>
              <a:rPr lang="en-US" sz="1700" dirty="0" smtClean="0"/>
              <a:t>Academy</a:t>
            </a:r>
          </a:p>
          <a:p>
            <a:pPr marL="461963" lvl="2" indent="0" defTabSz="457200">
              <a:spcBef>
                <a:spcPts val="0"/>
              </a:spcBef>
              <a:buNone/>
            </a:pPr>
            <a:r>
              <a:rPr lang="en-US" sz="1700" dirty="0" smtClean="0"/>
              <a:t>Perry County Circuit Court/32</a:t>
            </a:r>
            <a:r>
              <a:rPr lang="en-US" sz="1700" baseline="30000" dirty="0" smtClean="0"/>
              <a:t>nd</a:t>
            </a:r>
            <a:r>
              <a:rPr lang="en-US" sz="1700" dirty="0" smtClean="0"/>
              <a:t> Judicial Court</a:t>
            </a:r>
          </a:p>
          <a:p>
            <a:pPr marL="461963" lvl="2" indent="0">
              <a:spcBef>
                <a:spcPts val="0"/>
              </a:spcBef>
              <a:buNone/>
            </a:pPr>
            <a:r>
              <a:rPr lang="en-US" sz="1700" dirty="0" smtClean="0"/>
              <a:t>Perry </a:t>
            </a:r>
            <a:r>
              <a:rPr lang="en-US" sz="1700" dirty="0"/>
              <a:t>County Memorial </a:t>
            </a:r>
            <a:r>
              <a:rPr lang="en-US" sz="1700" dirty="0" smtClean="0"/>
              <a:t>Hospital</a:t>
            </a:r>
          </a:p>
          <a:p>
            <a:pPr marL="461963" lvl="2" indent="0">
              <a:spcBef>
                <a:spcPts val="0"/>
              </a:spcBef>
              <a:buNone/>
            </a:pPr>
            <a:r>
              <a:rPr lang="en-US" sz="1700" dirty="0" smtClean="0"/>
              <a:t>Coalition for Heroin and Opioid Prevention</a:t>
            </a:r>
            <a:r>
              <a:rPr lang="en-US" sz="1700" dirty="0"/>
              <a:t/>
            </a:r>
            <a:br>
              <a:rPr lang="en-US" sz="1700" dirty="0"/>
            </a:br>
            <a:r>
              <a:rPr lang="en-US" sz="1700" dirty="0" smtClean="0"/>
              <a:t>Cape </a:t>
            </a:r>
            <a:r>
              <a:rPr lang="en-US" sz="1700" dirty="0"/>
              <a:t>Girardeau School </a:t>
            </a:r>
            <a:r>
              <a:rPr lang="en-US" sz="1700" dirty="0" smtClean="0"/>
              <a:t>District</a:t>
            </a:r>
          </a:p>
          <a:p>
            <a:pPr marL="461963" lvl="2" indent="0">
              <a:spcBef>
                <a:spcPts val="0"/>
              </a:spcBef>
              <a:buNone/>
            </a:pPr>
            <a:r>
              <a:rPr lang="en-US" sz="1700" dirty="0" smtClean="0"/>
              <a:t>Perry County Ambulance Service</a:t>
            </a:r>
          </a:p>
          <a:p>
            <a:pPr marL="461963" lvl="2" indent="0">
              <a:spcBef>
                <a:spcPts val="0"/>
              </a:spcBef>
              <a:buNone/>
            </a:pPr>
            <a:r>
              <a:rPr lang="en-US" sz="1700" dirty="0" smtClean="0"/>
              <a:t>New Life Mission Inn</a:t>
            </a:r>
          </a:p>
          <a:p>
            <a:pPr marL="461963" lvl="2" indent="0">
              <a:spcBef>
                <a:spcPts val="0"/>
              </a:spcBef>
              <a:buNone/>
            </a:pPr>
            <a:r>
              <a:rPr lang="en-US" sz="1700" dirty="0"/>
              <a:t>Saint Francis Medical </a:t>
            </a:r>
            <a:r>
              <a:rPr lang="en-US" sz="1700" dirty="0" smtClean="0"/>
              <a:t>Center</a:t>
            </a:r>
          </a:p>
          <a:p>
            <a:pPr marL="461963" lvl="2" indent="0">
              <a:spcBef>
                <a:spcPts val="0"/>
              </a:spcBef>
              <a:buNone/>
            </a:pPr>
            <a:r>
              <a:rPr lang="en-US" sz="1700" dirty="0" smtClean="0"/>
              <a:t>New Vision</a:t>
            </a:r>
          </a:p>
          <a:p>
            <a:pPr marL="461963" lvl="2" indent="0">
              <a:spcBef>
                <a:spcPts val="0"/>
              </a:spcBef>
              <a:buNone/>
            </a:pPr>
            <a:r>
              <a:rPr lang="en-US" sz="1700" dirty="0" smtClean="0"/>
              <a:t>Southeast Hospital</a:t>
            </a:r>
          </a:p>
          <a:p>
            <a:pPr marL="461963" lvl="2" indent="0">
              <a:spcBef>
                <a:spcPts val="0"/>
              </a:spcBef>
              <a:buNone/>
            </a:pPr>
            <a:r>
              <a:rPr lang="en-US" sz="1700" dirty="0" smtClean="0"/>
              <a:t>Southeast Prevention Resource Center</a:t>
            </a:r>
            <a:endParaRPr lang="en-US" dirty="0"/>
          </a:p>
          <a:p>
            <a:pPr marL="461963" lvl="2" indent="0">
              <a:spcBef>
                <a:spcPts val="0"/>
              </a:spcBef>
              <a:buNone/>
            </a:pPr>
            <a:r>
              <a:rPr lang="en-US" sz="1700" dirty="0" smtClean="0"/>
              <a:t>Regional Family Crisis Center</a:t>
            </a:r>
          </a:p>
        </p:txBody>
      </p:sp>
      <p:sp>
        <p:nvSpPr>
          <p:cNvPr id="4" name="Slide Number Placeholder 3"/>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298647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5" dur="500"/>
                                        <p:tgtEl>
                                          <p:spTgt spid="3">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4" dur="500"/>
                                        <p:tgtEl>
                                          <p:spTgt spid="3">
                                            <p:txEl>
                                              <p:pRg st="6" end="6"/>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2" dur="500"/>
                                        <p:tgtEl>
                                          <p:spTgt spid="3">
                                            <p:txEl>
                                              <p:pRg st="8" end="8"/>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5" dur="500"/>
                                        <p:tgtEl>
                                          <p:spTgt spid="3">
                                            <p:txEl>
                                              <p:pRg st="9" end="9"/>
                                            </p:txEl>
                                          </p:spTgt>
                                        </p:tgtEl>
                                      </p:cBhvr>
                                    </p:animEffect>
                                  </p:childTnLst>
                                </p:cTn>
                              </p:par>
                              <p:par>
                                <p:cTn id="36" presetID="14" presetClass="entr" presetSubtype="1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38" dur="500"/>
                                        <p:tgtEl>
                                          <p:spTgt spid="3">
                                            <p:txEl>
                                              <p:pRg st="10" end="10"/>
                                            </p:txEl>
                                          </p:spTgt>
                                        </p:tgtEl>
                                      </p:cBhvr>
                                    </p:animEffect>
                                  </p:childTnLst>
                                </p:cTn>
                              </p:par>
                              <p:par>
                                <p:cTn id="39" presetID="14" presetClass="entr" presetSubtype="1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41" dur="500"/>
                                        <p:tgtEl>
                                          <p:spTgt spid="3">
                                            <p:txEl>
                                              <p:pRg st="11" end="11"/>
                                            </p:txEl>
                                          </p:spTgt>
                                        </p:tgtEl>
                                      </p:cBhvr>
                                    </p:animEffect>
                                  </p:childTnLst>
                                </p:cTn>
                              </p:par>
                              <p:par>
                                <p:cTn id="42" presetID="14" presetClass="entr" presetSubtype="1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44" dur="500"/>
                                        <p:tgtEl>
                                          <p:spTgt spid="3">
                                            <p:txEl>
                                              <p:pRg st="12" end="12"/>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randombar(horizontal)">
                                      <p:cBhvr>
                                        <p:cTn id="47" dur="500"/>
                                        <p:tgtEl>
                                          <p:spTgt spid="3">
                                            <p:txEl>
                                              <p:pRg st="13" end="13"/>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randombar(horizontal)">
                                      <p:cBhvr>
                                        <p:cTn id="50" dur="500"/>
                                        <p:tgtEl>
                                          <p:spTgt spid="3">
                                            <p:txEl>
                                              <p:pRg st="14" end="14"/>
                                            </p:txEl>
                                          </p:spTgt>
                                        </p:tgtEl>
                                      </p:cBhvr>
                                    </p:animEffect>
                                  </p:childTnLst>
                                </p:cTn>
                              </p:par>
                              <p:par>
                                <p:cTn id="51" presetID="14" presetClass="entr" presetSubtype="10" fill="hold" nodeType="with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animEffect transition="in" filter="randombar(horizontal)">
                                      <p:cBhvr>
                                        <p:cTn id="53" dur="500"/>
                                        <p:tgtEl>
                                          <p:spTgt spid="3">
                                            <p:txEl>
                                              <p:pRg st="15" end="15"/>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3">
                                            <p:txEl>
                                              <p:pRg st="16" end="16"/>
                                            </p:txEl>
                                          </p:spTgt>
                                        </p:tgtEl>
                                        <p:attrNameLst>
                                          <p:attrName>style.visibility</p:attrName>
                                        </p:attrNameLst>
                                      </p:cBhvr>
                                      <p:to>
                                        <p:strVal val="visible"/>
                                      </p:to>
                                    </p:set>
                                    <p:animEffect transition="in" filter="randombar(horizontal)">
                                      <p:cBhvr>
                                        <p:cTn id="56" dur="500"/>
                                        <p:tgtEl>
                                          <p:spTgt spid="3">
                                            <p:txEl>
                                              <p:pRg st="16" end="16"/>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animEffect transition="in" filter="randombar(horizontal)">
                                      <p:cBhvr>
                                        <p:cTn id="59" dur="500"/>
                                        <p:tgtEl>
                                          <p:spTgt spid="3">
                                            <p:txEl>
                                              <p:pRg st="17" end="17"/>
                                            </p:txEl>
                                          </p:spTgt>
                                        </p:tgtEl>
                                      </p:cBhvr>
                                    </p:animEffect>
                                  </p:childTnLst>
                                </p:cTn>
                              </p:par>
                              <p:par>
                                <p:cTn id="60" presetID="14" presetClass="entr" presetSubtype="10" fill="hold" nodeType="withEffect">
                                  <p:stCondLst>
                                    <p:cond delay="0"/>
                                  </p:stCondLst>
                                  <p:childTnLst>
                                    <p:set>
                                      <p:cBhvr>
                                        <p:cTn id="61" dur="1" fill="hold">
                                          <p:stCondLst>
                                            <p:cond delay="0"/>
                                          </p:stCondLst>
                                        </p:cTn>
                                        <p:tgtEl>
                                          <p:spTgt spid="3">
                                            <p:txEl>
                                              <p:pRg st="18" end="18"/>
                                            </p:txEl>
                                          </p:spTgt>
                                        </p:tgtEl>
                                        <p:attrNameLst>
                                          <p:attrName>style.visibility</p:attrName>
                                        </p:attrNameLst>
                                      </p:cBhvr>
                                      <p:to>
                                        <p:strVal val="visible"/>
                                      </p:to>
                                    </p:set>
                                    <p:animEffect transition="in" filter="randombar(horizontal)">
                                      <p:cBhvr>
                                        <p:cTn id="62"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345" y="1328275"/>
            <a:ext cx="5422520" cy="3379528"/>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1646999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numbers—where to find?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Community Mental Health Center</a:t>
            </a:r>
          </a:p>
          <a:p>
            <a:pPr marL="457200" lvl="1" indent="0">
              <a:buNone/>
            </a:pPr>
            <a:r>
              <a:rPr lang="en-US" dirty="0">
                <a:hlinkClick r:id="rId3"/>
              </a:rPr>
              <a:t>https://</a:t>
            </a:r>
            <a:r>
              <a:rPr lang="en-US" dirty="0" smtClean="0">
                <a:hlinkClick r:id="rId3"/>
              </a:rPr>
              <a:t>dmh.mo.gov/mentalillness/helpinfo/county.html#1</a:t>
            </a:r>
            <a:endParaRPr lang="en-US" dirty="0" smtClean="0"/>
          </a:p>
          <a:p>
            <a:r>
              <a:rPr lang="en-US" dirty="0" smtClean="0"/>
              <a:t>Community Mental Health Liaison</a:t>
            </a:r>
            <a:endParaRPr lang="en-US" dirty="0" smtClean="0"/>
          </a:p>
          <a:p>
            <a:pPr marL="457200" lvl="1" indent="0">
              <a:buNone/>
            </a:pPr>
            <a:r>
              <a:rPr lang="en-US" dirty="0">
                <a:hlinkClick r:id="rId4"/>
              </a:rPr>
              <a:t>https://</a:t>
            </a:r>
            <a:r>
              <a:rPr lang="en-US" dirty="0" smtClean="0">
                <a:hlinkClick r:id="rId4"/>
              </a:rPr>
              <a:t>www.mocoalition.org/community-mental-health-liaison</a:t>
            </a:r>
            <a:endParaRPr lang="en-US" dirty="0" smtClean="0"/>
          </a:p>
          <a:p>
            <a:r>
              <a:rPr lang="en-US" dirty="0" smtClean="0"/>
              <a:t>Access Crisis Intervention</a:t>
            </a:r>
            <a:endParaRPr lang="en-US" dirty="0" smtClean="0"/>
          </a:p>
          <a:p>
            <a:pPr marL="457200" lvl="1" indent="0">
              <a:buNone/>
            </a:pPr>
            <a:r>
              <a:rPr lang="en-US" dirty="0">
                <a:hlinkClick r:id="rId5"/>
              </a:rPr>
              <a:t>https://</a:t>
            </a:r>
            <a:r>
              <a:rPr lang="en-US" dirty="0" smtClean="0">
                <a:hlinkClick r:id="rId5"/>
              </a:rPr>
              <a:t>dmh.mo.gov/mentalillness/progs/acimap.html</a:t>
            </a:r>
            <a:endParaRPr lang="en-US" dirty="0" smtClean="0"/>
          </a:p>
          <a:p>
            <a:r>
              <a:rPr lang="en-US" dirty="0" smtClean="0"/>
              <a:t>Civil Involuntary Detention</a:t>
            </a:r>
          </a:p>
          <a:p>
            <a:pPr marL="457200" lvl="1" indent="0">
              <a:buNone/>
            </a:pPr>
            <a:r>
              <a:rPr lang="en-US" dirty="0">
                <a:hlinkClick r:id="rId6"/>
              </a:rPr>
              <a:t>https://</a:t>
            </a:r>
            <a:r>
              <a:rPr lang="en-US" dirty="0" smtClean="0">
                <a:hlinkClick r:id="rId6"/>
              </a:rPr>
              <a:t>dmh.mo.gov/mentalillness/helpinfo/civil.html</a:t>
            </a:r>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214977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heel(1)">
                                      <p:cBhvr>
                                        <p:cTn id="20" dur="2000"/>
                                        <p:tgtEl>
                                          <p:spTgt spid="3">
                                            <p:txEl>
                                              <p:pRg st="3" end="3"/>
                                            </p:txEl>
                                          </p:spTgt>
                                        </p:tgtEl>
                                      </p:cBhvr>
                                    </p:animEffect>
                                  </p:childTnLst>
                                </p:cTn>
                              </p:par>
                              <p:par>
                                <p:cTn id="21" presetID="21" presetClass="entr" presetSubtype="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heel(1)">
                                      <p:cBhvr>
                                        <p:cTn id="26" dur="2000"/>
                                        <p:tgtEl>
                                          <p:spTgt spid="3">
                                            <p:txEl>
                                              <p:pRg st="5" end="5"/>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heel(1)">
                                      <p:cBhvr>
                                        <p:cTn id="29" dur="2000"/>
                                        <p:tgtEl>
                                          <p:spTgt spid="3">
                                            <p:txEl>
                                              <p:pRg st="6" end="6"/>
                                            </p:txEl>
                                          </p:spTgt>
                                        </p:tgtEl>
                                      </p:cBhvr>
                                    </p:animEffect>
                                  </p:childTnLst>
                                </p:cTn>
                              </p:par>
                              <p:par>
                                <p:cTn id="30" presetID="21" presetClass="entr" presetSubtype="1"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heel(1)">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Resources</a:t>
            </a:r>
            <a:endParaRPr lang="en-US" dirty="0"/>
          </a:p>
        </p:txBody>
      </p:sp>
      <p:sp>
        <p:nvSpPr>
          <p:cNvPr id="3" name="Content Placeholder 2"/>
          <p:cNvSpPr>
            <a:spLocks noGrp="1"/>
          </p:cNvSpPr>
          <p:nvPr>
            <p:ph idx="1"/>
          </p:nvPr>
        </p:nvSpPr>
        <p:spPr/>
        <p:txBody>
          <a:bodyPr/>
          <a:lstStyle/>
          <a:p>
            <a:r>
              <a:rPr lang="en-US" dirty="0" smtClean="0"/>
              <a:t>Inpatient</a:t>
            </a:r>
          </a:p>
          <a:p>
            <a:pPr lvl="1"/>
            <a:r>
              <a:rPr lang="en-US" dirty="0"/>
              <a:t>State</a:t>
            </a:r>
          </a:p>
          <a:p>
            <a:pPr lvl="1"/>
            <a:r>
              <a:rPr lang="en-US" dirty="0" smtClean="0"/>
              <a:t>Private</a:t>
            </a:r>
          </a:p>
          <a:p>
            <a:r>
              <a:rPr lang="en-US" dirty="0" smtClean="0"/>
              <a:t>Outpatient</a:t>
            </a:r>
          </a:p>
          <a:p>
            <a:pPr lvl="1"/>
            <a:r>
              <a:rPr lang="en-US" dirty="0" smtClean="0"/>
              <a:t>Community Mental Health Centers</a:t>
            </a:r>
          </a:p>
          <a:p>
            <a:pPr lvl="1"/>
            <a:r>
              <a:rPr lang="en-US" dirty="0" smtClean="0"/>
              <a:t>Other Community Mental Health Treatment Providers</a:t>
            </a:r>
          </a:p>
          <a:p>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976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237" y="1606800"/>
            <a:ext cx="5296744" cy="2820344"/>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338472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DIVISION OF BEHAVIORAL HEALTH-State Operated Facilities</a:t>
            </a:r>
          </a:p>
          <a:p>
            <a:pPr lvl="1"/>
            <a:r>
              <a:rPr lang="en-US" dirty="0" smtClean="0"/>
              <a:t>858 adult beds; 582 minimum security* &amp; 276 high security**</a:t>
            </a:r>
          </a:p>
          <a:p>
            <a:pPr lvl="2"/>
            <a:r>
              <a:rPr lang="en-US" dirty="0"/>
              <a:t>Southeast Missouri Mental Health Center*</a:t>
            </a:r>
          </a:p>
          <a:p>
            <a:pPr lvl="2"/>
            <a:r>
              <a:rPr lang="en-US" dirty="0"/>
              <a:t>St Louis Psychiatric Rehabilitation Center*</a:t>
            </a:r>
          </a:p>
          <a:p>
            <a:pPr lvl="2"/>
            <a:r>
              <a:rPr lang="en-US" dirty="0"/>
              <a:t>Metropolitan Psychiatric Rehabilitation Center*</a:t>
            </a:r>
          </a:p>
          <a:p>
            <a:pPr lvl="2"/>
            <a:r>
              <a:rPr lang="en-US" dirty="0"/>
              <a:t>Fulton State Hospital* **</a:t>
            </a:r>
          </a:p>
          <a:p>
            <a:pPr lvl="2"/>
            <a:r>
              <a:rPr lang="en-US" dirty="0"/>
              <a:t>Center for Behavioral Medicine*</a:t>
            </a:r>
          </a:p>
          <a:p>
            <a:pPr lvl="2"/>
            <a:r>
              <a:rPr lang="en-US" dirty="0"/>
              <a:t>Northwest Missouri Psychiatric Rehabilitation Center* </a:t>
            </a:r>
            <a:endParaRPr lang="en-US" dirty="0" smtClean="0"/>
          </a:p>
          <a:p>
            <a:pPr lvl="1"/>
            <a:r>
              <a:rPr lang="en-US" dirty="0" smtClean="0"/>
              <a:t>28 youth beds</a:t>
            </a:r>
          </a:p>
          <a:p>
            <a:pPr lvl="2"/>
            <a:r>
              <a:rPr lang="en-US" dirty="0" smtClean="0"/>
              <a:t>Hawthorn Children’s Psychiatric Hospital</a:t>
            </a:r>
          </a:p>
          <a:p>
            <a:pPr lvl="1"/>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50464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wipe(down)">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down)">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down)">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wipe(down)">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circle(in)">
                                      <p:cBhvr>
                                        <p:cTn id="49" dur="20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circle(in)">
                                      <p:cBhvr>
                                        <p:cTn id="5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a:bodyPr>
          <a:lstStyle/>
          <a:p>
            <a:r>
              <a:rPr lang="en-US" dirty="0" smtClean="0"/>
              <a:t>DIVISION OF BEHAVIORAL HEALTH-State Operated Facilities</a:t>
            </a:r>
          </a:p>
          <a:p>
            <a:pPr lvl="1"/>
            <a:r>
              <a:rPr lang="en-US" dirty="0" smtClean="0"/>
              <a:t>POPULATION SERVED</a:t>
            </a:r>
          </a:p>
          <a:p>
            <a:pPr lvl="2"/>
            <a:r>
              <a:rPr lang="en-US" dirty="0" smtClean="0"/>
              <a:t>Chapter 552 RSMo.</a:t>
            </a:r>
            <a:endParaRPr lang="en-US" dirty="0" smtClean="0"/>
          </a:p>
          <a:p>
            <a:pPr lvl="3"/>
            <a:r>
              <a:rPr lang="en-US" dirty="0" smtClean="0"/>
              <a:t>Pretrial Evaluations</a:t>
            </a:r>
          </a:p>
          <a:p>
            <a:pPr lvl="3"/>
            <a:r>
              <a:rPr lang="en-US" dirty="0" smtClean="0"/>
              <a:t>IST Commitment</a:t>
            </a:r>
          </a:p>
          <a:p>
            <a:pPr lvl="3"/>
            <a:r>
              <a:rPr lang="en-US" dirty="0" smtClean="0"/>
              <a:t>NGRI</a:t>
            </a:r>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47577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5" dur="500"/>
                                        <p:tgtEl>
                                          <p:spTgt spid="3">
                                            <p:txEl>
                                              <p:pRg st="4" end="4"/>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a:bodyPr>
          <a:lstStyle/>
          <a:p>
            <a:r>
              <a:rPr lang="en-US" dirty="0" smtClean="0"/>
              <a:t>DIVISION OF BEHAVIORAL HEALTH-State Operated Facilities</a:t>
            </a:r>
          </a:p>
          <a:p>
            <a:pPr lvl="1"/>
            <a:r>
              <a:rPr lang="en-US" dirty="0" smtClean="0"/>
              <a:t>POPULATION SERVED </a:t>
            </a:r>
            <a:r>
              <a:rPr lang="en-US" dirty="0" smtClean="0"/>
              <a:t>(Chapter</a:t>
            </a:r>
            <a:r>
              <a:rPr lang="en-US" dirty="0" smtClean="0"/>
              <a:t> 552 RSMo.)</a:t>
            </a:r>
            <a:endParaRPr lang="en-US" dirty="0" smtClean="0"/>
          </a:p>
          <a:p>
            <a:pPr lvl="2"/>
            <a:r>
              <a:rPr lang="en-US" dirty="0" smtClean="0"/>
              <a:t>Pretrial Evaluations</a:t>
            </a:r>
          </a:p>
          <a:p>
            <a:pPr lvl="3"/>
            <a:r>
              <a:rPr lang="en-US" dirty="0"/>
              <a:t>Assigned based upon catchment area</a:t>
            </a:r>
          </a:p>
          <a:p>
            <a:pPr lvl="3"/>
            <a:r>
              <a:rPr lang="en-US" dirty="0"/>
              <a:t>Outpatient Examination</a:t>
            </a:r>
          </a:p>
          <a:p>
            <a:pPr lvl="3"/>
            <a:r>
              <a:rPr lang="en-US" dirty="0" smtClean="0"/>
              <a:t>Completed </a:t>
            </a:r>
            <a:r>
              <a:rPr lang="en-US" dirty="0"/>
              <a:t>report filed with Court</a:t>
            </a:r>
          </a:p>
          <a:p>
            <a:pPr marL="1371600" lvl="3" indent="0">
              <a:buNone/>
            </a:pPr>
            <a:endParaRPr lang="en-US" dirty="0" smtClean="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65895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33595" y="365494"/>
            <a:ext cx="4724809" cy="6127011"/>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453027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mental health</a:t>
            </a:r>
            <a:endParaRPr lang="en-US" dirty="0"/>
          </a:p>
        </p:txBody>
      </p:sp>
      <p:sp>
        <p:nvSpPr>
          <p:cNvPr id="3" name="Content Placeholder 2"/>
          <p:cNvSpPr>
            <a:spLocks noGrp="1"/>
          </p:cNvSpPr>
          <p:nvPr>
            <p:ph idx="1"/>
          </p:nvPr>
        </p:nvSpPr>
        <p:spPr/>
        <p:txBody>
          <a:bodyPr>
            <a:normAutofit/>
          </a:bodyPr>
          <a:lstStyle/>
          <a:p>
            <a:r>
              <a:rPr lang="en-US" dirty="0" smtClean="0"/>
              <a:t>DIVISION OF BEHAVIORAL HEALTH-State Operated Facilities</a:t>
            </a:r>
          </a:p>
          <a:p>
            <a:pPr lvl="1"/>
            <a:r>
              <a:rPr lang="en-US" dirty="0" smtClean="0"/>
              <a:t>Pretrial Evaluation </a:t>
            </a:r>
            <a:r>
              <a:rPr lang="en-US" dirty="0" smtClean="0"/>
              <a:t>Chapter 552 RSMo.</a:t>
            </a:r>
            <a:endParaRPr lang="en-US" dirty="0" smtClean="0"/>
          </a:p>
          <a:p>
            <a:pPr lvl="2"/>
            <a:r>
              <a:rPr lang="en-US" dirty="0" smtClean="0"/>
              <a:t>An </a:t>
            </a:r>
            <a:r>
              <a:rPr lang="en-US" dirty="0"/>
              <a:t>opinion as to whether the accused has a mental disease or </a:t>
            </a:r>
            <a:r>
              <a:rPr lang="en-US" dirty="0" smtClean="0"/>
              <a:t>defect</a:t>
            </a:r>
            <a:endParaRPr lang="en-US" dirty="0" smtClean="0"/>
          </a:p>
          <a:p>
            <a:pPr lvl="2"/>
            <a:r>
              <a:rPr lang="en-US" dirty="0" smtClean="0"/>
              <a:t>An </a:t>
            </a:r>
            <a:r>
              <a:rPr lang="en-US" dirty="0"/>
              <a:t>opinion based upon a reasonable degree of medical or psychological certainty as to </a:t>
            </a:r>
            <a:r>
              <a:rPr lang="en-US" dirty="0" smtClean="0"/>
              <a:t>whether </a:t>
            </a:r>
            <a:r>
              <a:rPr lang="en-US" dirty="0"/>
              <a:t>the accused, as a result of a mental disease or defect, lacks capacity to </a:t>
            </a:r>
            <a:r>
              <a:rPr lang="en-US" dirty="0" smtClean="0"/>
              <a:t>understand </a:t>
            </a:r>
            <a:r>
              <a:rPr lang="en-US" dirty="0"/>
              <a:t>the proceedings against him or to assist in his own </a:t>
            </a:r>
            <a:r>
              <a:rPr lang="en-US" dirty="0" smtClean="0"/>
              <a:t>defense</a:t>
            </a:r>
            <a:endParaRPr lang="en-US" dirty="0" smtClean="0"/>
          </a:p>
          <a:p>
            <a:pPr lvl="2"/>
            <a:r>
              <a:rPr lang="en-US" dirty="0" smtClean="0"/>
              <a:t>An opinion as to whether the accused, at </a:t>
            </a:r>
            <a:r>
              <a:rPr lang="en-US" dirty="0"/>
              <a:t>the time of </a:t>
            </a:r>
            <a:r>
              <a:rPr lang="en-US" dirty="0" smtClean="0"/>
              <a:t>the alleged criminal conduct, the Defendant, as </a:t>
            </a:r>
            <a:r>
              <a:rPr lang="en-US" dirty="0"/>
              <a:t>a result of mental disease or </a:t>
            </a:r>
            <a:r>
              <a:rPr lang="en-US" dirty="0" smtClean="0"/>
              <a:t>defect, was </a:t>
            </a:r>
            <a:r>
              <a:rPr lang="en-US" dirty="0"/>
              <a:t>incapable of knowing and appreciating the nature, quality, or wrongfulness of such person's </a:t>
            </a:r>
            <a:r>
              <a:rPr lang="en-US" dirty="0" smtClean="0"/>
              <a:t>conduct</a:t>
            </a:r>
            <a:endParaRPr lang="en-US" dirty="0"/>
          </a:p>
          <a:p>
            <a:pPr lvl="2"/>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14900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2011</TotalTime>
  <Words>2362</Words>
  <Application>Microsoft Office PowerPoint</Application>
  <PresentationFormat>Widescreen</PresentationFormat>
  <Paragraphs>326</Paragraphs>
  <Slides>40</Slides>
  <Notes>17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Trebuchet MS</vt:lpstr>
      <vt:lpstr>Tw Cen MT</vt:lpstr>
      <vt:lpstr>Circuit</vt:lpstr>
      <vt:lpstr>Person in crisis, no beds…now what?</vt:lpstr>
      <vt:lpstr>Objectives</vt:lpstr>
      <vt:lpstr>PowerPoint Presentation</vt:lpstr>
      <vt:lpstr>Mental Health Resources</vt:lpstr>
      <vt:lpstr>Department of mental health</vt:lpstr>
      <vt:lpstr>Department of mental health</vt:lpstr>
      <vt:lpstr>Department of mental health</vt:lpstr>
      <vt:lpstr>PowerPoint Presentation</vt:lpstr>
      <vt:lpstr>Department of mental health</vt:lpstr>
      <vt:lpstr>Department of mental health</vt:lpstr>
      <vt:lpstr>PowerPoint Presentation</vt:lpstr>
      <vt:lpstr>PowerPoint Presentation</vt:lpstr>
      <vt:lpstr>Department of mental health</vt:lpstr>
      <vt:lpstr>“You’re gonna need a bigger boat”</vt:lpstr>
      <vt:lpstr>Acute psychiatric hospitals</vt:lpstr>
      <vt:lpstr>Acute psychiatric hospitals</vt:lpstr>
      <vt:lpstr>Acute psychiatric hospitals</vt:lpstr>
      <vt:lpstr>Acute psychiatric hospitals</vt:lpstr>
      <vt:lpstr>Acute psychiatric hospitals</vt:lpstr>
      <vt:lpstr>Acute psychiatric hospitals</vt:lpstr>
      <vt:lpstr>PowerPoint Presentation</vt:lpstr>
      <vt:lpstr>Department of mental health</vt:lpstr>
      <vt:lpstr>PowerPoint Presentation</vt:lpstr>
      <vt:lpstr>Department of mental health</vt:lpstr>
      <vt:lpstr>Department of mental health</vt:lpstr>
      <vt:lpstr>“Locked” behavioral units  not always the best option</vt:lpstr>
      <vt:lpstr>Department of mental health</vt:lpstr>
      <vt:lpstr>Department of mental health</vt:lpstr>
      <vt:lpstr>Department of mental health</vt:lpstr>
      <vt:lpstr>Department of mental health</vt:lpstr>
      <vt:lpstr>Mental health 2.0</vt:lpstr>
      <vt:lpstr>Mental health 2.0</vt:lpstr>
      <vt:lpstr>Mental health 2.0</vt:lpstr>
      <vt:lpstr>Mental health 2.0</vt:lpstr>
      <vt:lpstr>Mental health 2.0  https://youtu.be/radicrocwi8</vt:lpstr>
      <vt:lpstr>Mental health 2.0</vt:lpstr>
      <vt:lpstr>Mental health 2.0</vt:lpstr>
      <vt:lpstr>PowerPoint Presentation</vt:lpstr>
      <vt:lpstr>Contact numbers—where to find?</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 in crisis, no beds…now what?</dc:title>
  <dc:creator>Simmons, Jeanette</dc:creator>
  <cp:lastModifiedBy>Simmons, Jeanette</cp:lastModifiedBy>
  <cp:revision>77</cp:revision>
  <dcterms:created xsi:type="dcterms:W3CDTF">2019-02-26T15:37:07Z</dcterms:created>
  <dcterms:modified xsi:type="dcterms:W3CDTF">2019-03-11T17:22:04Z</dcterms:modified>
</cp:coreProperties>
</file>