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63" r:id="rId8"/>
    <p:sldId id="259"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E8A718-FEF8-4F2D-B31E-7DA74338D75E}" type="datetimeFigureOut">
              <a:rPr lang="en-US" smtClean="0"/>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1DFB08-C860-49F1-B4EC-EC71BB05A6BF}" type="slidenum">
              <a:rPr lang="en-US" smtClean="0"/>
              <a:t>‹#›</a:t>
            </a:fld>
            <a:endParaRPr lang="en-US"/>
          </a:p>
        </p:txBody>
      </p:sp>
    </p:spTree>
    <p:extLst>
      <p:ext uri="{BB962C8B-B14F-4D97-AF65-F5344CB8AC3E}">
        <p14:creationId xmlns:p14="http://schemas.microsoft.com/office/powerpoint/2010/main" val="7446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2 hour session with a 10</a:t>
            </a:r>
            <a:r>
              <a:rPr lang="en-US" baseline="0" dirty="0" smtClean="0"/>
              <a:t> minute break in the middle.  3-6 LEO’s will provide first hand stories, tips and suggestions from their experiences.  </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1</a:t>
            </a:fld>
            <a:endParaRPr lang="en-US"/>
          </a:p>
        </p:txBody>
      </p:sp>
    </p:spTree>
    <p:extLst>
      <p:ext uri="{BB962C8B-B14F-4D97-AF65-F5344CB8AC3E}">
        <p14:creationId xmlns:p14="http://schemas.microsoft.com/office/powerpoint/2010/main" val="349782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everyone introduce</a:t>
            </a:r>
            <a:r>
              <a:rPr lang="en-US" baseline="0" dirty="0" smtClean="0"/>
              <a:t> themselves, agency, how long they’ve been in LE-and in what job role, how long they’ve been CIT trained.  </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3</a:t>
            </a:fld>
            <a:endParaRPr lang="en-US"/>
          </a:p>
        </p:txBody>
      </p:sp>
    </p:spTree>
    <p:extLst>
      <p:ext uri="{BB962C8B-B14F-4D97-AF65-F5344CB8AC3E}">
        <p14:creationId xmlns:p14="http://schemas.microsoft.com/office/powerpoint/2010/main" val="324726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person give an account</a:t>
            </a:r>
            <a:r>
              <a:rPr lang="en-US" baseline="0" dirty="0" smtClean="0"/>
              <a:t> of why (personal or professional) they wanted to peruse CIT training.  “Cause they told me to” isn’t enough of an answer to really fill the time we have—so prompt each speaker to discuss their reasons beyond that.  Stress that it’s supposed to be voluntary and why that’s important.</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4</a:t>
            </a:fld>
            <a:endParaRPr lang="en-US"/>
          </a:p>
        </p:txBody>
      </p:sp>
    </p:spTree>
    <p:extLst>
      <p:ext uri="{BB962C8B-B14F-4D97-AF65-F5344CB8AC3E}">
        <p14:creationId xmlns:p14="http://schemas.microsoft.com/office/powerpoint/2010/main" val="79912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sort of calls?  Are how they are dispatched what you find when you arrive</a:t>
            </a:r>
            <a:r>
              <a:rPr lang="en-US" baseline="0" dirty="0" smtClean="0"/>
              <a:t> at the scene?  What situations are common?  What kind of illnesses?  Do you use it with co-workers, family or friends?  How has this impacted how you respond to situations or people who are having behavioral health issues while out of uniform?  Mention VMCI here?  Mention CIT Reports and Report Writing here?   BREAK after this section or at 50 Minutes</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5</a:t>
            </a:fld>
            <a:endParaRPr lang="en-US"/>
          </a:p>
        </p:txBody>
      </p:sp>
    </p:spTree>
    <p:extLst>
      <p:ext uri="{BB962C8B-B14F-4D97-AF65-F5344CB8AC3E}">
        <p14:creationId xmlns:p14="http://schemas.microsoft.com/office/powerpoint/2010/main" val="286101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success</a:t>
            </a:r>
            <a:r>
              <a:rPr lang="en-US" baseline="0" dirty="0" smtClean="0"/>
              <a:t> stories from each person would be great, but at least one or two from everyone at a minimum.</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6</a:t>
            </a:fld>
            <a:endParaRPr lang="en-US"/>
          </a:p>
        </p:txBody>
      </p:sp>
    </p:spTree>
    <p:extLst>
      <p:ext uri="{BB962C8B-B14F-4D97-AF65-F5344CB8AC3E}">
        <p14:creationId xmlns:p14="http://schemas.microsoft.com/office/powerpoint/2010/main" val="314004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opportunity to be real and although we’ve been talking</a:t>
            </a:r>
            <a:r>
              <a:rPr lang="en-US" baseline="0" dirty="0" smtClean="0"/>
              <a:t> it up, there are limits to these skills.  Don’t let this turn into a session of complaints, but allow it to provide some balance.  CIT is not a panacea for behavioral health concerns encountered in the community by LE but it helps.  This can also be a way to show participants that the issues concerning LE are important to behavioral health and to provide a direction for future council meeting topics or goals.</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7</a:t>
            </a:fld>
            <a:endParaRPr lang="en-US"/>
          </a:p>
        </p:txBody>
      </p:sp>
    </p:spTree>
    <p:extLst>
      <p:ext uri="{BB962C8B-B14F-4D97-AF65-F5344CB8AC3E}">
        <p14:creationId xmlns:p14="http://schemas.microsoft.com/office/powerpoint/2010/main" val="1892443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each bullet point and offer an</a:t>
            </a:r>
            <a:r>
              <a:rPr lang="en-US" baseline="0" dirty="0" smtClean="0"/>
              <a:t> example.  </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8</a:t>
            </a:fld>
            <a:endParaRPr lang="en-US"/>
          </a:p>
        </p:txBody>
      </p:sp>
    </p:spTree>
    <p:extLst>
      <p:ext uri="{BB962C8B-B14F-4D97-AF65-F5344CB8AC3E}">
        <p14:creationId xmlns:p14="http://schemas.microsoft.com/office/powerpoint/2010/main" val="1041743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for a panel like discussion of questions from the participants</a:t>
            </a:r>
            <a:r>
              <a:rPr lang="en-US" baseline="0" dirty="0" smtClean="0"/>
              <a:t> for at least 15 minutes.</a:t>
            </a:r>
            <a:endParaRPr lang="en-US" dirty="0"/>
          </a:p>
        </p:txBody>
      </p:sp>
      <p:sp>
        <p:nvSpPr>
          <p:cNvPr id="4" name="Slide Number Placeholder 3"/>
          <p:cNvSpPr>
            <a:spLocks noGrp="1"/>
          </p:cNvSpPr>
          <p:nvPr>
            <p:ph type="sldNum" sz="quarter" idx="10"/>
          </p:nvPr>
        </p:nvSpPr>
        <p:spPr/>
        <p:txBody>
          <a:bodyPr/>
          <a:lstStyle/>
          <a:p>
            <a:fld id="{6E1DFB08-C860-49F1-B4EC-EC71BB05A6BF}" type="slidenum">
              <a:rPr lang="en-US" smtClean="0"/>
              <a:t>9</a:t>
            </a:fld>
            <a:endParaRPr lang="en-US"/>
          </a:p>
        </p:txBody>
      </p:sp>
    </p:spTree>
    <p:extLst>
      <p:ext uri="{BB962C8B-B14F-4D97-AF65-F5344CB8AC3E}">
        <p14:creationId xmlns:p14="http://schemas.microsoft.com/office/powerpoint/2010/main" val="379950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7C804C-F4DD-4489-92A4-EEB925B20767}"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E0990-710F-4D59-B9A1-67518F2A6AF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C804C-F4DD-4489-92A4-EEB925B20767}"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C804C-F4DD-4489-92A4-EEB925B20767}" type="datetimeFigureOut">
              <a:rPr lang="en-US" smtClean="0"/>
              <a:t>10/6/2016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C804C-F4DD-4489-92A4-EEB925B20767}"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7C804C-F4DD-4489-92A4-EEB925B20767}"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E0990-710F-4D59-B9A1-67518F2A6A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7C804C-F4DD-4489-92A4-EEB925B20767}"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7C804C-F4DD-4489-92A4-EEB925B20767}"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7C804C-F4DD-4489-92A4-EEB925B20767}"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C804C-F4DD-4489-92A4-EEB925B20767}"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E0990-710F-4D59-B9A1-67518F2A6A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7C804C-F4DD-4489-92A4-EEB925B20767}"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E0990-710F-4D59-B9A1-67518F2A6AF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C7C804C-F4DD-4489-92A4-EEB925B20767}" type="datetimeFigureOut">
              <a:rPr lang="en-US" smtClean="0"/>
              <a:t>10/6/2016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E2E0990-710F-4D59-B9A1-67518F2A6A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C7C804C-F4DD-4489-92A4-EEB925B20767}" type="datetimeFigureOut">
              <a:rPr lang="en-US" smtClean="0"/>
              <a:t>10/6/2016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E2E0990-710F-4D59-B9A1-67518F2A6A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 from an officer’s point of view</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76200"/>
            <a:ext cx="2389632" cy="2112264"/>
          </a:xfrm>
          <a:prstGeom prst="rect">
            <a:avLst/>
          </a:prstGeom>
        </p:spPr>
      </p:pic>
      <p:sp>
        <p:nvSpPr>
          <p:cNvPr id="4" name="Rectangle 3"/>
          <p:cNvSpPr/>
          <p:nvPr/>
        </p:nvSpPr>
        <p:spPr>
          <a:xfrm>
            <a:off x="152400" y="5486400"/>
            <a:ext cx="8839200" cy="1200329"/>
          </a:xfrm>
          <a:prstGeom prst="rect">
            <a:avLst/>
          </a:prstGeom>
        </p:spPr>
        <p:txBody>
          <a:bodyPr wrap="square">
            <a:spAutoFit/>
          </a:bodyPr>
          <a:lstStyle/>
          <a:p>
            <a:r>
              <a:rPr lang="en-US" b="1" dirty="0" smtClean="0">
                <a:effectLst>
                  <a:outerShdw blurRad="38100" dist="38100" dir="2700000" algn="tl">
                    <a:srgbClr val="000000">
                      <a:alpha val="43000"/>
                    </a:srgbClr>
                  </a:outerShdw>
                </a:effectLst>
              </a:rPr>
              <a:t>Copyright </a:t>
            </a:r>
            <a:r>
              <a:rPr lang="en-US" b="1" dirty="0">
                <a:effectLst>
                  <a:outerShdw blurRad="38100" dist="38100" dir="2700000" algn="tl">
                    <a:srgbClr val="000000">
                      <a:alpha val="43000"/>
                    </a:srgbClr>
                  </a:outerShdw>
                </a:effectLst>
              </a:rPr>
              <a:t>© 2016 by Missouri Crisis Intervention Team (MO CIT) Council.   All rights reserved.  This material or any portion thereof may not be reproduced or used in any manner whatsoever without the express written permission of the publisher.</a:t>
            </a:r>
            <a:endParaRPr lang="en-US" dirty="0"/>
          </a:p>
          <a:p>
            <a:pPr algn="ct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3300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1"/>
            <a:r>
              <a:rPr lang="en-US" dirty="0" smtClean="0"/>
              <a:t>Describe </a:t>
            </a:r>
            <a:r>
              <a:rPr lang="en-US" dirty="0"/>
              <a:t>how CIT works for the CIT officer/deputy/trooper on the street.</a:t>
            </a:r>
          </a:p>
          <a:p>
            <a:pPr lvl="1"/>
            <a:r>
              <a:rPr lang="en-US" dirty="0"/>
              <a:t>Explain common experiences and issues encountered by a CIT officer/deputy/trooper.</a:t>
            </a:r>
          </a:p>
          <a:p>
            <a:pPr lvl="1"/>
            <a:r>
              <a:rPr lang="en-US" dirty="0"/>
              <a:t>Explain the value of a CIT Program.</a:t>
            </a:r>
          </a:p>
          <a:p>
            <a:endParaRPr lang="en-US" dirty="0"/>
          </a:p>
        </p:txBody>
      </p:sp>
    </p:spTree>
    <p:extLst>
      <p:ext uri="{BB962C8B-B14F-4D97-AF65-F5344CB8AC3E}">
        <p14:creationId xmlns:p14="http://schemas.microsoft.com/office/powerpoint/2010/main" val="122605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600200"/>
            <a:ext cx="8077200" cy="2667000"/>
          </a:xfrm>
        </p:spPr>
        <p:txBody>
          <a:bodyPr>
            <a:noAutofit/>
          </a:bodyPr>
          <a:lstStyle/>
          <a:p>
            <a:pPr algn="ctr"/>
            <a:r>
              <a:rPr lang="en-US" sz="9600" dirty="0" smtClean="0"/>
              <a:t>Introductions</a:t>
            </a:r>
            <a:endParaRPr lang="en-US" sz="9600" dirty="0"/>
          </a:p>
        </p:txBody>
      </p:sp>
    </p:spTree>
    <p:extLst>
      <p:ext uri="{BB962C8B-B14F-4D97-AF65-F5344CB8AC3E}">
        <p14:creationId xmlns:p14="http://schemas.microsoft.com/office/powerpoint/2010/main" val="344470122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38200"/>
            <a:ext cx="8077200" cy="4191000"/>
          </a:xfrm>
        </p:spPr>
        <p:txBody>
          <a:bodyPr>
            <a:normAutofit/>
          </a:bodyPr>
          <a:lstStyle/>
          <a:p>
            <a:pPr algn="ctr"/>
            <a:r>
              <a:rPr lang="en-US" sz="6600" dirty="0" smtClean="0"/>
              <a:t>Why did you get CIT Trained?</a:t>
            </a:r>
            <a:endParaRPr lang="en-US" sz="6600" dirty="0"/>
          </a:p>
        </p:txBody>
      </p:sp>
    </p:spTree>
    <p:extLst>
      <p:ext uri="{BB962C8B-B14F-4D97-AF65-F5344CB8AC3E}">
        <p14:creationId xmlns:p14="http://schemas.microsoft.com/office/powerpoint/2010/main" val="23149378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8077200" cy="4419600"/>
          </a:xfrm>
        </p:spPr>
        <p:txBody>
          <a:bodyPr>
            <a:normAutofit/>
          </a:bodyPr>
          <a:lstStyle/>
          <a:p>
            <a:pPr algn="ctr"/>
            <a:r>
              <a:rPr lang="en-US" sz="4800" dirty="0" smtClean="0"/>
              <a:t/>
            </a:r>
            <a:br>
              <a:rPr lang="en-US" sz="4800" dirty="0" smtClean="0"/>
            </a:br>
            <a:r>
              <a:rPr lang="en-US" sz="4800" dirty="0"/>
              <a:t/>
            </a:r>
            <a:br>
              <a:rPr lang="en-US" sz="4800" dirty="0"/>
            </a:br>
            <a:r>
              <a:rPr lang="en-US" sz="6600" dirty="0" smtClean="0"/>
              <a:t>How do you use CIT Training?</a:t>
            </a:r>
            <a:endParaRPr lang="en-US" sz="6600" dirty="0"/>
          </a:p>
        </p:txBody>
      </p:sp>
    </p:spTree>
    <p:extLst>
      <p:ext uri="{BB962C8B-B14F-4D97-AF65-F5344CB8AC3E}">
        <p14:creationId xmlns:p14="http://schemas.microsoft.com/office/powerpoint/2010/main" val="13156781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81000"/>
            <a:ext cx="8305800" cy="4648200"/>
          </a:xfrm>
        </p:spPr>
        <p:txBody>
          <a:bodyPr>
            <a:normAutofit/>
          </a:bodyPr>
          <a:lstStyle/>
          <a:p>
            <a:pPr algn="ctr"/>
            <a:r>
              <a:rPr lang="en-US" sz="7200" dirty="0" smtClean="0"/>
              <a:t/>
            </a:r>
            <a:br>
              <a:rPr lang="en-US" sz="7200" dirty="0" smtClean="0"/>
            </a:br>
            <a:r>
              <a:rPr lang="en-US" sz="7200" dirty="0"/>
              <a:t/>
            </a:r>
            <a:br>
              <a:rPr lang="en-US" sz="7200" dirty="0"/>
            </a:br>
            <a:r>
              <a:rPr lang="en-US" sz="7200" dirty="0" smtClean="0"/>
              <a:t>CIT Success Stories</a:t>
            </a:r>
            <a:endParaRPr lang="en-US" sz="7200" dirty="0"/>
          </a:p>
        </p:txBody>
      </p:sp>
    </p:spTree>
    <p:extLst>
      <p:ext uri="{BB962C8B-B14F-4D97-AF65-F5344CB8AC3E}">
        <p14:creationId xmlns:p14="http://schemas.microsoft.com/office/powerpoint/2010/main" val="11609243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81000"/>
            <a:ext cx="8458200" cy="4648200"/>
          </a:xfrm>
        </p:spPr>
        <p:txBody>
          <a:bodyPr>
            <a:normAutofit/>
          </a:bodyPr>
          <a:lstStyle/>
          <a:p>
            <a:pPr algn="ctr"/>
            <a:r>
              <a:rPr lang="en-US" dirty="0" smtClean="0"/>
              <a:t/>
            </a:r>
            <a:br>
              <a:rPr lang="en-US" dirty="0" smtClean="0"/>
            </a:br>
            <a:r>
              <a:rPr lang="en-US" dirty="0" smtClean="0"/>
              <a:t>What parts of the system do you feel could continue to be improved through CIT Training or Council participation? </a:t>
            </a:r>
            <a:endParaRPr lang="en-US" dirty="0"/>
          </a:p>
        </p:txBody>
      </p:sp>
    </p:spTree>
    <p:extLst>
      <p:ext uri="{BB962C8B-B14F-4D97-AF65-F5344CB8AC3E}">
        <p14:creationId xmlns:p14="http://schemas.microsoft.com/office/powerpoint/2010/main" val="300412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CIT</a:t>
            </a:r>
            <a:endParaRPr lang="en-US" dirty="0"/>
          </a:p>
        </p:txBody>
      </p:sp>
      <p:sp>
        <p:nvSpPr>
          <p:cNvPr id="3" name="Content Placeholder 2"/>
          <p:cNvSpPr>
            <a:spLocks noGrp="1"/>
          </p:cNvSpPr>
          <p:nvPr>
            <p:ph idx="1"/>
          </p:nvPr>
        </p:nvSpPr>
        <p:spPr/>
        <p:txBody>
          <a:bodyPr/>
          <a:lstStyle/>
          <a:p>
            <a:r>
              <a:rPr lang="en-US" dirty="0" smtClean="0"/>
              <a:t>Reduction of liability</a:t>
            </a:r>
          </a:p>
          <a:p>
            <a:r>
              <a:rPr lang="en-US" dirty="0" smtClean="0"/>
              <a:t>Better understanding of community systems</a:t>
            </a:r>
          </a:p>
          <a:p>
            <a:r>
              <a:rPr lang="en-US" dirty="0" smtClean="0"/>
              <a:t>Getting persons with behavioral health concerns to the right resource</a:t>
            </a:r>
          </a:p>
          <a:p>
            <a:r>
              <a:rPr lang="en-US" dirty="0" smtClean="0"/>
              <a:t>Reduction in repeat calls for service to the same residence</a:t>
            </a:r>
          </a:p>
          <a:p>
            <a:r>
              <a:rPr lang="en-US" dirty="0" smtClean="0"/>
              <a:t>Good for Community-Law Enforcement relationships</a:t>
            </a:r>
          </a:p>
          <a:p>
            <a:r>
              <a:rPr lang="en-US" dirty="0" smtClean="0"/>
              <a:t>CIT Council participation</a:t>
            </a:r>
          </a:p>
          <a:p>
            <a:endParaRPr lang="en-US" dirty="0"/>
          </a:p>
        </p:txBody>
      </p:sp>
    </p:spTree>
    <p:extLst>
      <p:ext uri="{BB962C8B-B14F-4D97-AF65-F5344CB8AC3E}">
        <p14:creationId xmlns:p14="http://schemas.microsoft.com/office/powerpoint/2010/main" val="2616757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81000"/>
            <a:ext cx="8458200" cy="4648200"/>
          </a:xfrm>
        </p:spPr>
        <p:txBody>
          <a:bodyPr>
            <a:normAutofit/>
          </a:bodyPr>
          <a:lstStyle/>
          <a:p>
            <a:pPr algn="ctr"/>
            <a:r>
              <a:rPr lang="en-US" sz="8800" dirty="0" smtClean="0"/>
              <a:t/>
            </a:r>
            <a:br>
              <a:rPr lang="en-US" sz="8800" dirty="0" smtClean="0"/>
            </a:br>
            <a:r>
              <a:rPr lang="en-US" sz="8800" dirty="0" smtClean="0"/>
              <a:t>Questions</a:t>
            </a:r>
            <a:br>
              <a:rPr lang="en-US" sz="8800" dirty="0" smtClean="0"/>
            </a:br>
            <a:r>
              <a:rPr lang="en-US" sz="8800" dirty="0" smtClean="0"/>
              <a:t>???</a:t>
            </a:r>
            <a:endParaRPr lang="en-US" sz="8800" dirty="0"/>
          </a:p>
        </p:txBody>
      </p:sp>
    </p:spTree>
    <p:extLst>
      <p:ext uri="{BB962C8B-B14F-4D97-AF65-F5344CB8AC3E}">
        <p14:creationId xmlns:p14="http://schemas.microsoft.com/office/powerpoint/2010/main" val="3138102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761</TotalTime>
  <Words>443</Words>
  <Application>Microsoft Office PowerPoint</Application>
  <PresentationFormat>On-screen Show (4:3)</PresentationFormat>
  <Paragraphs>35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CIT from an officer’s point of view</vt:lpstr>
      <vt:lpstr>Objectives</vt:lpstr>
      <vt:lpstr>Introductions</vt:lpstr>
      <vt:lpstr>Why did you get CIT Trained?</vt:lpstr>
      <vt:lpstr>  How do you use CIT Training?</vt:lpstr>
      <vt:lpstr>  CIT Success Stories</vt:lpstr>
      <vt:lpstr> What parts of the system do you feel could continue to be improved through CIT Training or Council participation? </vt:lpstr>
      <vt:lpstr>Value of CIT</vt:lpstr>
      <vt:lpstr> Questions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from an officer’s point of view</dc:title>
  <dc:creator>Laura Heitmann</dc:creator>
  <cp:lastModifiedBy>Marnice Willis</cp:lastModifiedBy>
  <cp:revision>16</cp:revision>
  <dcterms:created xsi:type="dcterms:W3CDTF">2016-08-17T15:33:30Z</dcterms:created>
  <dcterms:modified xsi:type="dcterms:W3CDTF">2016-10-06T15:28:38Z</dcterms:modified>
</cp:coreProperties>
</file>