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  <p:sldMasterId id="2147483696" r:id="rId2"/>
  </p:sldMasterIdLst>
  <p:notesMasterIdLst>
    <p:notesMasterId r:id="rId16"/>
  </p:notesMasterIdLst>
  <p:handoutMasterIdLst>
    <p:handoutMasterId r:id="rId17"/>
  </p:handoutMasterIdLst>
  <p:sldIdLst>
    <p:sldId id="256" r:id="rId3"/>
    <p:sldId id="270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71" r:id="rId14"/>
    <p:sldId id="269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2016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A3B8ACB-5F0A-4A95-A702-A14744532EC0}" type="datetimeFigureOut">
              <a:rPr lang="en-US" smtClean="0"/>
              <a:t>11/15/2018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C714B6D-E850-4234-84AF-EFCC1DD7C0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754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FF274C6-85CB-4859-90F7-0D660F2BCEB0}" type="datetimeFigureOut">
              <a:rPr lang="en-US" smtClean="0"/>
              <a:t>11/15/2018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A69E9B1-4BF4-45F8-AAB8-0338141E0D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144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Appropriate Solution -  Release to family, refer to services, mobile outreach, hospitalization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9E9B1-4BF4-45F8-AAB8-0338141E0D4D}" type="slidenum">
              <a:rPr lang="en-US" smtClean="0"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is</a:t>
            </a:r>
            <a:r>
              <a:rPr lang="en-US" baseline="0" dirty="0"/>
              <a:t> a section of our CIT policy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9E9B1-4BF4-45F8-AAB8-0338141E0D4D}" type="slidenum">
              <a:rPr lang="en-US" smtClean="0"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9E9B1-4BF4-45F8-AAB8-0338141E0D4D}" type="slidenum">
              <a:rPr lang="en-US" smtClean="0"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NEW</a:t>
            </a:r>
            <a:r>
              <a:rPr lang="en-US" baseline="0" dirty="0"/>
              <a:t> CIT REPORT PROGRAM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9E9B1-4BF4-45F8-AAB8-0338141E0D4D}" type="slidenum">
              <a:rPr lang="en-US" smtClean="0"/>
              <a:t>11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20E3D-974A-4E25-96A8-4DC52CF56AA6}" type="datetimeFigureOut">
              <a:rPr lang="en-US" smtClean="0"/>
              <a:t>11/15/2018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1D46E-9FD6-4101-982A-CFB6825A665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7B39-9E92-4A35-AD3E-51D2E03F70EB}" type="datetimeFigureOut">
              <a:rPr lang="en-US" smtClean="0"/>
              <a:t>11/15/2018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CB42D-8DB6-4885-93E2-33065ED497B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7B39-9E92-4A35-AD3E-51D2E03F70EB}" type="datetimeFigureOut">
              <a:rPr lang="en-US" smtClean="0"/>
              <a:t>11/15/2018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CB42D-8DB6-4885-93E2-33065ED497B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7B39-9E92-4A35-AD3E-51D2E03F70EB}" type="datetimeFigureOut">
              <a:rPr lang="en-US" smtClean="0"/>
              <a:t>11/15/2018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CB42D-8DB6-4885-93E2-33065ED497B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7B39-9E92-4A35-AD3E-51D2E03F70EB}" type="datetimeFigureOut">
              <a:rPr lang="en-US" smtClean="0"/>
              <a:t>11/15/2018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CB42D-8DB6-4885-93E2-33065ED497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565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7B39-9E92-4A35-AD3E-51D2E03F70EB}" type="datetimeFigureOut">
              <a:rPr lang="en-US" smtClean="0"/>
              <a:t>11/15/2018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CB42D-8DB6-4885-93E2-33065ED497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9317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7B39-9E92-4A35-AD3E-51D2E03F70EB}" type="datetimeFigureOut">
              <a:rPr lang="en-US" smtClean="0"/>
              <a:t>11/15/2018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CB42D-8DB6-4885-93E2-33065ED497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2443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7B39-9E92-4A35-AD3E-51D2E03F70EB}" type="datetimeFigureOut">
              <a:rPr lang="en-US" smtClean="0"/>
              <a:t>11/15/2018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CB42D-8DB6-4885-93E2-33065ED497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312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7B39-9E92-4A35-AD3E-51D2E03F70EB}" type="datetimeFigureOut">
              <a:rPr lang="en-US" smtClean="0"/>
              <a:t>11/15/2018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CB42D-8DB6-4885-93E2-33065ED497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9736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7B39-9E92-4A35-AD3E-51D2E03F70EB}" type="datetimeFigureOut">
              <a:rPr lang="en-US" smtClean="0"/>
              <a:t>11/15/2018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CB42D-8DB6-4885-93E2-33065ED497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3180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7B39-9E92-4A35-AD3E-51D2E03F70EB}" type="datetimeFigureOut">
              <a:rPr lang="en-US" smtClean="0"/>
              <a:t>11/15/2018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CB42D-8DB6-4885-93E2-33065ED497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641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7B39-9E92-4A35-AD3E-51D2E03F70EB}" type="datetimeFigureOut">
              <a:rPr lang="en-US" smtClean="0"/>
              <a:t>11/15/2018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CB42D-8DB6-4885-93E2-33065ED497B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7B39-9E92-4A35-AD3E-51D2E03F70EB}" type="datetimeFigureOut">
              <a:rPr lang="en-US" smtClean="0"/>
              <a:t>11/15/2018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CB42D-8DB6-4885-93E2-33065ED497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6638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7B39-9E92-4A35-AD3E-51D2E03F70EB}" type="datetimeFigureOut">
              <a:rPr lang="en-US" smtClean="0"/>
              <a:t>11/15/2018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CB42D-8DB6-4885-93E2-33065ED497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7609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7B39-9E92-4A35-AD3E-51D2E03F70EB}" type="datetimeFigureOut">
              <a:rPr lang="en-US" smtClean="0"/>
              <a:t>11/15/2018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CB42D-8DB6-4885-93E2-33065ED497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1852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7B39-9E92-4A35-AD3E-51D2E03F70EB}" type="datetimeFigureOut">
              <a:rPr lang="en-US" smtClean="0"/>
              <a:t>11/15/2018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CB42D-8DB6-4885-93E2-33065ED497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0495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7B39-9E92-4A35-AD3E-51D2E03F70EB}" type="datetimeFigureOut">
              <a:rPr lang="en-US" smtClean="0"/>
              <a:t>11/15/2018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CB42D-8DB6-4885-93E2-33065ED497B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7300932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7B39-9E92-4A35-AD3E-51D2E03F70EB}" type="datetimeFigureOut">
              <a:rPr lang="en-US" smtClean="0"/>
              <a:t>11/15/2018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CB42D-8DB6-4885-93E2-33065ED497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66728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7B39-9E92-4A35-AD3E-51D2E03F70EB}" type="datetimeFigureOut">
              <a:rPr lang="en-US" smtClean="0"/>
              <a:t>11/15/2018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CB42D-8DB6-4885-93E2-33065ED497B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862764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7B39-9E92-4A35-AD3E-51D2E03F70EB}" type="datetimeFigureOut">
              <a:rPr lang="en-US" smtClean="0"/>
              <a:t>11/15/2018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CB42D-8DB6-4885-93E2-33065ED497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6036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7B39-9E92-4A35-AD3E-51D2E03F70EB}" type="datetimeFigureOut">
              <a:rPr lang="en-US" smtClean="0"/>
              <a:t>11/15/2018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CB42D-8DB6-4885-93E2-33065ED497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56378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7B39-9E92-4A35-AD3E-51D2E03F70EB}" type="datetimeFigureOut">
              <a:rPr lang="en-US" smtClean="0"/>
              <a:t>11/15/2018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CB42D-8DB6-4885-93E2-33065ED497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719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7B39-9E92-4A35-AD3E-51D2E03F70EB}" type="datetimeFigureOut">
              <a:rPr lang="en-US" smtClean="0"/>
              <a:t>11/15/2018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CB42D-8DB6-4885-93E2-33065ED497B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20E3D-974A-4E25-96A8-4DC52CF56AA6}" type="datetimeFigureOut">
              <a:rPr lang="en-US" smtClean="0"/>
              <a:t>11/15/2018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1D46E-9FD6-4101-982A-CFB6825A66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88901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7B39-9E92-4A35-AD3E-51D2E03F70EB}" type="datetimeFigureOut">
              <a:rPr lang="en-US" smtClean="0"/>
              <a:t>11/15/2018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CB42D-8DB6-4885-93E2-33065ED497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953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7B39-9E92-4A35-AD3E-51D2E03F70EB}" type="datetimeFigureOut">
              <a:rPr lang="en-US" smtClean="0"/>
              <a:t>11/15/2018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CB42D-8DB6-4885-93E2-33065ED497B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7B39-9E92-4A35-AD3E-51D2E03F70EB}" type="datetimeFigureOut">
              <a:rPr lang="en-US" smtClean="0"/>
              <a:t>11/15/2018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CB42D-8DB6-4885-93E2-33065ED497B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7B39-9E92-4A35-AD3E-51D2E03F70EB}" type="datetimeFigureOut">
              <a:rPr lang="en-US" smtClean="0"/>
              <a:t>11/15/2018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CB42D-8DB6-4885-93E2-33065ED497B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7B39-9E92-4A35-AD3E-51D2E03F70EB}" type="datetimeFigureOut">
              <a:rPr lang="en-US" smtClean="0"/>
              <a:t>11/15/2018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CB42D-8DB6-4885-93E2-33065ED497B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7B39-9E92-4A35-AD3E-51D2E03F70EB}" type="datetimeFigureOut">
              <a:rPr lang="en-US" smtClean="0"/>
              <a:t>11/15/2018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CB42D-8DB6-4885-93E2-33065ED497B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7B39-9E92-4A35-AD3E-51D2E03F70EB}" type="datetimeFigureOut">
              <a:rPr lang="en-US" smtClean="0"/>
              <a:t>11/15/2018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CB42D-8DB6-4885-93E2-33065ED497B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15.xml"/><Relationship Id="rId21" Type="http://schemas.openxmlformats.org/officeDocument/2006/relationships/image" Target="../media/image1.jpeg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19" Type="http://schemas.openxmlformats.org/officeDocument/2006/relationships/slideLayout" Target="../slideLayouts/slideLayout31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Relationship Id="rId22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27B39-9E92-4A35-AD3E-51D2E03F70EB}" type="datetimeFigureOut">
              <a:rPr lang="en-US" smtClean="0"/>
              <a:t>11/15/2018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CB42D-8DB6-4885-93E2-33065ED497B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county cit.jp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8534400" y="6172200"/>
            <a:ext cx="609600" cy="685800"/>
          </a:xfrm>
          <a:prstGeom prst="rect">
            <a:avLst/>
          </a:prstGeom>
        </p:spPr>
      </p:pic>
      <p:pic>
        <p:nvPicPr>
          <p:cNvPr id="8" name="Picture 7" descr="Missouri STate CIT Logo.no words.bmp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1" y="6248400"/>
            <a:ext cx="761999" cy="6096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F027B39-9E92-4A35-AD3E-51D2E03F70EB}" type="datetimeFigureOut">
              <a:rPr lang="en-US" smtClean="0"/>
              <a:t>11/15/2018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FACB42D-8DB6-4885-93E2-33065ED497B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3" name="Picture 12" descr="county cit.jpg">
            <a:extLst>
              <a:ext uri="{FF2B5EF4-FFF2-40B4-BE49-F238E27FC236}">
                <a16:creationId xmlns:a16="http://schemas.microsoft.com/office/drawing/2014/main" id="{2FD17027-29C8-45F8-91FE-3598F56CC4C7}"/>
              </a:ext>
            </a:extLst>
          </p:cNvPr>
          <p:cNvPicPr>
            <a:picLocks noChangeAspect="1"/>
          </p:cNvPicPr>
          <p:nvPr userDrawn="1"/>
        </p:nvPicPr>
        <p:blipFill>
          <a:blip r:embed="rId21" cstate="print"/>
          <a:stretch>
            <a:fillRect/>
          </a:stretch>
        </p:blipFill>
        <p:spPr>
          <a:xfrm>
            <a:off x="8534400" y="6172200"/>
            <a:ext cx="609600" cy="685800"/>
          </a:xfrm>
          <a:prstGeom prst="rect">
            <a:avLst/>
          </a:prstGeom>
        </p:spPr>
      </p:pic>
      <p:pic>
        <p:nvPicPr>
          <p:cNvPr id="14" name="Picture 13" descr="Missouri STate CIT Logo.no words.bmp">
            <a:extLst>
              <a:ext uri="{FF2B5EF4-FFF2-40B4-BE49-F238E27FC236}">
                <a16:creationId xmlns:a16="http://schemas.microsoft.com/office/drawing/2014/main" id="{92EFEB1F-1AB3-4AED-A54F-154D045C8CA5}"/>
              </a:ext>
            </a:extLst>
          </p:cNvPr>
          <p:cNvPicPr>
            <a:picLocks noChangeAspect="1"/>
          </p:cNvPicPr>
          <p:nvPr userDrawn="1"/>
        </p:nvPicPr>
        <p:blipFill>
          <a:blip r:embed="rId22" cstate="print"/>
          <a:stretch>
            <a:fillRect/>
          </a:stretch>
        </p:blipFill>
        <p:spPr>
          <a:xfrm>
            <a:off x="1" y="6248400"/>
            <a:ext cx="761999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3677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  <p:sldLayoutId id="2147483714" r:id="rId18"/>
    <p:sldLayoutId id="2147483715" r:id="rId19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iff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if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Jklaus@Mocoalition.org" TargetMode="External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iff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EB90296-CFE0-401D-9CA3-32966EC4F0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171009" y="8467"/>
            <a:ext cx="28575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8C9B4EE-7611-4ED9-B356-7BDD377C3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4581127" y="91545"/>
            <a:ext cx="4560491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A4F266A-F2F7-47CD-8BBC-E3777E982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426868" y="228600"/>
            <a:ext cx="371475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0D69C80-8919-4A32-B897-F2A21F940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501877" y="32278"/>
            <a:ext cx="3639742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427B072-CC5B-481B-9719-8CD4C54444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884069" y="609601"/>
            <a:ext cx="325754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285FDA20-1F2D-4C6B-BEA2-541F2A2DBD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9144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1" name="Snip Diagonal Corner Rectangle 6">
            <a:extLst>
              <a:ext uri="{FF2B5EF4-FFF2-40B4-BE49-F238E27FC236}">
                <a16:creationId xmlns:a16="http://schemas.microsoft.com/office/drawing/2014/main" id="{D7A1FF82-7172-4BD7-A331-B18CA494D3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9143306" cy="6857998"/>
          </a:xfrm>
          <a:prstGeom prst="snip2DiagRect">
            <a:avLst>
              <a:gd name="adj1" fmla="val 0"/>
              <a:gd name="adj2" fmla="val 42414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4380" y="2186302"/>
            <a:ext cx="6553200" cy="2716107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600">
                <a:solidFill>
                  <a:schemeClr val="tx2"/>
                </a:solidFill>
              </a:rPr>
              <a:t>CIT Policy Considerations, Supervision of CIT Officers and CIT Report Writing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BCB4FE-C83F-40B7-A5C3-031FB18B0AC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753686" y="4902409"/>
            <a:ext cx="5004940" cy="91440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100">
                <a:solidFill>
                  <a:schemeClr val="tx1"/>
                </a:solidFill>
              </a:rPr>
              <a:t>Detective Jason Klaus</a:t>
            </a:r>
          </a:p>
          <a:p>
            <a:pPr marL="0" indent="0">
              <a:buNone/>
            </a:pPr>
            <a:r>
              <a:rPr lang="en-US" sz="2100">
                <a:solidFill>
                  <a:schemeClr val="tx1"/>
                </a:solidFill>
              </a:rPr>
              <a:t>Perry County MO Sheriff’s Office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2103B461-323C-4912-BFFD-C375826620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905229" y="2963333"/>
            <a:ext cx="2236395" cy="3208867"/>
            <a:chOff x="9206969" y="2963333"/>
            <a:chExt cx="2981858" cy="32088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BC21318-F4F4-4524-95D1-6B7FE0A788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D9FFA8E5-974F-409E-89C6-E185BD9093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384E2B1-7008-45EE-9F2E-FEF3A08978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D4563410-7FE9-4955-89C6-0FB9326CD3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AD14C0E-D5DF-4BDC-BD92-642CFF1801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5C6ACA56-9AD4-4EE6-8F38-8C18968ACE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E655210-4EEB-44D9-B394-6FB4139BFC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7759" y="480060"/>
            <a:ext cx="8428482" cy="5897880"/>
          </a:xfrm>
          <a:prstGeom prst="rect">
            <a:avLst/>
          </a:prstGeom>
          <a:solidFill>
            <a:srgbClr val="FFFFFF"/>
          </a:solidFill>
          <a:ln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6770" y="643467"/>
            <a:ext cx="4310459" cy="5571066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3B461-323C-4912-BFFD-C375826620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905229" y="2963333"/>
            <a:ext cx="2236395" cy="3208867"/>
            <a:chOff x="9206969" y="2963333"/>
            <a:chExt cx="2981858" cy="32088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FBC21318-F4F4-4524-95D1-6B7FE0A788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D9FFA8E5-974F-409E-89C6-E185BD9093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C384E2B1-7008-45EE-9F2E-FEF3A08978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D4563410-7FE9-4955-89C6-0FB9326CD3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3AD14C0E-D5DF-4BDC-BD92-642CFF1801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ctangle 29">
            <a:extLst>
              <a:ext uri="{FF2B5EF4-FFF2-40B4-BE49-F238E27FC236}">
                <a16:creationId xmlns:a16="http://schemas.microsoft.com/office/drawing/2014/main" id="{5C6ACA56-9AD4-4EE6-8F38-8C18968ACE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E655210-4EEB-44D9-B394-6FB4139BFC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7759" y="480060"/>
            <a:ext cx="8428482" cy="5897880"/>
          </a:xfrm>
          <a:prstGeom prst="rect">
            <a:avLst/>
          </a:prstGeom>
          <a:solidFill>
            <a:srgbClr val="FFFFFF"/>
          </a:solidFill>
          <a:ln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6770" y="643467"/>
            <a:ext cx="4310459" cy="5571066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54">
            <a:extLst>
              <a:ext uri="{FF2B5EF4-FFF2-40B4-BE49-F238E27FC236}">
                <a16:creationId xmlns:a16="http://schemas.microsoft.com/office/drawing/2014/main" id="{62CE031E-EE35-4AA7-9784-8050933277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905229" y="2963333"/>
            <a:ext cx="2236395" cy="3208867"/>
            <a:chOff x="9206969" y="2963333"/>
            <a:chExt cx="2981858" cy="3208867"/>
          </a:xfrm>
        </p:grpSpPr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118D62D3-5800-4F4A-95BE-C1A2BB8B23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4C9E4F52-5D94-4242-AC69-EE6A23FAB1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322CC7C0-D1D6-4FF0-A60C-1AEB9C8736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99B43E48-8275-4871-8745-F5CB75CFDB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E87ED701-F942-4771-8F92-6EFCC2E8E0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4" name="Rectangle 61">
            <a:extLst>
              <a:ext uri="{FF2B5EF4-FFF2-40B4-BE49-F238E27FC236}">
                <a16:creationId xmlns:a16="http://schemas.microsoft.com/office/drawing/2014/main" id="{124D9F5B-C72B-41EE-97C2-D3600B6271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3085" y="4487332"/>
            <a:ext cx="3153752" cy="15070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rgbClr val="FFFFFF"/>
                </a:solidFill>
              </a:rPr>
              <a:t>Why is it important to document CIT Incidents?</a:t>
            </a:r>
          </a:p>
        </p:txBody>
      </p:sp>
      <p:pic>
        <p:nvPicPr>
          <p:cNvPr id="6" name="Content Placeholder 5" descr="zero-liability.jpg"/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print"/>
          <a:srcRect t="5344" r="-1" b="4454"/>
          <a:stretch/>
        </p:blipFill>
        <p:spPr>
          <a:xfrm>
            <a:off x="538163" y="1379689"/>
            <a:ext cx="3665599" cy="3878487"/>
          </a:xfrm>
          <a:prstGeom prst="rect">
            <a:avLst/>
          </a:prstGeom>
          <a:effectLst>
            <a:innerShdw blurRad="57150" dist="38100" dir="14460000">
              <a:prstClr val="black">
                <a:alpha val="70000"/>
              </a:prstClr>
            </a:innerShdw>
          </a:effectLst>
        </p:spPr>
      </p:pic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1998" y="685800"/>
            <a:ext cx="3614740" cy="36152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1600">
                <a:solidFill>
                  <a:srgbClr val="0F496F"/>
                </a:solidFill>
              </a:rPr>
              <a:t>Connect consumers with appropriate care</a:t>
            </a:r>
          </a:p>
          <a:p>
            <a:endParaRPr lang="en-US" sz="1600">
              <a:solidFill>
                <a:srgbClr val="0F496F"/>
              </a:solidFill>
            </a:endParaRPr>
          </a:p>
          <a:p>
            <a:r>
              <a:rPr lang="en-US" sz="1600">
                <a:solidFill>
                  <a:srgbClr val="0F496F"/>
                </a:solidFill>
              </a:rPr>
              <a:t>Funding</a:t>
            </a:r>
          </a:p>
          <a:p>
            <a:endParaRPr lang="en-US" sz="1600">
              <a:solidFill>
                <a:srgbClr val="0F496F"/>
              </a:solidFill>
            </a:endParaRPr>
          </a:p>
          <a:p>
            <a:r>
              <a:rPr lang="en-US" sz="1600">
                <a:solidFill>
                  <a:srgbClr val="0F496F"/>
                </a:solidFill>
              </a:rPr>
              <a:t>Community Relations</a:t>
            </a:r>
          </a:p>
          <a:p>
            <a:endParaRPr lang="en-US" sz="1600">
              <a:solidFill>
                <a:srgbClr val="0F496F"/>
              </a:solidFill>
            </a:endParaRPr>
          </a:p>
          <a:p>
            <a:r>
              <a:rPr lang="en-US" sz="1600" b="1">
                <a:solidFill>
                  <a:srgbClr val="0F496F"/>
                </a:solidFill>
              </a:rPr>
              <a:t>LIABILITY</a:t>
            </a:r>
          </a:p>
        </p:txBody>
      </p:sp>
      <p:grpSp>
        <p:nvGrpSpPr>
          <p:cNvPr id="75" name="Group 63">
            <a:extLst>
              <a:ext uri="{FF2B5EF4-FFF2-40B4-BE49-F238E27FC236}">
                <a16:creationId xmlns:a16="http://schemas.microsoft.com/office/drawing/2014/main" id="{0180A64C-1862-4B1B-8953-FA96DEE4C4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905229" y="2963333"/>
            <a:ext cx="2236395" cy="3208867"/>
            <a:chOff x="9206969" y="2963333"/>
            <a:chExt cx="2981858" cy="3208867"/>
          </a:xfrm>
        </p:grpSpPr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52859A51-B3CA-4126-956F-D0DCCBA212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65">
              <a:extLst>
                <a:ext uri="{FF2B5EF4-FFF2-40B4-BE49-F238E27FC236}">
                  <a16:creationId xmlns:a16="http://schemas.microsoft.com/office/drawing/2014/main" id="{1ECA05ED-FBC3-48F4-8E6D-AB89EC6081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5EE24CC5-F080-45A3-B2B4-59A7BCA5AB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B3EC6EC2-2351-427C-90C2-F107915733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D524D87A-9540-4F77-B006-823176623B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14">
            <a:extLst>
              <a:ext uri="{FF2B5EF4-FFF2-40B4-BE49-F238E27FC236}">
                <a16:creationId xmlns:a16="http://schemas.microsoft.com/office/drawing/2014/main" id="{8F1EF17D-1B70-428C-8A8A-A2C5B390E1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905229" y="2963333"/>
            <a:ext cx="2236395" cy="3208867"/>
            <a:chOff x="9206969" y="2963333"/>
            <a:chExt cx="2981858" cy="3208867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12FAEDF3-CEC8-4BF6-8EA7-4079C47183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398DB8F4-CD77-4FCC-8544-ADE8B478C1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22202DFE-039D-48E4-8536-FA30F2489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1F05E26-510E-4164-83C7-28E4FE9D7E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E632161A-50D4-4D96-887A-98FC920931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33" name="Rectangle 21">
            <a:extLst>
              <a:ext uri="{FF2B5EF4-FFF2-40B4-BE49-F238E27FC236}">
                <a16:creationId xmlns:a16="http://schemas.microsoft.com/office/drawing/2014/main" id="{B9403C7F-76AE-4587-92A2-D4E41EBE6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3934" y="4487332"/>
            <a:ext cx="4220368" cy="15070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/>
              <a:t>QUESTIONS</a:t>
            </a:r>
          </a:p>
        </p:txBody>
      </p:sp>
      <p:pic>
        <p:nvPicPr>
          <p:cNvPr id="10" name="Content Placeholder 9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22B3B851-B0B4-4D74-87F3-B8DC3141F84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28" r="31673"/>
          <a:stretch/>
        </p:blipFill>
        <p:spPr>
          <a:xfrm>
            <a:off x="623" y="10"/>
            <a:ext cx="2626519" cy="6857990"/>
          </a:xfrm>
          <a:prstGeom prst="rect">
            <a:avLst/>
          </a:prstGeom>
          <a:effectLst>
            <a:innerShdw blurRad="57150" dist="38100" dir="14460000">
              <a:prstClr val="black">
                <a:alpha val="70000"/>
              </a:prstClr>
            </a:innerShdw>
          </a:effectLst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B8FBE97-FEA4-4819-A713-B6412E7ABE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913459" y="685800"/>
            <a:ext cx="4969554" cy="36152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Detective Jason Klaus</a:t>
            </a:r>
          </a:p>
          <a:p>
            <a:r>
              <a:rPr lang="en-US" dirty="0"/>
              <a:t>Email: </a:t>
            </a:r>
            <a:r>
              <a:rPr lang="en-US" dirty="0">
                <a:hlinkClick r:id="rId3"/>
              </a:rPr>
              <a:t>Jklaus@Mocoalition.org</a:t>
            </a:r>
            <a:endParaRPr lang="en-US" dirty="0"/>
          </a:p>
          <a:p>
            <a:r>
              <a:rPr lang="en-US" dirty="0"/>
              <a:t>Phone:573-768-6179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D6C71778-3DDA-4748-AEBB-2A4B750163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905229" y="2963333"/>
            <a:ext cx="2236395" cy="3208867"/>
            <a:chOff x="9206969" y="2963333"/>
            <a:chExt cx="2981858" cy="3208867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BA1F5C7D-5183-424E-BD72-BBFC59C5A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B848F76E-D8DE-4826-901B-4E4090240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FAE84420-E672-4A16-8384-42BDDC4A9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044D91EB-FA8D-4FD3-88F8-053F9962BD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756B711F-46BD-4789-926C-CF2F01F71D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ADF2543-1B6F-4FBC-A7AF-53A0430E05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13159" y="485244"/>
            <a:ext cx="6400800" cy="1507067"/>
          </a:xfrm>
        </p:spPr>
        <p:txBody>
          <a:bodyPr>
            <a:normAutofit/>
          </a:bodyPr>
          <a:lstStyle/>
          <a:p>
            <a:r>
              <a:rPr lang="en-US" dirty="0"/>
              <a:t>Objectives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13159" y="2068511"/>
            <a:ext cx="6400800" cy="3615267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1"/>
                </a:solidFill>
              </a:rPr>
              <a:t>Describe what should be in a crisis intervention team program policy</a:t>
            </a:r>
          </a:p>
          <a:p>
            <a:r>
              <a:rPr lang="en-US">
                <a:solidFill>
                  <a:schemeClr val="tx1"/>
                </a:solidFill>
              </a:rPr>
              <a:t>List the responsibilities of a CIT officer</a:t>
            </a:r>
          </a:p>
          <a:p>
            <a:r>
              <a:rPr lang="en-US">
                <a:solidFill>
                  <a:schemeClr val="tx1"/>
                </a:solidFill>
              </a:rPr>
              <a:t>Explain the responsibilities of a supervisor with regard to CIT officers</a:t>
            </a:r>
          </a:p>
          <a:p>
            <a:r>
              <a:rPr lang="en-US">
                <a:solidFill>
                  <a:schemeClr val="tx1"/>
                </a:solidFill>
              </a:rPr>
              <a:t>Explain what a CIT report should contain and how to properly complete a CIT report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80A6E81-6B71-43DF-877B-E964A9A4C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905229" y="2963333"/>
            <a:ext cx="2236395" cy="3208867"/>
            <a:chOff x="9206969" y="2963333"/>
            <a:chExt cx="2981858" cy="32088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4E35C3AD-357F-4004-A3F3-2D4EAF34A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37B6032-0A70-4F26-A9A3-B4D60DF118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E192CE3-3DD1-448F-93BE-42983DA0D5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E6D3DA09-5C72-4562-BEDE-1937DF87E8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D6ACA7CA-2A20-49D7-9053-E076463D79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CADF2543-1B6F-4FBC-A7AF-53A0430E05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13159" y="485244"/>
            <a:ext cx="6400800" cy="1507067"/>
          </a:xfrm>
        </p:spPr>
        <p:txBody>
          <a:bodyPr>
            <a:normAutofit/>
          </a:bodyPr>
          <a:lstStyle/>
          <a:p>
            <a:r>
              <a:rPr lang="en-US" dirty="0"/>
              <a:t>Responsibilities of CIT Officer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13159" y="2068511"/>
            <a:ext cx="6400800" cy="3615267"/>
          </a:xfrm>
        </p:spPr>
        <p:txBody>
          <a:bodyPr>
            <a:normAutofit/>
          </a:bodyPr>
          <a:lstStyle/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Use specialized skills to de-escalate situation and decide the appropriate solution</a:t>
            </a:r>
          </a:p>
          <a:p>
            <a:r>
              <a:rPr lang="en-US" dirty="0">
                <a:solidFill>
                  <a:schemeClr val="tx1"/>
                </a:solidFill>
              </a:rPr>
              <a:t>If hospitalization is necessary, arrange for transportation (ambulance or patrol unit)</a:t>
            </a:r>
          </a:p>
          <a:p>
            <a:r>
              <a:rPr lang="en-US" dirty="0">
                <a:solidFill>
                  <a:schemeClr val="tx1"/>
                </a:solidFill>
              </a:rPr>
              <a:t>If transporting to Justice Center or Jail Detention, notify jail staff</a:t>
            </a:r>
          </a:p>
          <a:p>
            <a:r>
              <a:rPr lang="en-US" dirty="0">
                <a:solidFill>
                  <a:schemeClr val="tx1"/>
                </a:solidFill>
              </a:rPr>
              <a:t>Complete Computer Aided Dispatch (CAD) Alert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80A6E81-6B71-43DF-877B-E964A9A4C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905229" y="2963333"/>
            <a:ext cx="2236395" cy="3208867"/>
            <a:chOff x="9206969" y="2963333"/>
            <a:chExt cx="2981858" cy="3208867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E35C3AD-357F-4004-A3F3-2D4EAF34A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337B6032-0A70-4F26-A9A3-B4D60DF118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DE192CE3-3DD1-448F-93BE-42983DA0D5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E6D3DA09-5C72-4562-BEDE-1937DF87E8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D6ACA7CA-2A20-49D7-9053-E076463D79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ADF2543-1B6F-4FBC-A7AF-53A0430E05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485244"/>
            <a:ext cx="6400800" cy="1507067"/>
          </a:xfrm>
        </p:spPr>
        <p:txBody>
          <a:bodyPr>
            <a:normAutofit/>
          </a:bodyPr>
          <a:lstStyle/>
          <a:p>
            <a:r>
              <a:rPr lang="en-US" dirty="0"/>
              <a:t>Transportation of Consumers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159" y="2068511"/>
            <a:ext cx="6400800" cy="361526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Preferred method of transporting an individual with a mental health disorder is by ambulance</a:t>
            </a:r>
          </a:p>
          <a:p>
            <a:r>
              <a:rPr lang="en-US" dirty="0">
                <a:solidFill>
                  <a:schemeClr val="tx1"/>
                </a:solidFill>
              </a:rPr>
              <a:t>Non-violent consumer may be transported to mental health facility in patrol car with supervisor permission</a:t>
            </a:r>
          </a:p>
          <a:p>
            <a:r>
              <a:rPr lang="en-US" dirty="0">
                <a:solidFill>
                  <a:schemeClr val="tx1"/>
                </a:solidFill>
              </a:rPr>
              <a:t>If necessary, an officer can ride in the ambulance with the consumer (if policy allows)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80A6E81-6B71-43DF-877B-E964A9A4C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905229" y="2963333"/>
            <a:ext cx="2236395" cy="3208867"/>
            <a:chOff x="9206969" y="2963333"/>
            <a:chExt cx="2981858" cy="32088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E35C3AD-357F-4004-A3F3-2D4EAF34A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37B6032-0A70-4F26-A9A3-B4D60DF118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DE192CE3-3DD1-448F-93BE-42983DA0D5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E6D3DA09-5C72-4562-BEDE-1937DF87E8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6ACA7CA-2A20-49D7-9053-E076463D79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roup 58">
            <a:extLst>
              <a:ext uri="{FF2B5EF4-FFF2-40B4-BE49-F238E27FC236}">
                <a16:creationId xmlns:a16="http://schemas.microsoft.com/office/drawing/2014/main" id="{8F1EF17D-1B70-428C-8A8A-A2C5B390E1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905229" y="2963333"/>
            <a:ext cx="2236395" cy="3208867"/>
            <a:chOff x="9206969" y="2963333"/>
            <a:chExt cx="2981858" cy="3208867"/>
          </a:xfrm>
        </p:grpSpPr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12FAEDF3-CEC8-4BF6-8EA7-4079C47183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398DB8F4-CD77-4FCC-8544-ADE8B478C1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22202DFE-039D-48E4-8536-FA30F2489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81F05E26-510E-4164-83C7-28E4FE9D7E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E632161A-50D4-4D96-887A-98FC920931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66" name="Rectangle 65">
            <a:extLst>
              <a:ext uri="{FF2B5EF4-FFF2-40B4-BE49-F238E27FC236}">
                <a16:creationId xmlns:a16="http://schemas.microsoft.com/office/drawing/2014/main" id="{8F4E830A-06F9-4EAA-9E65-110CF24217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381" y="0"/>
            <a:ext cx="9143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 descr="trapped.jpg"/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print">
            <a:alphaModFix amt="35000"/>
            <a:extLst/>
          </a:blip>
          <a:srcRect/>
          <a:stretch/>
        </p:blipFill>
        <p:spPr>
          <a:xfrm>
            <a:off x="2380" y="10"/>
            <a:ext cx="9144000" cy="68579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4487332"/>
            <a:ext cx="6400800" cy="15070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/>
              <a:t>CIT Reporting 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3159" y="685800"/>
            <a:ext cx="6400800" cy="36152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600" dirty="0">
                <a:solidFill>
                  <a:schemeClr val="tx1"/>
                </a:solidFill>
              </a:rPr>
              <a:t>Primary officer completes original incident report</a:t>
            </a:r>
          </a:p>
          <a:p>
            <a:pPr>
              <a:lnSpc>
                <a:spcPct val="90000"/>
              </a:lnSpc>
            </a:pPr>
            <a:endParaRPr lang="en-US" sz="26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600" dirty="0">
                <a:solidFill>
                  <a:schemeClr val="tx1"/>
                </a:solidFill>
              </a:rPr>
              <a:t>CIT officer completes the CIT report and </a:t>
            </a:r>
            <a:r>
              <a:rPr lang="en-US" sz="2600" dirty="0" err="1">
                <a:solidFill>
                  <a:schemeClr val="tx1"/>
                </a:solidFill>
              </a:rPr>
              <a:t>affidavis</a:t>
            </a:r>
            <a:r>
              <a:rPr lang="en-US" sz="2600" dirty="0">
                <a:solidFill>
                  <a:schemeClr val="tx1"/>
                </a:solidFill>
              </a:rPr>
              <a:t>, if necessary</a:t>
            </a:r>
          </a:p>
          <a:p>
            <a:pPr>
              <a:lnSpc>
                <a:spcPct val="90000"/>
              </a:lnSpc>
            </a:pPr>
            <a:endParaRPr lang="en-US" sz="26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600" dirty="0">
                <a:solidFill>
                  <a:schemeClr val="tx1"/>
                </a:solidFill>
              </a:rPr>
              <a:t>Mental Health Court Warrant application procedure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CADF2543-1B6F-4FBC-A7AF-53A0430E05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13159" y="485244"/>
            <a:ext cx="6400800" cy="1507067"/>
          </a:xfrm>
        </p:spPr>
        <p:txBody>
          <a:bodyPr>
            <a:normAutofit/>
          </a:bodyPr>
          <a:lstStyle/>
          <a:p>
            <a:r>
              <a:rPr lang="en-US"/>
              <a:t>Supervision of CIT Officers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13159" y="2068511"/>
            <a:ext cx="6400800" cy="361526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Ensure CIT officers complete the CIT Report</a:t>
            </a:r>
            <a:endParaRPr lang="en-US" b="1" i="1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Review CIT Reports </a:t>
            </a:r>
          </a:p>
          <a:p>
            <a:r>
              <a:rPr lang="en-US" dirty="0">
                <a:solidFill>
                  <a:schemeClr val="tx1"/>
                </a:solidFill>
              </a:rPr>
              <a:t>Ensure CIT officers refer consumers to resources (CMHL)</a:t>
            </a:r>
          </a:p>
          <a:p>
            <a:r>
              <a:rPr lang="en-US" dirty="0">
                <a:solidFill>
                  <a:schemeClr val="tx1"/>
                </a:solidFill>
              </a:rPr>
              <a:t>Ensure CIT officers complete warrant applications on consumers</a:t>
            </a:r>
          </a:p>
          <a:p>
            <a:r>
              <a:rPr lang="en-US" dirty="0">
                <a:solidFill>
                  <a:schemeClr val="tx1"/>
                </a:solidFill>
              </a:rPr>
              <a:t>Attend local CIT Council Meetings</a:t>
            </a:r>
          </a:p>
          <a:p>
            <a:r>
              <a:rPr lang="en-US" dirty="0">
                <a:solidFill>
                  <a:schemeClr val="tx1"/>
                </a:solidFill>
              </a:rPr>
              <a:t>Notify CIT Unit Supervisor of successes and issues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80A6E81-6B71-43DF-877B-E964A9A4C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905229" y="2963333"/>
            <a:ext cx="2236395" cy="3208867"/>
            <a:chOff x="9206969" y="2963333"/>
            <a:chExt cx="2981858" cy="3208867"/>
          </a:xfrm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4E35C3AD-357F-4004-A3F3-2D4EAF34A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337B6032-0A70-4F26-A9A3-B4D60DF118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DE192CE3-3DD1-448F-93BE-42983DA0D5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E6D3DA09-5C72-4562-BEDE-1937DF87E8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D6ACA7CA-2A20-49D7-9053-E076463D79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6" name="Rectangle 115">
            <a:extLst>
              <a:ext uri="{FF2B5EF4-FFF2-40B4-BE49-F238E27FC236}">
                <a16:creationId xmlns:a16="http://schemas.microsoft.com/office/drawing/2014/main" id="{1EB20B44-7036-4CA2-A2C8-090E3EF2B1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99230" y="4473679"/>
            <a:ext cx="7164419" cy="1233251"/>
          </a:xfrm>
        </p:spPr>
        <p:txBody>
          <a:bodyPr>
            <a:normAutofit/>
          </a:bodyPr>
          <a:lstStyle/>
          <a:p>
            <a:r>
              <a:rPr lang="en-US"/>
              <a:t>CIT Report Writing</a:t>
            </a:r>
          </a:p>
        </p:txBody>
      </p: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7200E4EA-CDF9-486F-BB7F-78FDD147C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905229" y="2963333"/>
            <a:ext cx="2236395" cy="3208867"/>
            <a:chOff x="9206969" y="2963333"/>
            <a:chExt cx="2981858" cy="3208867"/>
          </a:xfrm>
        </p:grpSpPr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174D49C9-D395-4276-AFB2-378C4CD000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C66B8E82-AC48-4BA5-BB7E-09659FD0AA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27B4BA15-CAEA-4CC1-B31F-B6DC06C61A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472107E4-2149-468E-9673-52C44761D9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32A6BA7A-081B-423C-AB3B-4BE6C6BAC7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5" name="Snip Diagonal Corner Rectangle 12">
            <a:extLst>
              <a:ext uri="{FF2B5EF4-FFF2-40B4-BE49-F238E27FC236}">
                <a16:creationId xmlns:a16="http://schemas.microsoft.com/office/drawing/2014/main" id="{37A342F4-E625-4D46-A79F-C057C4C4E3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4188" y="690851"/>
            <a:ext cx="7211752" cy="3584587"/>
          </a:xfrm>
          <a:prstGeom prst="snip2DiagRect">
            <a:avLst>
              <a:gd name="adj1" fmla="val 12305"/>
              <a:gd name="adj2" fmla="val 0"/>
            </a:avLst>
          </a:prstGeom>
          <a:solidFill>
            <a:schemeClr val="tx1"/>
          </a:solidFill>
          <a:ln>
            <a:solidFill>
              <a:srgbClr val="FFFFFF">
                <a:alpha val="40000"/>
              </a:srgbClr>
            </a:solidFill>
          </a:ln>
          <a:effectLst>
            <a:innerShdw blurRad="57150" dist="38100" dir="14460000">
              <a:prstClr val="black">
                <a:alpha val="7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Repot-Writing-.jpg"/>
          <p:cNvPicPr>
            <a:picLocks noChangeAspect="1"/>
          </p:cNvPicPr>
          <p:nvPr/>
        </p:nvPicPr>
        <p:blipFill rotWithShape="1">
          <a:blip r:embed="rId2" cstate="print"/>
          <a:srcRect l="17563" r="31085" b="-1"/>
          <a:stretch/>
        </p:blipFill>
        <p:spPr>
          <a:xfrm>
            <a:off x="626201" y="854087"/>
            <a:ext cx="2246325" cy="3280831"/>
          </a:xfrm>
          <a:custGeom>
            <a:avLst/>
            <a:gdLst>
              <a:gd name="connsiteX0" fmla="*/ 402071 w 2995100"/>
              <a:gd name="connsiteY0" fmla="*/ 0 h 3280831"/>
              <a:gd name="connsiteX1" fmla="*/ 2995100 w 2995100"/>
              <a:gd name="connsiteY1" fmla="*/ 0 h 3280831"/>
              <a:gd name="connsiteX2" fmla="*/ 2995100 w 2995100"/>
              <a:gd name="connsiteY2" fmla="*/ 3280831 h 3280831"/>
              <a:gd name="connsiteX3" fmla="*/ 0 w 2995100"/>
              <a:gd name="connsiteY3" fmla="*/ 3280831 h 3280831"/>
              <a:gd name="connsiteX4" fmla="*/ 0 w 2995100"/>
              <a:gd name="connsiteY4" fmla="*/ 402071 h 3280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95100" h="3280831">
                <a:moveTo>
                  <a:pt x="402071" y="0"/>
                </a:moveTo>
                <a:lnTo>
                  <a:pt x="2995100" y="0"/>
                </a:lnTo>
                <a:lnTo>
                  <a:pt x="2995100" y="3280831"/>
                </a:lnTo>
                <a:lnTo>
                  <a:pt x="0" y="3280831"/>
                </a:lnTo>
                <a:lnTo>
                  <a:pt x="0" y="402071"/>
                </a:lnTo>
                <a:close/>
              </a:path>
            </a:pathLst>
          </a:custGeom>
        </p:spPr>
      </p:pic>
      <p:pic>
        <p:nvPicPr>
          <p:cNvPr id="6" name="Picture 5" descr="imagesCAMMX5UT.jpg"/>
          <p:cNvPicPr>
            <a:picLocks noChangeAspect="1"/>
          </p:cNvPicPr>
          <p:nvPr/>
        </p:nvPicPr>
        <p:blipFill rotWithShape="1">
          <a:blip r:embed="rId3" cstate="print"/>
          <a:srcRect l="4727" r="49310" b="-1"/>
          <a:stretch/>
        </p:blipFill>
        <p:spPr>
          <a:xfrm>
            <a:off x="2983380" y="854087"/>
            <a:ext cx="2261962" cy="3280831"/>
          </a:xfrm>
          <a:prstGeom prst="rect">
            <a:avLst/>
          </a:prstGeom>
        </p:spPr>
      </p:pic>
      <p:pic>
        <p:nvPicPr>
          <p:cNvPr id="7" name="Picture 6" descr="BestPractices-14.jpg"/>
          <p:cNvPicPr>
            <a:picLocks noChangeAspect="1"/>
          </p:cNvPicPr>
          <p:nvPr/>
        </p:nvPicPr>
        <p:blipFill rotWithShape="1">
          <a:blip r:embed="rId4" cstate="print"/>
          <a:srcRect l="27280" r="25318" b="4"/>
          <a:stretch/>
        </p:blipFill>
        <p:spPr>
          <a:xfrm>
            <a:off x="5356197" y="854087"/>
            <a:ext cx="2237731" cy="3280831"/>
          </a:xfrm>
          <a:custGeom>
            <a:avLst/>
            <a:gdLst>
              <a:gd name="connsiteX0" fmla="*/ 0 w 2983642"/>
              <a:gd name="connsiteY0" fmla="*/ 0 h 3280831"/>
              <a:gd name="connsiteX1" fmla="*/ 2983642 w 2983642"/>
              <a:gd name="connsiteY1" fmla="*/ 0 h 3280831"/>
              <a:gd name="connsiteX2" fmla="*/ 2983642 w 2983642"/>
              <a:gd name="connsiteY2" fmla="*/ 2876895 h 3280831"/>
              <a:gd name="connsiteX3" fmla="*/ 2579706 w 2983642"/>
              <a:gd name="connsiteY3" fmla="*/ 3280831 h 3280831"/>
              <a:gd name="connsiteX4" fmla="*/ 0 w 2983642"/>
              <a:gd name="connsiteY4" fmla="*/ 3280831 h 3280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83642" h="3280831">
                <a:moveTo>
                  <a:pt x="0" y="0"/>
                </a:moveTo>
                <a:lnTo>
                  <a:pt x="2983642" y="0"/>
                </a:lnTo>
                <a:lnTo>
                  <a:pt x="2983642" y="2876895"/>
                </a:lnTo>
                <a:lnTo>
                  <a:pt x="2579706" y="3280831"/>
                </a:lnTo>
                <a:lnTo>
                  <a:pt x="0" y="3280831"/>
                </a:lnTo>
                <a:close/>
              </a:path>
            </a:pathLst>
          </a:cu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ADF2543-1B6F-4FBC-A7AF-53A0430E05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13159" y="485244"/>
            <a:ext cx="6400800" cy="1507067"/>
          </a:xfrm>
        </p:spPr>
        <p:txBody>
          <a:bodyPr>
            <a:normAutofit/>
          </a:bodyPr>
          <a:lstStyle/>
          <a:p>
            <a:r>
              <a:rPr lang="en-US" dirty="0"/>
              <a:t>CIT Reports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13159" y="2068511"/>
            <a:ext cx="6400800" cy="3615267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tx1"/>
                </a:solidFill>
              </a:rPr>
              <a:t>Complete CIT reports </a:t>
            </a:r>
          </a:p>
          <a:p>
            <a:pPr>
              <a:buNone/>
            </a:pPr>
            <a:r>
              <a:rPr lang="en-US" dirty="0">
                <a:solidFill>
                  <a:schemeClr val="tx1"/>
                </a:solidFill>
              </a:rPr>
              <a:t>      </a:t>
            </a:r>
            <a:r>
              <a:rPr lang="en-US" b="1" i="1" dirty="0">
                <a:solidFill>
                  <a:schemeClr val="tx1"/>
                </a:solidFill>
              </a:rPr>
              <a:t>(Even if it is a Voluntary Admission)</a:t>
            </a:r>
          </a:p>
          <a:p>
            <a:r>
              <a:rPr lang="en-US" dirty="0">
                <a:solidFill>
                  <a:schemeClr val="tx1"/>
                </a:solidFill>
              </a:rPr>
              <a:t>Be Detailed in your reports</a:t>
            </a:r>
          </a:p>
          <a:p>
            <a:r>
              <a:rPr lang="en-US" dirty="0">
                <a:solidFill>
                  <a:schemeClr val="tx1"/>
                </a:solidFill>
              </a:rPr>
              <a:t>Contact family, friends, neighbors, etc. for previous history</a:t>
            </a:r>
          </a:p>
          <a:p>
            <a:r>
              <a:rPr lang="en-US" dirty="0">
                <a:solidFill>
                  <a:schemeClr val="tx1"/>
                </a:solidFill>
              </a:rPr>
              <a:t>Medication</a:t>
            </a:r>
          </a:p>
          <a:p>
            <a:r>
              <a:rPr lang="en-US" dirty="0">
                <a:solidFill>
                  <a:schemeClr val="tx1"/>
                </a:solidFill>
              </a:rPr>
              <a:t>Do a suicide assessment and document information </a:t>
            </a:r>
          </a:p>
          <a:p>
            <a:r>
              <a:rPr lang="en-US" dirty="0">
                <a:solidFill>
                  <a:schemeClr val="tx1"/>
                </a:solidFill>
              </a:rPr>
              <a:t>Think beyond suicidal or homicidal (self care)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80A6E81-6B71-43DF-877B-E964A9A4C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905229" y="2963333"/>
            <a:ext cx="2236395" cy="3208867"/>
            <a:chOff x="9206969" y="2963333"/>
            <a:chExt cx="2981858" cy="32088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4E35C3AD-357F-4004-A3F3-2D4EAF34A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37B6032-0A70-4F26-A9A3-B4D60DF118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E192CE3-3DD1-448F-93BE-42983DA0D5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E6D3DA09-5C72-4562-BEDE-1937DF87E8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D6ACA7CA-2A20-49D7-9053-E076463D79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>
            <a:extLst>
              <a:ext uri="{FF2B5EF4-FFF2-40B4-BE49-F238E27FC236}">
                <a16:creationId xmlns:a16="http://schemas.microsoft.com/office/drawing/2014/main" id="{2103B461-323C-4912-BFFD-C375826620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905229" y="2963333"/>
            <a:ext cx="2236395" cy="3208867"/>
            <a:chOff x="9206969" y="2963333"/>
            <a:chExt cx="2981858" cy="3208867"/>
          </a:xfrm>
        </p:grpSpPr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FBC21318-F4F4-4524-95D1-6B7FE0A788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D9FFA8E5-974F-409E-89C6-E185BD9093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C384E2B1-7008-45EE-9F2E-FEF3A08978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D4563410-7FE9-4955-89C6-0FB9326CD3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3AD14C0E-D5DF-4BDC-BD92-642CFF1801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5C6ACA56-9AD4-4EE6-8F38-8C18968ACE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E655210-4EEB-44D9-B394-6FB4139BFC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7759" y="480060"/>
            <a:ext cx="8428482" cy="5897880"/>
          </a:xfrm>
          <a:prstGeom prst="rect">
            <a:avLst/>
          </a:prstGeom>
          <a:solidFill>
            <a:srgbClr val="FFFFFF"/>
          </a:solidFill>
          <a:ln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6770" y="643467"/>
            <a:ext cx="4310459" cy="557106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350</Words>
  <Application>Microsoft Office PowerPoint</Application>
  <PresentationFormat>On-screen Show (4:3)</PresentationFormat>
  <Paragraphs>59</Paragraphs>
  <Slides>13</Slides>
  <Notes>4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Century Gothic</vt:lpstr>
      <vt:lpstr>Wingdings 3</vt:lpstr>
      <vt:lpstr>Custom Design</vt:lpstr>
      <vt:lpstr>Slice</vt:lpstr>
      <vt:lpstr>CIT Policy Considerations, Supervision of CIT Officers and CIT Report Writing </vt:lpstr>
      <vt:lpstr>Objectives </vt:lpstr>
      <vt:lpstr>Responsibilities of CIT Officer</vt:lpstr>
      <vt:lpstr>Transportation of Consumers</vt:lpstr>
      <vt:lpstr>CIT Reporting Procedures</vt:lpstr>
      <vt:lpstr>Supervision of CIT Officers</vt:lpstr>
      <vt:lpstr>CIT Report Writing</vt:lpstr>
      <vt:lpstr>CIT Reports</vt:lpstr>
      <vt:lpstr>PowerPoint Presentation</vt:lpstr>
      <vt:lpstr>PowerPoint Presentation</vt:lpstr>
      <vt:lpstr>PowerPoint Presentation</vt:lpstr>
      <vt:lpstr>Why is it important to document CIT Incidents?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 Policy Considerations, Supervision of CIT Officers and CIT Report Writing </dc:title>
  <dc:creator>Jason L. Klaus</dc:creator>
  <cp:lastModifiedBy>Bollinger, Bobby</cp:lastModifiedBy>
  <cp:revision>2</cp:revision>
  <dcterms:created xsi:type="dcterms:W3CDTF">2018-10-25T14:42:05Z</dcterms:created>
  <dcterms:modified xsi:type="dcterms:W3CDTF">2018-11-15T14:35:50Z</dcterms:modified>
</cp:coreProperties>
</file>