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58"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376" autoAdjust="0"/>
  </p:normalViewPr>
  <p:slideViewPr>
    <p:cSldViewPr snapToGrid="0">
      <p:cViewPr>
        <p:scale>
          <a:sx n="60" d="100"/>
          <a:sy n="60" d="100"/>
        </p:scale>
        <p:origin x="15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906E4-13FE-4F0B-BE82-EC4F3E757D9C}" type="datetimeFigureOut">
              <a:rPr lang="en-US" smtClean="0"/>
              <a:t>8/24/2017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5AF41-F9BE-4599-BD70-A98F7887126D}" type="slidenum">
              <a:rPr lang="en-US" smtClean="0"/>
              <a:t>‹#›</a:t>
            </a:fld>
            <a:endParaRPr lang="en-US"/>
          </a:p>
        </p:txBody>
      </p:sp>
    </p:spTree>
    <p:extLst>
      <p:ext uri="{BB962C8B-B14F-4D97-AF65-F5344CB8AC3E}">
        <p14:creationId xmlns:p14="http://schemas.microsoft.com/office/powerpoint/2010/main" val="176744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will use these two terms as if they mean the same things.  So these are some basic differences, and things to keep in mind when dealing with people who have Dementia or Alzheimer’s, and something to remember when talking with their families or friends.</a:t>
            </a:r>
          </a:p>
          <a:p>
            <a:endParaRPr lang="en-US" dirty="0"/>
          </a:p>
          <a:p>
            <a:r>
              <a:rPr lang="en-US" dirty="0"/>
              <a:t>Dementia is general a term which means without mind </a:t>
            </a:r>
          </a:p>
          <a:p>
            <a:r>
              <a:rPr lang="en-US" dirty="0"/>
              <a:t>Alzheimer’s disease is just of cause of Dementia, but it accounts for 60-80% of Dementia cases</a:t>
            </a:r>
          </a:p>
          <a:p>
            <a:r>
              <a:rPr lang="en-US" dirty="0"/>
              <a:t>Dementia is a set of symptoms which result from a disease or a condition affecting the brain</a:t>
            </a:r>
          </a:p>
          <a:p>
            <a:r>
              <a:rPr lang="en-US" dirty="0"/>
              <a:t>Dementia is a symptom of Alzheimer’s </a:t>
            </a:r>
          </a:p>
          <a:p>
            <a:r>
              <a:rPr lang="en-US" dirty="0"/>
              <a:t>Dementia is a gradual loss of thinking, remembering or reasoning </a:t>
            </a:r>
          </a:p>
          <a:p>
            <a:endParaRPr lang="en-US" dirty="0"/>
          </a:p>
        </p:txBody>
      </p:sp>
      <p:sp>
        <p:nvSpPr>
          <p:cNvPr id="4" name="Slide Number Placeholder 3"/>
          <p:cNvSpPr>
            <a:spLocks noGrp="1"/>
          </p:cNvSpPr>
          <p:nvPr>
            <p:ph type="sldNum" sz="quarter" idx="10"/>
          </p:nvPr>
        </p:nvSpPr>
        <p:spPr/>
        <p:txBody>
          <a:bodyPr/>
          <a:lstStyle/>
          <a:p>
            <a:fld id="{6DE5AF41-F9BE-4599-BD70-A98F7887126D}" type="slidenum">
              <a:rPr lang="en-US" smtClean="0"/>
              <a:t>3</a:t>
            </a:fld>
            <a:endParaRPr lang="en-US"/>
          </a:p>
        </p:txBody>
      </p:sp>
    </p:spTree>
    <p:extLst>
      <p:ext uri="{BB962C8B-B14F-4D97-AF65-F5344CB8AC3E}">
        <p14:creationId xmlns:p14="http://schemas.microsoft.com/office/powerpoint/2010/main" val="991877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Ticket- </a:t>
            </a:r>
          </a:p>
          <a:p>
            <a:r>
              <a:rPr lang="en-US" dirty="0"/>
              <a:t>	this allows for a paper trail, </a:t>
            </a:r>
          </a:p>
          <a:p>
            <a:r>
              <a:rPr lang="en-US" dirty="0"/>
              <a:t>	this is a CYA for the department and the officer</a:t>
            </a:r>
          </a:p>
          <a:p>
            <a:r>
              <a:rPr lang="en-US" dirty="0"/>
              <a:t>	could open the eyes of the family as well to see there is a problem</a:t>
            </a:r>
          </a:p>
          <a:p>
            <a:r>
              <a:rPr lang="en-US" dirty="0"/>
              <a:t>	allows the courts to get involved and maybe start the process to get the family help (need to communicate with your local PA though)</a:t>
            </a:r>
          </a:p>
          <a:p>
            <a:r>
              <a:rPr lang="en-US" dirty="0"/>
              <a:t>	Driver condition report</a:t>
            </a:r>
          </a:p>
          <a:p>
            <a:r>
              <a:rPr lang="en-US" dirty="0"/>
              <a:t>Make a connection with the family</a:t>
            </a:r>
          </a:p>
          <a:p>
            <a:r>
              <a:rPr lang="en-US" dirty="0"/>
              <a:t>	especially in cases for wanders</a:t>
            </a:r>
          </a:p>
          <a:p>
            <a:r>
              <a:rPr lang="en-US" dirty="0"/>
              <a:t>	take the time to sit down with the family and give suggestions like placing locks in abnormal places</a:t>
            </a:r>
          </a:p>
          <a:p>
            <a:r>
              <a:rPr lang="en-US" dirty="0"/>
              <a:t>	place a black rug in front of the door</a:t>
            </a:r>
          </a:p>
          <a:p>
            <a:r>
              <a:rPr lang="en-US" dirty="0"/>
              <a:t>	REMEMBER THE FAMILY MAY NOT BE ACCEPTING OF THIS DUE TO STIGMA</a:t>
            </a:r>
          </a:p>
          <a:p>
            <a:r>
              <a:rPr lang="en-US" dirty="0"/>
              <a:t>Provide the family with a driver’s contract</a:t>
            </a:r>
          </a:p>
          <a:p>
            <a:r>
              <a:rPr lang="en-US" dirty="0"/>
              <a:t>	Hang on the fridge, so family can remind the person they can’t </a:t>
            </a:r>
          </a:p>
          <a:p>
            <a:r>
              <a:rPr lang="en-US" dirty="0"/>
              <a:t>Department of Senior Services </a:t>
            </a:r>
          </a:p>
          <a:p>
            <a:r>
              <a:rPr lang="en-US" dirty="0"/>
              <a:t>	They have a hotline just like children’s division, when in doubt contact them and get them involved. They have more resources than we know about.</a:t>
            </a:r>
          </a:p>
          <a:p>
            <a:r>
              <a:rPr lang="en-US" dirty="0"/>
              <a:t>Local Resources</a:t>
            </a:r>
          </a:p>
          <a:p>
            <a:r>
              <a:rPr lang="en-US" dirty="0"/>
              <a:t>	National Alzheimer’s website is listed- have them come talk to your dept.</a:t>
            </a:r>
          </a:p>
          <a:p>
            <a:r>
              <a:rPr lang="en-US" dirty="0"/>
              <a:t>CIT referral to your local CMHL</a:t>
            </a:r>
          </a:p>
        </p:txBody>
      </p:sp>
      <p:sp>
        <p:nvSpPr>
          <p:cNvPr id="4" name="Slide Number Placeholder 3"/>
          <p:cNvSpPr>
            <a:spLocks noGrp="1"/>
          </p:cNvSpPr>
          <p:nvPr>
            <p:ph type="sldNum" sz="quarter" idx="10"/>
          </p:nvPr>
        </p:nvSpPr>
        <p:spPr/>
        <p:txBody>
          <a:bodyPr/>
          <a:lstStyle/>
          <a:p>
            <a:fld id="{6DE5AF41-F9BE-4599-BD70-A98F7887126D}" type="slidenum">
              <a:rPr lang="en-US" smtClean="0"/>
              <a:t>12</a:t>
            </a:fld>
            <a:endParaRPr lang="en-US"/>
          </a:p>
        </p:txBody>
      </p:sp>
    </p:spTree>
    <p:extLst>
      <p:ext uri="{BB962C8B-B14F-4D97-AF65-F5344CB8AC3E}">
        <p14:creationId xmlns:p14="http://schemas.microsoft.com/office/powerpoint/2010/main" val="516377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copy of this to the class, give the class the opportunity to break into groups and fill out the map</a:t>
            </a:r>
          </a:p>
        </p:txBody>
      </p:sp>
      <p:sp>
        <p:nvSpPr>
          <p:cNvPr id="4" name="Slide Number Placeholder 3"/>
          <p:cNvSpPr>
            <a:spLocks noGrp="1"/>
          </p:cNvSpPr>
          <p:nvPr>
            <p:ph type="sldNum" sz="quarter" idx="10"/>
          </p:nvPr>
        </p:nvSpPr>
        <p:spPr/>
        <p:txBody>
          <a:bodyPr/>
          <a:lstStyle/>
          <a:p>
            <a:fld id="{6DE5AF41-F9BE-4599-BD70-A98F7887126D}" type="slidenum">
              <a:rPr lang="en-US" smtClean="0"/>
              <a:t>13</a:t>
            </a:fld>
            <a:endParaRPr lang="en-US"/>
          </a:p>
        </p:txBody>
      </p:sp>
    </p:spTree>
    <p:extLst>
      <p:ext uri="{BB962C8B-B14F-4D97-AF65-F5344CB8AC3E}">
        <p14:creationId xmlns:p14="http://schemas.microsoft.com/office/powerpoint/2010/main" val="3184532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Alzheimer’s is broken down into three basic stages. A couple things to remember:</a:t>
            </a:r>
          </a:p>
          <a:p>
            <a:pPr marL="228600" indent="-228600">
              <a:buAutoNum type="arabicPeriod"/>
            </a:pPr>
            <a:r>
              <a:rPr lang="en-US" dirty="0"/>
              <a:t>Memory problems are one of the first signs of Alzheimer’s disease, usually presenting well before any other symptom</a:t>
            </a:r>
          </a:p>
          <a:p>
            <a:pPr marL="228600" indent="-228600">
              <a:buAutoNum type="arabicPeriod"/>
            </a:pPr>
            <a:r>
              <a:rPr lang="en-US" dirty="0"/>
              <a:t>As Alzheimer’s progresses, memory loss will get worse, and other symptoms will begin to show. </a:t>
            </a:r>
          </a:p>
          <a:p>
            <a:pPr marL="0" indent="0">
              <a:buNone/>
            </a:pPr>
            <a:r>
              <a:rPr lang="en-US" dirty="0"/>
              <a:t>3.  The memory will never improve for someone with Alzheimer’s disease.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DE5AF41-F9BE-4599-BD70-A98F7887126D}" type="slidenum">
              <a:rPr lang="en-US" smtClean="0"/>
              <a:t>4</a:t>
            </a:fld>
            <a:endParaRPr lang="en-US"/>
          </a:p>
        </p:txBody>
      </p:sp>
    </p:spTree>
    <p:extLst>
      <p:ext uri="{BB962C8B-B14F-4D97-AF65-F5344CB8AC3E}">
        <p14:creationId xmlns:p14="http://schemas.microsoft.com/office/powerpoint/2010/main" val="2855874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physical person will likely no change, they will probably be neatly dressed, proper hygiene and my even communicate well enough to evade questions they are uncomfortable with.</a:t>
            </a:r>
          </a:p>
          <a:p>
            <a:r>
              <a:rPr lang="en-US" dirty="0"/>
              <a:t>-Repeating questions, pauses in speech and poor eye contact may occur </a:t>
            </a:r>
          </a:p>
          <a:p>
            <a:r>
              <a:rPr lang="en-US" dirty="0"/>
              <a:t>-They may also misplace things more often or think they are loosing things because they can’t remember where they put them.</a:t>
            </a:r>
          </a:p>
        </p:txBody>
      </p:sp>
      <p:sp>
        <p:nvSpPr>
          <p:cNvPr id="4" name="Slide Number Placeholder 3"/>
          <p:cNvSpPr>
            <a:spLocks noGrp="1"/>
          </p:cNvSpPr>
          <p:nvPr>
            <p:ph type="sldNum" sz="quarter" idx="10"/>
          </p:nvPr>
        </p:nvSpPr>
        <p:spPr/>
        <p:txBody>
          <a:bodyPr/>
          <a:lstStyle/>
          <a:p>
            <a:fld id="{6DE5AF41-F9BE-4599-BD70-A98F7887126D}" type="slidenum">
              <a:rPr lang="en-US" smtClean="0"/>
              <a:t>5</a:t>
            </a:fld>
            <a:endParaRPr lang="en-US"/>
          </a:p>
        </p:txBody>
      </p:sp>
    </p:spTree>
    <p:extLst>
      <p:ext uri="{BB962C8B-B14F-4D97-AF65-F5344CB8AC3E}">
        <p14:creationId xmlns:p14="http://schemas.microsoft.com/office/powerpoint/2010/main" val="2565079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Driving problems:</a:t>
            </a:r>
          </a:p>
          <a:p>
            <a:r>
              <a:rPr lang="en-US" dirty="0"/>
              <a:t>	Getting lost in familiar areas to the driver</a:t>
            </a:r>
          </a:p>
          <a:p>
            <a:r>
              <a:rPr lang="en-US" dirty="0"/>
              <a:t>	Poor driving in general (as in the rules of the road make less sense than before)</a:t>
            </a:r>
          </a:p>
          <a:p>
            <a:r>
              <a:rPr lang="en-US" dirty="0"/>
              <a:t>	Poor judgements in making turns, or around entrance and exit ramps</a:t>
            </a:r>
          </a:p>
          <a:p>
            <a:r>
              <a:rPr lang="en-US" dirty="0"/>
              <a:t>	may appear drunk/impaired</a:t>
            </a:r>
          </a:p>
          <a:p>
            <a:r>
              <a:rPr lang="en-US" dirty="0"/>
              <a:t>	DENIES ERRORS WHILE DRIVING</a:t>
            </a:r>
          </a:p>
          <a:p>
            <a:r>
              <a:rPr lang="en-US" u="sng" dirty="0"/>
              <a:t>Speech Problems:</a:t>
            </a:r>
          </a:p>
          <a:p>
            <a:r>
              <a:rPr lang="en-US" dirty="0"/>
              <a:t>	Repeating words or statements</a:t>
            </a:r>
          </a:p>
          <a:p>
            <a:r>
              <a:rPr lang="en-US" dirty="0"/>
              <a:t>	slow response to directions or confusion with basic questions</a:t>
            </a:r>
          </a:p>
          <a:p>
            <a:r>
              <a:rPr lang="en-US" dirty="0"/>
              <a:t>	Word- finding problems</a:t>
            </a:r>
          </a:p>
          <a:p>
            <a:r>
              <a:rPr lang="en-US" dirty="0"/>
              <a:t>	Difficulty locating documents you request (IE license, proof of insurance etc.)</a:t>
            </a:r>
          </a:p>
          <a:p>
            <a:r>
              <a:rPr lang="en-US" u="sng" dirty="0"/>
              <a:t>Shoplifting:</a:t>
            </a:r>
          </a:p>
          <a:p>
            <a:r>
              <a:rPr lang="en-US" dirty="0"/>
              <a:t>	May argue they have already paid for the items, because they have forgotten they haven’t paid</a:t>
            </a:r>
          </a:p>
          <a:p>
            <a:r>
              <a:rPr lang="en-US" dirty="0"/>
              <a:t>	May believe they own a store or shop so they don’t have to pay</a:t>
            </a:r>
          </a:p>
          <a:p>
            <a:endParaRPr lang="en-US" dirty="0"/>
          </a:p>
        </p:txBody>
      </p:sp>
      <p:sp>
        <p:nvSpPr>
          <p:cNvPr id="4" name="Slide Number Placeholder 3"/>
          <p:cNvSpPr>
            <a:spLocks noGrp="1"/>
          </p:cNvSpPr>
          <p:nvPr>
            <p:ph type="sldNum" sz="quarter" idx="10"/>
          </p:nvPr>
        </p:nvSpPr>
        <p:spPr/>
        <p:txBody>
          <a:bodyPr/>
          <a:lstStyle/>
          <a:p>
            <a:fld id="{6DE5AF41-F9BE-4599-BD70-A98F7887126D}" type="slidenum">
              <a:rPr lang="en-US" smtClean="0"/>
              <a:t>6</a:t>
            </a:fld>
            <a:endParaRPr lang="en-US"/>
          </a:p>
        </p:txBody>
      </p:sp>
    </p:spTree>
    <p:extLst>
      <p:ext uri="{BB962C8B-B14F-4D97-AF65-F5344CB8AC3E}">
        <p14:creationId xmlns:p14="http://schemas.microsoft.com/office/powerpoint/2010/main" val="3085070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symptoms between Early and Middle stages are very similar, but the severity of the symptoms has progressed. </a:t>
            </a:r>
          </a:p>
          <a:p>
            <a:r>
              <a:rPr lang="en-US" dirty="0"/>
              <a:t>Middle Stage is usually the longest stage and can last as long as 7 years if not longer</a:t>
            </a:r>
          </a:p>
          <a:p>
            <a:r>
              <a:rPr lang="en-US" dirty="0"/>
              <a:t>During this stage the areas of the brain which control language, reasoning, sensory processing and conscious thought are affected the most.</a:t>
            </a:r>
          </a:p>
        </p:txBody>
      </p:sp>
      <p:sp>
        <p:nvSpPr>
          <p:cNvPr id="4" name="Slide Number Placeholder 3"/>
          <p:cNvSpPr>
            <a:spLocks noGrp="1"/>
          </p:cNvSpPr>
          <p:nvPr>
            <p:ph type="sldNum" sz="quarter" idx="10"/>
          </p:nvPr>
        </p:nvSpPr>
        <p:spPr/>
        <p:txBody>
          <a:bodyPr/>
          <a:lstStyle/>
          <a:p>
            <a:fld id="{6DE5AF41-F9BE-4599-BD70-A98F7887126D}" type="slidenum">
              <a:rPr lang="en-US" smtClean="0"/>
              <a:t>7</a:t>
            </a:fld>
            <a:endParaRPr lang="en-US"/>
          </a:p>
        </p:txBody>
      </p:sp>
    </p:spTree>
    <p:extLst>
      <p:ext uri="{BB962C8B-B14F-4D97-AF65-F5344CB8AC3E}">
        <p14:creationId xmlns:p14="http://schemas.microsoft.com/office/powerpoint/2010/main" val="2626716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Broken speech patterns, losing track of the questions you asked/ or how to answer, swearing and using cuss words</a:t>
            </a:r>
          </a:p>
          <a:p>
            <a:pPr marL="171450" indent="-171450">
              <a:buFontTx/>
              <a:buChar char="-"/>
            </a:pPr>
            <a:r>
              <a:rPr lang="en-US" dirty="0"/>
              <a:t>They could have taken the car without permission, so think about that when dealing with the person, plus they may be confused on where they are, or forget something is no longer where it use to be</a:t>
            </a:r>
          </a:p>
          <a:p>
            <a:r>
              <a:rPr lang="en-US" dirty="0"/>
              <a:t>- During this stage there is a HIGH risk of wandering</a:t>
            </a:r>
          </a:p>
          <a:p>
            <a:r>
              <a:rPr lang="en-US" dirty="0"/>
              <a:t>	60% of patients wanders, of those 72% will be repeat wanders</a:t>
            </a:r>
          </a:p>
          <a:p>
            <a:pPr marL="171450" indent="-171450">
              <a:buFontTx/>
              <a:buChar char="-"/>
            </a:pPr>
            <a:r>
              <a:rPr lang="en-US" dirty="0"/>
              <a:t>May have unprovoked outburst. They don’t mean any harm necessarily, but they are confused and don’t understand what is going on</a:t>
            </a:r>
          </a:p>
          <a:p>
            <a:pPr marL="171450" indent="-171450">
              <a:buFontTx/>
              <a:buChar char="-"/>
            </a:pPr>
            <a:r>
              <a:rPr lang="en-US" dirty="0"/>
              <a:t>May have issues with basic needs such as bathroom use, being hungry or thirsty. This is where personal hygiene may appear to be going down hill or start to see a decline in self care.</a:t>
            </a:r>
          </a:p>
          <a:p>
            <a:pPr marL="0" indent="0">
              <a:buFontTx/>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DE5AF41-F9BE-4599-BD70-A98F7887126D}" type="slidenum">
              <a:rPr lang="en-US" smtClean="0"/>
              <a:t>8</a:t>
            </a:fld>
            <a:endParaRPr lang="en-US"/>
          </a:p>
        </p:txBody>
      </p:sp>
    </p:spTree>
    <p:extLst>
      <p:ext uri="{BB962C8B-B14F-4D97-AF65-F5344CB8AC3E}">
        <p14:creationId xmlns:p14="http://schemas.microsoft.com/office/powerpoint/2010/main" val="332217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looking in the mirror and not knowing the person looking back at you. May not recognize their own children, but mistake grandchildren as their children</a:t>
            </a:r>
          </a:p>
          <a:p>
            <a:pPr marL="171450" indent="-171450">
              <a:buFontTx/>
              <a:buChar char="-"/>
            </a:pPr>
            <a:r>
              <a:rPr lang="en-US" dirty="0"/>
              <a:t>Unable to control their bowel and/or bladder</a:t>
            </a:r>
          </a:p>
          <a:p>
            <a:pPr marL="171450" indent="-171450">
              <a:buFontTx/>
              <a:buChar char="-"/>
            </a:pPr>
            <a:r>
              <a:rPr lang="en-US" dirty="0"/>
              <a:t>Weight Loss- unable to remember if they ate , or being unable to chew foods, or can’t remember how to use a straw</a:t>
            </a:r>
          </a:p>
          <a:p>
            <a:pPr marL="171450" indent="-171450">
              <a:buFontTx/>
              <a:buChar char="-"/>
            </a:pPr>
            <a:r>
              <a:rPr lang="en-US" dirty="0"/>
              <a:t>Complete loss of language skills at this point</a:t>
            </a:r>
          </a:p>
        </p:txBody>
      </p:sp>
      <p:sp>
        <p:nvSpPr>
          <p:cNvPr id="4" name="Slide Number Placeholder 3"/>
          <p:cNvSpPr>
            <a:spLocks noGrp="1"/>
          </p:cNvSpPr>
          <p:nvPr>
            <p:ph type="sldNum" sz="quarter" idx="10"/>
          </p:nvPr>
        </p:nvSpPr>
        <p:spPr/>
        <p:txBody>
          <a:bodyPr/>
          <a:lstStyle/>
          <a:p>
            <a:fld id="{6DE5AF41-F9BE-4599-BD70-A98F7887126D}" type="slidenum">
              <a:rPr lang="en-US" smtClean="0"/>
              <a:t>9</a:t>
            </a:fld>
            <a:endParaRPr lang="en-US"/>
          </a:p>
        </p:txBody>
      </p:sp>
    </p:spTree>
    <p:extLst>
      <p:ext uri="{BB962C8B-B14F-4D97-AF65-F5344CB8AC3E}">
        <p14:creationId xmlns:p14="http://schemas.microsoft.com/office/powerpoint/2010/main" val="1593204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Due to the brain detartrating so much at this point, family may believe their loved one is being abused or neglected, but the fact that the person can’t remember if they ate, or took the medications could be the cause. </a:t>
            </a:r>
          </a:p>
          <a:p>
            <a:pPr marL="171450" indent="-171450">
              <a:buFontTx/>
              <a:buChar char="-"/>
            </a:pPr>
            <a:r>
              <a:rPr lang="en-US" dirty="0"/>
              <a:t>Suicide or homicide of the care taker. Think about a husband who has watched his wife go through all three stages of </a:t>
            </a:r>
            <a:r>
              <a:rPr lang="en-US" dirty="0" err="1"/>
              <a:t>Alzheimers</a:t>
            </a:r>
            <a:r>
              <a:rPr lang="en-US" dirty="0"/>
              <a:t>.  He could kill her then kill himself because he doesn’t want to watch her suffer any more. </a:t>
            </a:r>
          </a:p>
          <a:p>
            <a:pPr marL="171450" indent="-171450">
              <a:buFontTx/>
              <a:buChar char="-"/>
            </a:pPr>
            <a:r>
              <a:rPr lang="en-US" dirty="0"/>
              <a:t>Since these people are becoming more forgetful, they may also become more aggressive and refuse help from family or caretakers.  They also may be their own guardian and refuse to accept there is anything wrong with them, and not allow for medical help.</a:t>
            </a:r>
          </a:p>
          <a:p>
            <a:pPr marL="171450" indent="-171450">
              <a:buFontTx/>
              <a:buChar char="-"/>
            </a:pPr>
            <a:r>
              <a:rPr lang="en-US" dirty="0"/>
              <a:t>Very unlikely you will see them wandering at this point, however if you do, remember their communications may be little to none.</a:t>
            </a:r>
          </a:p>
        </p:txBody>
      </p:sp>
      <p:sp>
        <p:nvSpPr>
          <p:cNvPr id="4" name="Slide Number Placeholder 3"/>
          <p:cNvSpPr>
            <a:spLocks noGrp="1"/>
          </p:cNvSpPr>
          <p:nvPr>
            <p:ph type="sldNum" sz="quarter" idx="10"/>
          </p:nvPr>
        </p:nvSpPr>
        <p:spPr/>
        <p:txBody>
          <a:bodyPr/>
          <a:lstStyle/>
          <a:p>
            <a:fld id="{6DE5AF41-F9BE-4599-BD70-A98F7887126D}" type="slidenum">
              <a:rPr lang="en-US" smtClean="0"/>
              <a:t>10</a:t>
            </a:fld>
            <a:endParaRPr lang="en-US"/>
          </a:p>
        </p:txBody>
      </p:sp>
    </p:spTree>
    <p:extLst>
      <p:ext uri="{BB962C8B-B14F-4D97-AF65-F5344CB8AC3E}">
        <p14:creationId xmlns:p14="http://schemas.microsoft.com/office/powerpoint/2010/main" val="3602209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Introduce yourself and explain you are there to help the person</a:t>
            </a:r>
          </a:p>
          <a:p>
            <a:pPr marL="171450" indent="-171450">
              <a:buFontTx/>
              <a:buChar char="-"/>
            </a:pPr>
            <a:r>
              <a:rPr lang="en-US" dirty="0"/>
              <a:t>Keep it simple when giving directions or ask simple basic questions, with one question at a time</a:t>
            </a:r>
          </a:p>
          <a:p>
            <a:pPr marL="171450" indent="-171450">
              <a:buFontTx/>
              <a:buChar char="-"/>
            </a:pPr>
            <a:r>
              <a:rPr lang="en-US" dirty="0"/>
              <a:t>While speaking with the person, check for necklaces, bracelets, ankle bracelets or tracking devices</a:t>
            </a:r>
          </a:p>
          <a:p>
            <a:pPr marL="171450" indent="-171450">
              <a:buFontTx/>
              <a:buChar char="-"/>
            </a:pPr>
            <a:r>
              <a:rPr lang="en-US" dirty="0"/>
              <a:t>Use a low calm voice, even if the person gets agitated or combative, stay calm it may help diffuse the situation and help to keep the person from becoming scared</a:t>
            </a:r>
          </a:p>
          <a:p>
            <a:pPr marL="171450" indent="-171450">
              <a:buFontTx/>
              <a:buChar char="-"/>
            </a:pPr>
            <a:r>
              <a:rPr lang="en-US" dirty="0"/>
              <a:t>Face them directly so they know you are speaking to them and it removes some of the confusion</a:t>
            </a:r>
          </a:p>
          <a:p>
            <a:pPr marL="171450" indent="-171450">
              <a:buFontTx/>
              <a:buChar char="-"/>
            </a:pPr>
            <a:r>
              <a:rPr lang="en-US" dirty="0"/>
              <a:t>Always tell the person what you are doing, or what you are going to do.  Explain this again while you are doing it. </a:t>
            </a:r>
          </a:p>
          <a:p>
            <a:pPr marL="171450" indent="-171450">
              <a:buFontTx/>
              <a:buChar char="-"/>
            </a:pPr>
            <a:r>
              <a:rPr lang="en-US" dirty="0"/>
              <a:t>If you ask the person to go over to your patrol car, point to the car or the area which you want them to move to</a:t>
            </a:r>
          </a:p>
          <a:p>
            <a:pPr marL="171450" indent="-171450">
              <a:buFontTx/>
              <a:buChar char="-"/>
            </a:pPr>
            <a:r>
              <a:rPr lang="en-US" dirty="0"/>
              <a:t>Provide the person with a drink or someplace to sit, if possible provide them with a blanket and make the person feel safe</a:t>
            </a:r>
          </a:p>
        </p:txBody>
      </p:sp>
      <p:sp>
        <p:nvSpPr>
          <p:cNvPr id="4" name="Slide Number Placeholder 3"/>
          <p:cNvSpPr>
            <a:spLocks noGrp="1"/>
          </p:cNvSpPr>
          <p:nvPr>
            <p:ph type="sldNum" sz="quarter" idx="10"/>
          </p:nvPr>
        </p:nvSpPr>
        <p:spPr/>
        <p:txBody>
          <a:bodyPr/>
          <a:lstStyle/>
          <a:p>
            <a:fld id="{6DE5AF41-F9BE-4599-BD70-A98F7887126D}" type="slidenum">
              <a:rPr lang="en-US" smtClean="0"/>
              <a:t>11</a:t>
            </a:fld>
            <a:endParaRPr lang="en-US"/>
          </a:p>
        </p:txBody>
      </p:sp>
    </p:spTree>
    <p:extLst>
      <p:ext uri="{BB962C8B-B14F-4D97-AF65-F5344CB8AC3E}">
        <p14:creationId xmlns:p14="http://schemas.microsoft.com/office/powerpoint/2010/main" val="25839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8/24/2017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8/24/2017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4BFB5-991C-42A8-B434-432133190850}"/>
              </a:ext>
            </a:extLst>
          </p:cNvPr>
          <p:cNvSpPr>
            <a:spLocks noGrp="1"/>
          </p:cNvSpPr>
          <p:nvPr>
            <p:ph type="ctrTitle"/>
          </p:nvPr>
        </p:nvSpPr>
        <p:spPr>
          <a:xfrm>
            <a:off x="810001" y="1449147"/>
            <a:ext cx="10572000" cy="1937865"/>
          </a:xfrm>
        </p:spPr>
        <p:txBody>
          <a:bodyPr/>
          <a:lstStyle/>
          <a:p>
            <a:pPr algn="r"/>
            <a:r>
              <a:rPr lang="en-US" dirty="0"/>
              <a:t>Alzheimer’s and Dementia</a:t>
            </a:r>
          </a:p>
        </p:txBody>
      </p:sp>
      <p:sp>
        <p:nvSpPr>
          <p:cNvPr id="3" name="Subtitle 2">
            <a:extLst>
              <a:ext uri="{FF2B5EF4-FFF2-40B4-BE49-F238E27FC236}">
                <a16:creationId xmlns:a16="http://schemas.microsoft.com/office/drawing/2014/main" id="{245BA03E-9446-4A16-9A43-6C3D693BD6A8}"/>
              </a:ext>
            </a:extLst>
          </p:cNvPr>
          <p:cNvSpPr>
            <a:spLocks noGrp="1"/>
          </p:cNvSpPr>
          <p:nvPr>
            <p:ph type="subTitle" idx="1"/>
          </p:nvPr>
        </p:nvSpPr>
        <p:spPr>
          <a:xfrm>
            <a:off x="810001" y="5280846"/>
            <a:ext cx="10572000" cy="784051"/>
          </a:xfrm>
        </p:spPr>
        <p:txBody>
          <a:bodyPr>
            <a:normAutofit/>
          </a:bodyPr>
          <a:lstStyle/>
          <a:p>
            <a:r>
              <a:rPr lang="en-US" dirty="0"/>
              <a:t>Crystal Kent</a:t>
            </a:r>
          </a:p>
          <a:p>
            <a:r>
              <a:rPr lang="en-US" dirty="0"/>
              <a:t>Fulton Police Department</a:t>
            </a:r>
          </a:p>
        </p:txBody>
      </p:sp>
    </p:spTree>
    <p:extLst>
      <p:ext uri="{BB962C8B-B14F-4D97-AF65-F5344CB8AC3E}">
        <p14:creationId xmlns:p14="http://schemas.microsoft.com/office/powerpoint/2010/main" val="248168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64392-07DC-48B5-BAC5-AD9FED1DF3D8}"/>
              </a:ext>
            </a:extLst>
          </p:cNvPr>
          <p:cNvSpPr>
            <a:spLocks noGrp="1"/>
          </p:cNvSpPr>
          <p:nvPr>
            <p:ph type="title"/>
          </p:nvPr>
        </p:nvSpPr>
        <p:spPr/>
        <p:txBody>
          <a:bodyPr/>
          <a:lstStyle/>
          <a:p>
            <a:r>
              <a:rPr lang="en-US" dirty="0"/>
              <a:t>Observations of Late Stage</a:t>
            </a:r>
          </a:p>
        </p:txBody>
      </p:sp>
      <p:sp>
        <p:nvSpPr>
          <p:cNvPr id="3" name="Content Placeholder 2">
            <a:extLst>
              <a:ext uri="{FF2B5EF4-FFF2-40B4-BE49-F238E27FC236}">
                <a16:creationId xmlns:a16="http://schemas.microsoft.com/office/drawing/2014/main" id="{4AE623A8-3960-4192-A8F4-3B5D1C0BAA9D}"/>
              </a:ext>
            </a:extLst>
          </p:cNvPr>
          <p:cNvSpPr>
            <a:spLocks noGrp="1"/>
          </p:cNvSpPr>
          <p:nvPr>
            <p:ph idx="1"/>
          </p:nvPr>
        </p:nvSpPr>
        <p:spPr>
          <a:xfrm>
            <a:off x="818712" y="2222287"/>
            <a:ext cx="10554574" cy="4254713"/>
          </a:xfrm>
        </p:spPr>
        <p:txBody>
          <a:bodyPr>
            <a:normAutofit/>
          </a:bodyPr>
          <a:lstStyle/>
          <a:p>
            <a:r>
              <a:rPr lang="en-US" sz="2200" dirty="0"/>
              <a:t>Signs of elder abuse or neglect</a:t>
            </a:r>
          </a:p>
          <a:p>
            <a:endParaRPr lang="en-US" sz="2200" dirty="0"/>
          </a:p>
          <a:p>
            <a:r>
              <a:rPr lang="en-US" sz="2200" dirty="0"/>
              <a:t>Suicide or homicide</a:t>
            </a:r>
          </a:p>
          <a:p>
            <a:pPr marL="0" indent="0">
              <a:buNone/>
            </a:pPr>
            <a:endParaRPr lang="en-US" sz="2200" dirty="0"/>
          </a:p>
          <a:p>
            <a:r>
              <a:rPr lang="en-US" sz="2200" dirty="0"/>
              <a:t>Calls for assistance by family or caregiver</a:t>
            </a:r>
          </a:p>
          <a:p>
            <a:endParaRPr lang="en-US" sz="2200" dirty="0"/>
          </a:p>
          <a:p>
            <a:r>
              <a:rPr lang="en-US" sz="2200" dirty="0"/>
              <a:t>Wandering</a:t>
            </a:r>
          </a:p>
        </p:txBody>
      </p:sp>
    </p:spTree>
    <p:extLst>
      <p:ext uri="{BB962C8B-B14F-4D97-AF65-F5344CB8AC3E}">
        <p14:creationId xmlns:p14="http://schemas.microsoft.com/office/powerpoint/2010/main" val="87320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7AFE-DCCA-4F7C-8565-2DDD75CAFB57}"/>
              </a:ext>
            </a:extLst>
          </p:cNvPr>
          <p:cNvSpPr>
            <a:spLocks noGrp="1"/>
          </p:cNvSpPr>
          <p:nvPr>
            <p:ph type="title"/>
          </p:nvPr>
        </p:nvSpPr>
        <p:spPr>
          <a:xfrm>
            <a:off x="810000" y="289560"/>
            <a:ext cx="10571998" cy="1188720"/>
          </a:xfrm>
        </p:spPr>
        <p:txBody>
          <a:bodyPr/>
          <a:lstStyle/>
          <a:p>
            <a:r>
              <a:rPr lang="en-US" dirty="0"/>
              <a:t>What to do in situations involving a person with Alzheimer’s</a:t>
            </a:r>
          </a:p>
        </p:txBody>
      </p:sp>
      <p:sp>
        <p:nvSpPr>
          <p:cNvPr id="3" name="Content Placeholder 2">
            <a:extLst>
              <a:ext uri="{FF2B5EF4-FFF2-40B4-BE49-F238E27FC236}">
                <a16:creationId xmlns:a16="http://schemas.microsoft.com/office/drawing/2014/main" id="{C3648FA6-92A5-4FA1-9190-95E13F6C6C01}"/>
              </a:ext>
            </a:extLst>
          </p:cNvPr>
          <p:cNvSpPr>
            <a:spLocks noGrp="1"/>
          </p:cNvSpPr>
          <p:nvPr>
            <p:ph idx="1"/>
          </p:nvPr>
        </p:nvSpPr>
        <p:spPr>
          <a:xfrm>
            <a:off x="818712" y="2072640"/>
            <a:ext cx="10554574" cy="4434839"/>
          </a:xfrm>
        </p:spPr>
        <p:txBody>
          <a:bodyPr>
            <a:normAutofit/>
          </a:bodyPr>
          <a:lstStyle/>
          <a:p>
            <a:r>
              <a:rPr lang="en-US" sz="2200" dirty="0"/>
              <a:t>Introduce yourself</a:t>
            </a:r>
          </a:p>
          <a:p>
            <a:r>
              <a:rPr lang="en-US" sz="2200" dirty="0"/>
              <a:t>Use friendly facial expressions</a:t>
            </a:r>
          </a:p>
          <a:p>
            <a:r>
              <a:rPr lang="en-US" sz="2200" dirty="0"/>
              <a:t>Keep it simple</a:t>
            </a:r>
          </a:p>
          <a:p>
            <a:r>
              <a:rPr lang="en-US" sz="2200" dirty="0"/>
              <a:t>Look for medical alert devices</a:t>
            </a:r>
          </a:p>
          <a:p>
            <a:r>
              <a:rPr lang="en-US" sz="2200" dirty="0"/>
              <a:t>Face them directly</a:t>
            </a:r>
          </a:p>
          <a:p>
            <a:r>
              <a:rPr lang="en-US" sz="2200" dirty="0"/>
              <a:t>Always tell the person what you will be doing</a:t>
            </a:r>
          </a:p>
          <a:p>
            <a:r>
              <a:rPr lang="en-US" sz="2200" dirty="0"/>
              <a:t>Use gestures to direct the person</a:t>
            </a:r>
          </a:p>
          <a:p>
            <a:r>
              <a:rPr lang="en-US" sz="2200" dirty="0"/>
              <a:t>Provide security and comfort</a:t>
            </a:r>
          </a:p>
        </p:txBody>
      </p:sp>
    </p:spTree>
    <p:extLst>
      <p:ext uri="{BB962C8B-B14F-4D97-AF65-F5344CB8AC3E}">
        <p14:creationId xmlns:p14="http://schemas.microsoft.com/office/powerpoint/2010/main" val="6255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8274-8D4C-4B3C-8844-EE036DA4437F}"/>
              </a:ext>
            </a:extLst>
          </p:cNvPr>
          <p:cNvSpPr>
            <a:spLocks noGrp="1"/>
          </p:cNvSpPr>
          <p:nvPr>
            <p:ph type="title"/>
          </p:nvPr>
        </p:nvSpPr>
        <p:spPr/>
        <p:txBody>
          <a:bodyPr/>
          <a:lstStyle/>
          <a:p>
            <a:r>
              <a:rPr lang="en-US" dirty="0"/>
              <a:t>Prevention of future crisis</a:t>
            </a:r>
          </a:p>
        </p:txBody>
      </p:sp>
      <p:sp>
        <p:nvSpPr>
          <p:cNvPr id="3" name="Content Placeholder 2">
            <a:extLst>
              <a:ext uri="{FF2B5EF4-FFF2-40B4-BE49-F238E27FC236}">
                <a16:creationId xmlns:a16="http://schemas.microsoft.com/office/drawing/2014/main" id="{05B034FD-0A43-4BA5-97A4-A8BF2D736A30}"/>
              </a:ext>
            </a:extLst>
          </p:cNvPr>
          <p:cNvSpPr>
            <a:spLocks noGrp="1"/>
          </p:cNvSpPr>
          <p:nvPr>
            <p:ph idx="1"/>
          </p:nvPr>
        </p:nvSpPr>
        <p:spPr>
          <a:xfrm>
            <a:off x="818712" y="2222287"/>
            <a:ext cx="10554574" cy="4498553"/>
          </a:xfrm>
        </p:spPr>
        <p:txBody>
          <a:bodyPr>
            <a:normAutofit/>
          </a:bodyPr>
          <a:lstStyle/>
          <a:p>
            <a:r>
              <a:rPr lang="en-US" sz="2200" dirty="0"/>
              <a:t>Tickets</a:t>
            </a:r>
          </a:p>
          <a:p>
            <a:r>
              <a:rPr lang="en-US" sz="2200" dirty="0"/>
              <a:t>Make a connection with the family members</a:t>
            </a:r>
          </a:p>
          <a:p>
            <a:r>
              <a:rPr lang="en-US" sz="2200" dirty="0"/>
              <a:t>Educate the public and department</a:t>
            </a:r>
          </a:p>
          <a:p>
            <a:r>
              <a:rPr lang="en-US" sz="2200" dirty="0"/>
              <a:t>Driver’s contract</a:t>
            </a:r>
          </a:p>
          <a:p>
            <a:r>
              <a:rPr lang="en-US" sz="2200" dirty="0"/>
              <a:t>Department of Senior Services</a:t>
            </a:r>
          </a:p>
          <a:p>
            <a:r>
              <a:rPr lang="en-US" sz="2200" dirty="0"/>
              <a:t>Local resources</a:t>
            </a:r>
          </a:p>
          <a:p>
            <a:pPr lvl="1"/>
            <a:r>
              <a:rPr lang="en-US" sz="2200" dirty="0"/>
              <a:t>Alzheimer’s organization (http://www.alz.org/)</a:t>
            </a:r>
          </a:p>
          <a:p>
            <a:pPr lvl="1"/>
            <a:r>
              <a:rPr lang="en-US" sz="2200" dirty="0"/>
              <a:t>CIT referral </a:t>
            </a:r>
          </a:p>
        </p:txBody>
      </p:sp>
    </p:spTree>
    <p:extLst>
      <p:ext uri="{BB962C8B-B14F-4D97-AF65-F5344CB8AC3E}">
        <p14:creationId xmlns:p14="http://schemas.microsoft.com/office/powerpoint/2010/main" val="281874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B6758-D506-46FA-A3EA-F620B0FF0879}"/>
              </a:ext>
            </a:extLst>
          </p:cNvPr>
          <p:cNvSpPr>
            <a:spLocks noGrp="1"/>
          </p:cNvSpPr>
          <p:nvPr>
            <p:ph type="title"/>
          </p:nvPr>
        </p:nvSpPr>
        <p:spPr/>
        <p:txBody>
          <a:bodyPr/>
          <a:lstStyle/>
          <a:p>
            <a:r>
              <a:rPr lang="en-US" dirty="0"/>
              <a:t>Community Resource Mapping</a:t>
            </a:r>
          </a:p>
        </p:txBody>
      </p:sp>
      <p:sp>
        <p:nvSpPr>
          <p:cNvPr id="45" name="Oval 3">
            <a:extLst>
              <a:ext uri="{FF2B5EF4-FFF2-40B4-BE49-F238E27FC236}">
                <a16:creationId xmlns:a16="http://schemas.microsoft.com/office/drawing/2014/main" id="{D5B72DAB-EBD5-4CD3-A997-B4AA8F939AF1}"/>
              </a:ext>
            </a:extLst>
          </p:cNvPr>
          <p:cNvSpPr>
            <a:spLocks noChangeArrowheads="1"/>
          </p:cNvSpPr>
          <p:nvPr/>
        </p:nvSpPr>
        <p:spPr bwMode="auto">
          <a:xfrm>
            <a:off x="3796093" y="3170397"/>
            <a:ext cx="2714625" cy="1854994"/>
          </a:xfrm>
          <a:prstGeom prst="ellipse">
            <a:avLst/>
          </a:prstGeom>
          <a:solidFill>
            <a:schemeClr val="accent5">
              <a:lumMod val="40000"/>
              <a:lumOff val="60000"/>
            </a:schemeClr>
          </a:solidFill>
          <a:ln w="38100" cmpd="dbl">
            <a:solidFill>
              <a:schemeClr val="tx1"/>
            </a:solidFill>
            <a:round/>
            <a:headEnd/>
            <a:tailEnd/>
          </a:ln>
          <a:effectLst/>
        </p:spPr>
        <p:txBody>
          <a:bodyPr wrap="none" anchor="ctr"/>
          <a:lstStyle/>
          <a:p>
            <a:pPr fontAlgn="auto">
              <a:spcBef>
                <a:spcPts val="0"/>
              </a:spcBef>
              <a:spcAft>
                <a:spcPts val="0"/>
              </a:spcAft>
              <a:defRPr/>
            </a:pPr>
            <a:endParaRPr lang="en-US" sz="1800" baseline="0">
              <a:latin typeface="Calibri"/>
              <a:ea typeface="+mn-ea"/>
            </a:endParaRPr>
          </a:p>
        </p:txBody>
      </p:sp>
      <p:sp>
        <p:nvSpPr>
          <p:cNvPr id="46" name="Oval 2">
            <a:extLst>
              <a:ext uri="{FF2B5EF4-FFF2-40B4-BE49-F238E27FC236}">
                <a16:creationId xmlns:a16="http://schemas.microsoft.com/office/drawing/2014/main" id="{05240FAD-E875-4429-9117-FBCE8D0EC214}"/>
              </a:ext>
            </a:extLst>
          </p:cNvPr>
          <p:cNvSpPr>
            <a:spLocks noChangeArrowheads="1"/>
          </p:cNvSpPr>
          <p:nvPr/>
        </p:nvSpPr>
        <p:spPr bwMode="auto">
          <a:xfrm>
            <a:off x="4134225" y="3464481"/>
            <a:ext cx="1854200" cy="1543050"/>
          </a:xfrm>
          <a:prstGeom prst="ellipse">
            <a:avLst/>
          </a:prstGeom>
          <a:solidFill>
            <a:schemeClr val="accent5">
              <a:lumMod val="40000"/>
              <a:lumOff val="60000"/>
            </a:schemeClr>
          </a:solidFill>
          <a:ln>
            <a:noFill/>
          </a:ln>
          <a:effectLst/>
        </p:spPr>
        <p:txBody>
          <a:bodyPr wrap="none" anchor="ctr"/>
          <a:lstStyle/>
          <a:p>
            <a:pPr algn="ctr" fontAlgn="auto">
              <a:spcBef>
                <a:spcPts val="0"/>
              </a:spcBef>
              <a:spcAft>
                <a:spcPts val="0"/>
              </a:spcAft>
              <a:defRPr/>
            </a:pPr>
            <a:r>
              <a:rPr lang="en-US" sz="1800" b="1" baseline="0" dirty="0">
                <a:latin typeface="Comic Sans MS" pitchFamily="66" charset="0"/>
                <a:ea typeface="+mn-ea"/>
              </a:rPr>
              <a:t>Persons with</a:t>
            </a:r>
          </a:p>
          <a:p>
            <a:pPr algn="ctr" fontAlgn="auto">
              <a:spcBef>
                <a:spcPts val="0"/>
              </a:spcBef>
              <a:spcAft>
                <a:spcPts val="0"/>
              </a:spcAft>
              <a:defRPr/>
            </a:pPr>
            <a:r>
              <a:rPr lang="en-US" sz="1800" b="1" baseline="0" dirty="0">
                <a:latin typeface="Comic Sans MS" pitchFamily="66" charset="0"/>
                <a:ea typeface="+mn-ea"/>
              </a:rPr>
              <a:t>Alzheimer’s</a:t>
            </a:r>
          </a:p>
          <a:p>
            <a:pPr algn="ctr" fontAlgn="auto">
              <a:spcBef>
                <a:spcPts val="0"/>
              </a:spcBef>
              <a:spcAft>
                <a:spcPts val="0"/>
              </a:spcAft>
              <a:defRPr/>
            </a:pPr>
            <a:r>
              <a:rPr lang="en-US" sz="1800" b="1" baseline="0" dirty="0">
                <a:latin typeface="Comic Sans MS" pitchFamily="66" charset="0"/>
                <a:ea typeface="+mn-ea"/>
              </a:rPr>
              <a:t>And </a:t>
            </a:r>
          </a:p>
          <a:p>
            <a:pPr algn="ctr" fontAlgn="auto">
              <a:spcBef>
                <a:spcPts val="0"/>
              </a:spcBef>
              <a:spcAft>
                <a:spcPts val="0"/>
              </a:spcAft>
              <a:defRPr/>
            </a:pPr>
            <a:r>
              <a:rPr lang="en-US" sz="1800" b="1" baseline="0" dirty="0">
                <a:latin typeface="Comic Sans MS" pitchFamily="66" charset="0"/>
                <a:ea typeface="+mn-ea"/>
              </a:rPr>
              <a:t>Caregivers</a:t>
            </a:r>
          </a:p>
          <a:p>
            <a:pPr algn="ctr" fontAlgn="auto">
              <a:spcBef>
                <a:spcPts val="0"/>
              </a:spcBef>
              <a:spcAft>
                <a:spcPts val="0"/>
              </a:spcAft>
              <a:defRPr/>
            </a:pPr>
            <a:endParaRPr lang="en-US" sz="1800" b="1" baseline="0" dirty="0">
              <a:latin typeface="Comic Sans MS" pitchFamily="66" charset="0"/>
              <a:ea typeface="+mn-ea"/>
            </a:endParaRPr>
          </a:p>
        </p:txBody>
      </p:sp>
      <p:sp>
        <p:nvSpPr>
          <p:cNvPr id="47" name="AutoShape 8">
            <a:extLst>
              <a:ext uri="{FF2B5EF4-FFF2-40B4-BE49-F238E27FC236}">
                <a16:creationId xmlns:a16="http://schemas.microsoft.com/office/drawing/2014/main" id="{DEE7628A-3F4B-483E-849E-FB7D5CAECADD}"/>
              </a:ext>
            </a:extLst>
          </p:cNvPr>
          <p:cNvSpPr>
            <a:spLocks noChangeArrowheads="1"/>
          </p:cNvSpPr>
          <p:nvPr/>
        </p:nvSpPr>
        <p:spPr bwMode="auto">
          <a:xfrm>
            <a:off x="5164547" y="2519722"/>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48" name="AutoShape 11">
            <a:extLst>
              <a:ext uri="{FF2B5EF4-FFF2-40B4-BE49-F238E27FC236}">
                <a16:creationId xmlns:a16="http://schemas.microsoft.com/office/drawing/2014/main" id="{66755EDD-BCD1-4856-BC1D-FE92DA79D234}"/>
              </a:ext>
            </a:extLst>
          </p:cNvPr>
          <p:cNvSpPr>
            <a:spLocks noChangeArrowheads="1"/>
          </p:cNvSpPr>
          <p:nvPr/>
        </p:nvSpPr>
        <p:spPr bwMode="auto">
          <a:xfrm rot="20447547">
            <a:off x="4428030" y="2543977"/>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0" name="AutoShape 14">
            <a:extLst>
              <a:ext uri="{FF2B5EF4-FFF2-40B4-BE49-F238E27FC236}">
                <a16:creationId xmlns:a16="http://schemas.microsoft.com/office/drawing/2014/main" id="{A8342E0E-0F3D-48FA-8329-6BA62F81029D}"/>
              </a:ext>
            </a:extLst>
          </p:cNvPr>
          <p:cNvSpPr>
            <a:spLocks noChangeArrowheads="1"/>
          </p:cNvSpPr>
          <p:nvPr/>
        </p:nvSpPr>
        <p:spPr bwMode="auto">
          <a:xfrm rot="3103633">
            <a:off x="6386600" y="2453999"/>
            <a:ext cx="143204" cy="1164573"/>
          </a:xfrm>
          <a:prstGeom prst="upArrow">
            <a:avLst>
              <a:gd name="adj1" fmla="val 50000"/>
              <a:gd name="adj2" fmla="val 155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3" name="AutoShape 17">
            <a:extLst>
              <a:ext uri="{FF2B5EF4-FFF2-40B4-BE49-F238E27FC236}">
                <a16:creationId xmlns:a16="http://schemas.microsoft.com/office/drawing/2014/main" id="{E83F7224-E91D-41DB-BB88-1D7E35561F13}"/>
              </a:ext>
            </a:extLst>
          </p:cNvPr>
          <p:cNvSpPr>
            <a:spLocks noChangeArrowheads="1"/>
          </p:cNvSpPr>
          <p:nvPr/>
        </p:nvSpPr>
        <p:spPr bwMode="auto">
          <a:xfrm rot="14512643">
            <a:off x="3380195" y="4374920"/>
            <a:ext cx="153562" cy="1454947"/>
          </a:xfrm>
          <a:prstGeom prst="upArrow">
            <a:avLst>
              <a:gd name="adj1" fmla="val 50000"/>
              <a:gd name="adj2" fmla="val 2625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4" name="AutoShape 18">
            <a:extLst>
              <a:ext uri="{FF2B5EF4-FFF2-40B4-BE49-F238E27FC236}">
                <a16:creationId xmlns:a16="http://schemas.microsoft.com/office/drawing/2014/main" id="{E7C44A75-FCAC-45E6-BB38-595E5EE4FCF1}"/>
              </a:ext>
            </a:extLst>
          </p:cNvPr>
          <p:cNvSpPr>
            <a:spLocks noChangeArrowheads="1"/>
          </p:cNvSpPr>
          <p:nvPr/>
        </p:nvSpPr>
        <p:spPr bwMode="auto">
          <a:xfrm rot="-5400230">
            <a:off x="3040438" y="3568065"/>
            <a:ext cx="171450" cy="1371600"/>
          </a:xfrm>
          <a:prstGeom prst="upArrow">
            <a:avLst>
              <a:gd name="adj1" fmla="val 50000"/>
              <a:gd name="adj2" fmla="val 150000"/>
            </a:avLst>
          </a:prstGeom>
          <a:solidFill>
            <a:schemeClr val="bg1"/>
          </a:solidFill>
          <a:ln w="9525">
            <a:solidFill>
              <a:schemeClr val="tx1"/>
            </a:solidFill>
            <a:miter lim="800000"/>
            <a:headEnd/>
            <a:tailEnd/>
          </a:ln>
        </p:spPr>
        <p:txBody>
          <a:bodyPr vert="eaVert" wrap="none" anchor="ctr"/>
          <a:lstStyle/>
          <a:p>
            <a:pPr algn="ctr" fontAlgn="auto">
              <a:spcBef>
                <a:spcPts val="0"/>
              </a:spcBef>
              <a:spcAft>
                <a:spcPts val="0"/>
              </a:spcAft>
            </a:pPr>
            <a:endParaRPr lang="en-US" sz="1800" baseline="0">
              <a:latin typeface="Calibri"/>
              <a:ea typeface="+mn-ea"/>
            </a:endParaRPr>
          </a:p>
        </p:txBody>
      </p:sp>
      <p:sp>
        <p:nvSpPr>
          <p:cNvPr id="55" name="AutoShape 20">
            <a:extLst>
              <a:ext uri="{FF2B5EF4-FFF2-40B4-BE49-F238E27FC236}">
                <a16:creationId xmlns:a16="http://schemas.microsoft.com/office/drawing/2014/main" id="{3C952B6C-DD35-4AF1-AD9E-9FFCD4525A81}"/>
              </a:ext>
            </a:extLst>
          </p:cNvPr>
          <p:cNvSpPr>
            <a:spLocks noChangeArrowheads="1"/>
          </p:cNvSpPr>
          <p:nvPr/>
        </p:nvSpPr>
        <p:spPr bwMode="auto">
          <a:xfrm rot="-9127652">
            <a:off x="4348538" y="4930140"/>
            <a:ext cx="252412" cy="856060"/>
          </a:xfrm>
          <a:prstGeom prst="upArrow">
            <a:avLst>
              <a:gd name="adj1" fmla="val 50000"/>
              <a:gd name="adj2" fmla="val 133337"/>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6" name="AutoShape 24">
            <a:extLst>
              <a:ext uri="{FF2B5EF4-FFF2-40B4-BE49-F238E27FC236}">
                <a16:creationId xmlns:a16="http://schemas.microsoft.com/office/drawing/2014/main" id="{03DAD92C-9619-46B7-B3E5-820DB5F02C4D}"/>
              </a:ext>
            </a:extLst>
          </p:cNvPr>
          <p:cNvSpPr>
            <a:spLocks noChangeArrowheads="1"/>
          </p:cNvSpPr>
          <p:nvPr/>
        </p:nvSpPr>
        <p:spPr bwMode="auto">
          <a:xfrm rot="7660548">
            <a:off x="6612230" y="4509817"/>
            <a:ext cx="173831" cy="1271587"/>
          </a:xfrm>
          <a:prstGeom prst="upArrow">
            <a:avLst>
              <a:gd name="adj1" fmla="val 50000"/>
              <a:gd name="adj2" fmla="val 137157"/>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7" name="AutoShape 25">
            <a:extLst>
              <a:ext uri="{FF2B5EF4-FFF2-40B4-BE49-F238E27FC236}">
                <a16:creationId xmlns:a16="http://schemas.microsoft.com/office/drawing/2014/main" id="{54A03D7C-55C8-4689-BC0A-E2E8A2CBEE3C}"/>
              </a:ext>
            </a:extLst>
          </p:cNvPr>
          <p:cNvSpPr>
            <a:spLocks noChangeArrowheads="1"/>
          </p:cNvSpPr>
          <p:nvPr/>
        </p:nvSpPr>
        <p:spPr bwMode="auto">
          <a:xfrm rot="5415018">
            <a:off x="7148888" y="3397806"/>
            <a:ext cx="171450" cy="1447800"/>
          </a:xfrm>
          <a:prstGeom prst="upArrow">
            <a:avLst>
              <a:gd name="adj1" fmla="val 50000"/>
              <a:gd name="adj2" fmla="val 158333"/>
            </a:avLst>
          </a:prstGeom>
          <a:solidFill>
            <a:schemeClr val="bg1"/>
          </a:solidFill>
          <a:ln w="9525">
            <a:solidFill>
              <a:schemeClr val="tx1"/>
            </a:solidFill>
            <a:miter lim="800000"/>
            <a:headEnd/>
            <a:tailEnd/>
          </a:ln>
        </p:spPr>
        <p:txBody>
          <a:bodyPr rot="10800000" vert="eaVert" wrap="none" anchor="ctr"/>
          <a:lstStyle/>
          <a:p>
            <a:pPr algn="ctr" fontAlgn="auto">
              <a:spcBef>
                <a:spcPts val="0"/>
              </a:spcBef>
              <a:spcAft>
                <a:spcPts val="0"/>
              </a:spcAft>
            </a:pPr>
            <a:endParaRPr lang="en-US" sz="1800" baseline="0">
              <a:latin typeface="Calibri"/>
              <a:ea typeface="+mn-ea"/>
            </a:endParaRPr>
          </a:p>
        </p:txBody>
      </p:sp>
      <p:sp>
        <p:nvSpPr>
          <p:cNvPr id="58" name="AutoShape 26">
            <a:extLst>
              <a:ext uri="{FF2B5EF4-FFF2-40B4-BE49-F238E27FC236}">
                <a16:creationId xmlns:a16="http://schemas.microsoft.com/office/drawing/2014/main" id="{6D8FC00E-41A9-4342-9AFF-14F80B9DE678}"/>
              </a:ext>
            </a:extLst>
          </p:cNvPr>
          <p:cNvSpPr>
            <a:spLocks noChangeArrowheads="1"/>
          </p:cNvSpPr>
          <p:nvPr/>
        </p:nvSpPr>
        <p:spPr bwMode="auto">
          <a:xfrm rot="19354515">
            <a:off x="3718328" y="2615542"/>
            <a:ext cx="171450" cy="990600"/>
          </a:xfrm>
          <a:prstGeom prst="upArrow">
            <a:avLst>
              <a:gd name="adj1" fmla="val 50000"/>
              <a:gd name="adj2" fmla="val 108333"/>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59" name="Text Box 33">
            <a:extLst>
              <a:ext uri="{FF2B5EF4-FFF2-40B4-BE49-F238E27FC236}">
                <a16:creationId xmlns:a16="http://schemas.microsoft.com/office/drawing/2014/main" id="{117774B9-4E2E-4784-8236-D8690D00B1A0}"/>
              </a:ext>
            </a:extLst>
          </p:cNvPr>
          <p:cNvSpPr txBox="1">
            <a:spLocks noChangeArrowheads="1"/>
          </p:cNvSpPr>
          <p:nvPr/>
        </p:nvSpPr>
        <p:spPr bwMode="auto">
          <a:xfrm>
            <a:off x="1231954" y="3113011"/>
            <a:ext cx="1823187" cy="430887"/>
          </a:xfrm>
          <a:prstGeom prst="rect">
            <a:avLst/>
          </a:prstGeom>
          <a:noFill/>
          <a:ln w="9525">
            <a:noFill/>
            <a:miter lim="800000"/>
            <a:headEnd/>
            <a:tailEnd/>
          </a:ln>
        </p:spPr>
        <p:txBody>
          <a:bodyPr wrap="square">
            <a:spAutoFit/>
          </a:bodyPr>
          <a:lstStyle/>
          <a:p>
            <a:pPr fontAlgn="auto">
              <a:spcBef>
                <a:spcPts val="0"/>
              </a:spcBef>
              <a:spcAft>
                <a:spcPts val="0"/>
              </a:spcAft>
            </a:pPr>
            <a:r>
              <a:rPr lang="en-US" sz="1000" dirty="0">
                <a:latin typeface="Comic Sans MS" pitchFamily="66" charset="0"/>
              </a:rPr>
              <a:t>HOUSING </a:t>
            </a:r>
            <a:r>
              <a:rPr lang="en-US" sz="1000" baseline="0" dirty="0">
                <a:latin typeface="Comic Sans MS" pitchFamily="66" charset="0"/>
                <a:ea typeface="+mn-ea"/>
              </a:rPr>
              <a:t>SUPPORTS</a:t>
            </a:r>
          </a:p>
          <a:p>
            <a:pPr fontAlgn="auto">
              <a:spcBef>
                <a:spcPts val="0"/>
              </a:spcBef>
              <a:spcAft>
                <a:spcPts val="0"/>
              </a:spcAft>
            </a:pPr>
            <a:endParaRPr lang="en-US" sz="1200" baseline="0" dirty="0">
              <a:latin typeface="Comic Sans MS" pitchFamily="66" charset="0"/>
              <a:ea typeface="+mn-ea"/>
            </a:endParaRPr>
          </a:p>
        </p:txBody>
      </p:sp>
      <p:sp>
        <p:nvSpPr>
          <p:cNvPr id="60" name="Line 38">
            <a:extLst>
              <a:ext uri="{FF2B5EF4-FFF2-40B4-BE49-F238E27FC236}">
                <a16:creationId xmlns:a16="http://schemas.microsoft.com/office/drawing/2014/main" id="{1084F869-2226-4C00-A567-E490BC573A3B}"/>
              </a:ext>
            </a:extLst>
          </p:cNvPr>
          <p:cNvSpPr>
            <a:spLocks noChangeShapeType="1"/>
          </p:cNvSpPr>
          <p:nvPr/>
        </p:nvSpPr>
        <p:spPr bwMode="auto">
          <a:xfrm>
            <a:off x="2241925" y="2396490"/>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1" name="Line 40">
            <a:extLst>
              <a:ext uri="{FF2B5EF4-FFF2-40B4-BE49-F238E27FC236}">
                <a16:creationId xmlns:a16="http://schemas.microsoft.com/office/drawing/2014/main" id="{31E7DA86-0D62-4978-80A3-9347329679B2}"/>
              </a:ext>
            </a:extLst>
          </p:cNvPr>
          <p:cNvSpPr>
            <a:spLocks noChangeShapeType="1"/>
          </p:cNvSpPr>
          <p:nvPr/>
        </p:nvSpPr>
        <p:spPr bwMode="auto">
          <a:xfrm>
            <a:off x="7231438" y="2395272"/>
            <a:ext cx="2060575" cy="1218"/>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2" name="Line 41">
            <a:extLst>
              <a:ext uri="{FF2B5EF4-FFF2-40B4-BE49-F238E27FC236}">
                <a16:creationId xmlns:a16="http://schemas.microsoft.com/office/drawing/2014/main" id="{5B6CFBB7-EC97-4FF4-8D7E-9BFA3FFD233E}"/>
              </a:ext>
            </a:extLst>
          </p:cNvPr>
          <p:cNvSpPr>
            <a:spLocks noChangeShapeType="1"/>
          </p:cNvSpPr>
          <p:nvPr/>
        </p:nvSpPr>
        <p:spPr bwMode="auto">
          <a:xfrm>
            <a:off x="1000505" y="3556283"/>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3" name="Line 42">
            <a:extLst>
              <a:ext uri="{FF2B5EF4-FFF2-40B4-BE49-F238E27FC236}">
                <a16:creationId xmlns:a16="http://schemas.microsoft.com/office/drawing/2014/main" id="{4AF02481-AD8A-4C38-AFB7-771F8822B664}"/>
              </a:ext>
            </a:extLst>
          </p:cNvPr>
          <p:cNvSpPr>
            <a:spLocks noChangeShapeType="1"/>
          </p:cNvSpPr>
          <p:nvPr/>
        </p:nvSpPr>
        <p:spPr bwMode="auto">
          <a:xfrm>
            <a:off x="946525" y="4339590"/>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4" name="Line 44">
            <a:extLst>
              <a:ext uri="{FF2B5EF4-FFF2-40B4-BE49-F238E27FC236}">
                <a16:creationId xmlns:a16="http://schemas.microsoft.com/office/drawing/2014/main" id="{CFAA5D7C-BFDE-47F5-A73E-72482ACC2AD7}"/>
              </a:ext>
            </a:extLst>
          </p:cNvPr>
          <p:cNvSpPr>
            <a:spLocks noChangeShapeType="1"/>
          </p:cNvSpPr>
          <p:nvPr/>
        </p:nvSpPr>
        <p:spPr bwMode="auto">
          <a:xfrm>
            <a:off x="984625" y="5023009"/>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5" name="Line 45">
            <a:extLst>
              <a:ext uri="{FF2B5EF4-FFF2-40B4-BE49-F238E27FC236}">
                <a16:creationId xmlns:a16="http://schemas.microsoft.com/office/drawing/2014/main" id="{5BE64315-C5DC-4FF9-990D-A705ACA486D1}"/>
              </a:ext>
            </a:extLst>
          </p:cNvPr>
          <p:cNvSpPr>
            <a:spLocks noChangeShapeType="1"/>
          </p:cNvSpPr>
          <p:nvPr/>
        </p:nvSpPr>
        <p:spPr bwMode="auto">
          <a:xfrm>
            <a:off x="1114800" y="2936942"/>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6" name="Line 46">
            <a:extLst>
              <a:ext uri="{FF2B5EF4-FFF2-40B4-BE49-F238E27FC236}">
                <a16:creationId xmlns:a16="http://schemas.microsoft.com/office/drawing/2014/main" id="{30B96C34-4070-4AE9-841B-1B6243EB6EE0}"/>
              </a:ext>
            </a:extLst>
          </p:cNvPr>
          <p:cNvSpPr>
            <a:spLocks noChangeShapeType="1"/>
          </p:cNvSpPr>
          <p:nvPr/>
        </p:nvSpPr>
        <p:spPr bwMode="auto">
          <a:xfrm>
            <a:off x="984625" y="5762387"/>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7" name="Line 47">
            <a:extLst>
              <a:ext uri="{FF2B5EF4-FFF2-40B4-BE49-F238E27FC236}">
                <a16:creationId xmlns:a16="http://schemas.microsoft.com/office/drawing/2014/main" id="{F2CAA8DF-5E09-4AD0-AB09-F1FAD76A041D}"/>
              </a:ext>
            </a:extLst>
          </p:cNvPr>
          <p:cNvSpPr>
            <a:spLocks noChangeShapeType="1"/>
          </p:cNvSpPr>
          <p:nvPr/>
        </p:nvSpPr>
        <p:spPr bwMode="auto">
          <a:xfrm>
            <a:off x="2013330" y="6233401"/>
            <a:ext cx="2378075"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8" name="Line 51">
            <a:extLst>
              <a:ext uri="{FF2B5EF4-FFF2-40B4-BE49-F238E27FC236}">
                <a16:creationId xmlns:a16="http://schemas.microsoft.com/office/drawing/2014/main" id="{A328043F-84F5-4B5E-816B-C1692CFA7EE7}"/>
              </a:ext>
            </a:extLst>
          </p:cNvPr>
          <p:cNvSpPr>
            <a:spLocks noChangeShapeType="1"/>
          </p:cNvSpPr>
          <p:nvPr/>
        </p:nvSpPr>
        <p:spPr bwMode="auto">
          <a:xfrm flipV="1">
            <a:off x="7312405" y="5716026"/>
            <a:ext cx="2105025" cy="14288"/>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69" name="Line 52">
            <a:extLst>
              <a:ext uri="{FF2B5EF4-FFF2-40B4-BE49-F238E27FC236}">
                <a16:creationId xmlns:a16="http://schemas.microsoft.com/office/drawing/2014/main" id="{C582CD93-57EA-4A63-842E-3D8EF0329E9D}"/>
              </a:ext>
            </a:extLst>
          </p:cNvPr>
          <p:cNvSpPr>
            <a:spLocks noChangeShapeType="1"/>
          </p:cNvSpPr>
          <p:nvPr/>
        </p:nvSpPr>
        <p:spPr bwMode="auto">
          <a:xfrm flipV="1">
            <a:off x="7216973" y="4915667"/>
            <a:ext cx="2122487" cy="4763"/>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70" name="Line 53">
            <a:extLst>
              <a:ext uri="{FF2B5EF4-FFF2-40B4-BE49-F238E27FC236}">
                <a16:creationId xmlns:a16="http://schemas.microsoft.com/office/drawing/2014/main" id="{72A237D9-BE23-4267-A3DA-E7A3BDD3DEDA}"/>
              </a:ext>
            </a:extLst>
          </p:cNvPr>
          <p:cNvSpPr>
            <a:spLocks noChangeShapeType="1"/>
          </p:cNvSpPr>
          <p:nvPr/>
        </p:nvSpPr>
        <p:spPr bwMode="auto">
          <a:xfrm>
            <a:off x="7072688" y="3374540"/>
            <a:ext cx="2219325"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71" name="Line 54">
            <a:extLst>
              <a:ext uri="{FF2B5EF4-FFF2-40B4-BE49-F238E27FC236}">
                <a16:creationId xmlns:a16="http://schemas.microsoft.com/office/drawing/2014/main" id="{4AB2D5D8-98C6-47BC-A95F-92785E09FADC}"/>
              </a:ext>
            </a:extLst>
          </p:cNvPr>
          <p:cNvSpPr>
            <a:spLocks noChangeShapeType="1"/>
          </p:cNvSpPr>
          <p:nvPr/>
        </p:nvSpPr>
        <p:spPr bwMode="auto">
          <a:xfrm flipV="1">
            <a:off x="5340731" y="2527139"/>
            <a:ext cx="1731958" cy="14239"/>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72" name="Text Box 55">
            <a:extLst>
              <a:ext uri="{FF2B5EF4-FFF2-40B4-BE49-F238E27FC236}">
                <a16:creationId xmlns:a16="http://schemas.microsoft.com/office/drawing/2014/main" id="{AFAA35C7-8502-429C-8CB2-99663592A718}"/>
              </a:ext>
            </a:extLst>
          </p:cNvPr>
          <p:cNvSpPr txBox="1">
            <a:spLocks noChangeArrowheads="1"/>
          </p:cNvSpPr>
          <p:nvPr/>
        </p:nvSpPr>
        <p:spPr bwMode="auto">
          <a:xfrm>
            <a:off x="2013330" y="2110740"/>
            <a:ext cx="1287463"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MENTAL HEALTH</a:t>
            </a:r>
          </a:p>
          <a:p>
            <a:pPr fontAlgn="auto">
              <a:spcBef>
                <a:spcPts val="0"/>
              </a:spcBef>
              <a:spcAft>
                <a:spcPts val="0"/>
              </a:spcAft>
            </a:pPr>
            <a:r>
              <a:rPr lang="en-US" sz="1000" baseline="0" dirty="0">
                <a:latin typeface="Comic Sans MS" pitchFamily="66" charset="0"/>
                <a:ea typeface="+mn-ea"/>
              </a:rPr>
              <a:t> </a:t>
            </a:r>
          </a:p>
        </p:txBody>
      </p:sp>
      <p:sp>
        <p:nvSpPr>
          <p:cNvPr id="73" name="Rectangle 60">
            <a:extLst>
              <a:ext uri="{FF2B5EF4-FFF2-40B4-BE49-F238E27FC236}">
                <a16:creationId xmlns:a16="http://schemas.microsoft.com/office/drawing/2014/main" id="{8BC50B65-0C81-4805-85F7-F1C06037961A}"/>
              </a:ext>
            </a:extLst>
          </p:cNvPr>
          <p:cNvSpPr>
            <a:spLocks noChangeArrowheads="1"/>
          </p:cNvSpPr>
          <p:nvPr/>
        </p:nvSpPr>
        <p:spPr bwMode="auto">
          <a:xfrm>
            <a:off x="810000" y="4625340"/>
            <a:ext cx="2209800" cy="477054"/>
          </a:xfrm>
          <a:prstGeom prst="rect">
            <a:avLst/>
          </a:prstGeom>
          <a:noFill/>
          <a:ln w="9525">
            <a:noFill/>
            <a:miter lim="800000"/>
            <a:headEnd/>
            <a:tailEnd/>
          </a:ln>
        </p:spPr>
        <p:txBody>
          <a:bodyPr wrap="square">
            <a:spAutoFit/>
          </a:bodyPr>
          <a:lstStyle/>
          <a:p>
            <a:pPr fontAlgn="auto">
              <a:spcBef>
                <a:spcPct val="50000"/>
              </a:spcBef>
              <a:spcAft>
                <a:spcPts val="0"/>
              </a:spcAft>
            </a:pPr>
            <a:r>
              <a:rPr lang="en-US" sz="1000" baseline="0" dirty="0">
                <a:latin typeface="Comic Sans MS" pitchFamily="66" charset="0"/>
                <a:ea typeface="+mn-ea"/>
              </a:rPr>
              <a:t>HOSPITALS</a:t>
            </a:r>
          </a:p>
          <a:p>
            <a:pPr fontAlgn="auto">
              <a:spcBef>
                <a:spcPct val="50000"/>
              </a:spcBef>
              <a:spcAft>
                <a:spcPts val="0"/>
              </a:spcAft>
            </a:pPr>
            <a:endParaRPr lang="en-US" sz="1000" baseline="0" dirty="0">
              <a:latin typeface="Comic Sans MS" pitchFamily="66" charset="0"/>
              <a:ea typeface="+mn-ea"/>
            </a:endParaRPr>
          </a:p>
        </p:txBody>
      </p:sp>
      <p:sp>
        <p:nvSpPr>
          <p:cNvPr id="74" name="Rectangle 61">
            <a:extLst>
              <a:ext uri="{FF2B5EF4-FFF2-40B4-BE49-F238E27FC236}">
                <a16:creationId xmlns:a16="http://schemas.microsoft.com/office/drawing/2014/main" id="{D5E9E6C2-B695-4486-999D-561C448B90CD}"/>
              </a:ext>
            </a:extLst>
          </p:cNvPr>
          <p:cNvSpPr>
            <a:spLocks noChangeArrowheads="1"/>
          </p:cNvSpPr>
          <p:nvPr/>
        </p:nvSpPr>
        <p:spPr bwMode="auto">
          <a:xfrm>
            <a:off x="7231438" y="2011889"/>
            <a:ext cx="1676400" cy="477054"/>
          </a:xfrm>
          <a:prstGeom prst="rect">
            <a:avLst/>
          </a:prstGeom>
          <a:noFill/>
          <a:ln w="9525">
            <a:noFill/>
            <a:miter lim="800000"/>
            <a:headEnd/>
            <a:tailEnd/>
          </a:ln>
        </p:spPr>
        <p:txBody>
          <a:bodyPr wrap="square">
            <a:spAutoFit/>
          </a:bodyPr>
          <a:lstStyle/>
          <a:p>
            <a:pPr fontAlgn="auto">
              <a:spcBef>
                <a:spcPct val="50000"/>
              </a:spcBef>
              <a:spcAft>
                <a:spcPts val="0"/>
              </a:spcAft>
            </a:pPr>
            <a:r>
              <a:rPr lang="en-US" sz="1000" baseline="0" dirty="0">
                <a:latin typeface="Comic Sans MS" pitchFamily="66" charset="0"/>
                <a:ea typeface="+mn-ea"/>
              </a:rPr>
              <a:t>CAREGIVER SUPPORT</a:t>
            </a:r>
          </a:p>
          <a:p>
            <a:pPr fontAlgn="auto">
              <a:spcBef>
                <a:spcPct val="50000"/>
              </a:spcBef>
              <a:spcAft>
                <a:spcPts val="0"/>
              </a:spcAft>
            </a:pPr>
            <a:endParaRPr lang="en-US" sz="1000" baseline="0" dirty="0">
              <a:latin typeface="Comic Sans MS" pitchFamily="66" charset="0"/>
              <a:ea typeface="+mn-ea"/>
            </a:endParaRPr>
          </a:p>
        </p:txBody>
      </p:sp>
      <p:sp>
        <p:nvSpPr>
          <p:cNvPr id="75" name="Rectangle 62">
            <a:extLst>
              <a:ext uri="{FF2B5EF4-FFF2-40B4-BE49-F238E27FC236}">
                <a16:creationId xmlns:a16="http://schemas.microsoft.com/office/drawing/2014/main" id="{E2202F7A-C29A-4A6A-B8C6-F5D5BAADD371}"/>
              </a:ext>
            </a:extLst>
          </p:cNvPr>
          <p:cNvSpPr>
            <a:spLocks noChangeArrowheads="1"/>
          </p:cNvSpPr>
          <p:nvPr/>
        </p:nvSpPr>
        <p:spPr bwMode="auto">
          <a:xfrm>
            <a:off x="5174038" y="2108250"/>
            <a:ext cx="2895600" cy="246221"/>
          </a:xfrm>
          <a:prstGeom prst="rect">
            <a:avLst/>
          </a:prstGeom>
          <a:noFill/>
          <a:ln w="9525">
            <a:noFill/>
            <a:miter lim="800000"/>
            <a:headEnd/>
            <a:tailEnd/>
          </a:ln>
        </p:spPr>
        <p:txBody>
          <a:bodyPr wrap="square">
            <a:spAutoFit/>
          </a:bodyPr>
          <a:lstStyle/>
          <a:p>
            <a:pPr fontAlgn="auto">
              <a:spcBef>
                <a:spcPct val="50000"/>
              </a:spcBef>
              <a:spcAft>
                <a:spcPts val="0"/>
              </a:spcAft>
            </a:pPr>
            <a:r>
              <a:rPr lang="en-US" sz="1000" baseline="0" dirty="0">
                <a:latin typeface="Comic Sans MS" pitchFamily="66" charset="0"/>
                <a:ea typeface="+mn-ea"/>
              </a:rPr>
              <a:t>SOCIAL SERVICES</a:t>
            </a:r>
          </a:p>
        </p:txBody>
      </p:sp>
      <p:sp>
        <p:nvSpPr>
          <p:cNvPr id="76" name="Rectangle 63">
            <a:extLst>
              <a:ext uri="{FF2B5EF4-FFF2-40B4-BE49-F238E27FC236}">
                <a16:creationId xmlns:a16="http://schemas.microsoft.com/office/drawing/2014/main" id="{73609C8B-FABA-4815-B10B-2C9CFFFA07D9}"/>
              </a:ext>
            </a:extLst>
          </p:cNvPr>
          <p:cNvSpPr>
            <a:spLocks noChangeArrowheads="1"/>
          </p:cNvSpPr>
          <p:nvPr/>
        </p:nvSpPr>
        <p:spPr bwMode="auto">
          <a:xfrm>
            <a:off x="7026263" y="2905984"/>
            <a:ext cx="2152650" cy="477054"/>
          </a:xfrm>
          <a:prstGeom prst="rect">
            <a:avLst/>
          </a:prstGeom>
          <a:noFill/>
          <a:ln w="9525">
            <a:noFill/>
            <a:miter lim="800000"/>
            <a:headEnd/>
            <a:tailEnd/>
          </a:ln>
        </p:spPr>
        <p:txBody>
          <a:bodyPr wrap="square">
            <a:spAutoFit/>
          </a:bodyPr>
          <a:lstStyle/>
          <a:p>
            <a:pPr fontAlgn="auto">
              <a:spcBef>
                <a:spcPct val="50000"/>
              </a:spcBef>
              <a:spcAft>
                <a:spcPts val="0"/>
              </a:spcAft>
            </a:pPr>
            <a:r>
              <a:rPr lang="en-US" sz="1000" baseline="0" dirty="0">
                <a:latin typeface="Comic Sans MS" pitchFamily="66" charset="0"/>
                <a:ea typeface="+mn-ea"/>
              </a:rPr>
              <a:t>CRITICAL CARE CLINICS</a:t>
            </a:r>
          </a:p>
          <a:p>
            <a:pPr fontAlgn="auto">
              <a:spcBef>
                <a:spcPct val="50000"/>
              </a:spcBef>
              <a:spcAft>
                <a:spcPts val="0"/>
              </a:spcAft>
            </a:pPr>
            <a:r>
              <a:rPr lang="en-US" sz="1000" baseline="0" dirty="0">
                <a:latin typeface="Comic Sans MS" pitchFamily="66" charset="0"/>
                <a:ea typeface="+mn-ea"/>
              </a:rPr>
              <a:t>        </a:t>
            </a:r>
          </a:p>
        </p:txBody>
      </p:sp>
      <p:sp>
        <p:nvSpPr>
          <p:cNvPr id="77" name="Text Box 65">
            <a:extLst>
              <a:ext uri="{FF2B5EF4-FFF2-40B4-BE49-F238E27FC236}">
                <a16:creationId xmlns:a16="http://schemas.microsoft.com/office/drawing/2014/main" id="{8234BEC2-E1B2-43C5-BF03-A7667713C355}"/>
              </a:ext>
            </a:extLst>
          </p:cNvPr>
          <p:cNvSpPr txBox="1">
            <a:spLocks noChangeArrowheads="1"/>
          </p:cNvSpPr>
          <p:nvPr/>
        </p:nvSpPr>
        <p:spPr bwMode="auto">
          <a:xfrm>
            <a:off x="1000505" y="5368290"/>
            <a:ext cx="2155825"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FAITH COMMUNITY</a:t>
            </a:r>
          </a:p>
          <a:p>
            <a:pPr fontAlgn="auto">
              <a:spcBef>
                <a:spcPts val="0"/>
              </a:spcBef>
              <a:spcAft>
                <a:spcPts val="0"/>
              </a:spcAft>
            </a:pPr>
            <a:endParaRPr lang="en-US" sz="1000" baseline="0" dirty="0">
              <a:latin typeface="Comic Sans MS" pitchFamily="66" charset="0"/>
              <a:ea typeface="+mn-ea"/>
            </a:endParaRPr>
          </a:p>
        </p:txBody>
      </p:sp>
      <p:sp>
        <p:nvSpPr>
          <p:cNvPr id="78" name="Text Box 66">
            <a:extLst>
              <a:ext uri="{FF2B5EF4-FFF2-40B4-BE49-F238E27FC236}">
                <a16:creationId xmlns:a16="http://schemas.microsoft.com/office/drawing/2014/main" id="{564A99E0-6524-40BD-A14E-038CB4D5F8BA}"/>
              </a:ext>
            </a:extLst>
          </p:cNvPr>
          <p:cNvSpPr txBox="1">
            <a:spLocks noChangeArrowheads="1"/>
          </p:cNvSpPr>
          <p:nvPr/>
        </p:nvSpPr>
        <p:spPr bwMode="auto">
          <a:xfrm>
            <a:off x="2318229" y="5807511"/>
            <a:ext cx="2459037"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MOTOR VEHICHLE DEPARTMENT</a:t>
            </a:r>
          </a:p>
          <a:p>
            <a:pPr fontAlgn="auto">
              <a:spcBef>
                <a:spcPts val="0"/>
              </a:spcBef>
              <a:spcAft>
                <a:spcPts val="0"/>
              </a:spcAft>
            </a:pPr>
            <a:endParaRPr lang="en-US" sz="1000" baseline="0" dirty="0">
              <a:latin typeface="Comic Sans MS" pitchFamily="66" charset="0"/>
              <a:ea typeface="+mn-ea"/>
            </a:endParaRPr>
          </a:p>
        </p:txBody>
      </p:sp>
      <p:sp>
        <p:nvSpPr>
          <p:cNvPr id="79" name="Text Box 69">
            <a:extLst>
              <a:ext uri="{FF2B5EF4-FFF2-40B4-BE49-F238E27FC236}">
                <a16:creationId xmlns:a16="http://schemas.microsoft.com/office/drawing/2014/main" id="{9EC2ECB4-5B12-4A36-82F9-E2B68F693CA9}"/>
              </a:ext>
            </a:extLst>
          </p:cNvPr>
          <p:cNvSpPr txBox="1">
            <a:spLocks noChangeArrowheads="1"/>
          </p:cNvSpPr>
          <p:nvPr/>
        </p:nvSpPr>
        <p:spPr bwMode="auto">
          <a:xfrm>
            <a:off x="7298192" y="5262307"/>
            <a:ext cx="1676400"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OFFICE OF AGING</a:t>
            </a:r>
          </a:p>
          <a:p>
            <a:pPr fontAlgn="auto">
              <a:spcBef>
                <a:spcPts val="0"/>
              </a:spcBef>
              <a:spcAft>
                <a:spcPts val="0"/>
              </a:spcAft>
            </a:pPr>
            <a:endParaRPr lang="en-US" sz="1000" baseline="0" dirty="0">
              <a:latin typeface="Comic Sans MS" pitchFamily="66" charset="0"/>
              <a:ea typeface="+mn-ea"/>
            </a:endParaRPr>
          </a:p>
        </p:txBody>
      </p:sp>
      <p:sp>
        <p:nvSpPr>
          <p:cNvPr id="80" name="Line 70">
            <a:extLst>
              <a:ext uri="{FF2B5EF4-FFF2-40B4-BE49-F238E27FC236}">
                <a16:creationId xmlns:a16="http://schemas.microsoft.com/office/drawing/2014/main" id="{2F8AD347-F8F9-422F-BA43-FAAB5AD8077D}"/>
              </a:ext>
            </a:extLst>
          </p:cNvPr>
          <p:cNvSpPr>
            <a:spLocks noChangeShapeType="1"/>
          </p:cNvSpPr>
          <p:nvPr/>
        </p:nvSpPr>
        <p:spPr bwMode="auto">
          <a:xfrm>
            <a:off x="3804053" y="6743123"/>
            <a:ext cx="2178498"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81" name="Text Box 72">
            <a:extLst>
              <a:ext uri="{FF2B5EF4-FFF2-40B4-BE49-F238E27FC236}">
                <a16:creationId xmlns:a16="http://schemas.microsoft.com/office/drawing/2014/main" id="{07FA30EC-E261-4BE1-9224-056F3DE8E9D6}"/>
              </a:ext>
            </a:extLst>
          </p:cNvPr>
          <p:cNvSpPr txBox="1">
            <a:spLocks noChangeArrowheads="1"/>
          </p:cNvSpPr>
          <p:nvPr/>
        </p:nvSpPr>
        <p:spPr bwMode="auto">
          <a:xfrm>
            <a:off x="7234613" y="4515557"/>
            <a:ext cx="2057400"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STATE OFFICES</a:t>
            </a:r>
          </a:p>
          <a:p>
            <a:pPr fontAlgn="auto">
              <a:spcBef>
                <a:spcPts val="0"/>
              </a:spcBef>
              <a:spcAft>
                <a:spcPts val="0"/>
              </a:spcAft>
            </a:pPr>
            <a:endParaRPr lang="en-US" sz="1000" baseline="0" dirty="0">
              <a:latin typeface="Comic Sans MS" pitchFamily="66" charset="0"/>
              <a:ea typeface="+mn-ea"/>
            </a:endParaRPr>
          </a:p>
        </p:txBody>
      </p:sp>
      <p:sp>
        <p:nvSpPr>
          <p:cNvPr id="82" name="Line 73">
            <a:extLst>
              <a:ext uri="{FF2B5EF4-FFF2-40B4-BE49-F238E27FC236}">
                <a16:creationId xmlns:a16="http://schemas.microsoft.com/office/drawing/2014/main" id="{684A8A02-CE7D-450D-B246-A504A93D0F1C}"/>
              </a:ext>
            </a:extLst>
          </p:cNvPr>
          <p:cNvSpPr>
            <a:spLocks noChangeShapeType="1"/>
          </p:cNvSpPr>
          <p:nvPr/>
        </p:nvSpPr>
        <p:spPr bwMode="auto">
          <a:xfrm>
            <a:off x="8118850" y="4209164"/>
            <a:ext cx="1824037"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83" name="Line 77">
            <a:extLst>
              <a:ext uri="{FF2B5EF4-FFF2-40B4-BE49-F238E27FC236}">
                <a16:creationId xmlns:a16="http://schemas.microsoft.com/office/drawing/2014/main" id="{F85BE7D8-2934-4EAD-957F-350FB64CD1CD}"/>
              </a:ext>
            </a:extLst>
          </p:cNvPr>
          <p:cNvSpPr>
            <a:spLocks noChangeShapeType="1"/>
          </p:cNvSpPr>
          <p:nvPr/>
        </p:nvSpPr>
        <p:spPr bwMode="auto">
          <a:xfrm>
            <a:off x="3461125" y="2225040"/>
            <a:ext cx="16002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84" name="Text Box 78">
            <a:extLst>
              <a:ext uri="{FF2B5EF4-FFF2-40B4-BE49-F238E27FC236}">
                <a16:creationId xmlns:a16="http://schemas.microsoft.com/office/drawing/2014/main" id="{6E0F64D3-8D89-4BC1-B50B-BA256F74C87A}"/>
              </a:ext>
            </a:extLst>
          </p:cNvPr>
          <p:cNvSpPr txBox="1">
            <a:spLocks noChangeArrowheads="1"/>
          </p:cNvSpPr>
          <p:nvPr/>
        </p:nvSpPr>
        <p:spPr bwMode="auto">
          <a:xfrm>
            <a:off x="3461125" y="1882141"/>
            <a:ext cx="1436612"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FAMILY ADVOCACY</a:t>
            </a:r>
          </a:p>
          <a:p>
            <a:pPr fontAlgn="auto">
              <a:spcBef>
                <a:spcPts val="0"/>
              </a:spcBef>
              <a:spcAft>
                <a:spcPts val="0"/>
              </a:spcAft>
            </a:pPr>
            <a:endParaRPr lang="en-US" sz="1000" baseline="0" dirty="0">
              <a:latin typeface="Comic Sans MS" pitchFamily="66" charset="0"/>
              <a:ea typeface="+mn-ea"/>
            </a:endParaRPr>
          </a:p>
        </p:txBody>
      </p:sp>
      <p:sp>
        <p:nvSpPr>
          <p:cNvPr id="85" name="Text Box 79">
            <a:extLst>
              <a:ext uri="{FF2B5EF4-FFF2-40B4-BE49-F238E27FC236}">
                <a16:creationId xmlns:a16="http://schemas.microsoft.com/office/drawing/2014/main" id="{E6097DE7-538A-4C3F-BD14-763A4A8E5B79}"/>
              </a:ext>
            </a:extLst>
          </p:cNvPr>
          <p:cNvSpPr txBox="1">
            <a:spLocks noChangeArrowheads="1"/>
          </p:cNvSpPr>
          <p:nvPr/>
        </p:nvSpPr>
        <p:spPr bwMode="auto">
          <a:xfrm>
            <a:off x="5530681" y="5811312"/>
            <a:ext cx="2324100" cy="400110"/>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BUSINESS ASSOCIATIONS</a:t>
            </a:r>
          </a:p>
          <a:p>
            <a:pPr fontAlgn="auto">
              <a:spcBef>
                <a:spcPts val="0"/>
              </a:spcBef>
              <a:spcAft>
                <a:spcPts val="0"/>
              </a:spcAft>
            </a:pPr>
            <a:endParaRPr lang="en-US" sz="1000" baseline="0" dirty="0">
              <a:latin typeface="Comic Sans MS" pitchFamily="66" charset="0"/>
              <a:ea typeface="+mn-ea"/>
            </a:endParaRPr>
          </a:p>
        </p:txBody>
      </p:sp>
      <p:sp>
        <p:nvSpPr>
          <p:cNvPr id="86" name="Line 80">
            <a:extLst>
              <a:ext uri="{FF2B5EF4-FFF2-40B4-BE49-F238E27FC236}">
                <a16:creationId xmlns:a16="http://schemas.microsoft.com/office/drawing/2014/main" id="{B94B3979-5012-4F8B-B4D2-F244E9BC3170}"/>
              </a:ext>
            </a:extLst>
          </p:cNvPr>
          <p:cNvSpPr>
            <a:spLocks noChangeShapeType="1"/>
          </p:cNvSpPr>
          <p:nvPr/>
        </p:nvSpPr>
        <p:spPr bwMode="auto">
          <a:xfrm>
            <a:off x="5530681" y="6283763"/>
            <a:ext cx="2590800" cy="0"/>
          </a:xfrm>
          <a:prstGeom prst="line">
            <a:avLst/>
          </a:prstGeom>
          <a:noFill/>
          <a:ln w="9525">
            <a:solidFill>
              <a:schemeClr val="tx1"/>
            </a:solidFill>
            <a:round/>
            <a:headEnd/>
            <a:tailEnd/>
          </a:ln>
        </p:spPr>
        <p:txBody>
          <a:bodyPr/>
          <a:lstStyle/>
          <a:p>
            <a:pPr fontAlgn="auto">
              <a:spcBef>
                <a:spcPts val="0"/>
              </a:spcBef>
              <a:spcAft>
                <a:spcPts val="0"/>
              </a:spcAft>
            </a:pPr>
            <a:endParaRPr lang="en-US" sz="1800" baseline="0">
              <a:latin typeface="Calibri"/>
              <a:ea typeface="+mn-ea"/>
            </a:endParaRPr>
          </a:p>
        </p:txBody>
      </p:sp>
      <p:sp>
        <p:nvSpPr>
          <p:cNvPr id="87" name="Rectangle 57">
            <a:extLst>
              <a:ext uri="{FF2B5EF4-FFF2-40B4-BE49-F238E27FC236}">
                <a16:creationId xmlns:a16="http://schemas.microsoft.com/office/drawing/2014/main" id="{002F37F9-7DBA-44C1-927F-0E5B6FA90C57}"/>
              </a:ext>
            </a:extLst>
          </p:cNvPr>
          <p:cNvSpPr>
            <a:spLocks noChangeArrowheads="1"/>
          </p:cNvSpPr>
          <p:nvPr/>
        </p:nvSpPr>
        <p:spPr bwMode="auto">
          <a:xfrm>
            <a:off x="2076153" y="2508227"/>
            <a:ext cx="1524000" cy="477054"/>
          </a:xfrm>
          <a:prstGeom prst="rect">
            <a:avLst/>
          </a:prstGeom>
          <a:noFill/>
          <a:ln w="9525">
            <a:noFill/>
            <a:miter lim="800000"/>
            <a:headEnd/>
            <a:tailEnd/>
          </a:ln>
        </p:spPr>
        <p:txBody>
          <a:bodyPr>
            <a:spAutoFit/>
          </a:bodyPr>
          <a:lstStyle/>
          <a:p>
            <a:pPr fontAlgn="auto">
              <a:spcBef>
                <a:spcPct val="50000"/>
              </a:spcBef>
              <a:spcAft>
                <a:spcPts val="0"/>
              </a:spcAft>
            </a:pPr>
            <a:r>
              <a:rPr lang="en-US" sz="1000" baseline="0" dirty="0">
                <a:latin typeface="Comic Sans MS" pitchFamily="66" charset="0"/>
                <a:ea typeface="+mn-ea"/>
              </a:rPr>
              <a:t>RESPITE</a:t>
            </a:r>
          </a:p>
          <a:p>
            <a:pPr fontAlgn="auto">
              <a:spcBef>
                <a:spcPct val="50000"/>
              </a:spcBef>
              <a:spcAft>
                <a:spcPts val="0"/>
              </a:spcAft>
            </a:pPr>
            <a:endParaRPr lang="en-US" sz="1000" baseline="0" dirty="0">
              <a:latin typeface="Comic Sans MS" pitchFamily="66" charset="0"/>
              <a:ea typeface="+mn-ea"/>
            </a:endParaRPr>
          </a:p>
        </p:txBody>
      </p:sp>
      <p:sp>
        <p:nvSpPr>
          <p:cNvPr id="90" name="Text Box 71">
            <a:extLst>
              <a:ext uri="{FF2B5EF4-FFF2-40B4-BE49-F238E27FC236}">
                <a16:creationId xmlns:a16="http://schemas.microsoft.com/office/drawing/2014/main" id="{4BE85327-87E0-4D0B-94AB-FC50D68C49EC}"/>
              </a:ext>
            </a:extLst>
          </p:cNvPr>
          <p:cNvSpPr txBox="1">
            <a:spLocks noChangeArrowheads="1"/>
          </p:cNvSpPr>
          <p:nvPr/>
        </p:nvSpPr>
        <p:spPr bwMode="auto">
          <a:xfrm>
            <a:off x="3672366" y="6343013"/>
            <a:ext cx="2209800" cy="400110"/>
          </a:xfrm>
          <a:prstGeom prst="rect">
            <a:avLst/>
          </a:prstGeom>
          <a:noFill/>
          <a:ln w="9525">
            <a:noFill/>
            <a:miter lim="800000"/>
            <a:headEnd/>
            <a:tailEnd/>
          </a:ln>
        </p:spPr>
        <p:txBody>
          <a:bodyPr>
            <a:spAutoFit/>
          </a:bodyPr>
          <a:lstStyle/>
          <a:p>
            <a:pPr fontAlgn="auto">
              <a:spcBef>
                <a:spcPts val="0"/>
              </a:spcBef>
              <a:spcAft>
                <a:spcPts val="0"/>
              </a:spcAft>
            </a:pPr>
            <a:r>
              <a:rPr lang="en-US" sz="1000" baseline="0" dirty="0">
                <a:latin typeface="Comic Sans MS" pitchFamily="66" charset="0"/>
                <a:ea typeface="+mn-ea"/>
              </a:rPr>
              <a:t>ALZHEIMER’S ASSOCIATION</a:t>
            </a:r>
          </a:p>
          <a:p>
            <a:pPr fontAlgn="auto">
              <a:spcBef>
                <a:spcPts val="0"/>
              </a:spcBef>
              <a:spcAft>
                <a:spcPts val="0"/>
              </a:spcAft>
            </a:pPr>
            <a:endParaRPr lang="en-US" sz="1000" baseline="0" dirty="0">
              <a:latin typeface="Comic Sans MS" pitchFamily="66" charset="0"/>
              <a:ea typeface="+mn-ea"/>
            </a:endParaRPr>
          </a:p>
        </p:txBody>
      </p:sp>
      <p:sp>
        <p:nvSpPr>
          <p:cNvPr id="91" name="Text Box 33">
            <a:extLst>
              <a:ext uri="{FF2B5EF4-FFF2-40B4-BE49-F238E27FC236}">
                <a16:creationId xmlns:a16="http://schemas.microsoft.com/office/drawing/2014/main" id="{CF9EDE95-2F2B-4CAC-B0D2-4D9345391109}"/>
              </a:ext>
            </a:extLst>
          </p:cNvPr>
          <p:cNvSpPr txBox="1">
            <a:spLocks noChangeArrowheads="1"/>
          </p:cNvSpPr>
          <p:nvPr/>
        </p:nvSpPr>
        <p:spPr bwMode="auto">
          <a:xfrm>
            <a:off x="379475" y="3838397"/>
            <a:ext cx="1968455" cy="430887"/>
          </a:xfrm>
          <a:prstGeom prst="rect">
            <a:avLst/>
          </a:prstGeom>
          <a:noFill/>
          <a:ln w="9525">
            <a:noFill/>
            <a:miter lim="800000"/>
            <a:headEnd/>
            <a:tailEnd/>
          </a:ln>
        </p:spPr>
        <p:txBody>
          <a:bodyPr wrap="square">
            <a:spAutoFit/>
          </a:bodyPr>
          <a:lstStyle/>
          <a:p>
            <a:pPr fontAlgn="auto">
              <a:spcBef>
                <a:spcPts val="0"/>
              </a:spcBef>
              <a:spcAft>
                <a:spcPts val="0"/>
              </a:spcAft>
            </a:pPr>
            <a:r>
              <a:rPr lang="en-US" sz="1000" baseline="0" dirty="0">
                <a:latin typeface="Comic Sans MS" pitchFamily="66" charset="0"/>
                <a:ea typeface="+mn-ea"/>
              </a:rPr>
              <a:t>SERVICE ORGANIZATIONS</a:t>
            </a:r>
          </a:p>
          <a:p>
            <a:pPr fontAlgn="auto">
              <a:spcBef>
                <a:spcPts val="0"/>
              </a:spcBef>
              <a:spcAft>
                <a:spcPts val="0"/>
              </a:spcAft>
            </a:pPr>
            <a:endParaRPr lang="en-US" sz="1200" baseline="0" dirty="0">
              <a:latin typeface="Comic Sans MS" pitchFamily="66" charset="0"/>
              <a:ea typeface="+mn-ea"/>
            </a:endParaRPr>
          </a:p>
        </p:txBody>
      </p:sp>
      <p:sp>
        <p:nvSpPr>
          <p:cNvPr id="92" name="Text Box 33">
            <a:extLst>
              <a:ext uri="{FF2B5EF4-FFF2-40B4-BE49-F238E27FC236}">
                <a16:creationId xmlns:a16="http://schemas.microsoft.com/office/drawing/2014/main" id="{6D2FDEE9-3EFF-40BF-9A6C-1A0CE8161109}"/>
              </a:ext>
            </a:extLst>
          </p:cNvPr>
          <p:cNvSpPr txBox="1">
            <a:spLocks noChangeArrowheads="1"/>
          </p:cNvSpPr>
          <p:nvPr/>
        </p:nvSpPr>
        <p:spPr bwMode="auto">
          <a:xfrm>
            <a:off x="8041438" y="3721043"/>
            <a:ext cx="1823187" cy="430887"/>
          </a:xfrm>
          <a:prstGeom prst="rect">
            <a:avLst/>
          </a:prstGeom>
          <a:noFill/>
          <a:ln w="9525">
            <a:noFill/>
            <a:miter lim="800000"/>
            <a:headEnd/>
            <a:tailEnd/>
          </a:ln>
        </p:spPr>
        <p:txBody>
          <a:bodyPr wrap="square">
            <a:spAutoFit/>
          </a:bodyPr>
          <a:lstStyle/>
          <a:p>
            <a:pPr fontAlgn="auto">
              <a:spcBef>
                <a:spcPts val="0"/>
              </a:spcBef>
              <a:spcAft>
                <a:spcPts val="0"/>
              </a:spcAft>
            </a:pPr>
            <a:r>
              <a:rPr lang="en-US" sz="1000" dirty="0">
                <a:latin typeface="Comic Sans MS" pitchFamily="66" charset="0"/>
              </a:rPr>
              <a:t>ELDER CARE FACILITIES</a:t>
            </a:r>
            <a:endParaRPr lang="en-US" sz="1000" baseline="0" dirty="0">
              <a:latin typeface="Comic Sans MS" pitchFamily="66" charset="0"/>
              <a:ea typeface="+mn-ea"/>
            </a:endParaRPr>
          </a:p>
          <a:p>
            <a:pPr fontAlgn="auto">
              <a:spcBef>
                <a:spcPts val="0"/>
              </a:spcBef>
              <a:spcAft>
                <a:spcPts val="0"/>
              </a:spcAft>
            </a:pPr>
            <a:endParaRPr lang="en-US" sz="1200" baseline="0" dirty="0">
              <a:latin typeface="Comic Sans MS" pitchFamily="66" charset="0"/>
              <a:ea typeface="+mn-ea"/>
            </a:endParaRPr>
          </a:p>
        </p:txBody>
      </p:sp>
      <p:sp>
        <p:nvSpPr>
          <p:cNvPr id="93" name="AutoShape 16">
            <a:extLst>
              <a:ext uri="{FF2B5EF4-FFF2-40B4-BE49-F238E27FC236}">
                <a16:creationId xmlns:a16="http://schemas.microsoft.com/office/drawing/2014/main" id="{D663BD38-E04D-43E0-A073-F0080834ED0D}"/>
              </a:ext>
            </a:extLst>
          </p:cNvPr>
          <p:cNvSpPr>
            <a:spLocks noChangeArrowheads="1"/>
          </p:cNvSpPr>
          <p:nvPr/>
        </p:nvSpPr>
        <p:spPr bwMode="auto">
          <a:xfrm rot="9584814">
            <a:off x="5642316" y="4971753"/>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94" name="AutoShape 16">
            <a:extLst>
              <a:ext uri="{FF2B5EF4-FFF2-40B4-BE49-F238E27FC236}">
                <a16:creationId xmlns:a16="http://schemas.microsoft.com/office/drawing/2014/main" id="{4888C938-D865-42E7-8695-D34F5A26D36F}"/>
              </a:ext>
            </a:extLst>
          </p:cNvPr>
          <p:cNvSpPr>
            <a:spLocks noChangeArrowheads="1"/>
          </p:cNvSpPr>
          <p:nvPr/>
        </p:nvSpPr>
        <p:spPr bwMode="auto">
          <a:xfrm rot="7248406">
            <a:off x="6657379" y="4238841"/>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95" name="AutoShape 16">
            <a:extLst>
              <a:ext uri="{FF2B5EF4-FFF2-40B4-BE49-F238E27FC236}">
                <a16:creationId xmlns:a16="http://schemas.microsoft.com/office/drawing/2014/main" id="{90C8A586-F8C7-46DD-981E-99D94DC14ACC}"/>
              </a:ext>
            </a:extLst>
          </p:cNvPr>
          <p:cNvSpPr>
            <a:spLocks noChangeArrowheads="1"/>
          </p:cNvSpPr>
          <p:nvPr/>
        </p:nvSpPr>
        <p:spPr bwMode="auto">
          <a:xfrm rot="2933896">
            <a:off x="6578432" y="3151814"/>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96" name="AutoShape 11">
            <a:extLst>
              <a:ext uri="{FF2B5EF4-FFF2-40B4-BE49-F238E27FC236}">
                <a16:creationId xmlns:a16="http://schemas.microsoft.com/office/drawing/2014/main" id="{FEB48756-8719-42A5-B29A-39DB4950C150}"/>
              </a:ext>
            </a:extLst>
          </p:cNvPr>
          <p:cNvSpPr>
            <a:spLocks noChangeArrowheads="1"/>
          </p:cNvSpPr>
          <p:nvPr/>
        </p:nvSpPr>
        <p:spPr bwMode="auto">
          <a:xfrm rot="16828125">
            <a:off x="3356223" y="3499141"/>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
        <p:nvSpPr>
          <p:cNvPr id="97" name="AutoShape 18">
            <a:extLst>
              <a:ext uri="{FF2B5EF4-FFF2-40B4-BE49-F238E27FC236}">
                <a16:creationId xmlns:a16="http://schemas.microsoft.com/office/drawing/2014/main" id="{3EE0951A-FDAF-45E6-A9BF-D25EF2E245D0}"/>
              </a:ext>
            </a:extLst>
          </p:cNvPr>
          <p:cNvSpPr>
            <a:spLocks noChangeArrowheads="1"/>
          </p:cNvSpPr>
          <p:nvPr/>
        </p:nvSpPr>
        <p:spPr bwMode="auto">
          <a:xfrm rot="10800000">
            <a:off x="4993097" y="5036702"/>
            <a:ext cx="171450" cy="1371600"/>
          </a:xfrm>
          <a:prstGeom prst="upArrow">
            <a:avLst>
              <a:gd name="adj1" fmla="val 50000"/>
              <a:gd name="adj2" fmla="val 150000"/>
            </a:avLst>
          </a:prstGeom>
          <a:solidFill>
            <a:schemeClr val="bg1"/>
          </a:solidFill>
          <a:ln w="9525">
            <a:solidFill>
              <a:schemeClr val="tx1"/>
            </a:solidFill>
            <a:miter lim="800000"/>
            <a:headEnd/>
            <a:tailEnd/>
          </a:ln>
        </p:spPr>
        <p:txBody>
          <a:bodyPr vert="eaVert" wrap="none" anchor="ctr"/>
          <a:lstStyle/>
          <a:p>
            <a:pPr algn="ctr" fontAlgn="auto">
              <a:spcBef>
                <a:spcPts val="0"/>
              </a:spcBef>
              <a:spcAft>
                <a:spcPts val="0"/>
              </a:spcAft>
            </a:pPr>
            <a:endParaRPr lang="en-US" sz="1800" baseline="0">
              <a:latin typeface="Calibri"/>
              <a:ea typeface="+mn-ea"/>
            </a:endParaRPr>
          </a:p>
        </p:txBody>
      </p:sp>
      <p:sp>
        <p:nvSpPr>
          <p:cNvPr id="98" name="AutoShape 11">
            <a:extLst>
              <a:ext uri="{FF2B5EF4-FFF2-40B4-BE49-F238E27FC236}">
                <a16:creationId xmlns:a16="http://schemas.microsoft.com/office/drawing/2014/main" id="{A9C21752-23EE-4BDB-9F07-C8E5B0ADC571}"/>
              </a:ext>
            </a:extLst>
          </p:cNvPr>
          <p:cNvSpPr>
            <a:spLocks noChangeArrowheads="1"/>
          </p:cNvSpPr>
          <p:nvPr/>
        </p:nvSpPr>
        <p:spPr bwMode="auto">
          <a:xfrm rot="15129564">
            <a:off x="3395241" y="4182988"/>
            <a:ext cx="228600" cy="685800"/>
          </a:xfrm>
          <a:prstGeom prst="upArrow">
            <a:avLst>
              <a:gd name="adj1" fmla="val 50000"/>
              <a:gd name="adj2" fmla="val 100000"/>
            </a:avLst>
          </a:prstGeom>
          <a:solidFill>
            <a:schemeClr val="bg1"/>
          </a:solidFill>
          <a:ln w="9525">
            <a:solidFill>
              <a:schemeClr val="tx1"/>
            </a:solidFill>
            <a:miter lim="800000"/>
            <a:headEnd/>
            <a:tailEnd/>
          </a:ln>
        </p:spPr>
        <p:txBody>
          <a:bodyPr wrap="none" anchor="ctr"/>
          <a:lstStyle/>
          <a:p>
            <a:pPr fontAlgn="auto">
              <a:spcBef>
                <a:spcPts val="0"/>
              </a:spcBef>
              <a:spcAft>
                <a:spcPts val="0"/>
              </a:spcAft>
            </a:pPr>
            <a:endParaRPr lang="en-US" sz="1800" baseline="0">
              <a:latin typeface="Calibri"/>
              <a:ea typeface="+mn-ea"/>
            </a:endParaRPr>
          </a:p>
        </p:txBody>
      </p:sp>
    </p:spTree>
    <p:extLst>
      <p:ext uri="{BB962C8B-B14F-4D97-AF65-F5344CB8AC3E}">
        <p14:creationId xmlns:p14="http://schemas.microsoft.com/office/powerpoint/2010/main" val="45068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5C923-626B-497D-AF76-94927A1BDEE6}"/>
              </a:ext>
            </a:extLst>
          </p:cNvPr>
          <p:cNvSpPr>
            <a:spLocks noGrp="1"/>
          </p:cNvSpPr>
          <p:nvPr>
            <p:ph type="title"/>
          </p:nvPr>
        </p:nvSpPr>
        <p:spPr>
          <a:xfrm rot="20347756">
            <a:off x="448919" y="2920677"/>
            <a:ext cx="10955062" cy="1593676"/>
          </a:xfrm>
        </p:spPr>
        <p:txBody>
          <a:bodyPr/>
          <a:lstStyle/>
          <a:p>
            <a:pPr algn="ctr"/>
            <a:r>
              <a:rPr lang="en-US" sz="8500" dirty="0"/>
              <a:t>Questions????</a:t>
            </a:r>
          </a:p>
        </p:txBody>
      </p:sp>
    </p:spTree>
    <p:extLst>
      <p:ext uri="{BB962C8B-B14F-4D97-AF65-F5344CB8AC3E}">
        <p14:creationId xmlns:p14="http://schemas.microsoft.com/office/powerpoint/2010/main" val="3049228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1381-D386-4587-979C-8BA63BA30E6D}"/>
              </a:ext>
            </a:extLst>
          </p:cNvPr>
          <p:cNvSpPr>
            <a:spLocks noGrp="1"/>
          </p:cNvSpPr>
          <p:nvPr>
            <p:ph type="title"/>
          </p:nvPr>
        </p:nvSpPr>
        <p:spPr/>
        <p:txBody>
          <a:bodyPr/>
          <a:lstStyle/>
          <a:p>
            <a:r>
              <a:rPr lang="en-US" sz="4400" dirty="0"/>
              <a:t>Objectives</a:t>
            </a:r>
          </a:p>
        </p:txBody>
      </p:sp>
      <p:sp>
        <p:nvSpPr>
          <p:cNvPr id="3" name="Content Placeholder 2">
            <a:extLst>
              <a:ext uri="{FF2B5EF4-FFF2-40B4-BE49-F238E27FC236}">
                <a16:creationId xmlns:a16="http://schemas.microsoft.com/office/drawing/2014/main" id="{21C19E47-C19D-4CCD-BBAD-8F18FCFEEA7F}"/>
              </a:ext>
            </a:extLst>
          </p:cNvPr>
          <p:cNvSpPr>
            <a:spLocks noGrp="1"/>
          </p:cNvSpPr>
          <p:nvPr>
            <p:ph idx="1"/>
          </p:nvPr>
        </p:nvSpPr>
        <p:spPr/>
        <p:txBody>
          <a:bodyPr>
            <a:normAutofit/>
          </a:bodyPr>
          <a:lstStyle/>
          <a:p>
            <a:r>
              <a:rPr lang="en-US" sz="2000" dirty="0"/>
              <a:t>Explain symptoms, progression and characteristics of people of Dementia, Alzheimer’s and related brain disorders</a:t>
            </a:r>
          </a:p>
          <a:p>
            <a:pPr marL="0" indent="0">
              <a:buNone/>
            </a:pPr>
            <a:endParaRPr lang="en-US" sz="2000" dirty="0"/>
          </a:p>
          <a:p>
            <a:r>
              <a:rPr lang="en-US" sz="2000" dirty="0"/>
              <a:t>Discuss how to interact with people with Dementia, especially when frightened, threatened or in a rescue or crisis situations.</a:t>
            </a:r>
          </a:p>
          <a:p>
            <a:pPr marL="0" indent="0">
              <a:buNone/>
            </a:pPr>
            <a:endParaRPr lang="en-US" sz="2000" dirty="0"/>
          </a:p>
          <a:p>
            <a:r>
              <a:rPr lang="en-US" sz="2000" dirty="0"/>
              <a:t>Discuss prevention of future crisis situations, including referrals to community agencies</a:t>
            </a:r>
          </a:p>
        </p:txBody>
      </p:sp>
    </p:spTree>
    <p:extLst>
      <p:ext uri="{BB962C8B-B14F-4D97-AF65-F5344CB8AC3E}">
        <p14:creationId xmlns:p14="http://schemas.microsoft.com/office/powerpoint/2010/main" val="91272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5181-A7F6-473D-8528-DE05EC399896}"/>
              </a:ext>
            </a:extLst>
          </p:cNvPr>
          <p:cNvSpPr>
            <a:spLocks noGrp="1"/>
          </p:cNvSpPr>
          <p:nvPr>
            <p:ph type="title"/>
          </p:nvPr>
        </p:nvSpPr>
        <p:spPr>
          <a:xfrm>
            <a:off x="198120" y="447188"/>
            <a:ext cx="11719560" cy="970450"/>
          </a:xfrm>
        </p:spPr>
        <p:txBody>
          <a:bodyPr/>
          <a:lstStyle/>
          <a:p>
            <a:r>
              <a:rPr lang="en-US" dirty="0"/>
              <a:t>Difference between Alzheimer’s and Dementia</a:t>
            </a:r>
          </a:p>
        </p:txBody>
      </p:sp>
      <p:sp>
        <p:nvSpPr>
          <p:cNvPr id="3" name="Text Placeholder 2">
            <a:extLst>
              <a:ext uri="{FF2B5EF4-FFF2-40B4-BE49-F238E27FC236}">
                <a16:creationId xmlns:a16="http://schemas.microsoft.com/office/drawing/2014/main" id="{B4AAB0A2-3CD4-4676-8615-2ECD4BBE8D81}"/>
              </a:ext>
            </a:extLst>
          </p:cNvPr>
          <p:cNvSpPr>
            <a:spLocks noGrp="1"/>
          </p:cNvSpPr>
          <p:nvPr>
            <p:ph type="body" idx="1"/>
          </p:nvPr>
        </p:nvSpPr>
        <p:spPr/>
        <p:txBody>
          <a:bodyPr/>
          <a:lstStyle/>
          <a:p>
            <a:r>
              <a:rPr lang="en-US" sz="2500" b="1" u="sng" dirty="0"/>
              <a:t>Dementia</a:t>
            </a:r>
          </a:p>
        </p:txBody>
      </p:sp>
      <p:sp>
        <p:nvSpPr>
          <p:cNvPr id="4" name="Content Placeholder 3">
            <a:extLst>
              <a:ext uri="{FF2B5EF4-FFF2-40B4-BE49-F238E27FC236}">
                <a16:creationId xmlns:a16="http://schemas.microsoft.com/office/drawing/2014/main" id="{A68D64E3-FC34-438A-A953-D9E3BEA187B1}"/>
              </a:ext>
            </a:extLst>
          </p:cNvPr>
          <p:cNvSpPr>
            <a:spLocks noGrp="1"/>
          </p:cNvSpPr>
          <p:nvPr>
            <p:ph sz="half" idx="2"/>
          </p:nvPr>
        </p:nvSpPr>
        <p:spPr/>
        <p:txBody>
          <a:bodyPr>
            <a:normAutofit/>
          </a:bodyPr>
          <a:lstStyle/>
          <a:p>
            <a:r>
              <a:rPr lang="en-US" sz="2200" dirty="0"/>
              <a:t>Not a disease</a:t>
            </a:r>
          </a:p>
          <a:p>
            <a:pPr marL="0" indent="0">
              <a:buNone/>
            </a:pPr>
            <a:endParaRPr lang="en-US" sz="2200" dirty="0"/>
          </a:p>
          <a:p>
            <a:r>
              <a:rPr lang="en-US" sz="2200" dirty="0"/>
              <a:t>Set of symptoms</a:t>
            </a:r>
          </a:p>
          <a:p>
            <a:pPr marL="0" indent="0">
              <a:buNone/>
            </a:pPr>
            <a:endParaRPr lang="en-US" sz="2200" dirty="0"/>
          </a:p>
          <a:p>
            <a:r>
              <a:rPr lang="en-US" sz="2200" dirty="0"/>
              <a:t>Gradual loss of memory</a:t>
            </a:r>
          </a:p>
        </p:txBody>
      </p:sp>
      <p:sp>
        <p:nvSpPr>
          <p:cNvPr id="5" name="Text Placeholder 4">
            <a:extLst>
              <a:ext uri="{FF2B5EF4-FFF2-40B4-BE49-F238E27FC236}">
                <a16:creationId xmlns:a16="http://schemas.microsoft.com/office/drawing/2014/main" id="{536AE001-9A22-4088-8204-86B22520058B}"/>
              </a:ext>
            </a:extLst>
          </p:cNvPr>
          <p:cNvSpPr>
            <a:spLocks noGrp="1"/>
          </p:cNvSpPr>
          <p:nvPr>
            <p:ph type="body" sz="quarter" idx="3"/>
          </p:nvPr>
        </p:nvSpPr>
        <p:spPr/>
        <p:txBody>
          <a:bodyPr/>
          <a:lstStyle/>
          <a:p>
            <a:r>
              <a:rPr lang="en-US" sz="2500" b="1" u="sng" dirty="0"/>
              <a:t>Alzheimer’s</a:t>
            </a:r>
          </a:p>
        </p:txBody>
      </p:sp>
      <p:sp>
        <p:nvSpPr>
          <p:cNvPr id="6" name="Content Placeholder 5">
            <a:extLst>
              <a:ext uri="{FF2B5EF4-FFF2-40B4-BE49-F238E27FC236}">
                <a16:creationId xmlns:a16="http://schemas.microsoft.com/office/drawing/2014/main" id="{4FC4D4DE-5A5B-4C95-A7AD-B05C84CFC8F2}"/>
              </a:ext>
            </a:extLst>
          </p:cNvPr>
          <p:cNvSpPr>
            <a:spLocks noGrp="1"/>
          </p:cNvSpPr>
          <p:nvPr>
            <p:ph sz="quarter" idx="4"/>
          </p:nvPr>
        </p:nvSpPr>
        <p:spPr/>
        <p:txBody>
          <a:bodyPr>
            <a:normAutofit/>
          </a:bodyPr>
          <a:lstStyle/>
          <a:p>
            <a:r>
              <a:rPr lang="en-US" sz="2200" dirty="0"/>
              <a:t>A disease</a:t>
            </a:r>
          </a:p>
          <a:p>
            <a:pPr marL="0" indent="0">
              <a:buNone/>
            </a:pPr>
            <a:endParaRPr lang="en-US" sz="2200" dirty="0"/>
          </a:p>
          <a:p>
            <a:r>
              <a:rPr lang="en-US" sz="2200" dirty="0"/>
              <a:t>One Cause of Dementia</a:t>
            </a:r>
          </a:p>
          <a:p>
            <a:pPr marL="0" indent="0">
              <a:buNone/>
            </a:pPr>
            <a:endParaRPr lang="en-US" sz="2200" dirty="0"/>
          </a:p>
          <a:p>
            <a:r>
              <a:rPr lang="en-US" sz="2200" dirty="0"/>
              <a:t>Most common cause of Dementia</a:t>
            </a:r>
          </a:p>
        </p:txBody>
      </p:sp>
    </p:spTree>
    <p:extLst>
      <p:ext uri="{BB962C8B-B14F-4D97-AF65-F5344CB8AC3E}">
        <p14:creationId xmlns:p14="http://schemas.microsoft.com/office/powerpoint/2010/main" val="348511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4304E-1219-4857-AC14-93AC6FC77438}"/>
              </a:ext>
            </a:extLst>
          </p:cNvPr>
          <p:cNvSpPr>
            <a:spLocks noGrp="1"/>
          </p:cNvSpPr>
          <p:nvPr>
            <p:ph type="title"/>
          </p:nvPr>
        </p:nvSpPr>
        <p:spPr/>
        <p:txBody>
          <a:bodyPr/>
          <a:lstStyle/>
          <a:p>
            <a:r>
              <a:rPr lang="en-US" dirty="0"/>
              <a:t>Three Stages of Alzheimer’s</a:t>
            </a:r>
          </a:p>
        </p:txBody>
      </p:sp>
      <p:pic>
        <p:nvPicPr>
          <p:cNvPr id="4" name="Picture 3" descr="Brain Early Stage.jpg">
            <a:extLst>
              <a:ext uri="{FF2B5EF4-FFF2-40B4-BE49-F238E27FC236}">
                <a16:creationId xmlns:a16="http://schemas.microsoft.com/office/drawing/2014/main" id="{B324BC2E-BEBE-40C8-ABE9-3BD44916890F}"/>
              </a:ext>
            </a:extLst>
          </p:cNvPr>
          <p:cNvPicPr>
            <a:picLocks noChangeAspect="1"/>
          </p:cNvPicPr>
          <p:nvPr/>
        </p:nvPicPr>
        <p:blipFill>
          <a:blip r:embed="rId3" cstate="print"/>
          <a:stretch>
            <a:fillRect/>
          </a:stretch>
        </p:blipFill>
        <p:spPr>
          <a:xfrm>
            <a:off x="810000" y="2222287"/>
            <a:ext cx="22860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Content Placeholder 4" descr="Brain Moderate Stage.jpg">
            <a:extLst>
              <a:ext uri="{FF2B5EF4-FFF2-40B4-BE49-F238E27FC236}">
                <a16:creationId xmlns:a16="http://schemas.microsoft.com/office/drawing/2014/main" id="{7654A804-8B82-4908-8B65-9FFFECDE863B}"/>
              </a:ext>
            </a:extLst>
          </p:cNvPr>
          <p:cNvPicPr>
            <a:picLocks noGrp="1" noChangeAspect="1"/>
          </p:cNvPicPr>
          <p:nvPr>
            <p:ph idx="1"/>
          </p:nvPr>
        </p:nvPicPr>
        <p:blipFill>
          <a:blip r:embed="rId4" cstate="print"/>
          <a:stretch>
            <a:fillRect/>
          </a:stretch>
        </p:blipFill>
        <p:spPr>
          <a:xfrm>
            <a:off x="4847459" y="2252766"/>
            <a:ext cx="2346962" cy="2346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Brain Late Stage.jpg">
            <a:extLst>
              <a:ext uri="{FF2B5EF4-FFF2-40B4-BE49-F238E27FC236}">
                <a16:creationId xmlns:a16="http://schemas.microsoft.com/office/drawing/2014/main" id="{ABC61EA4-2449-49BE-A326-667E6373CBDB}"/>
              </a:ext>
            </a:extLst>
          </p:cNvPr>
          <p:cNvPicPr>
            <a:picLocks noChangeAspect="1"/>
          </p:cNvPicPr>
          <p:nvPr/>
        </p:nvPicPr>
        <p:blipFill>
          <a:blip r:embed="rId5" cstate="print"/>
          <a:stretch>
            <a:fillRect/>
          </a:stretch>
        </p:blipFill>
        <p:spPr>
          <a:xfrm>
            <a:off x="8945880" y="2252766"/>
            <a:ext cx="22860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67850A3E-0649-4EDA-9B4C-E20D57C450F8}"/>
              </a:ext>
            </a:extLst>
          </p:cNvPr>
          <p:cNvSpPr txBox="1"/>
          <p:nvPr/>
        </p:nvSpPr>
        <p:spPr>
          <a:xfrm>
            <a:off x="740280" y="5227320"/>
            <a:ext cx="2425440" cy="754053"/>
          </a:xfrm>
          <a:prstGeom prst="rect">
            <a:avLst/>
          </a:prstGeom>
          <a:noFill/>
        </p:spPr>
        <p:txBody>
          <a:bodyPr wrap="square" rtlCol="0">
            <a:spAutoFit/>
          </a:bodyPr>
          <a:lstStyle/>
          <a:p>
            <a:pPr algn="ctr"/>
            <a:r>
              <a:rPr lang="en-US" sz="2500" b="1" dirty="0"/>
              <a:t>Early Stages</a:t>
            </a:r>
          </a:p>
          <a:p>
            <a:pPr algn="ctr"/>
            <a:r>
              <a:rPr lang="en-US" b="1" dirty="0"/>
              <a:t>(Mild Stage)</a:t>
            </a:r>
          </a:p>
        </p:txBody>
      </p:sp>
      <p:sp>
        <p:nvSpPr>
          <p:cNvPr id="8" name="TextBox 7">
            <a:extLst>
              <a:ext uri="{FF2B5EF4-FFF2-40B4-BE49-F238E27FC236}">
                <a16:creationId xmlns:a16="http://schemas.microsoft.com/office/drawing/2014/main" id="{6F3B05CF-C40E-402E-8DFF-E69D1350FA11}"/>
              </a:ext>
            </a:extLst>
          </p:cNvPr>
          <p:cNvSpPr txBox="1"/>
          <p:nvPr/>
        </p:nvSpPr>
        <p:spPr>
          <a:xfrm>
            <a:off x="4778309" y="5227320"/>
            <a:ext cx="2485262" cy="754053"/>
          </a:xfrm>
          <a:prstGeom prst="rect">
            <a:avLst/>
          </a:prstGeom>
          <a:noFill/>
        </p:spPr>
        <p:txBody>
          <a:bodyPr wrap="square" rtlCol="0">
            <a:spAutoFit/>
          </a:bodyPr>
          <a:lstStyle/>
          <a:p>
            <a:pPr algn="ctr"/>
            <a:r>
              <a:rPr lang="en-US" sz="2500" b="1" dirty="0"/>
              <a:t>Middle Stages</a:t>
            </a:r>
          </a:p>
          <a:p>
            <a:pPr algn="ctr"/>
            <a:r>
              <a:rPr lang="en-US" b="1" dirty="0"/>
              <a:t>(Moderate Stage)</a:t>
            </a:r>
          </a:p>
        </p:txBody>
      </p:sp>
      <p:sp>
        <p:nvSpPr>
          <p:cNvPr id="9" name="TextBox 8">
            <a:extLst>
              <a:ext uri="{FF2B5EF4-FFF2-40B4-BE49-F238E27FC236}">
                <a16:creationId xmlns:a16="http://schemas.microsoft.com/office/drawing/2014/main" id="{2796F74E-7D19-4ECD-902F-26630BA7D54E}"/>
              </a:ext>
            </a:extLst>
          </p:cNvPr>
          <p:cNvSpPr txBox="1"/>
          <p:nvPr/>
        </p:nvSpPr>
        <p:spPr>
          <a:xfrm>
            <a:off x="9022080" y="5227320"/>
            <a:ext cx="2133600" cy="754053"/>
          </a:xfrm>
          <a:prstGeom prst="rect">
            <a:avLst/>
          </a:prstGeom>
          <a:noFill/>
        </p:spPr>
        <p:txBody>
          <a:bodyPr wrap="square" rtlCol="0">
            <a:spAutoFit/>
          </a:bodyPr>
          <a:lstStyle/>
          <a:p>
            <a:pPr algn="ctr"/>
            <a:r>
              <a:rPr lang="en-US" sz="2500" b="1" dirty="0"/>
              <a:t>Late Stages</a:t>
            </a:r>
          </a:p>
          <a:p>
            <a:pPr algn="ctr"/>
            <a:r>
              <a:rPr lang="en-US" b="1" dirty="0"/>
              <a:t>(Severe Stage)</a:t>
            </a:r>
          </a:p>
        </p:txBody>
      </p:sp>
    </p:spTree>
    <p:extLst>
      <p:ext uri="{BB962C8B-B14F-4D97-AF65-F5344CB8AC3E}">
        <p14:creationId xmlns:p14="http://schemas.microsoft.com/office/powerpoint/2010/main" val="264950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CC59-3BA6-4F8E-B1D8-2C4C9EB71647}"/>
              </a:ext>
            </a:extLst>
          </p:cNvPr>
          <p:cNvSpPr>
            <a:spLocks noGrp="1"/>
          </p:cNvSpPr>
          <p:nvPr>
            <p:ph type="title"/>
          </p:nvPr>
        </p:nvSpPr>
        <p:spPr/>
        <p:txBody>
          <a:bodyPr/>
          <a:lstStyle/>
          <a:p>
            <a:r>
              <a:rPr lang="en-US" dirty="0"/>
              <a:t>Symptoms during Early Stage</a:t>
            </a:r>
          </a:p>
        </p:txBody>
      </p:sp>
      <p:sp>
        <p:nvSpPr>
          <p:cNvPr id="4" name="Content Placeholder 3">
            <a:extLst>
              <a:ext uri="{FF2B5EF4-FFF2-40B4-BE49-F238E27FC236}">
                <a16:creationId xmlns:a16="http://schemas.microsoft.com/office/drawing/2014/main" id="{CF922271-59B1-4A7F-85E6-3A3193160471}"/>
              </a:ext>
            </a:extLst>
          </p:cNvPr>
          <p:cNvSpPr>
            <a:spLocks noGrp="1"/>
          </p:cNvSpPr>
          <p:nvPr>
            <p:ph sz="half" idx="2"/>
          </p:nvPr>
        </p:nvSpPr>
        <p:spPr>
          <a:xfrm>
            <a:off x="814728" y="2270760"/>
            <a:ext cx="10567269" cy="4236720"/>
          </a:xfrm>
        </p:spPr>
        <p:txBody>
          <a:bodyPr>
            <a:normAutofit lnSpcReduction="10000"/>
          </a:bodyPr>
          <a:lstStyle/>
          <a:p>
            <a:r>
              <a:rPr lang="en-US" sz="2200" dirty="0"/>
              <a:t>Forgetfulness</a:t>
            </a:r>
          </a:p>
          <a:p>
            <a:pPr marL="0" indent="0">
              <a:buNone/>
            </a:pPr>
            <a:endParaRPr lang="en-US" sz="2200" dirty="0"/>
          </a:p>
          <a:p>
            <a:r>
              <a:rPr lang="en-US" sz="2200" dirty="0"/>
              <a:t>Speech Issues</a:t>
            </a:r>
          </a:p>
          <a:p>
            <a:pPr marL="0" indent="0">
              <a:buNone/>
            </a:pPr>
            <a:endParaRPr lang="en-US" sz="2200" dirty="0"/>
          </a:p>
          <a:p>
            <a:r>
              <a:rPr lang="en-US" sz="2200" dirty="0"/>
              <a:t>Taking Longer to complete daily activities</a:t>
            </a:r>
          </a:p>
          <a:p>
            <a:pPr marL="0" indent="0">
              <a:buNone/>
            </a:pPr>
            <a:endParaRPr lang="en-US" sz="2200" dirty="0"/>
          </a:p>
          <a:p>
            <a:r>
              <a:rPr lang="en-US" sz="2200" dirty="0"/>
              <a:t>Poor Judgement</a:t>
            </a:r>
          </a:p>
          <a:p>
            <a:pPr marL="0" indent="0">
              <a:buNone/>
            </a:pPr>
            <a:endParaRPr lang="en-US" sz="2200" dirty="0"/>
          </a:p>
          <a:p>
            <a:r>
              <a:rPr lang="en-US" sz="2200" dirty="0"/>
              <a:t>Losing things</a:t>
            </a:r>
          </a:p>
        </p:txBody>
      </p:sp>
    </p:spTree>
    <p:extLst>
      <p:ext uri="{BB962C8B-B14F-4D97-AF65-F5344CB8AC3E}">
        <p14:creationId xmlns:p14="http://schemas.microsoft.com/office/powerpoint/2010/main" val="221098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281B-316D-46B5-B7CE-90F27916F4C8}"/>
              </a:ext>
            </a:extLst>
          </p:cNvPr>
          <p:cNvSpPr>
            <a:spLocks noGrp="1"/>
          </p:cNvSpPr>
          <p:nvPr>
            <p:ph type="title"/>
          </p:nvPr>
        </p:nvSpPr>
        <p:spPr/>
        <p:txBody>
          <a:bodyPr/>
          <a:lstStyle/>
          <a:p>
            <a:r>
              <a:rPr lang="en-US" dirty="0"/>
              <a:t>Observations during Early Stage</a:t>
            </a:r>
          </a:p>
        </p:txBody>
      </p:sp>
      <p:sp>
        <p:nvSpPr>
          <p:cNvPr id="3" name="Content Placeholder 2">
            <a:extLst>
              <a:ext uri="{FF2B5EF4-FFF2-40B4-BE49-F238E27FC236}">
                <a16:creationId xmlns:a16="http://schemas.microsoft.com/office/drawing/2014/main" id="{5B06862C-07DF-4BB1-A4A1-07B7BE48D85B}"/>
              </a:ext>
            </a:extLst>
          </p:cNvPr>
          <p:cNvSpPr>
            <a:spLocks noGrp="1"/>
          </p:cNvSpPr>
          <p:nvPr>
            <p:ph idx="1"/>
          </p:nvPr>
        </p:nvSpPr>
        <p:spPr>
          <a:xfrm>
            <a:off x="818712" y="1950721"/>
            <a:ext cx="10554574" cy="4587240"/>
          </a:xfrm>
        </p:spPr>
        <p:txBody>
          <a:bodyPr/>
          <a:lstStyle/>
          <a:p>
            <a:r>
              <a:rPr lang="en-US" sz="2200" dirty="0"/>
              <a:t>Driving problems</a:t>
            </a:r>
          </a:p>
          <a:p>
            <a:endParaRPr lang="en-US" sz="2200" dirty="0"/>
          </a:p>
          <a:p>
            <a:r>
              <a:rPr lang="en-US" sz="2200" dirty="0"/>
              <a:t>Speech problems</a:t>
            </a:r>
          </a:p>
          <a:p>
            <a:pPr marL="0" indent="0">
              <a:buNone/>
            </a:pPr>
            <a:endParaRPr lang="en-US" sz="2200" dirty="0"/>
          </a:p>
          <a:p>
            <a:r>
              <a:rPr lang="en-US" sz="2200" dirty="0"/>
              <a:t>Difficulty locating documents you request</a:t>
            </a:r>
          </a:p>
          <a:p>
            <a:endParaRPr lang="en-US" sz="2200" dirty="0"/>
          </a:p>
          <a:p>
            <a:r>
              <a:rPr lang="en-US" sz="2200" dirty="0"/>
              <a:t>Shoplifting</a:t>
            </a:r>
          </a:p>
          <a:p>
            <a:pPr marL="0" indent="0">
              <a:buNone/>
            </a:pPr>
            <a:endParaRPr lang="en-US" dirty="0"/>
          </a:p>
        </p:txBody>
      </p:sp>
    </p:spTree>
    <p:extLst>
      <p:ext uri="{BB962C8B-B14F-4D97-AF65-F5344CB8AC3E}">
        <p14:creationId xmlns:p14="http://schemas.microsoft.com/office/powerpoint/2010/main" val="93545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7833-CFDC-4EF8-A087-F90E65C8CCFE}"/>
              </a:ext>
            </a:extLst>
          </p:cNvPr>
          <p:cNvSpPr>
            <a:spLocks noGrp="1"/>
          </p:cNvSpPr>
          <p:nvPr>
            <p:ph type="title"/>
          </p:nvPr>
        </p:nvSpPr>
        <p:spPr>
          <a:xfrm>
            <a:off x="382727" y="401468"/>
            <a:ext cx="11609376" cy="970450"/>
          </a:xfrm>
        </p:spPr>
        <p:txBody>
          <a:bodyPr/>
          <a:lstStyle/>
          <a:p>
            <a:r>
              <a:rPr lang="en-US" dirty="0"/>
              <a:t>Symptoms during Middle Stage</a:t>
            </a:r>
          </a:p>
        </p:txBody>
      </p:sp>
      <p:sp>
        <p:nvSpPr>
          <p:cNvPr id="4" name="Content Placeholder 3">
            <a:extLst>
              <a:ext uri="{FF2B5EF4-FFF2-40B4-BE49-F238E27FC236}">
                <a16:creationId xmlns:a16="http://schemas.microsoft.com/office/drawing/2014/main" id="{58183877-4ADA-4BE7-BD33-05770667A320}"/>
              </a:ext>
            </a:extLst>
          </p:cNvPr>
          <p:cNvSpPr>
            <a:spLocks noGrp="1"/>
          </p:cNvSpPr>
          <p:nvPr>
            <p:ph sz="half" idx="2"/>
          </p:nvPr>
        </p:nvSpPr>
        <p:spPr>
          <a:xfrm>
            <a:off x="814729" y="2240280"/>
            <a:ext cx="11177374" cy="4389120"/>
          </a:xfrm>
        </p:spPr>
        <p:txBody>
          <a:bodyPr/>
          <a:lstStyle/>
          <a:p>
            <a:r>
              <a:rPr lang="en-US" sz="2200" dirty="0"/>
              <a:t>Memory Loss and confusion</a:t>
            </a:r>
          </a:p>
          <a:p>
            <a:pPr marL="0" indent="0">
              <a:buNone/>
            </a:pPr>
            <a:endParaRPr lang="en-US" sz="2200" dirty="0"/>
          </a:p>
          <a:p>
            <a:r>
              <a:rPr lang="en-US" sz="2200" dirty="0"/>
              <a:t>Poor motor skills</a:t>
            </a:r>
          </a:p>
          <a:p>
            <a:pPr marL="0" indent="0">
              <a:buNone/>
            </a:pPr>
            <a:endParaRPr lang="en-US" sz="2200" dirty="0"/>
          </a:p>
          <a:p>
            <a:r>
              <a:rPr lang="en-US" sz="2200" dirty="0"/>
              <a:t>Unbalanced walking</a:t>
            </a:r>
          </a:p>
          <a:p>
            <a:pPr marL="0" indent="0">
              <a:buNone/>
            </a:pPr>
            <a:endParaRPr lang="en-US" sz="2200" dirty="0"/>
          </a:p>
          <a:p>
            <a:r>
              <a:rPr lang="en-US" sz="2200" dirty="0"/>
              <a:t>Unable to learn new things</a:t>
            </a:r>
          </a:p>
          <a:p>
            <a:endParaRPr lang="en-US" sz="2200" dirty="0"/>
          </a:p>
          <a:p>
            <a:r>
              <a:rPr lang="en-US" sz="2200" dirty="0"/>
              <a:t>Problems recognizing people</a:t>
            </a:r>
          </a:p>
          <a:p>
            <a:pPr marL="0" indent="0">
              <a:buNone/>
            </a:pPr>
            <a:endParaRPr lang="en-US" dirty="0"/>
          </a:p>
        </p:txBody>
      </p:sp>
    </p:spTree>
    <p:extLst>
      <p:ext uri="{BB962C8B-B14F-4D97-AF65-F5344CB8AC3E}">
        <p14:creationId xmlns:p14="http://schemas.microsoft.com/office/powerpoint/2010/main" val="91972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ADC0-F3B7-4139-8945-05B314C056E3}"/>
              </a:ext>
            </a:extLst>
          </p:cNvPr>
          <p:cNvSpPr>
            <a:spLocks noGrp="1"/>
          </p:cNvSpPr>
          <p:nvPr>
            <p:ph type="title"/>
          </p:nvPr>
        </p:nvSpPr>
        <p:spPr/>
        <p:txBody>
          <a:bodyPr/>
          <a:lstStyle/>
          <a:p>
            <a:r>
              <a:rPr lang="en-US" dirty="0"/>
              <a:t>Observations during Middle Stage</a:t>
            </a:r>
          </a:p>
        </p:txBody>
      </p:sp>
      <p:sp>
        <p:nvSpPr>
          <p:cNvPr id="3" name="Content Placeholder 2">
            <a:extLst>
              <a:ext uri="{FF2B5EF4-FFF2-40B4-BE49-F238E27FC236}">
                <a16:creationId xmlns:a16="http://schemas.microsoft.com/office/drawing/2014/main" id="{259D7204-9DC5-4345-AE80-C983FB64923C}"/>
              </a:ext>
            </a:extLst>
          </p:cNvPr>
          <p:cNvSpPr>
            <a:spLocks noGrp="1"/>
          </p:cNvSpPr>
          <p:nvPr>
            <p:ph idx="1"/>
          </p:nvPr>
        </p:nvSpPr>
        <p:spPr>
          <a:xfrm>
            <a:off x="818712" y="2222287"/>
            <a:ext cx="10554574" cy="4483313"/>
          </a:xfrm>
        </p:spPr>
        <p:txBody>
          <a:bodyPr>
            <a:normAutofit/>
          </a:bodyPr>
          <a:lstStyle/>
          <a:p>
            <a:r>
              <a:rPr lang="en-US" sz="2200" dirty="0"/>
              <a:t>Speech problems</a:t>
            </a:r>
          </a:p>
          <a:p>
            <a:pPr marL="0" indent="0">
              <a:buNone/>
            </a:pPr>
            <a:endParaRPr lang="en-US" sz="2200" dirty="0"/>
          </a:p>
          <a:p>
            <a:r>
              <a:rPr lang="en-US" sz="2200" dirty="0"/>
              <a:t>Driving Impairment</a:t>
            </a:r>
          </a:p>
          <a:p>
            <a:pPr marL="0" indent="0">
              <a:buNone/>
            </a:pPr>
            <a:endParaRPr lang="en-US" sz="2200" dirty="0"/>
          </a:p>
          <a:p>
            <a:r>
              <a:rPr lang="en-US" sz="2200" dirty="0"/>
              <a:t>Wandering</a:t>
            </a:r>
          </a:p>
          <a:p>
            <a:pPr marL="0" indent="0">
              <a:buNone/>
            </a:pPr>
            <a:endParaRPr lang="en-US" sz="2200" dirty="0"/>
          </a:p>
          <a:p>
            <a:r>
              <a:rPr lang="en-US" sz="2200" dirty="0"/>
              <a:t>Being uncooperative</a:t>
            </a:r>
          </a:p>
          <a:p>
            <a:endParaRPr lang="en-US" sz="2200" dirty="0"/>
          </a:p>
          <a:p>
            <a:r>
              <a:rPr lang="en-US" sz="2200" dirty="0"/>
              <a:t>Issues with basic needs</a:t>
            </a:r>
          </a:p>
          <a:p>
            <a:endParaRPr lang="en-US" dirty="0"/>
          </a:p>
        </p:txBody>
      </p:sp>
    </p:spTree>
    <p:extLst>
      <p:ext uri="{BB962C8B-B14F-4D97-AF65-F5344CB8AC3E}">
        <p14:creationId xmlns:p14="http://schemas.microsoft.com/office/powerpoint/2010/main" val="291881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2B98-3A52-4A36-96EF-90B0F9642E92}"/>
              </a:ext>
            </a:extLst>
          </p:cNvPr>
          <p:cNvSpPr>
            <a:spLocks noGrp="1"/>
          </p:cNvSpPr>
          <p:nvPr>
            <p:ph type="title"/>
          </p:nvPr>
        </p:nvSpPr>
        <p:spPr/>
        <p:txBody>
          <a:bodyPr/>
          <a:lstStyle/>
          <a:p>
            <a:r>
              <a:rPr lang="en-US" dirty="0"/>
              <a:t>Symptoms during Late Stage </a:t>
            </a:r>
          </a:p>
        </p:txBody>
      </p:sp>
      <p:sp>
        <p:nvSpPr>
          <p:cNvPr id="3" name="Content Placeholder 2">
            <a:extLst>
              <a:ext uri="{FF2B5EF4-FFF2-40B4-BE49-F238E27FC236}">
                <a16:creationId xmlns:a16="http://schemas.microsoft.com/office/drawing/2014/main" id="{5F47F596-1D0E-4BAA-BCCC-DB152E3057D2}"/>
              </a:ext>
            </a:extLst>
          </p:cNvPr>
          <p:cNvSpPr>
            <a:spLocks noGrp="1"/>
          </p:cNvSpPr>
          <p:nvPr>
            <p:ph idx="1"/>
          </p:nvPr>
        </p:nvSpPr>
        <p:spPr>
          <a:xfrm>
            <a:off x="818712" y="2222287"/>
            <a:ext cx="10554574" cy="4498553"/>
          </a:xfrm>
        </p:spPr>
        <p:txBody>
          <a:bodyPr>
            <a:normAutofit/>
          </a:bodyPr>
          <a:lstStyle/>
          <a:p>
            <a:r>
              <a:rPr lang="en-US" sz="2200" dirty="0"/>
              <a:t>Unable to recognize oneself or family</a:t>
            </a:r>
          </a:p>
          <a:p>
            <a:pPr marL="0" indent="0">
              <a:buNone/>
            </a:pPr>
            <a:endParaRPr lang="en-US" sz="2200" dirty="0"/>
          </a:p>
          <a:p>
            <a:r>
              <a:rPr lang="en-US" sz="2200" dirty="0"/>
              <a:t>Difficulty swallowing</a:t>
            </a:r>
          </a:p>
          <a:p>
            <a:endParaRPr lang="en-US" sz="2200" dirty="0"/>
          </a:p>
          <a:p>
            <a:r>
              <a:rPr lang="en-US" sz="2200" dirty="0"/>
              <a:t>Increased sleeping</a:t>
            </a:r>
          </a:p>
          <a:p>
            <a:pPr marL="0" indent="0">
              <a:buNone/>
            </a:pPr>
            <a:endParaRPr lang="en-US" sz="2200" dirty="0"/>
          </a:p>
          <a:p>
            <a:r>
              <a:rPr lang="en-US" sz="2200" dirty="0"/>
              <a:t>Lack of control over bodily functions</a:t>
            </a:r>
          </a:p>
          <a:p>
            <a:endParaRPr lang="en-US" sz="2200" dirty="0"/>
          </a:p>
          <a:p>
            <a:r>
              <a:rPr lang="en-US" sz="2200" dirty="0"/>
              <a:t>Unable to communicate</a:t>
            </a:r>
          </a:p>
        </p:txBody>
      </p:sp>
    </p:spTree>
    <p:extLst>
      <p:ext uri="{BB962C8B-B14F-4D97-AF65-F5344CB8AC3E}">
        <p14:creationId xmlns:p14="http://schemas.microsoft.com/office/powerpoint/2010/main" val="2164642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146</TotalTime>
  <Words>1171</Words>
  <Application>Microsoft Office PowerPoint</Application>
  <PresentationFormat>Widescreen</PresentationFormat>
  <Paragraphs>211</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Gothic</vt:lpstr>
      <vt:lpstr>Comic Sans MS</vt:lpstr>
      <vt:lpstr>Wingdings 2</vt:lpstr>
      <vt:lpstr>Quotable</vt:lpstr>
      <vt:lpstr>Alzheimer’s and Dementia</vt:lpstr>
      <vt:lpstr>Objectives</vt:lpstr>
      <vt:lpstr>Difference between Alzheimer’s and Dementia</vt:lpstr>
      <vt:lpstr>Three Stages of Alzheimer’s</vt:lpstr>
      <vt:lpstr>Symptoms during Early Stage</vt:lpstr>
      <vt:lpstr>Observations during Early Stage</vt:lpstr>
      <vt:lpstr>Symptoms during Middle Stage</vt:lpstr>
      <vt:lpstr>Observations during Middle Stage</vt:lpstr>
      <vt:lpstr>Symptoms during Late Stage </vt:lpstr>
      <vt:lpstr>Observations of Late Stage</vt:lpstr>
      <vt:lpstr>What to do in situations involving a person with Alzheimer’s</vt:lpstr>
      <vt:lpstr>Prevention of future crisis</vt:lpstr>
      <vt:lpstr>Community Resource Mapping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and Dementia</dc:title>
  <dc:creator>Crystal Kent</dc:creator>
  <cp:lastModifiedBy>Crystal Kent</cp:lastModifiedBy>
  <cp:revision>16</cp:revision>
  <dcterms:created xsi:type="dcterms:W3CDTF">2017-08-25T00:12:42Z</dcterms:created>
  <dcterms:modified xsi:type="dcterms:W3CDTF">2017-08-25T02:39:06Z</dcterms:modified>
</cp:coreProperties>
</file>