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2" r:id="rId1"/>
  </p:sldMasterIdLst>
  <p:notesMasterIdLst>
    <p:notesMasterId r:id="rId15"/>
  </p:notesMasterIdLst>
  <p:handoutMasterIdLst>
    <p:handoutMasterId r:id="rId16"/>
  </p:handoutMasterIdLst>
  <p:sldIdLst>
    <p:sldId id="416" r:id="rId2"/>
    <p:sldId id="417" r:id="rId3"/>
    <p:sldId id="455" r:id="rId4"/>
    <p:sldId id="456" r:id="rId5"/>
    <p:sldId id="457" r:id="rId6"/>
    <p:sldId id="458" r:id="rId7"/>
    <p:sldId id="464" r:id="rId8"/>
    <p:sldId id="459" r:id="rId9"/>
    <p:sldId id="460" r:id="rId10"/>
    <p:sldId id="461" r:id="rId11"/>
    <p:sldId id="462" r:id="rId12"/>
    <p:sldId id="463" r:id="rId13"/>
    <p:sldId id="454" r:id="rId14"/>
  </p:sldIdLst>
  <p:sldSz cx="10058400" cy="7772400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7A7A7A"/>
    <a:srgbClr val="BFBFBF"/>
    <a:srgbClr val="000000"/>
    <a:srgbClr val="C1C1C1"/>
    <a:srgbClr val="DDDDDD"/>
    <a:srgbClr val="FFFFFF"/>
    <a:srgbClr val="3E001F"/>
    <a:srgbClr val="FCFE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498" y="-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44" y="46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32563" y="8896350"/>
            <a:ext cx="40640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eaLnBrk="0" hangingPunct="0">
              <a:defRPr/>
            </a:pPr>
            <a:fld id="{11E69065-4C28-455B-903A-8FD6204CDDDE}" type="slidenum">
              <a:rPr lang="en-US" sz="1400">
                <a:cs typeface="+mn-cs"/>
              </a:rPr>
              <a:pPr algn="r" eaLnBrk="0" hangingPunct="0">
                <a:defRPr/>
              </a:pPr>
              <a:t>‹#›</a:t>
            </a:fld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03263"/>
            <a:ext cx="44958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32563" y="8896350"/>
            <a:ext cx="40640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eaLnBrk="0" hangingPunct="0">
              <a:defRPr/>
            </a:pPr>
            <a:fld id="{40481B0A-E616-4348-BDA0-6E20491665F5}" type="slidenum">
              <a:rPr lang="en-US" sz="1400">
                <a:cs typeface="+mn-cs"/>
              </a:rPr>
              <a:pPr algn="r" eaLnBrk="0" hangingPunct="0">
                <a:defRPr/>
              </a:pPr>
              <a:t>‹#›</a:t>
            </a:fld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1775" indent="-231775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4E7A-AF8F-411B-809D-101D1B8E9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38A3-5489-4CD8-90E5-BA0F3F46F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E5E50-E5A0-486F-998F-4E5C09D14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2920" y="311257"/>
            <a:ext cx="9052560" cy="663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A37C-0C14-447C-A22E-7C6F10D18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71234-9117-4EB9-8027-BE3CB8E29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37B09-197A-44C5-9358-A44C9AF77B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B0EC-FFBB-40B4-A8F7-0BE0517D5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2E58-2AFF-4DDB-A9FE-937398985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84E03-34BF-4073-A53A-12E3EC40C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6AA9-D3D9-4675-9874-BEF6C14C6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54EE-2A6A-4C5C-B8B2-88F9590B5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E47E-77A0-4187-BAE7-4DF3897F3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cs typeface="+mn-cs"/>
              </a:defRPr>
            </a:lvl1pPr>
          </a:lstStyle>
          <a:p>
            <a:pPr>
              <a:defRPr/>
            </a:pPr>
            <a:fld id="{34022371-88B1-467A-AB6A-655680BB0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8325" y="4360863"/>
            <a:ext cx="35194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2314575" y="2108200"/>
            <a:ext cx="7286625" cy="2159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Intervention with Children &amp; Adolescents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74E7A-AF8F-411B-809D-101D1B8E98B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54175"/>
            <a:ext cx="7600950" cy="5689600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With adolescents: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They may respond better if you don’t maintain eye contact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They may be more open if you take a walk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Use a gentle tone of voice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Avoid impatient body language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Don’t be patronizing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Allow them to have their say as much as possible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500" dirty="0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6541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488113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752475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000" b="1" dirty="0" smtClean="0">
                <a:solidFill>
                  <a:schemeClr val="bg1"/>
                </a:solidFill>
              </a:rPr>
              <a:t>Intervention – Communication with Children/Adolescents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54175"/>
            <a:ext cx="6896100" cy="5629275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You can help the youth and family most in listening to both sides and, as long as the youth is not being abused, supporting the parents’ power and authority.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It is also important for the youth to understand that there will be consequences to their actions, regardless of their psychiatric diagnosis.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05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500" dirty="0" smtClean="0"/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6541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488113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"/>
          <p:cNvSpPr txBox="1">
            <a:spLocks noChangeArrowheads="1"/>
          </p:cNvSpPr>
          <p:nvPr/>
        </p:nvSpPr>
        <p:spPr bwMode="auto">
          <a:xfrm>
            <a:off x="2160588" y="752475"/>
            <a:ext cx="7699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1882" tIns="50941" rIns="101882" bIns="50941" anchor="ctr"/>
          <a:lstStyle/>
          <a:p>
            <a:pPr>
              <a:defRPr/>
            </a:pPr>
            <a:r>
              <a:rPr lang="en-US" sz="3000" b="1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Intervention – Communication with Children/Adolescents (cont.)</a:t>
            </a:r>
            <a:endParaRPr lang="en-US" sz="3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628775"/>
            <a:ext cx="8032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075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000" b="1" dirty="0" smtClean="0">
                <a:solidFill>
                  <a:schemeClr val="bg1"/>
                </a:solidFill>
              </a:rPr>
              <a:t>Community Resources for Youth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54175"/>
            <a:ext cx="7253287" cy="5994400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50" dirty="0" smtClean="0"/>
              <a:t>Currently, youth are provided resources from a variety of agencies including outpatient clinics, hospitals, schools, Children's Services, recreational facilities, faith-based institutions, and other agencies. 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50" dirty="0" smtClean="0"/>
              <a:t>These services include individual and family therapy, psychiatric monitoring, special education, assistance when a child has been abused and/or neglected, sports activities, behavioral aide services, respite care, parenting education, psycho-educational programs, case management and mentoring.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50" dirty="0" smtClean="0"/>
              <a:t>Due to the increasing number of single-parent families, these resources are very important.  An overall goal of many of these agencies is to keep children in their family.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05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075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744663"/>
            <a:ext cx="7600950" cy="512286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American Psychiatric Association.  </a:t>
            </a:r>
            <a:r>
              <a:rPr lang="en-US" sz="2000" u="sng" smtClean="0"/>
              <a:t>Diagnostic and Statistical Manual of Mental</a:t>
            </a:r>
            <a:r>
              <a:rPr lang="en-US" sz="2000" smtClean="0"/>
              <a:t> </a:t>
            </a:r>
            <a:r>
              <a:rPr lang="en-US" sz="2000" u="sng" smtClean="0"/>
              <a:t>Disorders - Fourth Edition</a:t>
            </a:r>
            <a:r>
              <a:rPr lang="en-US" sz="2000" smtClean="0"/>
              <a:t>.  Washington, D.C.:  American Psychiatric Association, 1996.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5906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0398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075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744663"/>
            <a:ext cx="7600950" cy="5627687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At the end of this class, you will: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Be able to identify and categorize problematic behaviors in youth in a mental health context.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Be able to identify a few examples of the differences between symptoms of youth and adults who are diagnosed with psychiatric illnesses.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Be able to identify some family dynamics that can create more problems.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Be able to identify the best ways to communicate with this population.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Be able to give examples of community resources for this population.</a:t>
            </a:r>
          </a:p>
          <a:p>
            <a:pPr marL="827795" lvl="1" indent="-318383" eaLnBrk="1" hangingPunct="1"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710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Problem Behaviors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751013"/>
            <a:ext cx="7600950" cy="5740400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What problem behaviors do you (police officers) see in the youth you come into contact with?  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Anger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Acting out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Suicidal 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Homicidal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Cutting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Disrespect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Lack of responsiveness</a:t>
            </a:r>
          </a:p>
          <a:p>
            <a:pPr marL="827795" lvl="1" indent="-318383" eaLnBrk="1" hangingPunct="1"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5906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0398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710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Problem Behaviors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751013"/>
            <a:ext cx="7600950" cy="5802312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Possible Diagnoses associated with these behaviors: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Post-Traumatic Stress Disorder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Bipolar Disorders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Autism Spectrum Disorders</a:t>
            </a:r>
            <a:endParaRPr lang="en-US" sz="2000" b="1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Additional complications: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Neurological impairments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Drug-Exposed in </a:t>
            </a:r>
            <a:r>
              <a:rPr lang="en-US" sz="2200" dirty="0" err="1" smtClean="0"/>
              <a:t>utero</a:t>
            </a:r>
            <a:endParaRPr lang="en-US" sz="2200" dirty="0" smtClean="0"/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Premenstrual </a:t>
            </a:r>
            <a:r>
              <a:rPr lang="en-US" sz="2200" dirty="0" err="1" smtClean="0"/>
              <a:t>Dysphoric</a:t>
            </a:r>
            <a:r>
              <a:rPr lang="en-US" sz="2200" dirty="0" smtClean="0"/>
              <a:t> Disorder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Abuse</a:t>
            </a:r>
          </a:p>
          <a:p>
            <a:pPr marL="827795" lvl="1" indent="-318383" eaLnBrk="1" hangingPunct="1"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5906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0398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9850" y="2043113"/>
            <a:ext cx="803275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7383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075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Problem Behaviors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590675"/>
            <a:ext cx="7200900" cy="5741988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There is much overlap in problems behaviors and the diagnostic categories and it is important to understand that an actual diagnosis can only be determined by a qualified health provider.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A diagnostic impression is also only made after the provider has obtained information from a variety of sources.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When considering the problem behaviors you have provided, the provider can make some educated guesses about diagnoses but they are only guesses at this point.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You also may not know that children and youth may have multiple diagnoses.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209232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85090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Mistaken Beliefs about Children/Adolescents who are Diagnosed with a Mental Health Disorder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74813"/>
            <a:ext cx="7462837" cy="5916612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00" dirty="0" smtClean="0"/>
              <a:t>At times, symptoms of psychiatric disorders may look differently in children than in adults.  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 depressed youth may act out and look agitated rather than lethargic which is a more common characteristic in depressed adults.  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 smtClean="0"/>
              <a:t>A young child who is depressed and possibly suicidal may show a lot of impulsiveness by doing things like jumping out in front of cars.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00" dirty="0" smtClean="0"/>
              <a:t>Children who have been abused may appear okay but if you look at their day-to-day behavior, you may see they are turning themselves inside out in order to show others they are okay.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00" dirty="0" smtClean="0"/>
              <a:t>Children, unfortunately, can feel things intensely and can be just as self-destructive as adults.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500" dirty="0" smtClean="0"/>
              <a:t>Many people have the mistaken belief that children, even young children, can’t be mentally ill.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9850" y="2043113"/>
            <a:ext cx="803275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7383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920750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Problematic Family Dynamics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68538" y="1712913"/>
            <a:ext cx="68580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Family dynamics can exacerbate symptoms of youth.  </a:t>
            </a:r>
          </a:p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Some significant problems found in families include children having more power than their parents and parents expecting too much from their children. </a:t>
            </a:r>
          </a:p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 Another concern is the trend of parents giving their children too many material things rather than time and attention.  </a:t>
            </a:r>
          </a:p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Also, many problems arise when parents do not provide adequate supervision of their children.  </a:t>
            </a:r>
          </a:p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Obviously, it is important that parents understand they need to provide firm, yet nurturing discipline. </a:t>
            </a:r>
          </a:p>
          <a:p>
            <a:pPr marL="382059" indent="-38205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  <a:cs typeface="+mn-cs"/>
              </a:rPr>
              <a:t> It’s also important that parents be given the power and support to guide and appropriately discipline their children.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54175"/>
            <a:ext cx="7035800" cy="5776913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Communicating with youth can be different that communicating with adults.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Some key skills include establishing rapport and being clear and direct in your communications. 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These two communications skills are not necessarily as easy as they appear. 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500" dirty="0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590675"/>
            <a:ext cx="8032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6503988"/>
            <a:ext cx="120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"/>
          <p:cNvSpPr txBox="1">
            <a:spLocks noChangeArrowheads="1"/>
          </p:cNvSpPr>
          <p:nvPr/>
        </p:nvSpPr>
        <p:spPr bwMode="auto">
          <a:xfrm>
            <a:off x="2160588" y="752475"/>
            <a:ext cx="7699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1882" tIns="50941" rIns="101882" bIns="50941" anchor="ctr"/>
          <a:lstStyle/>
          <a:p>
            <a:pPr>
              <a:defRPr/>
            </a:pPr>
            <a:r>
              <a:rPr lang="en-US" sz="3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Intervention – Communication with Children/Adolescents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6688" y="1601788"/>
            <a:ext cx="803275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60588" y="752475"/>
            <a:ext cx="7699375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3000" b="1" dirty="0" smtClean="0">
                <a:solidFill>
                  <a:schemeClr val="bg1"/>
                </a:solidFill>
              </a:rPr>
              <a:t>Intervention – Communication with Children/Adolescents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01788"/>
            <a:ext cx="7600950" cy="5872162"/>
          </a:xfrm>
        </p:spPr>
        <p:txBody>
          <a:bodyPr/>
          <a:lstStyle/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/>
              <a:t>Some key elements of establishing communication with children include: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Physically getting down on their level so you can have eye-to-eye contact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Smile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Use a gentle tone of voice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Avoid impatient body language like eye-rolling, sighing or foot-tapping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Allow them sufficient time to finish what they are saying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Use simple language-age-appropriate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Offer support and praise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Understand they may not just sit and respond to your questions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You may get further with being less structured with them</a:t>
            </a:r>
          </a:p>
          <a:p>
            <a:pPr marL="827795" lvl="1" indent="-318383" eaLnBrk="1" hangingPunct="1">
              <a:lnSpc>
                <a:spcPct val="80000"/>
              </a:lnSpc>
              <a:spcBef>
                <a:spcPts val="669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Set limits when necessary, using a firm and reasonable tone</a:t>
            </a:r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700" dirty="0" smtClean="0"/>
          </a:p>
          <a:p>
            <a:pPr marL="382059" indent="-382059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1234-9117-4EB9-8027-BE3CB8E29D2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11331</TotalTime>
  <Pages>19</Pages>
  <Words>917</Words>
  <Application>Microsoft Office PowerPoint</Application>
  <PresentationFormat>Custom</PresentationFormat>
  <Paragraphs>94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Intervention with Children &amp; Adolescents</vt:lpstr>
      <vt:lpstr>Objectives</vt:lpstr>
      <vt:lpstr>Problem Behaviors</vt:lpstr>
      <vt:lpstr>Problem Behaviors (cont.)</vt:lpstr>
      <vt:lpstr>Problem Behaviors (cont.)</vt:lpstr>
      <vt:lpstr>Mistaken Beliefs about Children/Adolescents who are Diagnosed with a Mental Health Disorder</vt:lpstr>
      <vt:lpstr>Problematic Family Dynamics </vt:lpstr>
      <vt:lpstr>Slide 8</vt:lpstr>
      <vt:lpstr>Intervention – Communication with Children/Adolescents (cont.)</vt:lpstr>
      <vt:lpstr>Intervention – Communication with Children/Adolescents (cont.)</vt:lpstr>
      <vt:lpstr>Slide 11</vt:lpstr>
      <vt:lpstr>Community Resources for Youth</vt:lpstr>
      <vt:lpstr>References</vt:lpstr>
    </vt:vector>
  </TitlesOfParts>
  <Company>TMC-E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Illness and Personality Disorders</dc:title>
  <dc:subject>Lee's Summit PD</dc:subject>
  <dc:creator>Carolyn Walker, M.S., L.P.C.</dc:creator>
  <cp:lastModifiedBy>mmezzacasa</cp:lastModifiedBy>
  <cp:revision>112</cp:revision>
  <cp:lastPrinted>2004-07-12T19:55:23Z</cp:lastPrinted>
  <dcterms:created xsi:type="dcterms:W3CDTF">1998-12-05T14:59:50Z</dcterms:created>
  <dcterms:modified xsi:type="dcterms:W3CDTF">2014-03-31T19:22:30Z</dcterms:modified>
</cp:coreProperties>
</file>