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37"/>
  </p:notesMasterIdLst>
  <p:sldIdLst>
    <p:sldId id="256" r:id="rId2"/>
    <p:sldId id="314" r:id="rId3"/>
    <p:sldId id="288" r:id="rId4"/>
    <p:sldId id="315" r:id="rId5"/>
    <p:sldId id="316" r:id="rId6"/>
    <p:sldId id="310" r:id="rId7"/>
    <p:sldId id="311" r:id="rId8"/>
    <p:sldId id="313" r:id="rId9"/>
    <p:sldId id="312" r:id="rId10"/>
    <p:sldId id="258" r:id="rId11"/>
    <p:sldId id="259" r:id="rId12"/>
    <p:sldId id="260" r:id="rId13"/>
    <p:sldId id="261" r:id="rId14"/>
    <p:sldId id="262" r:id="rId15"/>
    <p:sldId id="263" r:id="rId16"/>
    <p:sldId id="264" r:id="rId17"/>
    <p:sldId id="273" r:id="rId18"/>
    <p:sldId id="317" r:id="rId19"/>
    <p:sldId id="284" r:id="rId20"/>
    <p:sldId id="287" r:id="rId21"/>
    <p:sldId id="286" r:id="rId22"/>
    <p:sldId id="291" r:id="rId23"/>
    <p:sldId id="289" r:id="rId24"/>
    <p:sldId id="299" r:id="rId25"/>
    <p:sldId id="301" r:id="rId26"/>
    <p:sldId id="302" r:id="rId27"/>
    <p:sldId id="303" r:id="rId28"/>
    <p:sldId id="304" r:id="rId29"/>
    <p:sldId id="305" r:id="rId30"/>
    <p:sldId id="306" r:id="rId31"/>
    <p:sldId id="308" r:id="rId32"/>
    <p:sldId id="297" r:id="rId33"/>
    <p:sldId id="318" r:id="rId34"/>
    <p:sldId id="274" r:id="rId35"/>
    <p:sldId id="309" r:id="rId3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C51C50-0DEF-42F5-81FB-570BE0EE0A2C}" type="doc">
      <dgm:prSet loTypeId="urn:microsoft.com/office/officeart/2005/8/layout/radial1" loCatId="cycle" qsTypeId="urn:microsoft.com/office/officeart/2005/8/quickstyle/simple1" qsCatId="simple" csTypeId="urn:microsoft.com/office/officeart/2005/8/colors/colorful5" csCatId="colorful" phldr="1"/>
      <dgm:spPr/>
      <dgm:t>
        <a:bodyPr/>
        <a:lstStyle/>
        <a:p>
          <a:endParaRPr lang="en-AU"/>
        </a:p>
      </dgm:t>
    </dgm:pt>
    <dgm:pt modelId="{E65E09E1-1626-4301-8BA4-B4BB0CC35CB6}">
      <dgm:prSet phldrT="[Text]"/>
      <dgm:spPr/>
      <dgm:t>
        <a:bodyPr/>
        <a:lstStyle/>
        <a:p>
          <a:r>
            <a:rPr lang="en-US" dirty="0" smtClean="0">
              <a:solidFill>
                <a:srgbClr val="000000"/>
              </a:solidFill>
            </a:rPr>
            <a:t>Overall Wellbeing</a:t>
          </a:r>
          <a:endParaRPr lang="en-AU" dirty="0">
            <a:solidFill>
              <a:srgbClr val="000000"/>
            </a:solidFill>
          </a:endParaRPr>
        </a:p>
      </dgm:t>
    </dgm:pt>
    <dgm:pt modelId="{FA9B2659-8029-435A-B6C7-B8BD86301ACE}" type="parTrans" cxnId="{ECF26001-85D7-43C6-AAA7-F644FEB3E448}">
      <dgm:prSet/>
      <dgm:spPr/>
      <dgm:t>
        <a:bodyPr/>
        <a:lstStyle/>
        <a:p>
          <a:endParaRPr lang="en-AU"/>
        </a:p>
      </dgm:t>
    </dgm:pt>
    <dgm:pt modelId="{C7C983B7-8724-46EE-A2B0-EAA70E2356D5}" type="sibTrans" cxnId="{ECF26001-85D7-43C6-AAA7-F644FEB3E448}">
      <dgm:prSet/>
      <dgm:spPr/>
      <dgm:t>
        <a:bodyPr/>
        <a:lstStyle/>
        <a:p>
          <a:endParaRPr lang="en-AU"/>
        </a:p>
      </dgm:t>
    </dgm:pt>
    <dgm:pt modelId="{42107239-5176-436F-8225-80F968F7D99F}">
      <dgm:prSet phldrT="[Text]"/>
      <dgm:spPr/>
      <dgm:t>
        <a:bodyPr/>
        <a:lstStyle/>
        <a:p>
          <a:r>
            <a:rPr lang="en-US" dirty="0" smtClean="0">
              <a:solidFill>
                <a:srgbClr val="000000"/>
              </a:solidFill>
            </a:rPr>
            <a:t>Mental Health</a:t>
          </a:r>
          <a:endParaRPr lang="en-AU" dirty="0">
            <a:solidFill>
              <a:srgbClr val="000000"/>
            </a:solidFill>
          </a:endParaRPr>
        </a:p>
      </dgm:t>
    </dgm:pt>
    <dgm:pt modelId="{28BF09F5-B655-464C-92C6-7A7CB120CECE}" type="parTrans" cxnId="{9A1D880D-AABE-4F0B-ABC3-D03D6642A269}">
      <dgm:prSet/>
      <dgm:spPr/>
      <dgm:t>
        <a:bodyPr/>
        <a:lstStyle/>
        <a:p>
          <a:endParaRPr lang="en-AU" dirty="0"/>
        </a:p>
      </dgm:t>
    </dgm:pt>
    <dgm:pt modelId="{CD378A4E-E5A8-48AD-BBA7-81F4E0BE6791}" type="sibTrans" cxnId="{9A1D880D-AABE-4F0B-ABC3-D03D6642A269}">
      <dgm:prSet/>
      <dgm:spPr/>
      <dgm:t>
        <a:bodyPr/>
        <a:lstStyle/>
        <a:p>
          <a:endParaRPr lang="en-AU"/>
        </a:p>
      </dgm:t>
    </dgm:pt>
    <dgm:pt modelId="{F243270E-D723-434E-B05D-2F64F299F27C}">
      <dgm:prSet phldrT="[Text]"/>
      <dgm:spPr/>
      <dgm:t>
        <a:bodyPr/>
        <a:lstStyle/>
        <a:p>
          <a:r>
            <a:rPr lang="en-US" dirty="0" smtClean="0">
              <a:solidFill>
                <a:srgbClr val="000000"/>
              </a:solidFill>
            </a:rPr>
            <a:t>Physical Health</a:t>
          </a:r>
          <a:endParaRPr lang="en-AU" dirty="0">
            <a:solidFill>
              <a:srgbClr val="000000"/>
            </a:solidFill>
          </a:endParaRPr>
        </a:p>
      </dgm:t>
    </dgm:pt>
    <dgm:pt modelId="{43586A28-CF8C-4E65-94D8-3B6426404E78}" type="parTrans" cxnId="{A7367A22-EA0A-4240-80FA-A5E344F24D3C}">
      <dgm:prSet/>
      <dgm:spPr/>
      <dgm:t>
        <a:bodyPr/>
        <a:lstStyle/>
        <a:p>
          <a:endParaRPr lang="en-AU" dirty="0"/>
        </a:p>
      </dgm:t>
    </dgm:pt>
    <dgm:pt modelId="{3FB4ADF6-8D81-432D-914E-B8CA3E44C7C4}" type="sibTrans" cxnId="{A7367A22-EA0A-4240-80FA-A5E344F24D3C}">
      <dgm:prSet/>
      <dgm:spPr/>
      <dgm:t>
        <a:bodyPr/>
        <a:lstStyle/>
        <a:p>
          <a:endParaRPr lang="en-AU"/>
        </a:p>
      </dgm:t>
    </dgm:pt>
    <dgm:pt modelId="{5AC7BB63-B3DE-442F-AC13-DCBB8D00DB8C}">
      <dgm:prSet phldrT="[Text]"/>
      <dgm:spPr/>
      <dgm:t>
        <a:bodyPr/>
        <a:lstStyle/>
        <a:p>
          <a:r>
            <a:rPr lang="en-US" dirty="0" smtClean="0">
              <a:solidFill>
                <a:srgbClr val="000000"/>
              </a:solidFill>
            </a:rPr>
            <a:t>Social Health</a:t>
          </a:r>
          <a:endParaRPr lang="en-AU" dirty="0">
            <a:solidFill>
              <a:srgbClr val="000000"/>
            </a:solidFill>
          </a:endParaRPr>
        </a:p>
      </dgm:t>
    </dgm:pt>
    <dgm:pt modelId="{545392ED-2DF8-4842-AA2D-234F6C9787C6}" type="parTrans" cxnId="{E061ED27-3E31-4D1E-91FE-A752935CEBFD}">
      <dgm:prSet/>
      <dgm:spPr/>
      <dgm:t>
        <a:bodyPr/>
        <a:lstStyle/>
        <a:p>
          <a:endParaRPr lang="en-AU" dirty="0"/>
        </a:p>
      </dgm:t>
    </dgm:pt>
    <dgm:pt modelId="{DA59AAE1-D32E-4C6E-B415-F19BD5A025D0}" type="sibTrans" cxnId="{E061ED27-3E31-4D1E-91FE-A752935CEBFD}">
      <dgm:prSet/>
      <dgm:spPr/>
      <dgm:t>
        <a:bodyPr/>
        <a:lstStyle/>
        <a:p>
          <a:endParaRPr lang="en-AU"/>
        </a:p>
      </dgm:t>
    </dgm:pt>
    <dgm:pt modelId="{61B0D337-5E74-4EBD-A6C1-DB793317FA13}" type="pres">
      <dgm:prSet presAssocID="{02C51C50-0DEF-42F5-81FB-570BE0EE0A2C}" presName="cycle" presStyleCnt="0">
        <dgm:presLayoutVars>
          <dgm:chMax val="1"/>
          <dgm:dir/>
          <dgm:animLvl val="ctr"/>
          <dgm:resizeHandles val="exact"/>
        </dgm:presLayoutVars>
      </dgm:prSet>
      <dgm:spPr/>
      <dgm:t>
        <a:bodyPr/>
        <a:lstStyle/>
        <a:p>
          <a:endParaRPr lang="en-AU"/>
        </a:p>
      </dgm:t>
    </dgm:pt>
    <dgm:pt modelId="{966276A5-5D10-4099-AD19-4F554A112996}" type="pres">
      <dgm:prSet presAssocID="{E65E09E1-1626-4301-8BA4-B4BB0CC35CB6}" presName="centerShape" presStyleLbl="node0" presStyleIdx="0" presStyleCnt="1"/>
      <dgm:spPr/>
      <dgm:t>
        <a:bodyPr/>
        <a:lstStyle/>
        <a:p>
          <a:endParaRPr lang="en-AU"/>
        </a:p>
      </dgm:t>
    </dgm:pt>
    <dgm:pt modelId="{F8A7E4AC-407D-434F-AF51-75CA9149BE32}" type="pres">
      <dgm:prSet presAssocID="{28BF09F5-B655-464C-92C6-7A7CB120CECE}" presName="Name9" presStyleLbl="parChTrans1D2" presStyleIdx="0" presStyleCnt="3"/>
      <dgm:spPr/>
      <dgm:t>
        <a:bodyPr/>
        <a:lstStyle/>
        <a:p>
          <a:endParaRPr lang="en-AU"/>
        </a:p>
      </dgm:t>
    </dgm:pt>
    <dgm:pt modelId="{8AEE9015-FAD5-4669-8EFF-25EE2C5B3D82}" type="pres">
      <dgm:prSet presAssocID="{28BF09F5-B655-464C-92C6-7A7CB120CECE}" presName="connTx" presStyleLbl="parChTrans1D2" presStyleIdx="0" presStyleCnt="3"/>
      <dgm:spPr/>
      <dgm:t>
        <a:bodyPr/>
        <a:lstStyle/>
        <a:p>
          <a:endParaRPr lang="en-AU"/>
        </a:p>
      </dgm:t>
    </dgm:pt>
    <dgm:pt modelId="{E6D89D3D-4390-46C1-BD4B-B5FF398BFF95}" type="pres">
      <dgm:prSet presAssocID="{42107239-5176-436F-8225-80F968F7D99F}" presName="node" presStyleLbl="node1" presStyleIdx="0" presStyleCnt="3">
        <dgm:presLayoutVars>
          <dgm:bulletEnabled val="1"/>
        </dgm:presLayoutVars>
      </dgm:prSet>
      <dgm:spPr/>
      <dgm:t>
        <a:bodyPr/>
        <a:lstStyle/>
        <a:p>
          <a:endParaRPr lang="en-AU"/>
        </a:p>
      </dgm:t>
    </dgm:pt>
    <dgm:pt modelId="{50E7B3FB-FC44-4358-A64C-6748BE6B30C4}" type="pres">
      <dgm:prSet presAssocID="{43586A28-CF8C-4E65-94D8-3B6426404E78}" presName="Name9" presStyleLbl="parChTrans1D2" presStyleIdx="1" presStyleCnt="3"/>
      <dgm:spPr/>
      <dgm:t>
        <a:bodyPr/>
        <a:lstStyle/>
        <a:p>
          <a:endParaRPr lang="en-AU"/>
        </a:p>
      </dgm:t>
    </dgm:pt>
    <dgm:pt modelId="{1A93EC3F-F2DC-44FD-948D-10B875A368A3}" type="pres">
      <dgm:prSet presAssocID="{43586A28-CF8C-4E65-94D8-3B6426404E78}" presName="connTx" presStyleLbl="parChTrans1D2" presStyleIdx="1" presStyleCnt="3"/>
      <dgm:spPr/>
      <dgm:t>
        <a:bodyPr/>
        <a:lstStyle/>
        <a:p>
          <a:endParaRPr lang="en-AU"/>
        </a:p>
      </dgm:t>
    </dgm:pt>
    <dgm:pt modelId="{8C48DF05-42CC-4FA9-AC62-0EE08ACF708D}" type="pres">
      <dgm:prSet presAssocID="{F243270E-D723-434E-B05D-2F64F299F27C}" presName="node" presStyleLbl="node1" presStyleIdx="1" presStyleCnt="3">
        <dgm:presLayoutVars>
          <dgm:bulletEnabled val="1"/>
        </dgm:presLayoutVars>
      </dgm:prSet>
      <dgm:spPr/>
      <dgm:t>
        <a:bodyPr/>
        <a:lstStyle/>
        <a:p>
          <a:endParaRPr lang="en-AU"/>
        </a:p>
      </dgm:t>
    </dgm:pt>
    <dgm:pt modelId="{4CCCF6A1-3638-4437-8A57-3109543E06D4}" type="pres">
      <dgm:prSet presAssocID="{545392ED-2DF8-4842-AA2D-234F6C9787C6}" presName="Name9" presStyleLbl="parChTrans1D2" presStyleIdx="2" presStyleCnt="3"/>
      <dgm:spPr/>
      <dgm:t>
        <a:bodyPr/>
        <a:lstStyle/>
        <a:p>
          <a:endParaRPr lang="en-AU"/>
        </a:p>
      </dgm:t>
    </dgm:pt>
    <dgm:pt modelId="{5DC56727-D052-4E4B-A6C0-1F208F434B5C}" type="pres">
      <dgm:prSet presAssocID="{545392ED-2DF8-4842-AA2D-234F6C9787C6}" presName="connTx" presStyleLbl="parChTrans1D2" presStyleIdx="2" presStyleCnt="3"/>
      <dgm:spPr/>
      <dgm:t>
        <a:bodyPr/>
        <a:lstStyle/>
        <a:p>
          <a:endParaRPr lang="en-AU"/>
        </a:p>
      </dgm:t>
    </dgm:pt>
    <dgm:pt modelId="{5EDFB51E-D5E6-49D9-B943-A4FF48382537}" type="pres">
      <dgm:prSet presAssocID="{5AC7BB63-B3DE-442F-AC13-DCBB8D00DB8C}" presName="node" presStyleLbl="node1" presStyleIdx="2" presStyleCnt="3">
        <dgm:presLayoutVars>
          <dgm:bulletEnabled val="1"/>
        </dgm:presLayoutVars>
      </dgm:prSet>
      <dgm:spPr/>
      <dgm:t>
        <a:bodyPr/>
        <a:lstStyle/>
        <a:p>
          <a:endParaRPr lang="en-AU"/>
        </a:p>
      </dgm:t>
    </dgm:pt>
  </dgm:ptLst>
  <dgm:cxnLst>
    <dgm:cxn modelId="{9A1D880D-AABE-4F0B-ABC3-D03D6642A269}" srcId="{E65E09E1-1626-4301-8BA4-B4BB0CC35CB6}" destId="{42107239-5176-436F-8225-80F968F7D99F}" srcOrd="0" destOrd="0" parTransId="{28BF09F5-B655-464C-92C6-7A7CB120CECE}" sibTransId="{CD378A4E-E5A8-48AD-BBA7-81F4E0BE6791}"/>
    <dgm:cxn modelId="{A7367A22-EA0A-4240-80FA-A5E344F24D3C}" srcId="{E65E09E1-1626-4301-8BA4-B4BB0CC35CB6}" destId="{F243270E-D723-434E-B05D-2F64F299F27C}" srcOrd="1" destOrd="0" parTransId="{43586A28-CF8C-4E65-94D8-3B6426404E78}" sibTransId="{3FB4ADF6-8D81-432D-914E-B8CA3E44C7C4}"/>
    <dgm:cxn modelId="{48BA384F-304D-4046-8ECE-CF30DF74E5BC}" type="presOf" srcId="{E65E09E1-1626-4301-8BA4-B4BB0CC35CB6}" destId="{966276A5-5D10-4099-AD19-4F554A112996}" srcOrd="0" destOrd="0" presId="urn:microsoft.com/office/officeart/2005/8/layout/radial1"/>
    <dgm:cxn modelId="{ECF26001-85D7-43C6-AAA7-F644FEB3E448}" srcId="{02C51C50-0DEF-42F5-81FB-570BE0EE0A2C}" destId="{E65E09E1-1626-4301-8BA4-B4BB0CC35CB6}" srcOrd="0" destOrd="0" parTransId="{FA9B2659-8029-435A-B6C7-B8BD86301ACE}" sibTransId="{C7C983B7-8724-46EE-A2B0-EAA70E2356D5}"/>
    <dgm:cxn modelId="{F5330C44-351C-44EB-80DF-7888C48CE5FE}" type="presOf" srcId="{43586A28-CF8C-4E65-94D8-3B6426404E78}" destId="{50E7B3FB-FC44-4358-A64C-6748BE6B30C4}" srcOrd="0" destOrd="0" presId="urn:microsoft.com/office/officeart/2005/8/layout/radial1"/>
    <dgm:cxn modelId="{E061ED27-3E31-4D1E-91FE-A752935CEBFD}" srcId="{E65E09E1-1626-4301-8BA4-B4BB0CC35CB6}" destId="{5AC7BB63-B3DE-442F-AC13-DCBB8D00DB8C}" srcOrd="2" destOrd="0" parTransId="{545392ED-2DF8-4842-AA2D-234F6C9787C6}" sibTransId="{DA59AAE1-D32E-4C6E-B415-F19BD5A025D0}"/>
    <dgm:cxn modelId="{FBA6B701-BEAB-4E9B-A4EC-AB4129E52332}" type="presOf" srcId="{43586A28-CF8C-4E65-94D8-3B6426404E78}" destId="{1A93EC3F-F2DC-44FD-948D-10B875A368A3}" srcOrd="1" destOrd="0" presId="urn:microsoft.com/office/officeart/2005/8/layout/radial1"/>
    <dgm:cxn modelId="{B54B425F-1435-472D-843A-C7CE60F40021}" type="presOf" srcId="{545392ED-2DF8-4842-AA2D-234F6C9787C6}" destId="{5DC56727-D052-4E4B-A6C0-1F208F434B5C}" srcOrd="1" destOrd="0" presId="urn:microsoft.com/office/officeart/2005/8/layout/radial1"/>
    <dgm:cxn modelId="{024069D1-1489-4218-8F10-843B4CA01CA1}" type="presOf" srcId="{F243270E-D723-434E-B05D-2F64F299F27C}" destId="{8C48DF05-42CC-4FA9-AC62-0EE08ACF708D}" srcOrd="0" destOrd="0" presId="urn:microsoft.com/office/officeart/2005/8/layout/radial1"/>
    <dgm:cxn modelId="{426250EC-D940-40A6-961B-62734438D314}" type="presOf" srcId="{28BF09F5-B655-464C-92C6-7A7CB120CECE}" destId="{F8A7E4AC-407D-434F-AF51-75CA9149BE32}" srcOrd="0" destOrd="0" presId="urn:microsoft.com/office/officeart/2005/8/layout/radial1"/>
    <dgm:cxn modelId="{5D735863-C56F-489F-9163-16759A867077}" type="presOf" srcId="{02C51C50-0DEF-42F5-81FB-570BE0EE0A2C}" destId="{61B0D337-5E74-4EBD-A6C1-DB793317FA13}" srcOrd="0" destOrd="0" presId="urn:microsoft.com/office/officeart/2005/8/layout/radial1"/>
    <dgm:cxn modelId="{2707C2BC-6423-42B0-B0C1-7D7E3E42D07A}" type="presOf" srcId="{42107239-5176-436F-8225-80F968F7D99F}" destId="{E6D89D3D-4390-46C1-BD4B-B5FF398BFF95}" srcOrd="0" destOrd="0" presId="urn:microsoft.com/office/officeart/2005/8/layout/radial1"/>
    <dgm:cxn modelId="{48B4A458-B673-4C35-BF88-280E0FC09E19}" type="presOf" srcId="{5AC7BB63-B3DE-442F-AC13-DCBB8D00DB8C}" destId="{5EDFB51E-D5E6-49D9-B943-A4FF48382537}" srcOrd="0" destOrd="0" presId="urn:microsoft.com/office/officeart/2005/8/layout/radial1"/>
    <dgm:cxn modelId="{1C6C786F-3FDA-4BD8-AF90-81A1ED6F9CE8}" type="presOf" srcId="{545392ED-2DF8-4842-AA2D-234F6C9787C6}" destId="{4CCCF6A1-3638-4437-8A57-3109543E06D4}" srcOrd="0" destOrd="0" presId="urn:microsoft.com/office/officeart/2005/8/layout/radial1"/>
    <dgm:cxn modelId="{A98F1224-601F-4788-9133-B0B97D0F59C5}" type="presOf" srcId="{28BF09F5-B655-464C-92C6-7A7CB120CECE}" destId="{8AEE9015-FAD5-4669-8EFF-25EE2C5B3D82}" srcOrd="1" destOrd="0" presId="urn:microsoft.com/office/officeart/2005/8/layout/radial1"/>
    <dgm:cxn modelId="{D99560EB-57FC-4725-9F46-36242C325A1F}" type="presParOf" srcId="{61B0D337-5E74-4EBD-A6C1-DB793317FA13}" destId="{966276A5-5D10-4099-AD19-4F554A112996}" srcOrd="0" destOrd="0" presId="urn:microsoft.com/office/officeart/2005/8/layout/radial1"/>
    <dgm:cxn modelId="{955F0D14-0B4B-4C06-A4D6-7F934104F2BD}" type="presParOf" srcId="{61B0D337-5E74-4EBD-A6C1-DB793317FA13}" destId="{F8A7E4AC-407D-434F-AF51-75CA9149BE32}" srcOrd="1" destOrd="0" presId="urn:microsoft.com/office/officeart/2005/8/layout/radial1"/>
    <dgm:cxn modelId="{D8981A51-D556-47E8-913E-509A6519B950}" type="presParOf" srcId="{F8A7E4AC-407D-434F-AF51-75CA9149BE32}" destId="{8AEE9015-FAD5-4669-8EFF-25EE2C5B3D82}" srcOrd="0" destOrd="0" presId="urn:microsoft.com/office/officeart/2005/8/layout/radial1"/>
    <dgm:cxn modelId="{027EC97C-ED2F-4536-90A4-00C9DDC2A186}" type="presParOf" srcId="{61B0D337-5E74-4EBD-A6C1-DB793317FA13}" destId="{E6D89D3D-4390-46C1-BD4B-B5FF398BFF95}" srcOrd="2" destOrd="0" presId="urn:microsoft.com/office/officeart/2005/8/layout/radial1"/>
    <dgm:cxn modelId="{7EA0842D-EBF3-47BF-8C24-B0A0E1FAF91F}" type="presParOf" srcId="{61B0D337-5E74-4EBD-A6C1-DB793317FA13}" destId="{50E7B3FB-FC44-4358-A64C-6748BE6B30C4}" srcOrd="3" destOrd="0" presId="urn:microsoft.com/office/officeart/2005/8/layout/radial1"/>
    <dgm:cxn modelId="{C26B7820-182D-46D4-B172-9D632DFF151A}" type="presParOf" srcId="{50E7B3FB-FC44-4358-A64C-6748BE6B30C4}" destId="{1A93EC3F-F2DC-44FD-948D-10B875A368A3}" srcOrd="0" destOrd="0" presId="urn:microsoft.com/office/officeart/2005/8/layout/radial1"/>
    <dgm:cxn modelId="{9E3E75C0-16D5-46F6-A45D-76A52F7F072E}" type="presParOf" srcId="{61B0D337-5E74-4EBD-A6C1-DB793317FA13}" destId="{8C48DF05-42CC-4FA9-AC62-0EE08ACF708D}" srcOrd="4" destOrd="0" presId="urn:microsoft.com/office/officeart/2005/8/layout/radial1"/>
    <dgm:cxn modelId="{8187C327-AD79-4891-AED7-1B3F61AC424F}" type="presParOf" srcId="{61B0D337-5E74-4EBD-A6C1-DB793317FA13}" destId="{4CCCF6A1-3638-4437-8A57-3109543E06D4}" srcOrd="5" destOrd="0" presId="urn:microsoft.com/office/officeart/2005/8/layout/radial1"/>
    <dgm:cxn modelId="{57B19EDB-8A33-4C58-A760-F5BF4636C775}" type="presParOf" srcId="{4CCCF6A1-3638-4437-8A57-3109543E06D4}" destId="{5DC56727-D052-4E4B-A6C0-1F208F434B5C}" srcOrd="0" destOrd="0" presId="urn:microsoft.com/office/officeart/2005/8/layout/radial1"/>
    <dgm:cxn modelId="{0ED76384-BC6B-4024-98A8-B2416059ED6D}" type="presParOf" srcId="{61B0D337-5E74-4EBD-A6C1-DB793317FA13}" destId="{5EDFB51E-D5E6-49D9-B943-A4FF48382537}"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6276A5-5D10-4099-AD19-4F554A112996}">
      <dsp:nvSpPr>
        <dsp:cNvPr id="0" name=""/>
        <dsp:cNvSpPr/>
      </dsp:nvSpPr>
      <dsp:spPr>
        <a:xfrm>
          <a:off x="2110978" y="1645829"/>
          <a:ext cx="1264443" cy="126444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rgbClr val="000000"/>
              </a:solidFill>
            </a:rPr>
            <a:t>Overall Wellbeing</a:t>
          </a:r>
          <a:endParaRPr lang="en-AU" sz="1500" kern="1200" dirty="0">
            <a:solidFill>
              <a:srgbClr val="000000"/>
            </a:solidFill>
          </a:endParaRPr>
        </a:p>
      </dsp:txBody>
      <dsp:txXfrm>
        <a:off x="2296151" y="1831002"/>
        <a:ext cx="894097" cy="894097"/>
      </dsp:txXfrm>
    </dsp:sp>
    <dsp:sp modelId="{F8A7E4AC-407D-434F-AF51-75CA9149BE32}">
      <dsp:nvSpPr>
        <dsp:cNvPr id="0" name=""/>
        <dsp:cNvSpPr/>
      </dsp:nvSpPr>
      <dsp:spPr>
        <a:xfrm rot="16200000">
          <a:off x="2553187" y="1435073"/>
          <a:ext cx="380025" cy="41484"/>
        </a:xfrm>
        <a:custGeom>
          <a:avLst/>
          <a:gdLst/>
          <a:ahLst/>
          <a:cxnLst/>
          <a:rect l="0" t="0" r="0" b="0"/>
          <a:pathLst>
            <a:path>
              <a:moveTo>
                <a:pt x="0" y="20742"/>
              </a:moveTo>
              <a:lnTo>
                <a:pt x="380025" y="2074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dirty="0"/>
        </a:p>
      </dsp:txBody>
      <dsp:txXfrm>
        <a:off x="2733699" y="1446315"/>
        <a:ext cx="19001" cy="19001"/>
      </dsp:txXfrm>
    </dsp:sp>
    <dsp:sp modelId="{E6D89D3D-4390-46C1-BD4B-B5FF398BFF95}">
      <dsp:nvSpPr>
        <dsp:cNvPr id="0" name=""/>
        <dsp:cNvSpPr/>
      </dsp:nvSpPr>
      <dsp:spPr>
        <a:xfrm>
          <a:off x="2110978" y="1359"/>
          <a:ext cx="1264443" cy="126444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Mental Health</a:t>
          </a:r>
          <a:endParaRPr lang="en-AU" sz="1800" kern="1200" dirty="0">
            <a:solidFill>
              <a:srgbClr val="000000"/>
            </a:solidFill>
          </a:endParaRPr>
        </a:p>
      </dsp:txBody>
      <dsp:txXfrm>
        <a:off x="2296151" y="186532"/>
        <a:ext cx="894097" cy="894097"/>
      </dsp:txXfrm>
    </dsp:sp>
    <dsp:sp modelId="{50E7B3FB-FC44-4358-A64C-6748BE6B30C4}">
      <dsp:nvSpPr>
        <dsp:cNvPr id="0" name=""/>
        <dsp:cNvSpPr/>
      </dsp:nvSpPr>
      <dsp:spPr>
        <a:xfrm rot="1800000">
          <a:off x="3265263" y="2668426"/>
          <a:ext cx="380025" cy="41484"/>
        </a:xfrm>
        <a:custGeom>
          <a:avLst/>
          <a:gdLst/>
          <a:ahLst/>
          <a:cxnLst/>
          <a:rect l="0" t="0" r="0" b="0"/>
          <a:pathLst>
            <a:path>
              <a:moveTo>
                <a:pt x="0" y="20742"/>
              </a:moveTo>
              <a:lnTo>
                <a:pt x="380025" y="2074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dirty="0"/>
        </a:p>
      </dsp:txBody>
      <dsp:txXfrm>
        <a:off x="3445775" y="2679667"/>
        <a:ext cx="19001" cy="19001"/>
      </dsp:txXfrm>
    </dsp:sp>
    <dsp:sp modelId="{8C48DF05-42CC-4FA9-AC62-0EE08ACF708D}">
      <dsp:nvSpPr>
        <dsp:cNvPr id="0" name=""/>
        <dsp:cNvSpPr/>
      </dsp:nvSpPr>
      <dsp:spPr>
        <a:xfrm>
          <a:off x="3535130" y="2468063"/>
          <a:ext cx="1264443" cy="1264443"/>
        </a:xfrm>
        <a:prstGeom prst="ellipse">
          <a:avLst/>
        </a:prstGeom>
        <a:solidFill>
          <a:schemeClr val="accent5">
            <a:hueOff val="1542800"/>
            <a:satOff val="-4699"/>
            <a:lumOff val="-210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Physical Health</a:t>
          </a:r>
          <a:endParaRPr lang="en-AU" sz="1800" kern="1200" dirty="0">
            <a:solidFill>
              <a:srgbClr val="000000"/>
            </a:solidFill>
          </a:endParaRPr>
        </a:p>
      </dsp:txBody>
      <dsp:txXfrm>
        <a:off x="3720303" y="2653236"/>
        <a:ext cx="894097" cy="894097"/>
      </dsp:txXfrm>
    </dsp:sp>
    <dsp:sp modelId="{4CCCF6A1-3638-4437-8A57-3109543E06D4}">
      <dsp:nvSpPr>
        <dsp:cNvPr id="0" name=""/>
        <dsp:cNvSpPr/>
      </dsp:nvSpPr>
      <dsp:spPr>
        <a:xfrm rot="9000000">
          <a:off x="1841110" y="2668426"/>
          <a:ext cx="380025" cy="41484"/>
        </a:xfrm>
        <a:custGeom>
          <a:avLst/>
          <a:gdLst/>
          <a:ahLst/>
          <a:cxnLst/>
          <a:rect l="0" t="0" r="0" b="0"/>
          <a:pathLst>
            <a:path>
              <a:moveTo>
                <a:pt x="0" y="20742"/>
              </a:moveTo>
              <a:lnTo>
                <a:pt x="380025" y="2074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dirty="0"/>
        </a:p>
      </dsp:txBody>
      <dsp:txXfrm rot="10800000">
        <a:off x="2021623" y="2679667"/>
        <a:ext cx="19001" cy="19001"/>
      </dsp:txXfrm>
    </dsp:sp>
    <dsp:sp modelId="{5EDFB51E-D5E6-49D9-B943-A4FF48382537}">
      <dsp:nvSpPr>
        <dsp:cNvPr id="0" name=""/>
        <dsp:cNvSpPr/>
      </dsp:nvSpPr>
      <dsp:spPr>
        <a:xfrm>
          <a:off x="686825" y="2468063"/>
          <a:ext cx="1264443" cy="1264443"/>
        </a:xfrm>
        <a:prstGeom prst="ellipse">
          <a:avLst/>
        </a:prstGeom>
        <a:solidFill>
          <a:schemeClr val="accent5">
            <a:hueOff val="3085601"/>
            <a:satOff val="-9399"/>
            <a:lumOff val="-4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Social Health</a:t>
          </a:r>
          <a:endParaRPr lang="en-AU" sz="1800" kern="1200" dirty="0">
            <a:solidFill>
              <a:srgbClr val="000000"/>
            </a:solidFill>
          </a:endParaRPr>
        </a:p>
      </dsp:txBody>
      <dsp:txXfrm>
        <a:off x="871998" y="2653236"/>
        <a:ext cx="894097" cy="89409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cs typeface="Arial" pitchFamily="34" charset="0"/>
              </a:defRPr>
            </a:lvl1pPr>
          </a:lstStyle>
          <a:p>
            <a:pPr>
              <a:defRPr/>
            </a:pPr>
            <a:endParaRPr lang="en-US" altLang="en-US"/>
          </a:p>
        </p:txBody>
      </p:sp>
      <p:sp>
        <p:nvSpPr>
          <p:cNvPr id="7782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cs typeface="Arial" pitchFamily="34" charset="0"/>
              </a:defRPr>
            </a:lvl1pPr>
          </a:lstStyle>
          <a:p>
            <a:pPr>
              <a:defRPr/>
            </a:pPr>
            <a:endParaRPr lang="en-US" altLang="en-US"/>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782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7783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cs typeface="Arial" pitchFamily="34" charset="0"/>
              </a:defRPr>
            </a:lvl1pPr>
          </a:lstStyle>
          <a:p>
            <a:pPr>
              <a:defRPr/>
            </a:pPr>
            <a:endParaRPr lang="en-US" altLang="en-US"/>
          </a:p>
        </p:txBody>
      </p:sp>
      <p:sp>
        <p:nvSpPr>
          <p:cNvPr id="7783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Arial" pitchFamily="34" charset="0"/>
                <a:cs typeface="Arial" pitchFamily="34" charset="0"/>
              </a:defRPr>
            </a:lvl1pPr>
          </a:lstStyle>
          <a:p>
            <a:pPr>
              <a:defRPr/>
            </a:pPr>
            <a:fld id="{70487E11-8F30-47F4-9608-19EBB6141D22}" type="slidenum">
              <a:rPr lang="en-US" altLang="en-US"/>
              <a:pPr>
                <a:defRPr/>
              </a:pPr>
              <a:t>‹#›</a:t>
            </a:fld>
            <a:endParaRPr lang="en-US" altLang="en-US"/>
          </a:p>
        </p:txBody>
      </p:sp>
    </p:spTree>
    <p:extLst>
      <p:ext uri="{BB962C8B-B14F-4D97-AF65-F5344CB8AC3E}">
        <p14:creationId xmlns:p14="http://schemas.microsoft.com/office/powerpoint/2010/main" val="14920282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7387C5DA-EFFD-4FA0-9126-1EB807C5B7B9}" type="slidenum">
              <a:rPr lang="en-US" altLang="en-US"/>
              <a:pPr/>
              <a:t>1</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en-US" altLang="en-US" smtClean="0">
                <a:latin typeface="Arial" charset="0"/>
                <a:cs typeface="Arial" charset="0"/>
              </a:rPr>
              <a:t>Module 7; Assignment 2: Review Paper – Power Point Presentation</a:t>
            </a:r>
          </a:p>
        </p:txBody>
      </p:sp>
    </p:spTree>
    <p:extLst>
      <p:ext uri="{BB962C8B-B14F-4D97-AF65-F5344CB8AC3E}">
        <p14:creationId xmlns:p14="http://schemas.microsoft.com/office/powerpoint/2010/main" val="4094243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26DCB4E2-3ACF-413A-BCE3-08E43A769447}" type="slidenum">
              <a:rPr lang="en-US" altLang="en-US">
                <a:solidFill>
                  <a:srgbClr val="000000"/>
                </a:solidFill>
                <a:ea typeface="ＭＳ Ｐゴシック" pitchFamily="34" charset="-128"/>
              </a:rPr>
              <a:pPr/>
              <a:t>19</a:t>
            </a:fld>
            <a:endParaRPr lang="en-US" altLang="en-US">
              <a:solidFill>
                <a:srgbClr val="000000"/>
              </a:solidFill>
              <a:ea typeface="ＭＳ Ｐゴシック" pitchFamily="34" charset="-128"/>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altLang="en-US" smtClean="0">
              <a:latin typeface="Arial" charset="0"/>
              <a:ea typeface="ＭＳ Ｐゴシック" pitchFamily="34" charset="-128"/>
              <a:cs typeface="Arial" charset="0"/>
            </a:endParaRPr>
          </a:p>
        </p:txBody>
      </p:sp>
    </p:spTree>
    <p:extLst>
      <p:ext uri="{BB962C8B-B14F-4D97-AF65-F5344CB8AC3E}">
        <p14:creationId xmlns:p14="http://schemas.microsoft.com/office/powerpoint/2010/main" val="3179931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pPr eaLnBrk="1" hangingPunct="1"/>
            <a:endParaRPr lang="en-AU" altLang="en-US" smtClean="0">
              <a:latin typeface="Arial" charset="0"/>
              <a:cs typeface="Arial" charset="0"/>
            </a:endParaRPr>
          </a:p>
        </p:txBody>
      </p:sp>
      <p:sp>
        <p:nvSpPr>
          <p:cNvPr id="61444" name="Slide Number Placeholder 3"/>
          <p:cNvSpPr>
            <a:spLocks noGrp="1"/>
          </p:cNvSpPr>
          <p:nvPr>
            <p:ph type="sldNum" sz="quarter" idx="5"/>
          </p:nvPr>
        </p:nvSpPr>
        <p:spPr>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C42D9838-CF43-4018-A5AB-E213F52257DC}" type="slidenum">
              <a:rPr lang="en-AU" altLang="en-US"/>
              <a:pPr/>
              <a:t>20</a:t>
            </a:fld>
            <a:endParaRPr lang="en-AU" altLang="en-US"/>
          </a:p>
        </p:txBody>
      </p:sp>
    </p:spTree>
    <p:extLst>
      <p:ext uri="{BB962C8B-B14F-4D97-AF65-F5344CB8AC3E}">
        <p14:creationId xmlns:p14="http://schemas.microsoft.com/office/powerpoint/2010/main" val="1622457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pPr eaLnBrk="1" hangingPunct="1"/>
            <a:endParaRPr lang="en-AU" altLang="en-US" smtClean="0">
              <a:latin typeface="Arial" charset="0"/>
              <a:cs typeface="Arial" charset="0"/>
            </a:endParaRPr>
          </a:p>
        </p:txBody>
      </p:sp>
      <p:sp>
        <p:nvSpPr>
          <p:cNvPr id="62468" name="Slide Number Placeholder 3"/>
          <p:cNvSpPr>
            <a:spLocks noGrp="1"/>
          </p:cNvSpPr>
          <p:nvPr>
            <p:ph type="sldNum" sz="quarter" idx="5"/>
          </p:nvPr>
        </p:nvSpPr>
        <p:spPr>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0332DA85-511A-439C-AA65-DDCF6E7D2990}" type="slidenum">
              <a:rPr lang="en-AU" altLang="en-US"/>
              <a:pPr/>
              <a:t>22</a:t>
            </a:fld>
            <a:endParaRPr lang="en-AU" altLang="en-US"/>
          </a:p>
        </p:txBody>
      </p:sp>
    </p:spTree>
    <p:extLst>
      <p:ext uri="{BB962C8B-B14F-4D97-AF65-F5344CB8AC3E}">
        <p14:creationId xmlns:p14="http://schemas.microsoft.com/office/powerpoint/2010/main" val="1054522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pPr eaLnBrk="1" hangingPunct="1"/>
            <a:endParaRPr lang="en-AU" altLang="en-US" smtClean="0">
              <a:latin typeface="Arial" charset="0"/>
              <a:cs typeface="Arial" charset="0"/>
            </a:endParaRPr>
          </a:p>
        </p:txBody>
      </p:sp>
      <p:sp>
        <p:nvSpPr>
          <p:cNvPr id="63492" name="Slide Number Placeholder 3"/>
          <p:cNvSpPr>
            <a:spLocks noGrp="1"/>
          </p:cNvSpPr>
          <p:nvPr>
            <p:ph type="sldNum" sz="quarter" idx="5"/>
          </p:nvPr>
        </p:nvSpPr>
        <p:spPr>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5388ECD7-4384-400B-AE1D-B948A5C6A834}" type="slidenum">
              <a:rPr lang="en-AU" altLang="en-US"/>
              <a:pPr/>
              <a:t>23</a:t>
            </a:fld>
            <a:endParaRPr lang="en-AU" altLang="en-US"/>
          </a:p>
        </p:txBody>
      </p:sp>
    </p:spTree>
    <p:extLst>
      <p:ext uri="{BB962C8B-B14F-4D97-AF65-F5344CB8AC3E}">
        <p14:creationId xmlns:p14="http://schemas.microsoft.com/office/powerpoint/2010/main" val="1479182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pPr eaLnBrk="1" hangingPunct="1"/>
            <a:endParaRPr lang="en-AU" altLang="en-US" smtClean="0">
              <a:latin typeface="Arial" charset="0"/>
              <a:cs typeface="Arial" charset="0"/>
            </a:endParaRPr>
          </a:p>
        </p:txBody>
      </p:sp>
      <p:sp>
        <p:nvSpPr>
          <p:cNvPr id="64516" name="Slide Number Placeholder 3"/>
          <p:cNvSpPr>
            <a:spLocks noGrp="1"/>
          </p:cNvSpPr>
          <p:nvPr>
            <p:ph type="sldNum" sz="quarter" idx="5"/>
          </p:nvPr>
        </p:nvSpPr>
        <p:spPr>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28EBF0D2-8F04-4C4D-9475-09213EEEA5E4}" type="slidenum">
              <a:rPr lang="en-AU" altLang="en-US"/>
              <a:pPr/>
              <a:t>24</a:t>
            </a:fld>
            <a:endParaRPr lang="en-AU" altLang="en-US"/>
          </a:p>
        </p:txBody>
      </p:sp>
    </p:spTree>
    <p:extLst>
      <p:ext uri="{BB962C8B-B14F-4D97-AF65-F5344CB8AC3E}">
        <p14:creationId xmlns:p14="http://schemas.microsoft.com/office/powerpoint/2010/main" val="3090576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p:spPr>
        <p:txBody>
          <a:bodyPr/>
          <a:lstStyle/>
          <a:p>
            <a:pPr eaLnBrk="1" hangingPunct="1"/>
            <a:endParaRPr lang="en-AU" altLang="en-US" smtClean="0">
              <a:latin typeface="Arial" charset="0"/>
              <a:cs typeface="Arial" charset="0"/>
            </a:endParaRPr>
          </a:p>
        </p:txBody>
      </p:sp>
      <p:sp>
        <p:nvSpPr>
          <p:cNvPr id="66564" name="Slide Number Placeholder 3"/>
          <p:cNvSpPr>
            <a:spLocks noGrp="1"/>
          </p:cNvSpPr>
          <p:nvPr>
            <p:ph type="sldNum" sz="quarter" idx="5"/>
          </p:nvPr>
        </p:nvSpPr>
        <p:spPr>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EA46E4DB-0CC1-4BD4-BB03-AE0C5BFF5368}" type="slidenum">
              <a:rPr lang="en-AU" altLang="en-US"/>
              <a:pPr/>
              <a:t>25</a:t>
            </a:fld>
            <a:endParaRPr lang="en-AU" altLang="en-US"/>
          </a:p>
        </p:txBody>
      </p:sp>
    </p:spTree>
    <p:extLst>
      <p:ext uri="{BB962C8B-B14F-4D97-AF65-F5344CB8AC3E}">
        <p14:creationId xmlns:p14="http://schemas.microsoft.com/office/powerpoint/2010/main" val="555045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pPr eaLnBrk="1" hangingPunct="1"/>
            <a:endParaRPr lang="en-AU" altLang="en-US" smtClean="0">
              <a:latin typeface="Arial" charset="0"/>
              <a:cs typeface="Arial" charset="0"/>
            </a:endParaRPr>
          </a:p>
        </p:txBody>
      </p:sp>
      <p:sp>
        <p:nvSpPr>
          <p:cNvPr id="67588" name="Slide Number Placeholder 3"/>
          <p:cNvSpPr>
            <a:spLocks noGrp="1"/>
          </p:cNvSpPr>
          <p:nvPr>
            <p:ph type="sldNum" sz="quarter" idx="5"/>
          </p:nvPr>
        </p:nvSpPr>
        <p:spPr>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484F59A6-8F97-411E-AE91-2859B8A44295}" type="slidenum">
              <a:rPr lang="en-AU" altLang="en-US"/>
              <a:pPr/>
              <a:t>26</a:t>
            </a:fld>
            <a:endParaRPr lang="en-AU" altLang="en-US"/>
          </a:p>
        </p:txBody>
      </p:sp>
    </p:spTree>
    <p:extLst>
      <p:ext uri="{BB962C8B-B14F-4D97-AF65-F5344CB8AC3E}">
        <p14:creationId xmlns:p14="http://schemas.microsoft.com/office/powerpoint/2010/main" val="2502721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pPr eaLnBrk="1" hangingPunct="1"/>
            <a:endParaRPr lang="en-US" altLang="en-US" smtClean="0">
              <a:latin typeface="Arial" charset="0"/>
              <a:cs typeface="Arial" charset="0"/>
            </a:endParaRPr>
          </a:p>
        </p:txBody>
      </p:sp>
      <p:sp>
        <p:nvSpPr>
          <p:cNvPr id="68612" name="Slide Number Placeholder 3"/>
          <p:cNvSpPr>
            <a:spLocks noGrp="1"/>
          </p:cNvSpPr>
          <p:nvPr>
            <p:ph type="sldNum" sz="quarter" idx="5"/>
          </p:nvPr>
        </p:nvSpPr>
        <p:spPr>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58801B82-35E1-4DAC-BAEB-5E9113265AFB}" type="slidenum">
              <a:rPr lang="en-AU" altLang="en-US"/>
              <a:pPr/>
              <a:t>27</a:t>
            </a:fld>
            <a:endParaRPr lang="en-AU" altLang="en-US"/>
          </a:p>
        </p:txBody>
      </p:sp>
    </p:spTree>
    <p:extLst>
      <p:ext uri="{BB962C8B-B14F-4D97-AF65-F5344CB8AC3E}">
        <p14:creationId xmlns:p14="http://schemas.microsoft.com/office/powerpoint/2010/main" val="3452515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pPr eaLnBrk="1" hangingPunct="1"/>
            <a:endParaRPr lang="en-AU" altLang="en-US" smtClean="0">
              <a:latin typeface="Arial" charset="0"/>
              <a:cs typeface="Arial" charset="0"/>
            </a:endParaRPr>
          </a:p>
        </p:txBody>
      </p:sp>
      <p:sp>
        <p:nvSpPr>
          <p:cNvPr id="69636" name="Slide Number Placeholder 3"/>
          <p:cNvSpPr>
            <a:spLocks noGrp="1"/>
          </p:cNvSpPr>
          <p:nvPr>
            <p:ph type="sldNum" sz="quarter" idx="5"/>
          </p:nvPr>
        </p:nvSpPr>
        <p:spPr>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2C7F375-DDED-400C-933F-73372240CE31}" type="slidenum">
              <a:rPr lang="en-AU" altLang="en-US"/>
              <a:pPr/>
              <a:t>28</a:t>
            </a:fld>
            <a:endParaRPr lang="en-AU" altLang="en-US"/>
          </a:p>
        </p:txBody>
      </p:sp>
    </p:spTree>
    <p:extLst>
      <p:ext uri="{BB962C8B-B14F-4D97-AF65-F5344CB8AC3E}">
        <p14:creationId xmlns:p14="http://schemas.microsoft.com/office/powerpoint/2010/main" val="1817286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p:spPr>
        <p:txBody>
          <a:bodyPr/>
          <a:lstStyle/>
          <a:p>
            <a:pPr eaLnBrk="1" hangingPunct="1"/>
            <a:endParaRPr lang="en-AU" altLang="en-US" smtClean="0">
              <a:latin typeface="Arial" charset="0"/>
              <a:cs typeface="Arial" charset="0"/>
            </a:endParaRPr>
          </a:p>
        </p:txBody>
      </p:sp>
      <p:sp>
        <p:nvSpPr>
          <p:cNvPr id="70660" name="Slide Number Placeholder 3"/>
          <p:cNvSpPr>
            <a:spLocks noGrp="1"/>
          </p:cNvSpPr>
          <p:nvPr>
            <p:ph type="sldNum" sz="quarter" idx="5"/>
          </p:nvPr>
        </p:nvSpPr>
        <p:spPr>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9D076B37-6C74-4C8C-AB3D-96BC55582388}" type="slidenum">
              <a:rPr lang="en-AU" altLang="en-US"/>
              <a:pPr/>
              <a:t>29</a:t>
            </a:fld>
            <a:endParaRPr lang="en-AU" altLang="en-US"/>
          </a:p>
        </p:txBody>
      </p:sp>
    </p:spTree>
    <p:extLst>
      <p:ext uri="{BB962C8B-B14F-4D97-AF65-F5344CB8AC3E}">
        <p14:creationId xmlns:p14="http://schemas.microsoft.com/office/powerpoint/2010/main" val="698249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A039660A-7E8F-4FC4-80BE-C617277AE52B}" type="slidenum">
              <a:rPr lang="en-US" altLang="en-US"/>
              <a:pPr/>
              <a:t>10</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altLang="en-US" smtClean="0">
                <a:latin typeface="Arial" charset="0"/>
                <a:cs typeface="Arial" charset="0"/>
              </a:rPr>
              <a:t>Law enforcement personnel (or peace officers) are persons who have attended a Peace Officer Standard Training (POST) certified basic academy and graduated successfully with their POST certificate. Peace officers can include Police Officers, Deputy Sheriffs, (California) Highway Patrol, state/federal Marshal, State Park Ranger, District Attorney Investigator, FBI Agent, ATF agent, Department of Justice agent, CIA agent, etc. Law enforcement plays the “enforcement” role of the criminal justice system and is responsible for minimizing the criminal and deviant acts within society. Unfortunately, in order to minimize the most horrible and negative aspects of our society (crime and deviancy), law enforcement personnel must subject themselves directly to these events; physically and emotionally. </a:t>
            </a:r>
          </a:p>
        </p:txBody>
      </p:sp>
    </p:spTree>
    <p:extLst>
      <p:ext uri="{BB962C8B-B14F-4D97-AF65-F5344CB8AC3E}">
        <p14:creationId xmlns:p14="http://schemas.microsoft.com/office/powerpoint/2010/main" val="6347261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p:spPr>
        <p:txBody>
          <a:bodyPr/>
          <a:lstStyle/>
          <a:p>
            <a:pPr eaLnBrk="1" hangingPunct="1"/>
            <a:endParaRPr lang="en-AU" altLang="en-US" smtClean="0">
              <a:latin typeface="Arial" charset="0"/>
              <a:cs typeface="Arial" charset="0"/>
            </a:endParaRPr>
          </a:p>
        </p:txBody>
      </p:sp>
      <p:sp>
        <p:nvSpPr>
          <p:cNvPr id="71684" name="Slide Number Placeholder 3"/>
          <p:cNvSpPr>
            <a:spLocks noGrp="1"/>
          </p:cNvSpPr>
          <p:nvPr>
            <p:ph type="sldNum" sz="quarter" idx="5"/>
          </p:nvPr>
        </p:nvSpPr>
        <p:spPr>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347C3A5E-EF8A-4A13-B441-C8ABA0848F96}" type="slidenum">
              <a:rPr lang="en-AU" altLang="en-US"/>
              <a:pPr/>
              <a:t>30</a:t>
            </a:fld>
            <a:endParaRPr lang="en-AU" altLang="en-US"/>
          </a:p>
        </p:txBody>
      </p:sp>
    </p:spTree>
    <p:extLst>
      <p:ext uri="{BB962C8B-B14F-4D97-AF65-F5344CB8AC3E}">
        <p14:creationId xmlns:p14="http://schemas.microsoft.com/office/powerpoint/2010/main" val="29079749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pPr eaLnBrk="1" hangingPunct="1"/>
            <a:endParaRPr lang="en-AU" altLang="en-US" smtClean="0">
              <a:latin typeface="Arial" charset="0"/>
              <a:cs typeface="Arial" charset="0"/>
            </a:endParaRPr>
          </a:p>
        </p:txBody>
      </p:sp>
      <p:sp>
        <p:nvSpPr>
          <p:cNvPr id="73732" name="Slide Number Placeholder 3"/>
          <p:cNvSpPr>
            <a:spLocks noGrp="1"/>
          </p:cNvSpPr>
          <p:nvPr>
            <p:ph type="sldNum" sz="quarter" idx="5"/>
          </p:nvPr>
        </p:nvSpPr>
        <p:spPr>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F297E1C4-D548-4B7E-9CB3-B473BAC0FBCD}" type="slidenum">
              <a:rPr lang="en-AU" altLang="en-US"/>
              <a:pPr/>
              <a:t>31</a:t>
            </a:fld>
            <a:endParaRPr lang="en-AU" altLang="en-US"/>
          </a:p>
        </p:txBody>
      </p:sp>
    </p:spTree>
    <p:extLst>
      <p:ext uri="{BB962C8B-B14F-4D97-AF65-F5344CB8AC3E}">
        <p14:creationId xmlns:p14="http://schemas.microsoft.com/office/powerpoint/2010/main" val="4291591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930FA64A-6151-487E-A56C-3C52FA1063E7}" type="slidenum">
              <a:rPr lang="en-US" altLang="en-US"/>
              <a:pPr/>
              <a:t>11</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en-US" altLang="en-US" smtClean="0">
                <a:latin typeface="Arial" charset="0"/>
                <a:cs typeface="Arial" charset="0"/>
              </a:rPr>
              <a:t>). In 1988, 78 law enforcement officers were killed in the line of duty and since then, hundreds of others been killed, exposed to a life threatening situation, witnessed traumatic events, or have had “near misses” in dangerous situations (Mann &amp; Neece, 1990).  Page (2010) describes that, “on any shift, police officers may be expected to shoot someone, be shot at, see a partner killed, use force to resist a physical attack, rescue a battered child, participate in a high-speed chase, and inform a parent that his or her child has been killed in a traffic accident.”  Every person who signs up to be a peace officer is also signing up for a life-time of stress and negative psychological effects that occur as a result of being exposed to these traumatizing events day after day. Ramos (2010) notes that the nature of police work is inherently negative and the bulk of service calls are geared at taking care of others. </a:t>
            </a:r>
          </a:p>
        </p:txBody>
      </p:sp>
    </p:spTree>
    <p:extLst>
      <p:ext uri="{BB962C8B-B14F-4D97-AF65-F5344CB8AC3E}">
        <p14:creationId xmlns:p14="http://schemas.microsoft.com/office/powerpoint/2010/main" val="2753846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539A912-61E5-4846-82F2-777F3F8F8273}" type="slidenum">
              <a:rPr lang="en-US" altLang="en-US"/>
              <a:pPr/>
              <a:t>12</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US" altLang="en-US" smtClean="0">
                <a:latin typeface="Arial" charset="0"/>
                <a:cs typeface="Arial" charset="0"/>
              </a:rPr>
              <a:t>Therefore, operating in an environment that frequently exposes officers to high levels of frustration and danger can often lead to physical, emotional and psychological wear (Ramos, 2010). Chopko and Schwartz (2009) state that, officers are “especially vulnerable to both direct and vicarious traumatic events, because they must not only confront illegal and sometimes violent behaviors but they must also assist other first responders (e.g., fire fighters and paramedics) when they are called to duty.” </a:t>
            </a:r>
          </a:p>
        </p:txBody>
      </p:sp>
    </p:spTree>
    <p:extLst>
      <p:ext uri="{BB962C8B-B14F-4D97-AF65-F5344CB8AC3E}">
        <p14:creationId xmlns:p14="http://schemas.microsoft.com/office/powerpoint/2010/main" val="2901837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AE56F56D-331B-42BD-B149-EA15F8C35E8A}" type="slidenum">
              <a:rPr lang="en-US" altLang="en-US"/>
              <a:pPr/>
              <a:t>13</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altLang="en-US" smtClean="0">
                <a:latin typeface="Arial" charset="0"/>
                <a:cs typeface="Arial" charset="0"/>
              </a:rPr>
              <a:t>The duties of law enforcement involve a responsibility by each officer to dive head first into the most troubling and painful realities of our communities. Unfortunately, what we see, feel, do and experience on the job can cause not only physical pain and stress but also emotional distress and a variety of unhealthy medical and psychological problems. Research has shown that gender and race can be an important variable in predicting an officer’s outcome post trauma exposure (Shaffer, 2010; Page, 2010). Although every person reacts differently to what they see or experience on the job and the duration and intensity of the reaction can also vary drastically from person to person; indeed, every person in law enforcement is negatively effected by the job related stressors in some way. </a:t>
            </a:r>
          </a:p>
        </p:txBody>
      </p:sp>
    </p:spTree>
    <p:extLst>
      <p:ext uri="{BB962C8B-B14F-4D97-AF65-F5344CB8AC3E}">
        <p14:creationId xmlns:p14="http://schemas.microsoft.com/office/powerpoint/2010/main" val="364881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BDF5E0D1-CF09-410D-8A70-8048C0529827}" type="slidenum">
              <a:rPr lang="en-US" altLang="en-US"/>
              <a:pPr/>
              <a:t>14</a:t>
            </a:fld>
            <a:endParaRPr lang="en-US"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US" altLang="en-US" smtClean="0">
                <a:latin typeface="Arial" charset="0"/>
                <a:cs typeface="Arial" charset="0"/>
              </a:rPr>
              <a:t>It is important to tend to the physical, emotional, and psychological health of the law enforcement officers for multiple reasons. An officer’s physical, emotional, social and psychological health is a critical component in the officer’s ability to effectively live their life. Tanigoshi, Kontos, and Remley Jr. (2008) discuss that, officer wellness is a particularly important topic to address within the counseling profession, given the high occurrence of lifestyle-related diseases and disorders that lead to an officer’s likelihood of premature morbidity and mortality. </a:t>
            </a:r>
          </a:p>
        </p:txBody>
      </p:sp>
    </p:spTree>
    <p:extLst>
      <p:ext uri="{BB962C8B-B14F-4D97-AF65-F5344CB8AC3E}">
        <p14:creationId xmlns:p14="http://schemas.microsoft.com/office/powerpoint/2010/main" val="2626611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129492B-B105-4BF9-B852-62B8F06B942F}" type="slidenum">
              <a:rPr lang="en-US" altLang="en-US"/>
              <a:pPr/>
              <a:t>15</a:t>
            </a:fld>
            <a:endParaRPr lang="en-US"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r>
              <a:rPr lang="en-US" altLang="en-US" smtClean="0">
                <a:latin typeface="Arial" charset="0"/>
                <a:cs typeface="Arial" charset="0"/>
              </a:rPr>
              <a:t>An officer can be negatively affected socially within their personal lives, relationships and at work. </a:t>
            </a:r>
          </a:p>
        </p:txBody>
      </p:sp>
    </p:spTree>
    <p:extLst>
      <p:ext uri="{BB962C8B-B14F-4D97-AF65-F5344CB8AC3E}">
        <p14:creationId xmlns:p14="http://schemas.microsoft.com/office/powerpoint/2010/main" val="444457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CA67A0D-69AE-4A3E-9492-EF1B7F3BC0E6}" type="slidenum">
              <a:rPr lang="en-US" altLang="en-US"/>
              <a:pPr/>
              <a:t>16</a:t>
            </a:fld>
            <a:endParaRPr lang="en-US"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n-US" altLang="en-US" smtClean="0">
                <a:latin typeface="Arial" charset="0"/>
                <a:cs typeface="Arial" charset="0"/>
              </a:rPr>
              <a:t>Traumatic and/or disturbing events that officers encounter within their daily duties can lead to significant levels of stress, as well as emotional difficulties within officers. Additionally, officers may experience shock, disbelief, dread, anguish, anger and a pressing motivation to take action in response to the critical event (Shaffer, 2010). </a:t>
            </a:r>
          </a:p>
        </p:txBody>
      </p:sp>
    </p:spTree>
    <p:extLst>
      <p:ext uri="{BB962C8B-B14F-4D97-AF65-F5344CB8AC3E}">
        <p14:creationId xmlns:p14="http://schemas.microsoft.com/office/powerpoint/2010/main" val="3485825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4BAE99A-1254-4F1B-9C7A-5C923F206CFE}" type="slidenum">
              <a:rPr lang="en-US" altLang="en-US"/>
              <a:pPr/>
              <a:t>17</a:t>
            </a:fld>
            <a:endParaRPr lang="en-US"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r>
              <a:rPr lang="en-US" altLang="en-US" smtClean="0">
                <a:latin typeface="Arial" charset="0"/>
                <a:cs typeface="Arial" charset="0"/>
              </a:rPr>
              <a:t>Tanigoshi, Kontos, and Remley Jr. (2008) also state that, “issues of wellness, adaptive coping responses, health promotion, and disease prevention are significant health-related areas to address within the profession of law enforcement given that police work is considered to be one of the most stressful and health-threatening occupations. An officer’s physical, emotional, social, and psychological health is a critical component in the officer’s ability to effectively do their job and to protect and serve the community. Therefore, society, law enforcement agencies, and the individual officer’s themselves need to be educated on the importance of the officer’s emotional and psychological health. Whether this occur through federally funded grants that educate and regulate law enforcement agencies on officer wellness and job related stressors or by hand delivering brochures to local agencies at roll call. </a:t>
            </a:r>
          </a:p>
          <a:p>
            <a:pPr eaLnBrk="1" hangingPunct="1"/>
            <a:r>
              <a:rPr lang="en-US" altLang="en-US" smtClean="0">
                <a:latin typeface="Arial" charset="0"/>
                <a:cs typeface="Arial" charset="0"/>
              </a:rPr>
              <a:t>With great concern for the health of working law enforcement personnel within our communities, as well as the welfare and safety of our communities, I feel it necessary to address the negative effects that the stressors experienced within the career of law enforcement can have; not only on an individual, but on their families, friends, co-workers, employers, and the people they are sworn to protect. </a:t>
            </a:r>
          </a:p>
        </p:txBody>
      </p:sp>
    </p:spTree>
    <p:extLst>
      <p:ext uri="{BB962C8B-B14F-4D97-AF65-F5344CB8AC3E}">
        <p14:creationId xmlns:p14="http://schemas.microsoft.com/office/powerpoint/2010/main" val="1326359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5778" name="Rectangle 2"/>
          <p:cNvSpPr>
            <a:spLocks noGrp="1" noRot="1" noChangeArrowheads="1"/>
          </p:cNvSpPr>
          <p:nvPr>
            <p:ph type="ctrTitle"/>
          </p:nvPr>
        </p:nvSpPr>
        <p:spPr>
          <a:xfrm>
            <a:off x="685800" y="1981200"/>
            <a:ext cx="7772400" cy="1600200"/>
          </a:xfrm>
        </p:spPr>
        <p:txBody>
          <a:bodyPr/>
          <a:lstStyle>
            <a:lvl1pPr>
              <a:defRPr/>
            </a:lvl1pPr>
          </a:lstStyle>
          <a:p>
            <a:pPr lvl="0"/>
            <a:r>
              <a:rPr lang="en-US" altLang="en-US" noProof="0" smtClean="0"/>
              <a:t>Click to edit Master title style</a:t>
            </a:r>
          </a:p>
        </p:txBody>
      </p:sp>
      <p:sp>
        <p:nvSpPr>
          <p:cNvPr id="75779" name="Rectangle 3"/>
          <p:cNvSpPr>
            <a:spLocks noGrp="1" noRot="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EDD08D8-231B-4FB9-BEC2-13AF5AE6BFAD}" type="slidenum">
              <a:rPr lang="en-US" altLang="en-US"/>
              <a:pPr>
                <a:defRPr/>
              </a:pPr>
              <a:t>‹#›</a:t>
            </a:fld>
            <a:endParaRPr lang="en-US" altLang="en-US"/>
          </a:p>
        </p:txBody>
      </p:sp>
    </p:spTree>
    <p:extLst>
      <p:ext uri="{BB962C8B-B14F-4D97-AF65-F5344CB8AC3E}">
        <p14:creationId xmlns:p14="http://schemas.microsoft.com/office/powerpoint/2010/main" val="2171869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956F0CB-59BB-4A05-9559-4665788F735B}" type="slidenum">
              <a:rPr lang="en-US" altLang="en-US"/>
              <a:pPr>
                <a:defRPr/>
              </a:pPr>
              <a:t>‹#›</a:t>
            </a:fld>
            <a:endParaRPr lang="en-US" altLang="en-US"/>
          </a:p>
        </p:txBody>
      </p:sp>
    </p:spTree>
    <p:extLst>
      <p:ext uri="{BB962C8B-B14F-4D97-AF65-F5344CB8AC3E}">
        <p14:creationId xmlns:p14="http://schemas.microsoft.com/office/powerpoint/2010/main" val="3857394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CB8C133-0A24-4DCE-B8EE-9E131FD902FE}" type="slidenum">
              <a:rPr lang="en-US" altLang="en-US"/>
              <a:pPr>
                <a:defRPr/>
              </a:pPr>
              <a:t>‹#›</a:t>
            </a:fld>
            <a:endParaRPr lang="en-US" altLang="en-US"/>
          </a:p>
        </p:txBody>
      </p:sp>
    </p:spTree>
    <p:extLst>
      <p:ext uri="{BB962C8B-B14F-4D97-AF65-F5344CB8AC3E}">
        <p14:creationId xmlns:p14="http://schemas.microsoft.com/office/powerpoint/2010/main" val="546191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76400"/>
            <a:ext cx="4194175" cy="44227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76400"/>
            <a:ext cx="4194175" cy="21351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63988"/>
            <a:ext cx="4194175" cy="2135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780D23C7-DAB0-4801-A74D-27BC23356FCB}" type="slidenum">
              <a:rPr lang="en-US" altLang="en-US"/>
              <a:pPr>
                <a:defRPr/>
              </a:pPr>
              <a:t>‹#›</a:t>
            </a:fld>
            <a:endParaRPr lang="en-US" altLang="en-US"/>
          </a:p>
        </p:txBody>
      </p:sp>
    </p:spTree>
    <p:extLst>
      <p:ext uri="{BB962C8B-B14F-4D97-AF65-F5344CB8AC3E}">
        <p14:creationId xmlns:p14="http://schemas.microsoft.com/office/powerpoint/2010/main" val="3995452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1625" y="1676400"/>
            <a:ext cx="4194175" cy="21351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01625" y="3963988"/>
            <a:ext cx="4194175" cy="2135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76400"/>
            <a:ext cx="4194175" cy="44227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BB8A4FD4-FEFF-4C72-8334-B2D703B0FC5C}" type="slidenum">
              <a:rPr lang="en-US" altLang="en-US"/>
              <a:pPr>
                <a:defRPr/>
              </a:pPr>
              <a:t>‹#›</a:t>
            </a:fld>
            <a:endParaRPr lang="en-US" altLang="en-US"/>
          </a:p>
        </p:txBody>
      </p:sp>
    </p:spTree>
    <p:extLst>
      <p:ext uri="{BB962C8B-B14F-4D97-AF65-F5344CB8AC3E}">
        <p14:creationId xmlns:p14="http://schemas.microsoft.com/office/powerpoint/2010/main" val="3909540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76400"/>
            <a:ext cx="4194175" cy="44227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4807D89-D8EE-4C44-BA7E-CF94D679CD91}" type="slidenum">
              <a:rPr lang="en-US" altLang="en-US"/>
              <a:pPr>
                <a:defRPr/>
              </a:pPr>
              <a:t>‹#›</a:t>
            </a:fld>
            <a:endParaRPr lang="en-US" altLang="en-US"/>
          </a:p>
        </p:txBody>
      </p:sp>
    </p:spTree>
    <p:extLst>
      <p:ext uri="{BB962C8B-B14F-4D97-AF65-F5344CB8AC3E}">
        <p14:creationId xmlns:p14="http://schemas.microsoft.com/office/powerpoint/2010/main" val="3276731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76400"/>
            <a:ext cx="4194175" cy="44227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76400"/>
            <a:ext cx="4194175" cy="44227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5F66E33-1622-4C57-A784-3EA4D61E92A5}" type="slidenum">
              <a:rPr lang="en-US" altLang="en-US"/>
              <a:pPr>
                <a:defRPr/>
              </a:pPr>
              <a:t>‹#›</a:t>
            </a:fld>
            <a:endParaRPr lang="en-US" altLang="en-US"/>
          </a:p>
        </p:txBody>
      </p:sp>
    </p:spTree>
    <p:extLst>
      <p:ext uri="{BB962C8B-B14F-4D97-AF65-F5344CB8AC3E}">
        <p14:creationId xmlns:p14="http://schemas.microsoft.com/office/powerpoint/2010/main" val="4272204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76400"/>
            <a:ext cx="8540750" cy="21351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1625" y="3963988"/>
            <a:ext cx="8540750" cy="2135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8631BD1-7BF4-4D22-A898-CE80C3D6A37B}" type="slidenum">
              <a:rPr lang="en-US" altLang="en-US"/>
              <a:pPr>
                <a:defRPr/>
              </a:pPr>
              <a:t>‹#›</a:t>
            </a:fld>
            <a:endParaRPr lang="en-US" altLang="en-US"/>
          </a:p>
        </p:txBody>
      </p:sp>
    </p:spTree>
    <p:extLst>
      <p:ext uri="{BB962C8B-B14F-4D97-AF65-F5344CB8AC3E}">
        <p14:creationId xmlns:p14="http://schemas.microsoft.com/office/powerpoint/2010/main" val="1957077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EC66378-B2D2-4E2D-B877-A86ED392C788}" type="slidenum">
              <a:rPr lang="en-US" altLang="en-US"/>
              <a:pPr>
                <a:defRPr/>
              </a:pPr>
              <a:t>‹#›</a:t>
            </a:fld>
            <a:endParaRPr lang="en-US" altLang="en-US"/>
          </a:p>
        </p:txBody>
      </p:sp>
    </p:spTree>
    <p:extLst>
      <p:ext uri="{BB962C8B-B14F-4D97-AF65-F5344CB8AC3E}">
        <p14:creationId xmlns:p14="http://schemas.microsoft.com/office/powerpoint/2010/main" val="3815496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24AB8BB-6C35-4363-A94B-9737BE34764D}" type="slidenum">
              <a:rPr lang="en-US" altLang="en-US"/>
              <a:pPr>
                <a:defRPr/>
              </a:pPr>
              <a:t>‹#›</a:t>
            </a:fld>
            <a:endParaRPr lang="en-US" altLang="en-US"/>
          </a:p>
        </p:txBody>
      </p:sp>
    </p:spTree>
    <p:extLst>
      <p:ext uri="{BB962C8B-B14F-4D97-AF65-F5344CB8AC3E}">
        <p14:creationId xmlns:p14="http://schemas.microsoft.com/office/powerpoint/2010/main" val="3345159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76400"/>
            <a:ext cx="4194175" cy="44227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BD18629-0721-481C-8C4F-31206AE1B56C}" type="slidenum">
              <a:rPr lang="en-US" altLang="en-US"/>
              <a:pPr>
                <a:defRPr/>
              </a:pPr>
              <a:t>‹#›</a:t>
            </a:fld>
            <a:endParaRPr lang="en-US" altLang="en-US"/>
          </a:p>
        </p:txBody>
      </p:sp>
    </p:spTree>
    <p:extLst>
      <p:ext uri="{BB962C8B-B14F-4D97-AF65-F5344CB8AC3E}">
        <p14:creationId xmlns:p14="http://schemas.microsoft.com/office/powerpoint/2010/main" val="857324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8290CB77-5910-492A-BD6C-A4A0CFEF5C6B}" type="slidenum">
              <a:rPr lang="en-US" altLang="en-US"/>
              <a:pPr>
                <a:defRPr/>
              </a:pPr>
              <a:t>‹#›</a:t>
            </a:fld>
            <a:endParaRPr lang="en-US" altLang="en-US"/>
          </a:p>
        </p:txBody>
      </p:sp>
    </p:spTree>
    <p:extLst>
      <p:ext uri="{BB962C8B-B14F-4D97-AF65-F5344CB8AC3E}">
        <p14:creationId xmlns:p14="http://schemas.microsoft.com/office/powerpoint/2010/main" val="971891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79DA2A7F-BA60-406D-8F2D-58F496B61DDE}" type="slidenum">
              <a:rPr lang="en-US" altLang="en-US"/>
              <a:pPr>
                <a:defRPr/>
              </a:pPr>
              <a:t>‹#›</a:t>
            </a:fld>
            <a:endParaRPr lang="en-US" altLang="en-US"/>
          </a:p>
        </p:txBody>
      </p:sp>
    </p:spTree>
    <p:extLst>
      <p:ext uri="{BB962C8B-B14F-4D97-AF65-F5344CB8AC3E}">
        <p14:creationId xmlns:p14="http://schemas.microsoft.com/office/powerpoint/2010/main" val="754767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3009644B-ABD2-4B10-AAA4-9B71AE5FB3B5}" type="slidenum">
              <a:rPr lang="en-US" altLang="en-US"/>
              <a:pPr>
                <a:defRPr/>
              </a:pPr>
              <a:t>‹#›</a:t>
            </a:fld>
            <a:endParaRPr lang="en-US" altLang="en-US"/>
          </a:p>
        </p:txBody>
      </p:sp>
    </p:spTree>
    <p:extLst>
      <p:ext uri="{BB962C8B-B14F-4D97-AF65-F5344CB8AC3E}">
        <p14:creationId xmlns:p14="http://schemas.microsoft.com/office/powerpoint/2010/main" val="3362983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976E824-2243-4870-8D1C-F155C7B362A9}" type="slidenum">
              <a:rPr lang="en-US" altLang="en-US"/>
              <a:pPr>
                <a:defRPr/>
              </a:pPr>
              <a:t>‹#›</a:t>
            </a:fld>
            <a:endParaRPr lang="en-US" altLang="en-US"/>
          </a:p>
        </p:txBody>
      </p:sp>
    </p:spTree>
    <p:extLst>
      <p:ext uri="{BB962C8B-B14F-4D97-AF65-F5344CB8AC3E}">
        <p14:creationId xmlns:p14="http://schemas.microsoft.com/office/powerpoint/2010/main" val="1046036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DDF89DC-4038-4169-83C2-2E5B11DA9131}" type="slidenum">
              <a:rPr lang="en-US" altLang="en-US"/>
              <a:pPr>
                <a:defRPr/>
              </a:pPr>
              <a:t>‹#›</a:t>
            </a:fld>
            <a:endParaRPr lang="en-US" altLang="en-US"/>
          </a:p>
        </p:txBody>
      </p:sp>
    </p:spTree>
    <p:extLst>
      <p:ext uri="{BB962C8B-B14F-4D97-AF65-F5344CB8AC3E}">
        <p14:creationId xmlns:p14="http://schemas.microsoft.com/office/powerpoint/2010/main" val="3990466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74754" name="Rectangle 2"/>
          <p:cNvSpPr>
            <a:spLocks noGrp="1" noRot="1" noChangeArrowheads="1"/>
          </p:cNvSpPr>
          <p:nvPr>
            <p:ph type="title"/>
          </p:nvPr>
        </p:nvSpPr>
        <p:spPr bwMode="auto">
          <a:xfrm>
            <a:off x="301625" y="228600"/>
            <a:ext cx="8510588"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4755" name="Rectangle 3"/>
          <p:cNvSpPr>
            <a:spLocks noGrp="1" noRot="1" noChangeArrowheads="1"/>
          </p:cNvSpPr>
          <p:nvPr>
            <p:ph type="body" idx="1"/>
          </p:nvPr>
        </p:nvSpPr>
        <p:spPr bwMode="auto">
          <a:xfrm>
            <a:off x="301625" y="1676400"/>
            <a:ext cx="854075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4756" name="Rectangle 4"/>
          <p:cNvSpPr>
            <a:spLocks noGrp="1" noChangeArrowheads="1"/>
          </p:cNvSpPr>
          <p:nvPr>
            <p:ph type="dt" sz="half" idx="2"/>
          </p:nvPr>
        </p:nvSpPr>
        <p:spPr bwMode="auto">
          <a:xfrm>
            <a:off x="3048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itchFamily="34" charset="0"/>
                <a:cs typeface="Arial" pitchFamily="34" charset="0"/>
              </a:defRPr>
            </a:lvl1pPr>
          </a:lstStyle>
          <a:p>
            <a:pPr>
              <a:defRPr/>
            </a:pPr>
            <a:endParaRPr lang="en-US" altLang="en-US"/>
          </a:p>
        </p:txBody>
      </p:sp>
      <p:sp>
        <p:nvSpPr>
          <p:cNvPr id="747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itchFamily="34" charset="0"/>
                <a:cs typeface="Arial" pitchFamily="34" charset="0"/>
              </a:defRPr>
            </a:lvl1pPr>
          </a:lstStyle>
          <a:p>
            <a:pPr>
              <a:defRPr/>
            </a:pPr>
            <a:endParaRPr lang="en-US" altLang="en-US"/>
          </a:p>
        </p:txBody>
      </p:sp>
      <p:sp>
        <p:nvSpPr>
          <p:cNvPr id="74758" name="Rectangle 6"/>
          <p:cNvSpPr>
            <a:spLocks noGrp="1" noChangeArrowheads="1"/>
          </p:cNvSpPr>
          <p:nvPr>
            <p:ph type="sldNum" sz="quarter" idx="4"/>
          </p:nvPr>
        </p:nvSpPr>
        <p:spPr bwMode="auto">
          <a:xfrm>
            <a:off x="65532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latin typeface="Arial" pitchFamily="34" charset="0"/>
                <a:cs typeface="Arial" pitchFamily="34" charset="0"/>
              </a:defRPr>
            </a:lvl1pPr>
          </a:lstStyle>
          <a:p>
            <a:pPr>
              <a:defRPr/>
            </a:pPr>
            <a:fld id="{97A753AB-C91C-46A7-BED4-9CEC443ED13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Font typeface="Wingdings" pitchFamily="2" charset="2"/>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Font typeface="Wingdings" pitchFamily="2" charset="2"/>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mystrength.co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thepainbehindthebadge.com/" TargetMode="External"/><Relationship Id="rId3" Type="http://schemas.openxmlformats.org/officeDocument/2006/relationships/hyperlink" Target="http://copline.org/" TargetMode="External"/><Relationship Id="rId7" Type="http://schemas.openxmlformats.org/officeDocument/2006/relationships/hyperlink" Target="http://safecallnow.org/" TargetMode="External"/><Relationship Id="rId2" Type="http://schemas.openxmlformats.org/officeDocument/2006/relationships/hyperlink" Target="http://www.badgeoflife.com/" TargetMode="External"/><Relationship Id="rId1" Type="http://schemas.openxmlformats.org/officeDocument/2006/relationships/slideLayout" Target="../slideLayouts/slideLayout2.xml"/><Relationship Id="rId6" Type="http://schemas.openxmlformats.org/officeDocument/2006/relationships/hyperlink" Target="http://www.iacp.org/" TargetMode="External"/><Relationship Id="rId5" Type="http://schemas.openxmlformats.org/officeDocument/2006/relationships/hyperlink" Target="http://www.pst.org/" TargetMode="External"/><Relationship Id="rId4" Type="http://schemas.openxmlformats.org/officeDocument/2006/relationships/hyperlink" Target="http://www.save.org/"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Rot="1" noChangeArrowheads="1"/>
          </p:cNvSpPr>
          <p:nvPr>
            <p:ph type="ctrTitle"/>
          </p:nvPr>
        </p:nvSpPr>
        <p:spPr>
          <a:xfrm>
            <a:off x="685800" y="685800"/>
            <a:ext cx="7772400" cy="2362200"/>
          </a:xfrm>
        </p:spPr>
        <p:txBody>
          <a:bodyPr/>
          <a:lstStyle/>
          <a:p>
            <a:pPr eaLnBrk="1" hangingPunct="1"/>
            <a:r>
              <a:rPr lang="en-US" altLang="en-US" sz="4000" b="1" dirty="0" smtClean="0">
                <a:solidFill>
                  <a:srgbClr val="000000"/>
                </a:solidFill>
                <a:effectLst/>
                <a:latin typeface="Times New Roman" pitchFamily="18" charset="0"/>
              </a:rPr>
              <a:t>Officer/Deputy/Trooper Wellness</a:t>
            </a:r>
            <a:br>
              <a:rPr lang="en-US" altLang="en-US" sz="4000" b="1" dirty="0" smtClean="0">
                <a:solidFill>
                  <a:srgbClr val="000000"/>
                </a:solidFill>
                <a:effectLst/>
                <a:latin typeface="Times New Roman" pitchFamily="18" charset="0"/>
              </a:rPr>
            </a:br>
            <a:r>
              <a:rPr lang="en-US" altLang="en-US" sz="4000" b="1" dirty="0" smtClean="0">
                <a:solidFill>
                  <a:srgbClr val="000000"/>
                </a:solidFill>
                <a:effectLst/>
                <a:latin typeface="Times New Roman" pitchFamily="18" charset="0"/>
              </a:rPr>
              <a:t/>
            </a:r>
            <a:br>
              <a:rPr lang="en-US" altLang="en-US" sz="4000" b="1" dirty="0" smtClean="0">
                <a:solidFill>
                  <a:srgbClr val="000000"/>
                </a:solidFill>
                <a:effectLst/>
                <a:latin typeface="Times New Roman" pitchFamily="18" charset="0"/>
              </a:rPr>
            </a:br>
            <a:r>
              <a:rPr lang="en-US" altLang="en-US" sz="4000" b="1" dirty="0" smtClean="0">
                <a:solidFill>
                  <a:srgbClr val="000000"/>
                </a:solidFill>
                <a:effectLst/>
                <a:latin typeface="Times New Roman" pitchFamily="18" charset="0"/>
              </a:rPr>
              <a:t>With Duty Comes Hardship</a:t>
            </a:r>
          </a:p>
        </p:txBody>
      </p:sp>
      <p:sp>
        <p:nvSpPr>
          <p:cNvPr id="2051" name="Rectangle 3"/>
          <p:cNvSpPr>
            <a:spLocks noGrp="1" noRot="1" noChangeArrowheads="1"/>
          </p:cNvSpPr>
          <p:nvPr>
            <p:ph type="subTitle" idx="1"/>
          </p:nvPr>
        </p:nvSpPr>
        <p:spPr>
          <a:xfrm>
            <a:off x="1493838" y="5029200"/>
            <a:ext cx="6400800" cy="2057400"/>
          </a:xfrm>
        </p:spPr>
        <p:txBody>
          <a:bodyPr/>
          <a:lstStyle/>
          <a:p>
            <a:pPr eaLnBrk="1" hangingPunct="1">
              <a:lnSpc>
                <a:spcPct val="80000"/>
              </a:lnSpc>
            </a:pPr>
            <a:r>
              <a:rPr lang="en-US" altLang="en-US" sz="1600" dirty="0" smtClean="0">
                <a:solidFill>
                  <a:srgbClr val="000000"/>
                </a:solidFill>
                <a:effectLst/>
                <a:latin typeface="Times New Roman" pitchFamily="18" charset="0"/>
              </a:rPr>
              <a:t>Created by:</a:t>
            </a:r>
          </a:p>
          <a:p>
            <a:pPr eaLnBrk="1" hangingPunct="1">
              <a:lnSpc>
                <a:spcPct val="80000"/>
              </a:lnSpc>
            </a:pPr>
            <a:r>
              <a:rPr lang="en-US" altLang="en-US" sz="1600" dirty="0" smtClean="0">
                <a:solidFill>
                  <a:srgbClr val="000000"/>
                </a:solidFill>
                <a:effectLst/>
                <a:latin typeface="Times New Roman" pitchFamily="18" charset="0"/>
              </a:rPr>
              <a:t>Rick </a:t>
            </a:r>
            <a:r>
              <a:rPr lang="en-US" altLang="en-US" sz="1600" dirty="0" smtClean="0">
                <a:solidFill>
                  <a:srgbClr val="000000"/>
                </a:solidFill>
                <a:effectLst/>
                <a:latin typeface="Times New Roman" pitchFamily="18" charset="0"/>
              </a:rPr>
              <a:t>Strait, LPC, CRDAC</a:t>
            </a:r>
            <a:br>
              <a:rPr lang="en-US" altLang="en-US" sz="1600" dirty="0" smtClean="0">
                <a:solidFill>
                  <a:srgbClr val="000000"/>
                </a:solidFill>
                <a:effectLst/>
                <a:latin typeface="Times New Roman" pitchFamily="18" charset="0"/>
              </a:rPr>
            </a:br>
            <a:r>
              <a:rPr lang="en-US" altLang="en-US" sz="1600" dirty="0" smtClean="0">
                <a:solidFill>
                  <a:srgbClr val="000000"/>
                </a:solidFill>
                <a:effectLst/>
                <a:latin typeface="Times New Roman" pitchFamily="18" charset="0"/>
              </a:rPr>
              <a:t>Community Counseling Center</a:t>
            </a:r>
          </a:p>
        </p:txBody>
      </p:sp>
      <p:pic>
        <p:nvPicPr>
          <p:cNvPr id="205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551363"/>
            <a:ext cx="2514600" cy="214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2925" y="4419600"/>
            <a:ext cx="194627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00200" y="3352800"/>
            <a:ext cx="5715000" cy="646331"/>
          </a:xfrm>
          <a:prstGeom prst="rect">
            <a:avLst/>
          </a:prstGeom>
          <a:noFill/>
        </p:spPr>
        <p:txBody>
          <a:bodyPr wrap="square" rtlCol="0">
            <a:spAutoFit/>
          </a:bodyPr>
          <a:lstStyle/>
          <a:p>
            <a:pPr algn="ctr"/>
            <a:r>
              <a:rPr lang="en-US" dirty="0" smtClean="0"/>
              <a:t>Presented by:  Sgt. Ed Curtis</a:t>
            </a:r>
          </a:p>
          <a:p>
            <a:pPr algn="ctr"/>
            <a:r>
              <a:rPr lang="en-US" dirty="0" smtClean="0"/>
              <a:t>Cape Girardeau County Sheriff’s Department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051">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051">
                                            <p:txEl>
                                              <p:pRg st="1" end="1"/>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304800" y="228600"/>
            <a:ext cx="8510588" cy="1325563"/>
          </a:xfrm>
        </p:spPr>
        <p:txBody>
          <a:bodyPr/>
          <a:lstStyle/>
          <a:p>
            <a:pPr eaLnBrk="1" hangingPunct="1"/>
            <a:r>
              <a:rPr lang="en-US" altLang="en-US" smtClean="0">
                <a:solidFill>
                  <a:srgbClr val="000000"/>
                </a:solidFill>
                <a:effectLst/>
                <a:latin typeface="Times New Roman" pitchFamily="18" charset="0"/>
              </a:rPr>
              <a:t>Introduction</a:t>
            </a:r>
          </a:p>
        </p:txBody>
      </p:sp>
      <p:sp>
        <p:nvSpPr>
          <p:cNvPr id="9219" name="Rectangle 3"/>
          <p:cNvSpPr>
            <a:spLocks noGrp="1" noRot="1" noChangeArrowheads="1"/>
          </p:cNvSpPr>
          <p:nvPr>
            <p:ph type="body" idx="1"/>
          </p:nvPr>
        </p:nvSpPr>
        <p:spPr>
          <a:xfrm>
            <a:off x="304800" y="2362200"/>
            <a:ext cx="8540750" cy="4117975"/>
          </a:xfrm>
        </p:spPr>
        <p:txBody>
          <a:bodyPr/>
          <a:lstStyle/>
          <a:p>
            <a:pPr eaLnBrk="1" hangingPunct="1">
              <a:lnSpc>
                <a:spcPct val="80000"/>
              </a:lnSpc>
              <a:buFont typeface="Wingdings" pitchFamily="2" charset="2"/>
              <a:buNone/>
            </a:pPr>
            <a:r>
              <a:rPr lang="en-US" altLang="en-US" sz="2400" dirty="0" smtClean="0">
                <a:solidFill>
                  <a:srgbClr val="000000"/>
                </a:solidFill>
                <a:effectLst/>
                <a:latin typeface="Times New Roman" pitchFamily="18" charset="0"/>
              </a:rPr>
              <a:t>	Today’s modern world is saturated horrific acts of violence, terrorism, abuse, sexual assaults, child neglect, kidnapping, torture and tragic deaths. </a:t>
            </a:r>
          </a:p>
          <a:p>
            <a:pPr eaLnBrk="1" hangingPunct="1">
              <a:lnSpc>
                <a:spcPct val="80000"/>
              </a:lnSpc>
              <a:buFont typeface="Wingdings" pitchFamily="2" charset="2"/>
              <a:buNone/>
            </a:pPr>
            <a:endParaRPr lang="en-US" altLang="en-US" sz="2400" dirty="0" smtClean="0">
              <a:solidFill>
                <a:srgbClr val="000000"/>
              </a:solidFill>
              <a:effectLst/>
              <a:latin typeface="Times New Roman" pitchFamily="18" charset="0"/>
            </a:endParaRPr>
          </a:p>
          <a:p>
            <a:pPr eaLnBrk="1" hangingPunct="1">
              <a:lnSpc>
                <a:spcPct val="80000"/>
              </a:lnSpc>
              <a:buFont typeface="Wingdings" pitchFamily="2" charset="2"/>
              <a:buNone/>
            </a:pPr>
            <a:r>
              <a:rPr lang="en-US" altLang="en-US" sz="2400" dirty="0" smtClean="0">
                <a:solidFill>
                  <a:srgbClr val="000000"/>
                </a:solidFill>
                <a:effectLst/>
                <a:latin typeface="Times New Roman" pitchFamily="18" charset="0"/>
              </a:rPr>
              <a:t>	It is the awful truth that people in our world frequently kill, murder, torture, rape, molest, sodomize, shoot, stab, rob, burglarize, trick, deceive, neglect, and steal from each other; as a means of enjoyment, self fulfillment, greed, lust, ignorance and even necessity. </a:t>
            </a:r>
          </a:p>
          <a:p>
            <a:pPr eaLnBrk="1" hangingPunct="1">
              <a:lnSpc>
                <a:spcPct val="80000"/>
              </a:lnSpc>
              <a:buFont typeface="Wingdings" pitchFamily="2" charset="2"/>
              <a:buNone/>
            </a:pPr>
            <a:endParaRPr lang="en-US" altLang="en-US" sz="2400" dirty="0" smtClean="0">
              <a:solidFill>
                <a:srgbClr val="000000"/>
              </a:solidFill>
              <a:effectLst/>
              <a:latin typeface="Times New Roman" pitchFamily="18" charset="0"/>
            </a:endParaRPr>
          </a:p>
          <a:p>
            <a:pPr eaLnBrk="1" hangingPunct="1">
              <a:lnSpc>
                <a:spcPct val="80000"/>
              </a:lnSpc>
              <a:buFont typeface="Wingdings" pitchFamily="2" charset="2"/>
              <a:buNone/>
            </a:pPr>
            <a:r>
              <a:rPr lang="en-US" altLang="en-US" sz="2400" dirty="0" smtClean="0">
                <a:solidFill>
                  <a:srgbClr val="000000"/>
                </a:solidFill>
                <a:effectLst/>
                <a:latin typeface="Times New Roman" pitchFamily="18" charset="0"/>
              </a:rPr>
              <a:t>	Crime would take over our world completely if it were not for the efforts of law enforcement and the criminal justice system. </a:t>
            </a:r>
          </a:p>
        </p:txBody>
      </p:sp>
      <p:pic>
        <p:nvPicPr>
          <p:cNvPr id="92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28600"/>
            <a:ext cx="27432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28600"/>
            <a:ext cx="26670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2057400" y="2133600"/>
            <a:ext cx="5334000" cy="3792538"/>
          </a:xfrm>
        </p:spPr>
      </p:pic>
      <p:sp>
        <p:nvSpPr>
          <p:cNvPr id="10243" name="Rectangle 8"/>
          <p:cNvSpPr>
            <a:spLocks noGrp="1" noRot="1" noChangeArrowheads="1"/>
          </p:cNvSpPr>
          <p:nvPr>
            <p:ph type="title"/>
          </p:nvPr>
        </p:nvSpPr>
        <p:spPr>
          <a:xfrm>
            <a:off x="381000" y="609600"/>
            <a:ext cx="8510588" cy="1325563"/>
          </a:xfrm>
          <a:noFill/>
        </p:spPr>
        <p:txBody>
          <a:bodyPr/>
          <a:lstStyle/>
          <a:p>
            <a:pPr algn="l" eaLnBrk="1" hangingPunct="1"/>
            <a:r>
              <a:rPr lang="en-US" altLang="en-US" sz="2400" smtClean="0">
                <a:solidFill>
                  <a:srgbClr val="000000"/>
                </a:solidFill>
                <a:effectLst/>
                <a:latin typeface="Times New Roman" pitchFamily="18" charset="0"/>
              </a:rPr>
              <a:t>In close comparison to the military; law enforcement is currently considered to be one of the most dangerous, stressful and health-threatening occupations </a:t>
            </a:r>
            <a:r>
              <a:rPr lang="en-US" altLang="en-US" sz="1200" smtClean="0">
                <a:solidFill>
                  <a:srgbClr val="000000"/>
                </a:solidFill>
                <a:effectLst/>
                <a:latin typeface="Times New Roman" pitchFamily="18" charset="0"/>
              </a:rPr>
              <a:t>(Tanigoshi, Kontos, and Remley Jr, 2008).</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304800" y="381000"/>
            <a:ext cx="8510588" cy="1325563"/>
          </a:xfrm>
        </p:spPr>
        <p:txBody>
          <a:bodyPr/>
          <a:lstStyle/>
          <a:p>
            <a:pPr algn="l" eaLnBrk="1" hangingPunct="1"/>
            <a:r>
              <a:rPr lang="en-US" altLang="en-US" sz="2400" smtClean="0">
                <a:solidFill>
                  <a:srgbClr val="000000"/>
                </a:solidFill>
                <a:effectLst/>
                <a:latin typeface="Times New Roman" pitchFamily="18" charset="0"/>
              </a:rPr>
              <a:t>“Policing is psychologically stressful work, filled with danger, high demands, human misery and exposure to death (Page, 2010).”</a:t>
            </a:r>
          </a:p>
        </p:txBody>
      </p:sp>
      <p:pic>
        <p:nvPicPr>
          <p:cNvPr id="11267"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04800" y="1676400"/>
            <a:ext cx="4495800" cy="2667000"/>
          </a:xfrm>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810000"/>
            <a:ext cx="42672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9" name="Rectangle 5"/>
          <p:cNvSpPr>
            <a:spLocks noChangeArrowheads="1"/>
          </p:cNvSpPr>
          <p:nvPr/>
        </p:nvSpPr>
        <p:spPr bwMode="auto">
          <a:xfrm>
            <a:off x="533400" y="4267200"/>
            <a:ext cx="3505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Font typeface="Wingdings" pitchFamily="2" charset="2"/>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lr>
                <a:schemeClr val="hlink"/>
              </a:buClr>
              <a:buFont typeface="Wingdings" pitchFamily="2" charset="2"/>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lr>
                <a:schemeClr val="hlink"/>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FontTx/>
              <a:buNone/>
            </a:pPr>
            <a:r>
              <a:rPr lang="en-US" altLang="en-US" sz="1600">
                <a:solidFill>
                  <a:srgbClr val="000000"/>
                </a:solidFill>
                <a:latin typeface="Times New Roman" pitchFamily="18" charset="0"/>
              </a:rPr>
              <a:t>(After Collapse of Worlds Trade Center)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5" name="Rectangle 5"/>
          <p:cNvSpPr>
            <a:spLocks noGrp="1" noRot="1" noChangeArrowheads="1"/>
          </p:cNvSpPr>
          <p:nvPr>
            <p:ph type="body" sz="half" idx="1"/>
          </p:nvPr>
        </p:nvSpPr>
        <p:spPr>
          <a:xfrm>
            <a:off x="301625" y="1676400"/>
            <a:ext cx="4879975" cy="4422775"/>
          </a:xfrm>
        </p:spPr>
        <p:txBody>
          <a:bodyPr/>
          <a:lstStyle/>
          <a:p>
            <a:pPr eaLnBrk="1" hangingPunct="1">
              <a:buFont typeface="Wingdings" pitchFamily="2" charset="2"/>
              <a:buNone/>
              <a:defRPr/>
            </a:pPr>
            <a:r>
              <a:rPr lang="en-US" altLang="en-US" sz="2800" smtClean="0">
                <a:solidFill>
                  <a:srgbClr val="000000"/>
                </a:solidFill>
                <a:effectLst/>
                <a:latin typeface="Times New Roman" panose="02020603050405020304" pitchFamily="18" charset="0"/>
              </a:rPr>
              <a:t>	These job related stressors within law enforcement have a negative effect on officers and cause significant physical, emotional, social and psychological problems that can negatively impact their life and their ability to perform their job effectively.</a:t>
            </a:r>
            <a:r>
              <a:rPr lang="en-US" altLang="en-US" sz="2400" smtClean="0"/>
              <a:t> </a:t>
            </a:r>
          </a:p>
        </p:txBody>
      </p:sp>
      <p:pic>
        <p:nvPicPr>
          <p:cNvPr id="1229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495800"/>
            <a:ext cx="28575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914400"/>
            <a:ext cx="34290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Rot="1" noChangeArrowheads="1"/>
          </p:cNvSpPr>
          <p:nvPr>
            <p:ph type="title"/>
          </p:nvPr>
        </p:nvSpPr>
        <p:spPr/>
        <p:txBody>
          <a:bodyPr/>
          <a:lstStyle/>
          <a:p>
            <a:pPr eaLnBrk="1" hangingPunct="1"/>
            <a:r>
              <a:rPr lang="en-US" altLang="en-US" sz="3600" smtClean="0">
                <a:solidFill>
                  <a:srgbClr val="000000"/>
                </a:solidFill>
                <a:effectLst/>
                <a:latin typeface="Times New Roman" pitchFamily="18" charset="0"/>
              </a:rPr>
              <a:t>Physical Symptoms</a:t>
            </a:r>
          </a:p>
        </p:txBody>
      </p:sp>
      <p:pic>
        <p:nvPicPr>
          <p:cNvPr id="13315" name="Picture 5"/>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457200" y="1828800"/>
            <a:ext cx="3989388" cy="4343400"/>
          </a:xfrm>
        </p:spPr>
      </p:pic>
      <p:sp>
        <p:nvSpPr>
          <p:cNvPr id="13316" name="Rectangle 6"/>
          <p:cNvSpPr>
            <a:spLocks noGrp="1" noRot="1" noChangeArrowheads="1"/>
          </p:cNvSpPr>
          <p:nvPr>
            <p:ph type="body" sz="half" idx="3"/>
          </p:nvPr>
        </p:nvSpPr>
        <p:spPr/>
        <p:txBody>
          <a:bodyPr/>
          <a:lstStyle/>
          <a:p>
            <a:pPr marL="0" indent="0" eaLnBrk="1" hangingPunct="1">
              <a:buNone/>
            </a:pPr>
            <a:r>
              <a:rPr lang="en-US" altLang="en-US" sz="2000" dirty="0" smtClean="0">
                <a:solidFill>
                  <a:srgbClr val="000000"/>
                </a:solidFill>
                <a:effectLst/>
                <a:latin typeface="Times New Roman" pitchFamily="18" charset="0"/>
              </a:rPr>
              <a:t>Research has shown that the stressors related to law enforcement can lead to physical and psychosomatic conditions; such as:</a:t>
            </a:r>
          </a:p>
          <a:p>
            <a:pPr lvl="1" eaLnBrk="1" hangingPunct="1">
              <a:buFont typeface="Arial" charset="0"/>
              <a:buChar char="•"/>
            </a:pPr>
            <a:r>
              <a:rPr lang="en-US" altLang="en-US" sz="2000" dirty="0" smtClean="0">
                <a:solidFill>
                  <a:srgbClr val="000000"/>
                </a:solidFill>
                <a:effectLst/>
                <a:latin typeface="Times New Roman" pitchFamily="18" charset="0"/>
              </a:rPr>
              <a:t> ulcers </a:t>
            </a:r>
          </a:p>
          <a:p>
            <a:pPr lvl="1" eaLnBrk="1" hangingPunct="1">
              <a:buFont typeface="Arial" charset="0"/>
              <a:buChar char="•"/>
            </a:pPr>
            <a:r>
              <a:rPr lang="en-US" altLang="en-US" sz="2000" dirty="0" smtClean="0">
                <a:solidFill>
                  <a:srgbClr val="000000"/>
                </a:solidFill>
                <a:effectLst/>
                <a:latin typeface="Times New Roman" pitchFamily="18" charset="0"/>
              </a:rPr>
              <a:t>Headaches</a:t>
            </a:r>
          </a:p>
          <a:p>
            <a:pPr lvl="1" eaLnBrk="1" hangingPunct="1">
              <a:buFont typeface="Arial" charset="0"/>
              <a:buChar char="•"/>
            </a:pPr>
            <a:r>
              <a:rPr lang="en-US" altLang="en-US" sz="2000" dirty="0" smtClean="0">
                <a:solidFill>
                  <a:srgbClr val="000000"/>
                </a:solidFill>
                <a:effectLst/>
                <a:latin typeface="Times New Roman" pitchFamily="18" charset="0"/>
              </a:rPr>
              <a:t>Heart disease</a:t>
            </a:r>
          </a:p>
          <a:p>
            <a:pPr lvl="1" eaLnBrk="1" hangingPunct="1">
              <a:buFont typeface="Arial" charset="0"/>
              <a:buChar char="•"/>
            </a:pPr>
            <a:r>
              <a:rPr lang="en-US" altLang="en-US" sz="2000" dirty="0" smtClean="0">
                <a:solidFill>
                  <a:srgbClr val="000000"/>
                </a:solidFill>
                <a:effectLst/>
                <a:latin typeface="Times New Roman" pitchFamily="18" charset="0"/>
              </a:rPr>
              <a:t>High blood pressure</a:t>
            </a:r>
          </a:p>
          <a:p>
            <a:pPr lvl="1" eaLnBrk="1" hangingPunct="1">
              <a:buFont typeface="Arial" charset="0"/>
              <a:buChar char="•"/>
            </a:pPr>
            <a:r>
              <a:rPr lang="en-US" altLang="en-US" sz="2000" dirty="0" smtClean="0">
                <a:solidFill>
                  <a:srgbClr val="000000"/>
                </a:solidFill>
                <a:effectLst/>
                <a:latin typeface="Times New Roman" pitchFamily="18" charset="0"/>
              </a:rPr>
              <a:t>psychological states such as burnout, depression, anger and frustration (Burke, 1998). </a:t>
            </a:r>
          </a:p>
          <a:p>
            <a:pPr eaLnBrk="1" hangingPunct="1">
              <a:buFont typeface="Wingdings" pitchFamily="2" charset="2"/>
              <a:buNone/>
            </a:pPr>
            <a:endParaRPr lang="en-US" altLang="en-US" sz="1800" dirty="0" smtClean="0">
              <a:solidFill>
                <a:srgbClr val="000000"/>
              </a:solidFill>
              <a:effectLst/>
              <a:latin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Rot="1" noChangeArrowheads="1"/>
          </p:cNvSpPr>
          <p:nvPr>
            <p:ph type="title"/>
          </p:nvPr>
        </p:nvSpPr>
        <p:spPr/>
        <p:txBody>
          <a:bodyPr/>
          <a:lstStyle/>
          <a:p>
            <a:pPr eaLnBrk="1" hangingPunct="1"/>
            <a:r>
              <a:rPr lang="en-US" altLang="en-US" sz="3600" smtClean="0">
                <a:solidFill>
                  <a:srgbClr val="000000"/>
                </a:solidFill>
                <a:effectLst/>
                <a:latin typeface="Times New Roman" pitchFamily="18" charset="0"/>
              </a:rPr>
              <a:t>Social Effects</a:t>
            </a:r>
          </a:p>
        </p:txBody>
      </p:sp>
      <p:pic>
        <p:nvPicPr>
          <p:cNvPr id="14339" name="Picture 8"/>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143000" y="3810000"/>
            <a:ext cx="3048000" cy="2746375"/>
          </a:xfrm>
        </p:spPr>
      </p:pic>
      <p:sp>
        <p:nvSpPr>
          <p:cNvPr id="93190" name="Rectangle 6"/>
          <p:cNvSpPr>
            <a:spLocks noGrp="1" noRot="1" noChangeArrowheads="1"/>
          </p:cNvSpPr>
          <p:nvPr>
            <p:ph type="body" sz="half" idx="3"/>
          </p:nvPr>
        </p:nvSpPr>
        <p:spPr>
          <a:xfrm>
            <a:off x="4648200" y="1447800"/>
            <a:ext cx="4194175" cy="5029200"/>
          </a:xfrm>
        </p:spPr>
        <p:txBody>
          <a:bodyPr/>
          <a:lstStyle/>
          <a:p>
            <a:pPr eaLnBrk="1" hangingPunct="1">
              <a:lnSpc>
                <a:spcPct val="90000"/>
              </a:lnSpc>
              <a:buFontTx/>
              <a:buNone/>
              <a:defRPr/>
            </a:pPr>
            <a:r>
              <a:rPr lang="en-US" altLang="en-US" sz="2000" dirty="0" smtClean="0">
                <a:solidFill>
                  <a:srgbClr val="000000"/>
                </a:solidFill>
                <a:effectLst/>
                <a:latin typeface="Times New Roman" panose="02020603050405020304" pitchFamily="18" charset="0"/>
              </a:rPr>
              <a:t>* </a:t>
            </a:r>
            <a:r>
              <a:rPr lang="en-US" altLang="en-US" sz="2400" dirty="0" smtClean="0">
                <a:solidFill>
                  <a:srgbClr val="000000"/>
                </a:solidFill>
                <a:effectLst/>
                <a:latin typeface="Times New Roman" panose="02020603050405020304" pitchFamily="18" charset="0"/>
              </a:rPr>
              <a:t>70 percent of all work related absenteeism is linked to stress-related illnesses.</a:t>
            </a:r>
            <a:r>
              <a:rPr lang="en-US" altLang="en-US" sz="2400" dirty="0" smtClean="0"/>
              <a:t> </a:t>
            </a:r>
          </a:p>
          <a:p>
            <a:pPr eaLnBrk="1" hangingPunct="1">
              <a:lnSpc>
                <a:spcPct val="90000"/>
              </a:lnSpc>
              <a:buFontTx/>
              <a:buNone/>
              <a:defRPr/>
            </a:pPr>
            <a:endParaRPr lang="en-US" altLang="en-US" sz="2400" dirty="0" smtClean="0"/>
          </a:p>
          <a:p>
            <a:pPr eaLnBrk="1" hangingPunct="1">
              <a:lnSpc>
                <a:spcPct val="90000"/>
              </a:lnSpc>
              <a:buFontTx/>
              <a:buNone/>
              <a:defRPr/>
            </a:pPr>
            <a:endParaRPr lang="en-US" altLang="en-US" sz="2400" dirty="0" smtClean="0"/>
          </a:p>
          <a:p>
            <a:pPr eaLnBrk="1" hangingPunct="1">
              <a:lnSpc>
                <a:spcPct val="90000"/>
              </a:lnSpc>
              <a:buFontTx/>
              <a:buNone/>
              <a:defRPr/>
            </a:pPr>
            <a:r>
              <a:rPr lang="en-US" altLang="en-US" sz="2400" dirty="0" smtClean="0">
                <a:solidFill>
                  <a:srgbClr val="000000"/>
                </a:solidFill>
                <a:effectLst/>
                <a:latin typeface="Times New Roman" panose="02020603050405020304" pitchFamily="18" charset="0"/>
              </a:rPr>
              <a:t>* 	Often times, officers may feel torn between their commitment to their professional duties and their responsibility and loyalty to their families (Shaffer, 2010). </a:t>
            </a:r>
          </a:p>
        </p:txBody>
      </p:sp>
      <p:pic>
        <p:nvPicPr>
          <p:cNvPr id="1434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447800"/>
            <a:ext cx="3352800" cy="211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Rot="1" noChangeArrowheads="1"/>
          </p:cNvSpPr>
          <p:nvPr>
            <p:ph type="title"/>
          </p:nvPr>
        </p:nvSpPr>
        <p:spPr>
          <a:xfrm>
            <a:off x="301625" y="228600"/>
            <a:ext cx="8510588" cy="990600"/>
          </a:xfrm>
        </p:spPr>
        <p:txBody>
          <a:bodyPr/>
          <a:lstStyle/>
          <a:p>
            <a:pPr eaLnBrk="1" hangingPunct="1"/>
            <a:r>
              <a:rPr lang="en-US" altLang="en-US" sz="3600" smtClean="0">
                <a:solidFill>
                  <a:srgbClr val="000000"/>
                </a:solidFill>
                <a:effectLst/>
                <a:latin typeface="Times New Roman" pitchFamily="18" charset="0"/>
              </a:rPr>
              <a:t>Emotional Effects</a:t>
            </a:r>
          </a:p>
        </p:txBody>
      </p:sp>
      <p:sp>
        <p:nvSpPr>
          <p:cNvPr id="96261" name="Rectangle 5"/>
          <p:cNvSpPr>
            <a:spLocks noGrp="1" noRot="1" noChangeArrowheads="1"/>
          </p:cNvSpPr>
          <p:nvPr>
            <p:ph type="body" sz="half" idx="1"/>
          </p:nvPr>
        </p:nvSpPr>
        <p:spPr>
          <a:xfrm>
            <a:off x="301625" y="1447800"/>
            <a:ext cx="4194175" cy="5029200"/>
          </a:xfrm>
        </p:spPr>
        <p:txBody>
          <a:bodyPr/>
          <a:lstStyle/>
          <a:p>
            <a:pPr eaLnBrk="1" hangingPunct="1">
              <a:lnSpc>
                <a:spcPct val="90000"/>
              </a:lnSpc>
              <a:buFont typeface="Wingdings" pitchFamily="2" charset="2"/>
              <a:buNone/>
              <a:defRPr/>
            </a:pPr>
            <a:r>
              <a:rPr lang="en-US" altLang="en-US" sz="2000" dirty="0" smtClean="0">
                <a:solidFill>
                  <a:srgbClr val="000000"/>
                </a:solidFill>
                <a:effectLst/>
                <a:latin typeface="Times New Roman" panose="02020603050405020304" pitchFamily="18" charset="0"/>
              </a:rPr>
              <a:t> * 	</a:t>
            </a:r>
            <a:r>
              <a:rPr lang="en-US" altLang="en-US" sz="2000" dirty="0" smtClean="0">
                <a:solidFill>
                  <a:srgbClr val="000000"/>
                </a:solidFill>
                <a:effectLst/>
                <a:latin typeface="Times New Roman" panose="02020603050405020304" pitchFamily="18" charset="0"/>
                <a:cs typeface="Times New Roman" panose="02020603050405020304" pitchFamily="18" charset="0"/>
              </a:rPr>
              <a:t>law enforcement officers often have high levels of trauma-related stress due to responding incidents involving: destruction to physical property, violence, or death</a:t>
            </a:r>
          </a:p>
          <a:p>
            <a:pPr eaLnBrk="1" hangingPunct="1">
              <a:lnSpc>
                <a:spcPct val="90000"/>
              </a:lnSpc>
              <a:buFont typeface="Wingdings" pitchFamily="2" charset="2"/>
              <a:buNone/>
              <a:defRPr/>
            </a:pPr>
            <a:endParaRPr lang="en-US" altLang="en-US" sz="2000" dirty="0" smtClean="0">
              <a:latin typeface="Times New Roman" panose="02020603050405020304" pitchFamily="18" charset="0"/>
              <a:cs typeface="Times New Roman" panose="02020603050405020304" pitchFamily="18" charset="0"/>
            </a:endParaRPr>
          </a:p>
          <a:p>
            <a:pPr eaLnBrk="1" hangingPunct="1">
              <a:lnSpc>
                <a:spcPct val="90000"/>
              </a:lnSpc>
              <a:buFont typeface="Arial" charset="0"/>
              <a:buChar char="•"/>
              <a:defRPr/>
            </a:pPr>
            <a:r>
              <a:rPr lang="en-US" altLang="en-US" sz="2000" dirty="0" smtClean="0">
                <a:solidFill>
                  <a:srgbClr val="000000"/>
                </a:solidFill>
                <a:effectLst/>
                <a:latin typeface="Times New Roman" panose="02020603050405020304" pitchFamily="18" charset="0"/>
                <a:cs typeface="Times New Roman" panose="02020603050405020304" pitchFamily="18" charset="0"/>
              </a:rPr>
              <a:t>Being exposed to such job related stressors develop increases risk of  Post-Traumatic Stress Disorder (PTSD) and similar stress-related problems.</a:t>
            </a:r>
            <a:r>
              <a:rPr lang="en-US" altLang="en-US" sz="2000" dirty="0" smtClean="0">
                <a:latin typeface="Times New Roman" panose="02020603050405020304" pitchFamily="18" charset="0"/>
                <a:cs typeface="Times New Roman" panose="02020603050405020304" pitchFamily="18" charset="0"/>
              </a:rPr>
              <a:t> </a:t>
            </a:r>
          </a:p>
          <a:p>
            <a:pPr eaLnBrk="1" hangingPunct="1">
              <a:lnSpc>
                <a:spcPct val="90000"/>
              </a:lnSpc>
              <a:buFont typeface="Arial" charset="0"/>
              <a:buChar char="•"/>
              <a:defRPr/>
            </a:pPr>
            <a:endParaRPr lang="en-US" altLang="en-US" sz="2000" dirty="0">
              <a:latin typeface="Times New Roman" panose="02020603050405020304" pitchFamily="18" charset="0"/>
              <a:cs typeface="Times New Roman" panose="02020603050405020304" pitchFamily="18" charset="0"/>
            </a:endParaRPr>
          </a:p>
          <a:p>
            <a:pPr eaLnBrk="1" hangingPunct="1">
              <a:lnSpc>
                <a:spcPct val="90000"/>
              </a:lnSpc>
              <a:buFont typeface="Arial" charset="0"/>
              <a:buChar char="•"/>
              <a:defRPr/>
            </a:pPr>
            <a:r>
              <a:rPr lang="en-US" altLang="en-US" sz="2000" dirty="0" smtClean="0">
                <a:solidFill>
                  <a:srgbClr val="000000"/>
                </a:solidFill>
                <a:effectLst/>
                <a:latin typeface="Times New Roman" pitchFamily="18" charset="0"/>
                <a:cs typeface="Times New Roman" panose="02020603050405020304" pitchFamily="18" charset="0"/>
              </a:rPr>
              <a:t>In </a:t>
            </a:r>
            <a:r>
              <a:rPr lang="en-US" altLang="en-US" sz="2000" dirty="0">
                <a:solidFill>
                  <a:srgbClr val="000000"/>
                </a:solidFill>
                <a:effectLst/>
                <a:latin typeface="Times New Roman" pitchFamily="18" charset="0"/>
                <a:cs typeface="Times New Roman" panose="02020603050405020304" pitchFamily="18" charset="0"/>
              </a:rPr>
              <a:t>order to be successful at their career, emergency care workers may often shut down their emotions</a:t>
            </a:r>
            <a:endParaRPr lang="en-US" altLang="en-US" sz="2000" dirty="0" smtClean="0">
              <a:latin typeface="Times New Roman" panose="02020603050405020304" pitchFamily="18" charset="0"/>
              <a:cs typeface="Times New Roman" panose="02020603050405020304" pitchFamily="18" charset="0"/>
            </a:endParaRPr>
          </a:p>
        </p:txBody>
      </p:sp>
      <p:pic>
        <p:nvPicPr>
          <p:cNvPr id="15364" name="Picture 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553200" y="304800"/>
            <a:ext cx="2387600" cy="2517775"/>
          </a:xfrm>
        </p:spPr>
      </p:pic>
      <p:pic>
        <p:nvPicPr>
          <p:cNvPr id="1536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352800"/>
            <a:ext cx="4038600" cy="303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304800" y="0"/>
            <a:ext cx="8510588" cy="1066800"/>
          </a:xfrm>
        </p:spPr>
        <p:txBody>
          <a:bodyPr/>
          <a:lstStyle/>
          <a:p>
            <a:pPr eaLnBrk="1" hangingPunct="1"/>
            <a:r>
              <a:rPr lang="en-US" altLang="en-US" sz="3200" smtClean="0">
                <a:solidFill>
                  <a:srgbClr val="000000"/>
                </a:solidFill>
                <a:effectLst/>
                <a:latin typeface="Times New Roman" pitchFamily="18" charset="0"/>
              </a:rPr>
              <a:t>To Sum it Up…</a:t>
            </a:r>
          </a:p>
        </p:txBody>
      </p:sp>
      <p:sp>
        <p:nvSpPr>
          <p:cNvPr id="116739" name="Rectangle 3"/>
          <p:cNvSpPr>
            <a:spLocks noGrp="1" noRot="1" noChangeArrowheads="1"/>
          </p:cNvSpPr>
          <p:nvPr>
            <p:ph type="body" idx="1"/>
          </p:nvPr>
        </p:nvSpPr>
        <p:spPr>
          <a:xfrm>
            <a:off x="228600" y="2286000"/>
            <a:ext cx="8540750" cy="4572000"/>
          </a:xfrm>
        </p:spPr>
        <p:txBody>
          <a:bodyPr/>
          <a:lstStyle/>
          <a:p>
            <a:pPr eaLnBrk="1" hangingPunct="1">
              <a:buFont typeface="Wingdings" pitchFamily="2" charset="2"/>
              <a:buNone/>
              <a:defRPr/>
            </a:pPr>
            <a:r>
              <a:rPr lang="en-US" altLang="en-US" sz="2800" smtClean="0">
                <a:solidFill>
                  <a:srgbClr val="000000"/>
                </a:solidFill>
                <a:effectLst/>
                <a:latin typeface="Times New Roman" panose="02020603050405020304" pitchFamily="18" charset="0"/>
              </a:rPr>
              <a:t>	</a:t>
            </a:r>
            <a:r>
              <a:rPr lang="en-US" altLang="en-US" sz="2400" smtClean="0">
                <a:solidFill>
                  <a:srgbClr val="000000"/>
                </a:solidFill>
                <a:effectLst/>
                <a:latin typeface="Times New Roman" panose="02020603050405020304" pitchFamily="18" charset="0"/>
              </a:rPr>
              <a:t>An officer’s physical, emotional, social, and psychological health is a critical component in the officer’s ability to effectively do their job and to protect and serve the community.</a:t>
            </a:r>
            <a:r>
              <a:rPr lang="en-US" altLang="en-US" smtClean="0"/>
              <a:t> </a:t>
            </a:r>
          </a:p>
        </p:txBody>
      </p:sp>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2895600" cy="197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52400"/>
            <a:ext cx="3200400" cy="201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829050"/>
            <a:ext cx="228600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1"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4521200"/>
            <a:ext cx="2990850" cy="215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2"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4191000"/>
            <a:ext cx="291465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a:t>
            </a:r>
            <a:endParaRPr lang="en-US" dirty="0"/>
          </a:p>
        </p:txBody>
      </p:sp>
      <p:sp>
        <p:nvSpPr>
          <p:cNvPr id="3" name="Content Placeholder 2"/>
          <p:cNvSpPr>
            <a:spLocks noGrp="1"/>
          </p:cNvSpPr>
          <p:nvPr>
            <p:ph idx="1"/>
          </p:nvPr>
        </p:nvSpPr>
        <p:spPr/>
        <p:txBody>
          <a:bodyPr/>
          <a:lstStyle/>
          <a:p>
            <a:pPr marL="0" indent="0">
              <a:buNone/>
            </a:pPr>
            <a:r>
              <a:rPr lang="en-US" dirty="0" smtClean="0"/>
              <a:t>Its important that we focus on mental health self care.   There is no one answer, but it is important that each officer discovers their own positive self care. </a:t>
            </a:r>
            <a:endParaRPr lang="en-US" dirty="0"/>
          </a:p>
        </p:txBody>
      </p:sp>
    </p:spTree>
    <p:extLst>
      <p:ext uri="{BB962C8B-B14F-4D97-AF65-F5344CB8AC3E}">
        <p14:creationId xmlns:p14="http://schemas.microsoft.com/office/powerpoint/2010/main" val="28580783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8"/>
          <p:cNvSpPr>
            <a:spLocks noChangeArrowheads="1"/>
          </p:cNvSpPr>
          <p:nvPr/>
        </p:nvSpPr>
        <p:spPr bwMode="auto">
          <a:xfrm>
            <a:off x="762000" y="3046413"/>
            <a:ext cx="7162800" cy="2325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Clr>
                <a:schemeClr val="hlink"/>
              </a:buClr>
              <a:buFont typeface="Wingdings" pitchFamily="2" charset="2"/>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lr>
                <a:schemeClr val="hlink"/>
              </a:buClr>
              <a:buFont typeface="Wingdings" pitchFamily="2" charset="2"/>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lr>
                <a:schemeClr val="hlink"/>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cs typeface="Arial" charset="0"/>
              </a:defRPr>
            </a:lvl9pPr>
          </a:lstStyle>
          <a:p>
            <a:pPr eaLnBrk="1" hangingPunct="1">
              <a:buClrTx/>
              <a:buFontTx/>
              <a:buChar char="•"/>
            </a:pPr>
            <a:endParaRPr lang="en-AU" altLang="en-US" sz="1800">
              <a:solidFill>
                <a:srgbClr val="000000"/>
              </a:solidFill>
              <a:ea typeface="ＭＳ Ｐゴシック" pitchFamily="34" charset="-128"/>
            </a:endParaRPr>
          </a:p>
        </p:txBody>
      </p:sp>
      <p:sp>
        <p:nvSpPr>
          <p:cNvPr id="3" name="TextBox 2"/>
          <p:cNvSpPr txBox="1">
            <a:spLocks noChangeArrowheads="1"/>
          </p:cNvSpPr>
          <p:nvPr/>
        </p:nvSpPr>
        <p:spPr bwMode="auto">
          <a:xfrm>
            <a:off x="557213" y="3375025"/>
            <a:ext cx="26431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charset="0"/>
                <a:ea typeface="ＭＳ Ｐゴシック" pitchFamily="34" charset="-128"/>
              </a:defRPr>
            </a:lvl1pPr>
            <a:lvl2pPr marL="742950" indent="-285750">
              <a:spcBef>
                <a:spcPct val="20000"/>
              </a:spcBef>
              <a:buChar char="–"/>
              <a:defRPr>
                <a:solidFill>
                  <a:schemeClr val="tx1"/>
                </a:solidFill>
                <a:latin typeface="Arial" charset="0"/>
                <a:ea typeface="ＭＳ Ｐゴシック" pitchFamily="34" charset="-128"/>
              </a:defRPr>
            </a:lvl2pPr>
            <a:lvl3pPr marL="1143000" indent="-228600">
              <a:spcBef>
                <a:spcPct val="20000"/>
              </a:spcBef>
              <a:buChar char="•"/>
              <a:defRPr>
                <a:solidFill>
                  <a:schemeClr val="tx1"/>
                </a:solidFill>
                <a:latin typeface="Arial" charset="0"/>
                <a:ea typeface="ＭＳ Ｐゴシック" pitchFamily="34" charset="-128"/>
              </a:defRPr>
            </a:lvl3pPr>
            <a:lvl4pPr marL="1600200" indent="-228600">
              <a:spcBef>
                <a:spcPct val="20000"/>
              </a:spcBef>
              <a:buChar char="–"/>
              <a:defRPr>
                <a:solidFill>
                  <a:schemeClr val="tx1"/>
                </a:solidFill>
                <a:latin typeface="Arial" charset="0"/>
                <a:ea typeface="ＭＳ Ｐゴシック" pitchFamily="34" charset="-128"/>
              </a:defRPr>
            </a:lvl4pPr>
            <a:lvl5pPr marL="2057400" indent="-228600">
              <a:spcBef>
                <a:spcPct val="20000"/>
              </a:spcBef>
              <a:buChar char="»"/>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34" charset="-128"/>
              </a:defRPr>
            </a:lvl9pPr>
          </a:lstStyle>
          <a:p>
            <a:pPr>
              <a:spcBef>
                <a:spcPct val="0"/>
              </a:spcBef>
              <a:buFontTx/>
              <a:buNone/>
              <a:defRPr/>
            </a:pPr>
            <a:r>
              <a:rPr lang="en-AU" altLang="en-US" dirty="0">
                <a:solidFill>
                  <a:srgbClr val="000000"/>
                </a:solidFill>
                <a:latin typeface="+mj-lt"/>
                <a:ea typeface="+mj-ea"/>
                <a:cs typeface="+mj-cs"/>
              </a:rPr>
              <a:t>Personal development</a:t>
            </a:r>
            <a:endParaRPr lang="en-GB" altLang="en-US" dirty="0">
              <a:solidFill>
                <a:srgbClr val="000000"/>
              </a:solidFill>
              <a:latin typeface="+mj-lt"/>
              <a:ea typeface="+mj-ea"/>
              <a:cs typeface="+mj-cs"/>
            </a:endParaRPr>
          </a:p>
        </p:txBody>
      </p:sp>
      <p:sp>
        <p:nvSpPr>
          <p:cNvPr id="10" name="TextBox 9"/>
          <p:cNvSpPr txBox="1">
            <a:spLocks noChangeArrowheads="1"/>
          </p:cNvSpPr>
          <p:nvPr/>
        </p:nvSpPr>
        <p:spPr bwMode="auto">
          <a:xfrm>
            <a:off x="3300413" y="3052763"/>
            <a:ext cx="25447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charset="0"/>
                <a:ea typeface="ＭＳ Ｐゴシック" pitchFamily="34" charset="-128"/>
              </a:defRPr>
            </a:lvl1pPr>
            <a:lvl2pPr marL="742950" indent="-285750">
              <a:spcBef>
                <a:spcPct val="20000"/>
              </a:spcBef>
              <a:buChar char="–"/>
              <a:defRPr>
                <a:solidFill>
                  <a:schemeClr val="tx1"/>
                </a:solidFill>
                <a:latin typeface="Arial" charset="0"/>
                <a:ea typeface="ＭＳ Ｐゴシック" pitchFamily="34" charset="-128"/>
              </a:defRPr>
            </a:lvl2pPr>
            <a:lvl3pPr marL="1143000" indent="-228600">
              <a:spcBef>
                <a:spcPct val="20000"/>
              </a:spcBef>
              <a:buChar char="•"/>
              <a:defRPr>
                <a:solidFill>
                  <a:schemeClr val="tx1"/>
                </a:solidFill>
                <a:latin typeface="Arial" charset="0"/>
                <a:ea typeface="ＭＳ Ｐゴシック" pitchFamily="34" charset="-128"/>
              </a:defRPr>
            </a:lvl3pPr>
            <a:lvl4pPr marL="1600200" indent="-228600">
              <a:spcBef>
                <a:spcPct val="20000"/>
              </a:spcBef>
              <a:buChar char="–"/>
              <a:defRPr>
                <a:solidFill>
                  <a:schemeClr val="tx1"/>
                </a:solidFill>
                <a:latin typeface="Arial" charset="0"/>
                <a:ea typeface="ＭＳ Ｐゴシック" pitchFamily="34" charset="-128"/>
              </a:defRPr>
            </a:lvl4pPr>
            <a:lvl5pPr marL="2057400" indent="-228600">
              <a:spcBef>
                <a:spcPct val="20000"/>
              </a:spcBef>
              <a:buChar char="»"/>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34" charset="-128"/>
              </a:defRPr>
            </a:lvl9pPr>
          </a:lstStyle>
          <a:p>
            <a:pPr algn="ctr">
              <a:spcBef>
                <a:spcPct val="0"/>
              </a:spcBef>
              <a:buFontTx/>
              <a:buNone/>
              <a:defRPr/>
            </a:pPr>
            <a:r>
              <a:rPr lang="en-AU" altLang="en-US" dirty="0">
                <a:solidFill>
                  <a:srgbClr val="000000"/>
                </a:solidFill>
                <a:latin typeface="+mj-lt"/>
                <a:ea typeface="+mj-ea"/>
                <a:cs typeface="+mj-cs"/>
              </a:rPr>
              <a:t>Positive and respectful relationships</a:t>
            </a:r>
            <a:endParaRPr lang="en-GB" altLang="en-US" dirty="0">
              <a:solidFill>
                <a:srgbClr val="000000"/>
              </a:solidFill>
              <a:latin typeface="+mj-lt"/>
              <a:ea typeface="+mj-ea"/>
              <a:cs typeface="+mj-cs"/>
            </a:endParaRPr>
          </a:p>
        </p:txBody>
      </p:sp>
      <p:sp>
        <p:nvSpPr>
          <p:cNvPr id="13" name="TextBox 12"/>
          <p:cNvSpPr txBox="1">
            <a:spLocks noChangeArrowheads="1"/>
          </p:cNvSpPr>
          <p:nvPr/>
        </p:nvSpPr>
        <p:spPr bwMode="auto">
          <a:xfrm>
            <a:off x="6477000" y="3228975"/>
            <a:ext cx="23828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charset="0"/>
                <a:ea typeface="ＭＳ Ｐゴシック" pitchFamily="34" charset="-128"/>
              </a:defRPr>
            </a:lvl1pPr>
            <a:lvl2pPr marL="742950" indent="-285750">
              <a:spcBef>
                <a:spcPct val="20000"/>
              </a:spcBef>
              <a:buChar char="–"/>
              <a:defRPr>
                <a:solidFill>
                  <a:schemeClr val="tx1"/>
                </a:solidFill>
                <a:latin typeface="Arial" charset="0"/>
                <a:ea typeface="ＭＳ Ｐゴシック" pitchFamily="34" charset="-128"/>
              </a:defRPr>
            </a:lvl2pPr>
            <a:lvl3pPr marL="1143000" indent="-228600">
              <a:spcBef>
                <a:spcPct val="20000"/>
              </a:spcBef>
              <a:buChar char="•"/>
              <a:defRPr>
                <a:solidFill>
                  <a:schemeClr val="tx1"/>
                </a:solidFill>
                <a:latin typeface="Arial" charset="0"/>
                <a:ea typeface="ＭＳ Ｐゴシック" pitchFamily="34" charset="-128"/>
              </a:defRPr>
            </a:lvl3pPr>
            <a:lvl4pPr marL="1600200" indent="-228600">
              <a:spcBef>
                <a:spcPct val="20000"/>
              </a:spcBef>
              <a:buChar char="–"/>
              <a:defRPr>
                <a:solidFill>
                  <a:schemeClr val="tx1"/>
                </a:solidFill>
                <a:latin typeface="Arial" charset="0"/>
                <a:ea typeface="ＭＳ Ｐゴシック" pitchFamily="34" charset="-128"/>
              </a:defRPr>
            </a:lvl4pPr>
            <a:lvl5pPr marL="2057400" indent="-228600">
              <a:spcBef>
                <a:spcPct val="20000"/>
              </a:spcBef>
              <a:buChar char="»"/>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34" charset="-128"/>
              </a:defRPr>
            </a:lvl9pPr>
          </a:lstStyle>
          <a:p>
            <a:pPr algn="ctr">
              <a:spcBef>
                <a:spcPct val="0"/>
              </a:spcBef>
              <a:buFontTx/>
              <a:buNone/>
              <a:defRPr/>
            </a:pPr>
            <a:r>
              <a:rPr lang="en-AU" altLang="en-US" dirty="0">
                <a:solidFill>
                  <a:srgbClr val="000000"/>
                </a:solidFill>
                <a:latin typeface="+mj-lt"/>
                <a:ea typeface="+mj-ea"/>
                <a:cs typeface="+mj-cs"/>
              </a:rPr>
              <a:t>Identify, manage and understand emotion</a:t>
            </a:r>
            <a:endParaRPr lang="en-GB" altLang="en-US" dirty="0">
              <a:solidFill>
                <a:srgbClr val="000000"/>
              </a:solidFill>
              <a:latin typeface="+mj-lt"/>
              <a:ea typeface="+mj-ea"/>
              <a:cs typeface="+mj-cs"/>
            </a:endParaRPr>
          </a:p>
        </p:txBody>
      </p:sp>
      <p:sp>
        <p:nvSpPr>
          <p:cNvPr id="15" name="TextBox 14"/>
          <p:cNvSpPr txBox="1">
            <a:spLocks noChangeArrowheads="1"/>
          </p:cNvSpPr>
          <p:nvPr/>
        </p:nvSpPr>
        <p:spPr bwMode="auto">
          <a:xfrm>
            <a:off x="512763" y="5094288"/>
            <a:ext cx="2382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charset="0"/>
                <a:ea typeface="ＭＳ Ｐゴシック" pitchFamily="34" charset="-128"/>
              </a:defRPr>
            </a:lvl1pPr>
            <a:lvl2pPr marL="742950" indent="-285750">
              <a:spcBef>
                <a:spcPct val="20000"/>
              </a:spcBef>
              <a:buChar char="–"/>
              <a:defRPr>
                <a:solidFill>
                  <a:schemeClr val="tx1"/>
                </a:solidFill>
                <a:latin typeface="Arial" charset="0"/>
                <a:ea typeface="ＭＳ Ｐゴシック" pitchFamily="34" charset="-128"/>
              </a:defRPr>
            </a:lvl2pPr>
            <a:lvl3pPr marL="1143000" indent="-228600">
              <a:spcBef>
                <a:spcPct val="20000"/>
              </a:spcBef>
              <a:buChar char="•"/>
              <a:defRPr>
                <a:solidFill>
                  <a:schemeClr val="tx1"/>
                </a:solidFill>
                <a:latin typeface="Arial" charset="0"/>
                <a:ea typeface="ＭＳ Ｐゴシック" pitchFamily="34" charset="-128"/>
              </a:defRPr>
            </a:lvl3pPr>
            <a:lvl4pPr marL="1600200" indent="-228600">
              <a:spcBef>
                <a:spcPct val="20000"/>
              </a:spcBef>
              <a:buChar char="–"/>
              <a:defRPr>
                <a:solidFill>
                  <a:schemeClr val="tx1"/>
                </a:solidFill>
                <a:latin typeface="Arial" charset="0"/>
                <a:ea typeface="ＭＳ Ｐゴシック" pitchFamily="34" charset="-128"/>
              </a:defRPr>
            </a:lvl4pPr>
            <a:lvl5pPr marL="2057400" indent="-228600">
              <a:spcBef>
                <a:spcPct val="20000"/>
              </a:spcBef>
              <a:buChar char="»"/>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34" charset="-128"/>
              </a:defRPr>
            </a:lvl9pPr>
          </a:lstStyle>
          <a:p>
            <a:pPr>
              <a:spcBef>
                <a:spcPct val="0"/>
              </a:spcBef>
              <a:buFontTx/>
              <a:buNone/>
              <a:defRPr/>
            </a:pPr>
            <a:r>
              <a:rPr lang="en-AU" altLang="en-US" dirty="0">
                <a:solidFill>
                  <a:srgbClr val="000000"/>
                </a:solidFill>
                <a:latin typeface="+mj-lt"/>
                <a:ea typeface="+mj-ea"/>
                <a:cs typeface="+mj-cs"/>
              </a:rPr>
              <a:t>Communication</a:t>
            </a:r>
            <a:endParaRPr lang="en-GB" altLang="en-US" dirty="0">
              <a:solidFill>
                <a:srgbClr val="000000"/>
              </a:solidFill>
              <a:latin typeface="+mj-lt"/>
              <a:ea typeface="+mj-ea"/>
              <a:cs typeface="+mj-cs"/>
            </a:endParaRPr>
          </a:p>
        </p:txBody>
      </p:sp>
      <p:sp>
        <p:nvSpPr>
          <p:cNvPr id="17" name="TextBox 16"/>
          <p:cNvSpPr txBox="1">
            <a:spLocks noChangeArrowheads="1"/>
          </p:cNvSpPr>
          <p:nvPr/>
        </p:nvSpPr>
        <p:spPr bwMode="auto">
          <a:xfrm>
            <a:off x="2895600" y="5011738"/>
            <a:ext cx="28543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charset="0"/>
                <a:ea typeface="ＭＳ Ｐゴシック" pitchFamily="34" charset="-128"/>
              </a:defRPr>
            </a:lvl1pPr>
            <a:lvl2pPr marL="742950" indent="-285750">
              <a:spcBef>
                <a:spcPct val="20000"/>
              </a:spcBef>
              <a:buChar char="–"/>
              <a:defRPr>
                <a:solidFill>
                  <a:schemeClr val="tx1"/>
                </a:solidFill>
                <a:latin typeface="Arial" charset="0"/>
                <a:ea typeface="ＭＳ Ｐゴシック" pitchFamily="34" charset="-128"/>
              </a:defRPr>
            </a:lvl2pPr>
            <a:lvl3pPr marL="1143000" indent="-228600">
              <a:spcBef>
                <a:spcPct val="20000"/>
              </a:spcBef>
              <a:buChar char="•"/>
              <a:defRPr>
                <a:solidFill>
                  <a:schemeClr val="tx1"/>
                </a:solidFill>
                <a:latin typeface="Arial" charset="0"/>
                <a:ea typeface="ＭＳ Ｐゴシック" pitchFamily="34" charset="-128"/>
              </a:defRPr>
            </a:lvl3pPr>
            <a:lvl4pPr marL="1600200" indent="-228600">
              <a:spcBef>
                <a:spcPct val="20000"/>
              </a:spcBef>
              <a:buChar char="–"/>
              <a:defRPr>
                <a:solidFill>
                  <a:schemeClr val="tx1"/>
                </a:solidFill>
                <a:latin typeface="Arial" charset="0"/>
                <a:ea typeface="ＭＳ Ｐゴシック" pitchFamily="34" charset="-128"/>
              </a:defRPr>
            </a:lvl4pPr>
            <a:lvl5pPr marL="2057400" indent="-228600">
              <a:spcBef>
                <a:spcPct val="20000"/>
              </a:spcBef>
              <a:buChar char="»"/>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34" charset="-128"/>
              </a:defRPr>
            </a:lvl9pPr>
          </a:lstStyle>
          <a:p>
            <a:pPr algn="ctr">
              <a:spcBef>
                <a:spcPct val="0"/>
              </a:spcBef>
              <a:buFontTx/>
              <a:buNone/>
              <a:defRPr/>
            </a:pPr>
            <a:r>
              <a:rPr lang="en-AU" altLang="en-US" dirty="0">
                <a:solidFill>
                  <a:srgbClr val="000000"/>
                </a:solidFill>
                <a:latin typeface="+mj-lt"/>
                <a:ea typeface="+mj-ea"/>
                <a:cs typeface="+mj-cs"/>
              </a:rPr>
              <a:t>Solve problems, make decisions, take responsibility</a:t>
            </a:r>
            <a:endParaRPr lang="en-GB" altLang="en-US" dirty="0">
              <a:solidFill>
                <a:srgbClr val="000000"/>
              </a:solidFill>
              <a:latin typeface="+mj-lt"/>
              <a:ea typeface="+mj-ea"/>
              <a:cs typeface="+mj-cs"/>
            </a:endParaRPr>
          </a:p>
        </p:txBody>
      </p:sp>
      <p:sp>
        <p:nvSpPr>
          <p:cNvPr id="19" name="TextBox 18"/>
          <p:cNvSpPr txBox="1">
            <a:spLocks noChangeArrowheads="1"/>
          </p:cNvSpPr>
          <p:nvPr/>
        </p:nvSpPr>
        <p:spPr bwMode="auto">
          <a:xfrm>
            <a:off x="6662738" y="5751513"/>
            <a:ext cx="1158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charset="0"/>
                <a:ea typeface="ＭＳ Ｐゴシック" pitchFamily="34" charset="-128"/>
              </a:defRPr>
            </a:lvl1pPr>
            <a:lvl2pPr marL="742950" indent="-285750">
              <a:spcBef>
                <a:spcPct val="20000"/>
              </a:spcBef>
              <a:buChar char="–"/>
              <a:defRPr>
                <a:solidFill>
                  <a:schemeClr val="tx1"/>
                </a:solidFill>
                <a:latin typeface="Arial" charset="0"/>
                <a:ea typeface="ＭＳ Ｐゴシック" pitchFamily="34" charset="-128"/>
              </a:defRPr>
            </a:lvl2pPr>
            <a:lvl3pPr marL="1143000" indent="-228600">
              <a:spcBef>
                <a:spcPct val="20000"/>
              </a:spcBef>
              <a:buChar char="•"/>
              <a:defRPr>
                <a:solidFill>
                  <a:schemeClr val="tx1"/>
                </a:solidFill>
                <a:latin typeface="Arial" charset="0"/>
                <a:ea typeface="ＭＳ Ｐゴシック" pitchFamily="34" charset="-128"/>
              </a:defRPr>
            </a:lvl3pPr>
            <a:lvl4pPr marL="1600200" indent="-228600">
              <a:spcBef>
                <a:spcPct val="20000"/>
              </a:spcBef>
              <a:buChar char="–"/>
              <a:defRPr>
                <a:solidFill>
                  <a:schemeClr val="tx1"/>
                </a:solidFill>
                <a:latin typeface="Arial" charset="0"/>
                <a:ea typeface="ＭＳ Ｐゴシック" pitchFamily="34" charset="-128"/>
              </a:defRPr>
            </a:lvl4pPr>
            <a:lvl5pPr marL="2057400" indent="-228600">
              <a:spcBef>
                <a:spcPct val="20000"/>
              </a:spcBef>
              <a:buChar char="»"/>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34" charset="-128"/>
              </a:defRPr>
            </a:lvl9pPr>
          </a:lstStyle>
          <a:p>
            <a:pPr>
              <a:spcBef>
                <a:spcPct val="0"/>
              </a:spcBef>
              <a:buFontTx/>
              <a:buNone/>
              <a:defRPr/>
            </a:pPr>
            <a:r>
              <a:rPr lang="en-AU" altLang="en-US" dirty="0">
                <a:solidFill>
                  <a:srgbClr val="000000"/>
                </a:solidFill>
                <a:latin typeface="+mj-lt"/>
                <a:ea typeface="+mj-ea"/>
                <a:cs typeface="+mj-cs"/>
              </a:rPr>
              <a:t>Set</a:t>
            </a:r>
            <a:r>
              <a:rPr lang="en-AU" altLang="en-US" dirty="0" smtClean="0">
                <a:solidFill>
                  <a:srgbClr val="000000"/>
                </a:solidFill>
                <a:cs typeface="Arial" pitchFamily="34" charset="0"/>
              </a:rPr>
              <a:t> </a:t>
            </a:r>
            <a:r>
              <a:rPr lang="en-AU" altLang="en-US" dirty="0">
                <a:solidFill>
                  <a:srgbClr val="000000"/>
                </a:solidFill>
                <a:latin typeface="+mj-lt"/>
                <a:ea typeface="+mj-ea"/>
                <a:cs typeface="+mj-cs"/>
              </a:rPr>
              <a:t>goals</a:t>
            </a:r>
            <a:endParaRPr lang="en-GB" altLang="en-US" dirty="0">
              <a:solidFill>
                <a:srgbClr val="000000"/>
              </a:solidFill>
              <a:latin typeface="+mj-lt"/>
              <a:ea typeface="+mj-ea"/>
              <a:cs typeface="+mj-cs"/>
            </a:endParaRPr>
          </a:p>
        </p:txBody>
      </p:sp>
      <p:sp>
        <p:nvSpPr>
          <p:cNvPr id="25609" name="Title 1"/>
          <p:cNvSpPr txBox="1">
            <a:spLocks/>
          </p:cNvSpPr>
          <p:nvPr/>
        </p:nvSpPr>
        <p:spPr bwMode="auto">
          <a:xfrm>
            <a:off x="457200" y="1085850"/>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Clr>
                <a:schemeClr val="hlink"/>
              </a:buClr>
              <a:buFont typeface="Wingdings" pitchFamily="2" charset="2"/>
              <a:buChar char="§"/>
              <a:defRPr sz="3200">
                <a:solidFill>
                  <a:schemeClr val="tx1"/>
                </a:solidFill>
                <a:latin typeface="Arial" charset="0"/>
                <a:cs typeface="Arial" charset="0"/>
              </a:defRPr>
            </a:lvl1pPr>
            <a:lvl2pPr marL="742950" indent="-285750" defTabSz="457200">
              <a:spcBef>
                <a:spcPct val="20000"/>
              </a:spcBef>
              <a:buChar char="–"/>
              <a:defRPr sz="2800">
                <a:solidFill>
                  <a:schemeClr val="tx1"/>
                </a:solidFill>
                <a:latin typeface="Arial" charset="0"/>
                <a:cs typeface="Arial" charset="0"/>
              </a:defRPr>
            </a:lvl2pPr>
            <a:lvl3pPr marL="1143000" indent="-228600" defTabSz="457200">
              <a:spcBef>
                <a:spcPct val="20000"/>
              </a:spcBef>
              <a:buClr>
                <a:schemeClr val="hlink"/>
              </a:buClr>
              <a:buFont typeface="Wingdings" pitchFamily="2" charset="2"/>
              <a:buChar char="§"/>
              <a:defRPr sz="2400">
                <a:solidFill>
                  <a:schemeClr val="tx1"/>
                </a:solidFill>
                <a:latin typeface="Arial" charset="0"/>
                <a:cs typeface="Arial" charset="0"/>
              </a:defRPr>
            </a:lvl3pPr>
            <a:lvl4pPr marL="1600200" indent="-228600" defTabSz="457200">
              <a:spcBef>
                <a:spcPct val="20000"/>
              </a:spcBef>
              <a:buChar char="–"/>
              <a:defRPr sz="2000">
                <a:solidFill>
                  <a:schemeClr val="tx1"/>
                </a:solidFill>
                <a:latin typeface="Arial" charset="0"/>
                <a:cs typeface="Arial" charset="0"/>
              </a:defRPr>
            </a:lvl4pPr>
            <a:lvl5pPr marL="2057400" indent="-228600" defTabSz="457200">
              <a:spcBef>
                <a:spcPct val="20000"/>
              </a:spcBef>
              <a:buClr>
                <a:schemeClr val="hlink"/>
              </a:buClr>
              <a:buFont typeface="Wingdings" pitchFamily="2" charset="2"/>
              <a:buChar char="§"/>
              <a:defRPr sz="2000">
                <a:solidFill>
                  <a:schemeClr val="tx1"/>
                </a:solidFill>
                <a:latin typeface="Arial" charset="0"/>
                <a:cs typeface="Arial" charset="0"/>
              </a:defRPr>
            </a:lvl5pPr>
            <a:lvl6pPr marL="2514600" indent="-228600" defTabSz="4572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cs typeface="Arial" charset="0"/>
              </a:defRPr>
            </a:lvl6pPr>
            <a:lvl7pPr marL="2971800" indent="-228600" defTabSz="4572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cs typeface="Arial" charset="0"/>
              </a:defRPr>
            </a:lvl7pPr>
            <a:lvl8pPr marL="3429000" indent="-228600" defTabSz="4572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cs typeface="Arial" charset="0"/>
              </a:defRPr>
            </a:lvl8pPr>
            <a:lvl9pPr marL="3886200" indent="-228600" defTabSz="4572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FontTx/>
              <a:buNone/>
            </a:pPr>
            <a:r>
              <a:rPr lang="en-US" altLang="en-US" sz="4000" b="1" dirty="0">
                <a:solidFill>
                  <a:srgbClr val="FF0000"/>
                </a:solidFill>
              </a:rPr>
              <a:t>What does </a:t>
            </a:r>
            <a:r>
              <a:rPr lang="en-US" altLang="en-US" sz="4000" b="1" dirty="0" smtClean="0">
                <a:solidFill>
                  <a:srgbClr val="FF0000"/>
                </a:solidFill>
              </a:rPr>
              <a:t>positive mental </a:t>
            </a:r>
            <a:r>
              <a:rPr lang="en-US" altLang="en-US" sz="4000" b="1" dirty="0">
                <a:solidFill>
                  <a:srgbClr val="FF0000"/>
                </a:solidFill>
              </a:rPr>
              <a:t>health look like?</a:t>
            </a:r>
          </a:p>
        </p:txBody>
      </p:sp>
      <p:pic>
        <p:nvPicPr>
          <p:cNvPr id="25610" name="Picture 2" descr="Green plant in its pot in three different phases of growth by palomaironique - Green plant in its pot in three different phases of growth - Plante verte dans son pot à trois différentes phases de sa croissance - Grüne Pflanzen in ihrem Topf in drei verschiedenen Phasen des Wachstums - Pianta verde nel suo vaso in tre diverse fasi di crescita (partially remixed from &quot;rg1024&quot; wo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1884363"/>
            <a:ext cx="242728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4" descr="Community by russel - Community, clip art, clipart, crowd, group, man, men, people, svg,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0" y="2201863"/>
            <a:ext cx="2130425"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6" descr="Emotions by dadim - A selection of 9 emotional expressions, morphed between content, exuberant, grumpy, and angry"/>
          <p:cNvPicPr>
            <a:picLocks noChangeAspect="1" noChangeArrowheads="1"/>
          </p:cNvPicPr>
          <p:nvPr/>
        </p:nvPicPr>
        <p:blipFill>
          <a:blip r:embed="rId5" cstate="print">
            <a:extLst>
              <a:ext uri="{28A0092B-C50C-407E-A947-70E740481C1C}">
                <a14:useLocalDpi xmlns:a14="http://schemas.microsoft.com/office/drawing/2010/main" val="0"/>
              </a:ext>
            </a:extLst>
          </a:blip>
          <a:srcRect l="12103" b="9323"/>
          <a:stretch>
            <a:fillRect/>
          </a:stretch>
        </p:blipFill>
        <p:spPr bwMode="auto">
          <a:xfrm>
            <a:off x="7080250" y="1828800"/>
            <a:ext cx="1255713"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10" descr="cube abstract by Keistutis - Rubik's Cube, rubiko kÅ«bas, rubix, g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3730625"/>
            <a:ext cx="20669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8" descr="Communication by j_iglar - Two people talking on the telephone to each other, retr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200" y="4044950"/>
            <a:ext cx="16764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12" descr="target with arrow by Anonymous - archery, archery, arrow, arrow, clip art, clipart, colour, colour, equipment, equipment, goal, goal, image, media, png, public domain, sport, sport, svg, target, target,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94488" y="4221163"/>
            <a:ext cx="147955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a:xfrm>
            <a:off x="301625" y="1676400"/>
            <a:ext cx="8540750" cy="4953000"/>
          </a:xfrm>
        </p:spPr>
        <p:txBody>
          <a:bodyPr/>
          <a:lstStyle/>
          <a:p>
            <a:r>
              <a:rPr lang="en-US" sz="2800" dirty="0" smtClean="0"/>
              <a:t>List the unique stressors associated with a career in law enforcement for both the officer/</a:t>
            </a:r>
            <a:r>
              <a:rPr lang="en-US" sz="2800" dirty="0" err="1" smtClean="0"/>
              <a:t>duputy</a:t>
            </a:r>
            <a:r>
              <a:rPr lang="en-US" sz="2800" dirty="0" smtClean="0"/>
              <a:t>/trooper and his or her family members</a:t>
            </a:r>
          </a:p>
          <a:p>
            <a:endParaRPr lang="en-US" sz="2800" dirty="0" smtClean="0"/>
          </a:p>
          <a:p>
            <a:r>
              <a:rPr lang="en-US" sz="2800" dirty="0" smtClean="0"/>
              <a:t>Identify barriers that have traditionally prevented people in law enforcement culture from accessing mental health and/or substance use resources</a:t>
            </a:r>
          </a:p>
          <a:p>
            <a:endParaRPr lang="en-US" sz="2800" dirty="0" smtClean="0"/>
          </a:p>
          <a:p>
            <a:r>
              <a:rPr lang="en-US" sz="2800" dirty="0" smtClean="0"/>
              <a:t>List local resources for self-care</a:t>
            </a:r>
            <a:endParaRPr lang="en-US" sz="2800" dirty="0"/>
          </a:p>
        </p:txBody>
      </p:sp>
    </p:spTree>
    <p:extLst>
      <p:ext uri="{BB962C8B-B14F-4D97-AF65-F5344CB8AC3E}">
        <p14:creationId xmlns:p14="http://schemas.microsoft.com/office/powerpoint/2010/main" val="17668405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txBox="1">
            <a:spLocks/>
          </p:cNvSpPr>
          <p:nvPr/>
        </p:nvSpPr>
        <p:spPr bwMode="auto">
          <a:xfrm>
            <a:off x="457200" y="1428750"/>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Clr>
                <a:schemeClr val="hlink"/>
              </a:buClr>
              <a:buFont typeface="Wingdings" pitchFamily="2" charset="2"/>
              <a:buChar char="§"/>
              <a:defRPr sz="3200">
                <a:solidFill>
                  <a:schemeClr val="tx1"/>
                </a:solidFill>
                <a:latin typeface="Arial" charset="0"/>
                <a:cs typeface="Arial" charset="0"/>
              </a:defRPr>
            </a:lvl1pPr>
            <a:lvl2pPr marL="742950" indent="-285750" defTabSz="457200">
              <a:spcBef>
                <a:spcPct val="20000"/>
              </a:spcBef>
              <a:buChar char="–"/>
              <a:defRPr sz="2800">
                <a:solidFill>
                  <a:schemeClr val="tx1"/>
                </a:solidFill>
                <a:latin typeface="Arial" charset="0"/>
                <a:cs typeface="Arial" charset="0"/>
              </a:defRPr>
            </a:lvl2pPr>
            <a:lvl3pPr marL="1143000" indent="-228600" defTabSz="457200">
              <a:spcBef>
                <a:spcPct val="20000"/>
              </a:spcBef>
              <a:buClr>
                <a:schemeClr val="hlink"/>
              </a:buClr>
              <a:buFont typeface="Wingdings" pitchFamily="2" charset="2"/>
              <a:buChar char="§"/>
              <a:defRPr sz="2400">
                <a:solidFill>
                  <a:schemeClr val="tx1"/>
                </a:solidFill>
                <a:latin typeface="Arial" charset="0"/>
                <a:cs typeface="Arial" charset="0"/>
              </a:defRPr>
            </a:lvl3pPr>
            <a:lvl4pPr marL="1600200" indent="-228600" defTabSz="457200">
              <a:spcBef>
                <a:spcPct val="20000"/>
              </a:spcBef>
              <a:buChar char="–"/>
              <a:defRPr sz="2000">
                <a:solidFill>
                  <a:schemeClr val="tx1"/>
                </a:solidFill>
                <a:latin typeface="Arial" charset="0"/>
                <a:cs typeface="Arial" charset="0"/>
              </a:defRPr>
            </a:lvl4pPr>
            <a:lvl5pPr marL="2057400" indent="-228600" defTabSz="457200">
              <a:spcBef>
                <a:spcPct val="20000"/>
              </a:spcBef>
              <a:buClr>
                <a:schemeClr val="hlink"/>
              </a:buClr>
              <a:buFont typeface="Wingdings" pitchFamily="2" charset="2"/>
              <a:buChar char="§"/>
              <a:defRPr sz="2000">
                <a:solidFill>
                  <a:schemeClr val="tx1"/>
                </a:solidFill>
                <a:latin typeface="Arial" charset="0"/>
                <a:cs typeface="Arial" charset="0"/>
              </a:defRPr>
            </a:lvl5pPr>
            <a:lvl6pPr marL="2514600" indent="-228600" defTabSz="4572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cs typeface="Arial" charset="0"/>
              </a:defRPr>
            </a:lvl6pPr>
            <a:lvl7pPr marL="2971800" indent="-228600" defTabSz="4572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cs typeface="Arial" charset="0"/>
              </a:defRPr>
            </a:lvl7pPr>
            <a:lvl8pPr marL="3429000" indent="-228600" defTabSz="4572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cs typeface="Arial" charset="0"/>
              </a:defRPr>
            </a:lvl8pPr>
            <a:lvl9pPr marL="3886200" indent="-228600" defTabSz="4572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FontTx/>
              <a:buNone/>
            </a:pPr>
            <a:r>
              <a:rPr lang="en-US" altLang="en-US" sz="4000" b="1" dirty="0">
                <a:solidFill>
                  <a:srgbClr val="FF0000"/>
                </a:solidFill>
              </a:rPr>
              <a:t>Why is </a:t>
            </a:r>
            <a:r>
              <a:rPr lang="en-US" altLang="en-US" sz="4000" b="1" dirty="0" smtClean="0">
                <a:solidFill>
                  <a:srgbClr val="FF0000"/>
                </a:solidFill>
              </a:rPr>
              <a:t>positive mental </a:t>
            </a:r>
            <a:r>
              <a:rPr lang="en-US" altLang="en-US" sz="4000" b="1" dirty="0">
                <a:solidFill>
                  <a:srgbClr val="FF0000"/>
                </a:solidFill>
              </a:rPr>
              <a:t>health and wellbeing important?</a:t>
            </a:r>
          </a:p>
        </p:txBody>
      </p:sp>
      <p:sp>
        <p:nvSpPr>
          <p:cNvPr id="5" name="Content Placeholder 11"/>
          <p:cNvSpPr>
            <a:spLocks noGrp="1"/>
          </p:cNvSpPr>
          <p:nvPr>
            <p:ph sz="half" idx="1"/>
          </p:nvPr>
        </p:nvSpPr>
        <p:spPr>
          <a:xfrm>
            <a:off x="552450" y="2819400"/>
            <a:ext cx="4038600" cy="2686050"/>
          </a:xfrm>
        </p:spPr>
        <p:txBody>
          <a:bodyPr>
            <a:noAutofit/>
          </a:bodyPr>
          <a:lstStyle/>
          <a:p>
            <a:pPr eaLnBrk="1" hangingPunct="1">
              <a:defRPr/>
            </a:pPr>
            <a:r>
              <a:rPr lang="en-AU" sz="2000" dirty="0" smtClean="0">
                <a:solidFill>
                  <a:srgbClr val="000000"/>
                </a:solidFill>
              </a:rPr>
              <a:t>Healthier </a:t>
            </a:r>
            <a:r>
              <a:rPr lang="en-AU" sz="2000" dirty="0">
                <a:solidFill>
                  <a:srgbClr val="000000"/>
                </a:solidFill>
              </a:rPr>
              <a:t>lifestyles</a:t>
            </a:r>
          </a:p>
          <a:p>
            <a:pPr eaLnBrk="1" hangingPunct="1">
              <a:defRPr/>
            </a:pPr>
            <a:r>
              <a:rPr lang="en-AU" sz="2000" dirty="0" smtClean="0">
                <a:solidFill>
                  <a:srgbClr val="000000"/>
                </a:solidFill>
              </a:rPr>
              <a:t>Better </a:t>
            </a:r>
            <a:r>
              <a:rPr lang="en-AU" sz="2000" dirty="0">
                <a:solidFill>
                  <a:srgbClr val="000000"/>
                </a:solidFill>
              </a:rPr>
              <a:t>physical health</a:t>
            </a:r>
          </a:p>
          <a:p>
            <a:pPr eaLnBrk="1" hangingPunct="1">
              <a:defRPr/>
            </a:pPr>
            <a:r>
              <a:rPr lang="en-AU" sz="2000" dirty="0" smtClean="0">
                <a:solidFill>
                  <a:srgbClr val="000000"/>
                </a:solidFill>
              </a:rPr>
              <a:t>Improved </a:t>
            </a:r>
            <a:r>
              <a:rPr lang="en-AU" sz="2000" dirty="0">
                <a:solidFill>
                  <a:srgbClr val="000000"/>
                </a:solidFill>
              </a:rPr>
              <a:t>recovery from illness</a:t>
            </a:r>
          </a:p>
          <a:p>
            <a:pPr eaLnBrk="1" hangingPunct="1">
              <a:defRPr/>
            </a:pPr>
            <a:r>
              <a:rPr lang="en-US" sz="2000" dirty="0" smtClean="0">
                <a:solidFill>
                  <a:srgbClr val="000000"/>
                </a:solidFill>
              </a:rPr>
              <a:t>Fewer </a:t>
            </a:r>
            <a:r>
              <a:rPr lang="en-US" sz="2000" dirty="0">
                <a:solidFill>
                  <a:srgbClr val="000000"/>
                </a:solidFill>
              </a:rPr>
              <a:t>limitations in daily living</a:t>
            </a:r>
          </a:p>
          <a:p>
            <a:pPr eaLnBrk="1" hangingPunct="1">
              <a:defRPr/>
            </a:pPr>
            <a:r>
              <a:rPr lang="en-AU" sz="2000" dirty="0" smtClean="0">
                <a:solidFill>
                  <a:srgbClr val="000000"/>
                </a:solidFill>
              </a:rPr>
              <a:t>Higher </a:t>
            </a:r>
            <a:r>
              <a:rPr lang="en-AU" sz="2000" dirty="0">
                <a:solidFill>
                  <a:srgbClr val="000000"/>
                </a:solidFill>
              </a:rPr>
              <a:t>educational attainment</a:t>
            </a:r>
          </a:p>
          <a:p>
            <a:pPr marL="0" indent="0" eaLnBrk="1" hangingPunct="1">
              <a:buFont typeface="Wingdings" pitchFamily="2" charset="2"/>
              <a:buNone/>
              <a:defRPr/>
            </a:pPr>
            <a:endParaRPr lang="en-AU" sz="2400" dirty="0"/>
          </a:p>
        </p:txBody>
      </p:sp>
      <p:sp>
        <p:nvSpPr>
          <p:cNvPr id="26628" name="Content Placeholder 12"/>
          <p:cNvSpPr txBox="1">
            <a:spLocks/>
          </p:cNvSpPr>
          <p:nvPr/>
        </p:nvSpPr>
        <p:spPr bwMode="auto">
          <a:xfrm>
            <a:off x="4800600" y="2743200"/>
            <a:ext cx="4038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ct val="20000"/>
              </a:spcBef>
              <a:buClr>
                <a:schemeClr val="hlink"/>
              </a:buClr>
              <a:buFont typeface="Wingdings" pitchFamily="2" charset="2"/>
              <a:buChar char="§"/>
              <a:defRPr sz="3200">
                <a:solidFill>
                  <a:schemeClr val="tx1"/>
                </a:solidFill>
                <a:latin typeface="Arial" charset="0"/>
                <a:cs typeface="Arial" charset="0"/>
              </a:defRPr>
            </a:lvl1pPr>
            <a:lvl2pPr marL="742950" indent="-285750" defTabSz="457200">
              <a:spcBef>
                <a:spcPct val="20000"/>
              </a:spcBef>
              <a:buChar char="–"/>
              <a:defRPr sz="2800">
                <a:solidFill>
                  <a:schemeClr val="tx1"/>
                </a:solidFill>
                <a:latin typeface="Arial" charset="0"/>
                <a:cs typeface="Arial" charset="0"/>
              </a:defRPr>
            </a:lvl2pPr>
            <a:lvl3pPr marL="1143000" indent="-228600" defTabSz="457200">
              <a:spcBef>
                <a:spcPct val="20000"/>
              </a:spcBef>
              <a:buClr>
                <a:schemeClr val="hlink"/>
              </a:buClr>
              <a:buFont typeface="Wingdings" pitchFamily="2" charset="2"/>
              <a:buChar char="§"/>
              <a:defRPr sz="2400">
                <a:solidFill>
                  <a:schemeClr val="tx1"/>
                </a:solidFill>
                <a:latin typeface="Arial" charset="0"/>
                <a:cs typeface="Arial" charset="0"/>
              </a:defRPr>
            </a:lvl3pPr>
            <a:lvl4pPr marL="1600200" indent="-228600" defTabSz="457200">
              <a:spcBef>
                <a:spcPct val="20000"/>
              </a:spcBef>
              <a:buChar char="–"/>
              <a:defRPr sz="2000">
                <a:solidFill>
                  <a:schemeClr val="tx1"/>
                </a:solidFill>
                <a:latin typeface="Arial" charset="0"/>
                <a:cs typeface="Arial" charset="0"/>
              </a:defRPr>
            </a:lvl4pPr>
            <a:lvl5pPr marL="2057400" indent="-228600" defTabSz="457200">
              <a:spcBef>
                <a:spcPct val="20000"/>
              </a:spcBef>
              <a:buClr>
                <a:schemeClr val="hlink"/>
              </a:buClr>
              <a:buFont typeface="Wingdings" pitchFamily="2" charset="2"/>
              <a:buChar char="§"/>
              <a:defRPr sz="2000">
                <a:solidFill>
                  <a:schemeClr val="tx1"/>
                </a:solidFill>
                <a:latin typeface="Arial" charset="0"/>
                <a:cs typeface="Arial" charset="0"/>
              </a:defRPr>
            </a:lvl5pPr>
            <a:lvl6pPr marL="2514600" indent="-228600" defTabSz="4572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cs typeface="Arial" charset="0"/>
              </a:defRPr>
            </a:lvl6pPr>
            <a:lvl7pPr marL="2971800" indent="-228600" defTabSz="4572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cs typeface="Arial" charset="0"/>
              </a:defRPr>
            </a:lvl7pPr>
            <a:lvl8pPr marL="3429000" indent="-228600" defTabSz="4572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cs typeface="Arial" charset="0"/>
              </a:defRPr>
            </a:lvl8pPr>
            <a:lvl9pPr marL="3886200" indent="-228600" defTabSz="4572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cs typeface="Arial" charset="0"/>
              </a:defRPr>
            </a:lvl9pPr>
          </a:lstStyle>
          <a:p>
            <a:pPr eaLnBrk="1" hangingPunct="1">
              <a:buClrTx/>
              <a:buFont typeface="Arial" charset="0"/>
              <a:buChar char="•"/>
            </a:pPr>
            <a:r>
              <a:rPr lang="en-AU" altLang="en-US" sz="2000" b="1">
                <a:solidFill>
                  <a:srgbClr val="000000"/>
                </a:solidFill>
              </a:rPr>
              <a:t>Greater productivity</a:t>
            </a:r>
          </a:p>
          <a:p>
            <a:pPr eaLnBrk="1" hangingPunct="1">
              <a:buClrTx/>
              <a:buFont typeface="Arial" charset="0"/>
              <a:buChar char="•"/>
            </a:pPr>
            <a:r>
              <a:rPr lang="en-AU" altLang="en-US" sz="2000" b="1">
                <a:solidFill>
                  <a:srgbClr val="000000"/>
                </a:solidFill>
              </a:rPr>
              <a:t>Greater employment and earnings</a:t>
            </a:r>
          </a:p>
          <a:p>
            <a:pPr eaLnBrk="1" hangingPunct="1">
              <a:buClrTx/>
              <a:buFont typeface="Arial" charset="0"/>
              <a:buChar char="•"/>
            </a:pPr>
            <a:r>
              <a:rPr lang="en-AU" altLang="en-US" sz="2000" b="1">
                <a:solidFill>
                  <a:srgbClr val="000000"/>
                </a:solidFill>
              </a:rPr>
              <a:t>Better relationships</a:t>
            </a:r>
          </a:p>
          <a:p>
            <a:pPr eaLnBrk="1" hangingPunct="1">
              <a:buClrTx/>
              <a:buFont typeface="Arial" charset="0"/>
              <a:buChar char="•"/>
            </a:pPr>
            <a:r>
              <a:rPr lang="en-AU" altLang="en-US" sz="2000" b="1">
                <a:solidFill>
                  <a:srgbClr val="000000"/>
                </a:solidFill>
              </a:rPr>
              <a:t>Increased social cohesion</a:t>
            </a:r>
          </a:p>
          <a:p>
            <a:pPr eaLnBrk="1" hangingPunct="1">
              <a:buClrTx/>
              <a:buFont typeface="Arial" charset="0"/>
              <a:buChar char="•"/>
            </a:pPr>
            <a:r>
              <a:rPr lang="en-AU" altLang="en-US" sz="2000" b="1">
                <a:solidFill>
                  <a:srgbClr val="000000"/>
                </a:solidFill>
              </a:rPr>
              <a:t>Improved quality of life.</a:t>
            </a:r>
          </a:p>
          <a:p>
            <a:pPr eaLnBrk="1" hangingPunct="1">
              <a:buClrTx/>
              <a:buFont typeface="Arial" charset="0"/>
              <a:buChar char="•"/>
            </a:pPr>
            <a:endParaRPr lang="en-AU" altLang="en-US" sz="2200">
              <a:solidFill>
                <a:srgbClr val="4AC2FF"/>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200" dirty="0" smtClean="0">
                <a:solidFill>
                  <a:srgbClr val="000000"/>
                </a:solidFill>
              </a:rPr>
              <a:t>Sgt. Kevin Briggs (retired CHP)</a:t>
            </a:r>
            <a:br>
              <a:rPr lang="en-US" sz="3200" dirty="0" smtClean="0">
                <a:solidFill>
                  <a:srgbClr val="000000"/>
                </a:solidFill>
              </a:rPr>
            </a:br>
            <a:r>
              <a:rPr lang="en-US" sz="3200" dirty="0" smtClean="0">
                <a:solidFill>
                  <a:srgbClr val="000000"/>
                </a:solidFill>
              </a:rPr>
              <a:t>Guardian of the Golden Gate Bridge</a:t>
            </a:r>
          </a:p>
        </p:txBody>
      </p:sp>
      <p:pic>
        <p:nvPicPr>
          <p:cNvPr id="2765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33600" y="1981200"/>
            <a:ext cx="4876800" cy="38100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5075"/>
            <a:ext cx="4343400" cy="857250"/>
          </a:xfrm>
        </p:spPr>
        <p:txBody>
          <a:bodyPr>
            <a:normAutofit/>
          </a:bodyPr>
          <a:lstStyle/>
          <a:p>
            <a:pPr algn="l" eaLnBrk="1" hangingPunct="1">
              <a:defRPr/>
            </a:pPr>
            <a:r>
              <a:rPr lang="en-US" sz="4000" b="1" dirty="0" smtClean="0"/>
              <a:t>A balancing act</a:t>
            </a:r>
            <a:endParaRPr lang="en-US" sz="4000" b="1" dirty="0"/>
          </a:p>
        </p:txBody>
      </p:sp>
      <p:sp>
        <p:nvSpPr>
          <p:cNvPr id="3" name="Content Placeholder 2"/>
          <p:cNvSpPr>
            <a:spLocks noGrp="1"/>
          </p:cNvSpPr>
          <p:nvPr>
            <p:ph idx="1"/>
          </p:nvPr>
        </p:nvSpPr>
        <p:spPr>
          <a:xfrm>
            <a:off x="457200" y="2263775"/>
            <a:ext cx="3048000" cy="3003550"/>
          </a:xfrm>
        </p:spPr>
        <p:txBody>
          <a:bodyPr>
            <a:normAutofit/>
          </a:bodyPr>
          <a:lstStyle/>
          <a:p>
            <a:pPr eaLnBrk="1" hangingPunct="1">
              <a:defRPr/>
            </a:pPr>
            <a:r>
              <a:rPr lang="en-US" sz="2000" dirty="0" smtClean="0"/>
              <a:t>Having a balance across mental, physical and social health leads to overall wellbeing!</a:t>
            </a:r>
            <a:endParaRPr lang="en-US" sz="2000" dirty="0"/>
          </a:p>
        </p:txBody>
      </p:sp>
      <p:graphicFrame>
        <p:nvGraphicFramePr>
          <p:cNvPr id="6" name="Diagram 5"/>
          <p:cNvGraphicFramePr/>
          <p:nvPr/>
        </p:nvGraphicFramePr>
        <p:xfrm>
          <a:off x="2819400" y="2091928"/>
          <a:ext cx="5486400" cy="3733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4450"/>
            <a:ext cx="8229600" cy="857250"/>
          </a:xfrm>
        </p:spPr>
        <p:txBody>
          <a:bodyPr>
            <a:normAutofit/>
          </a:bodyPr>
          <a:lstStyle/>
          <a:p>
            <a:pPr eaLnBrk="1" hangingPunct="1">
              <a:defRPr/>
            </a:pPr>
            <a:r>
              <a:rPr lang="en-US" sz="4000" dirty="0"/>
              <a:t>What </a:t>
            </a:r>
            <a:r>
              <a:rPr lang="en-US" sz="4000" dirty="0" smtClean="0"/>
              <a:t>is self-care? </a:t>
            </a:r>
            <a:endParaRPr lang="en-US" sz="4000" dirty="0"/>
          </a:p>
        </p:txBody>
      </p:sp>
      <p:sp>
        <p:nvSpPr>
          <p:cNvPr id="3" name="Content Placeholder 2"/>
          <p:cNvSpPr>
            <a:spLocks noGrp="1"/>
          </p:cNvSpPr>
          <p:nvPr>
            <p:ph idx="1"/>
          </p:nvPr>
        </p:nvSpPr>
        <p:spPr>
          <a:xfrm>
            <a:off x="457200" y="2343150"/>
            <a:ext cx="8229600" cy="2838450"/>
          </a:xfrm>
        </p:spPr>
        <p:txBody>
          <a:bodyPr>
            <a:normAutofit/>
          </a:bodyPr>
          <a:lstStyle/>
          <a:p>
            <a:pPr eaLnBrk="1" hangingPunct="1">
              <a:defRPr/>
            </a:pPr>
            <a:r>
              <a:rPr lang="en-US" sz="2200" dirty="0" smtClean="0">
                <a:solidFill>
                  <a:srgbClr val="000000"/>
                </a:solidFill>
              </a:rPr>
              <a:t>More </a:t>
            </a:r>
            <a:r>
              <a:rPr lang="en-US" sz="2200" dirty="0">
                <a:solidFill>
                  <a:srgbClr val="000000"/>
                </a:solidFill>
              </a:rPr>
              <a:t>than </a:t>
            </a:r>
            <a:r>
              <a:rPr lang="en-US" sz="2200" dirty="0" smtClean="0">
                <a:solidFill>
                  <a:srgbClr val="000000"/>
                </a:solidFill>
              </a:rPr>
              <a:t>having a hot bath. </a:t>
            </a:r>
          </a:p>
          <a:p>
            <a:pPr eaLnBrk="1" hangingPunct="1">
              <a:defRPr/>
            </a:pPr>
            <a:r>
              <a:rPr lang="en-AU" sz="2200" dirty="0" smtClean="0">
                <a:solidFill>
                  <a:srgbClr val="000000"/>
                </a:solidFill>
              </a:rPr>
              <a:t>Self-care </a:t>
            </a:r>
            <a:r>
              <a:rPr lang="en-AU" sz="2200" dirty="0">
                <a:solidFill>
                  <a:srgbClr val="000000"/>
                </a:solidFill>
              </a:rPr>
              <a:t>refers to activities undertaken with the intention of enhancing energy, restoring health and reducing stress</a:t>
            </a:r>
            <a:r>
              <a:rPr lang="en-AU" sz="2200" dirty="0" smtClean="0">
                <a:solidFill>
                  <a:srgbClr val="000000"/>
                </a:solidFill>
              </a:rPr>
              <a:t>.</a:t>
            </a:r>
          </a:p>
          <a:p>
            <a:pPr eaLnBrk="1" hangingPunct="1">
              <a:defRPr/>
            </a:pPr>
            <a:r>
              <a:rPr lang="en-US" sz="2200" dirty="0" smtClean="0">
                <a:solidFill>
                  <a:srgbClr val="000000"/>
                </a:solidFill>
              </a:rPr>
              <a:t>Benefits:</a:t>
            </a:r>
          </a:p>
          <a:p>
            <a:pPr lvl="1" eaLnBrk="1" hangingPunct="1">
              <a:defRPr/>
            </a:pPr>
            <a:r>
              <a:rPr lang="en-US" sz="2000" dirty="0" smtClean="0">
                <a:solidFill>
                  <a:srgbClr val="000000"/>
                </a:solidFill>
              </a:rPr>
              <a:t>greater </a:t>
            </a:r>
            <a:r>
              <a:rPr lang="en-US" sz="2000" dirty="0">
                <a:solidFill>
                  <a:srgbClr val="000000"/>
                </a:solidFill>
              </a:rPr>
              <a:t>capacity to manage </a:t>
            </a:r>
            <a:r>
              <a:rPr lang="en-US" sz="2000" dirty="0" smtClean="0">
                <a:solidFill>
                  <a:srgbClr val="000000"/>
                </a:solidFill>
              </a:rPr>
              <a:t>stress</a:t>
            </a:r>
          </a:p>
          <a:p>
            <a:pPr lvl="1" eaLnBrk="1" hangingPunct="1">
              <a:defRPr/>
            </a:pPr>
            <a:r>
              <a:rPr lang="en-US" sz="2000" dirty="0" smtClean="0">
                <a:solidFill>
                  <a:srgbClr val="000000"/>
                </a:solidFill>
              </a:rPr>
              <a:t>increased resilience</a:t>
            </a:r>
          </a:p>
          <a:p>
            <a:pPr lvl="1" eaLnBrk="1" hangingPunct="1">
              <a:defRPr/>
            </a:pPr>
            <a:r>
              <a:rPr lang="en-US" sz="2000" dirty="0" smtClean="0">
                <a:solidFill>
                  <a:srgbClr val="000000"/>
                </a:solidFill>
              </a:rPr>
              <a:t>reduced </a:t>
            </a:r>
            <a:r>
              <a:rPr lang="en-US" sz="2000" dirty="0">
                <a:solidFill>
                  <a:srgbClr val="000000"/>
                </a:solidFill>
              </a:rPr>
              <a:t>symptoms of mental health </a:t>
            </a:r>
            <a:r>
              <a:rPr lang="en-US" sz="2000" dirty="0" smtClean="0">
                <a:solidFill>
                  <a:srgbClr val="000000"/>
                </a:solidFill>
              </a:rPr>
              <a:t>problems.</a:t>
            </a:r>
          </a:p>
          <a:p>
            <a:pPr eaLnBrk="1" hangingPunct="1">
              <a:defRPr/>
            </a:pPr>
            <a:endParaRPr lang="en-US" dirty="0" smtClean="0"/>
          </a:p>
          <a:p>
            <a:pPr eaLnBrk="1" hangingPunct="1">
              <a:defRPr/>
            </a:pPr>
            <a:endParaRPr lang="en-US" dirty="0" smtClean="0"/>
          </a:p>
          <a:p>
            <a:pPr eaLnBrk="1" hangingPunct="1">
              <a:defRPr/>
            </a:pPr>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857250"/>
          </a:xfrm>
        </p:spPr>
        <p:txBody>
          <a:bodyPr>
            <a:normAutofit/>
          </a:bodyPr>
          <a:lstStyle/>
          <a:p>
            <a:pPr eaLnBrk="1" hangingPunct="1">
              <a:defRPr/>
            </a:pPr>
            <a:r>
              <a:rPr lang="en-US" sz="4000" dirty="0" smtClean="0">
                <a:solidFill>
                  <a:srgbClr val="000000"/>
                </a:solidFill>
              </a:rPr>
              <a:t>Self-care: Looking after yourself</a:t>
            </a:r>
            <a:endParaRPr lang="en-US" sz="4000" dirty="0">
              <a:solidFill>
                <a:srgbClr val="000000"/>
              </a:solidFill>
            </a:endParaRPr>
          </a:p>
        </p:txBody>
      </p:sp>
      <p:sp>
        <p:nvSpPr>
          <p:cNvPr id="3" name="Content Placeholder 2"/>
          <p:cNvSpPr>
            <a:spLocks noGrp="1"/>
          </p:cNvSpPr>
          <p:nvPr>
            <p:ph idx="1"/>
          </p:nvPr>
        </p:nvSpPr>
        <p:spPr>
          <a:xfrm>
            <a:off x="457200" y="2171700"/>
            <a:ext cx="3810000" cy="3238500"/>
          </a:xfrm>
        </p:spPr>
        <p:txBody>
          <a:bodyPr>
            <a:noAutofit/>
          </a:bodyPr>
          <a:lstStyle/>
          <a:p>
            <a:pPr marL="0" indent="0" eaLnBrk="1" hangingPunct="1">
              <a:buFont typeface="Wingdings" pitchFamily="2" charset="2"/>
              <a:buNone/>
              <a:defRPr/>
            </a:pPr>
            <a:r>
              <a:rPr lang="en-US" sz="1400" b="1" dirty="0">
                <a:solidFill>
                  <a:srgbClr val="000000"/>
                </a:solidFill>
              </a:rPr>
              <a:t>Physically: </a:t>
            </a:r>
          </a:p>
          <a:p>
            <a:pPr marL="533400" eaLnBrk="1" hangingPunct="1">
              <a:defRPr/>
            </a:pPr>
            <a:r>
              <a:rPr lang="en-US" sz="1400" dirty="0">
                <a:solidFill>
                  <a:srgbClr val="000000"/>
                </a:solidFill>
              </a:rPr>
              <a:t>Healthy diet, regular exercise and adequate </a:t>
            </a:r>
            <a:r>
              <a:rPr lang="en-US" sz="1400" dirty="0" smtClean="0">
                <a:solidFill>
                  <a:srgbClr val="000000"/>
                </a:solidFill>
              </a:rPr>
              <a:t>sleep; </a:t>
            </a:r>
            <a:endParaRPr lang="en-US" sz="1400" dirty="0">
              <a:solidFill>
                <a:srgbClr val="000000"/>
              </a:solidFill>
            </a:endParaRPr>
          </a:p>
          <a:p>
            <a:pPr marL="533400" eaLnBrk="1" hangingPunct="1">
              <a:defRPr/>
            </a:pPr>
            <a:r>
              <a:rPr lang="en-US" sz="1400" dirty="0">
                <a:solidFill>
                  <a:srgbClr val="000000"/>
                </a:solidFill>
              </a:rPr>
              <a:t>Monitor and manage your stress in positive </a:t>
            </a:r>
            <a:r>
              <a:rPr lang="en-US" sz="1400" dirty="0" smtClean="0">
                <a:solidFill>
                  <a:srgbClr val="000000"/>
                </a:solidFill>
              </a:rPr>
              <a:t>ways; </a:t>
            </a:r>
            <a:endParaRPr lang="en-US" sz="1400" dirty="0">
              <a:solidFill>
                <a:srgbClr val="000000"/>
              </a:solidFill>
            </a:endParaRPr>
          </a:p>
          <a:p>
            <a:pPr marL="533400" eaLnBrk="1" hangingPunct="1">
              <a:defRPr/>
            </a:pPr>
            <a:r>
              <a:rPr lang="en-US" sz="1400" dirty="0">
                <a:solidFill>
                  <a:srgbClr val="000000"/>
                </a:solidFill>
              </a:rPr>
              <a:t>Make time for relaxation and </a:t>
            </a:r>
            <a:r>
              <a:rPr lang="en-US" sz="1400" dirty="0" smtClean="0">
                <a:solidFill>
                  <a:srgbClr val="000000"/>
                </a:solidFill>
              </a:rPr>
              <a:t>fun; and</a:t>
            </a:r>
            <a:endParaRPr lang="en-US" sz="1400" dirty="0">
              <a:solidFill>
                <a:srgbClr val="000000"/>
              </a:solidFill>
            </a:endParaRPr>
          </a:p>
          <a:p>
            <a:pPr marL="533400" eaLnBrk="1" hangingPunct="1">
              <a:defRPr/>
            </a:pPr>
            <a:r>
              <a:rPr lang="en-US" sz="1400" dirty="0">
                <a:solidFill>
                  <a:srgbClr val="000000"/>
                </a:solidFill>
              </a:rPr>
              <a:t>Limit the use of alcohol and other </a:t>
            </a:r>
            <a:r>
              <a:rPr lang="en-US" sz="1400" dirty="0" smtClean="0">
                <a:solidFill>
                  <a:srgbClr val="000000"/>
                </a:solidFill>
              </a:rPr>
              <a:t>substances. </a:t>
            </a:r>
            <a:endParaRPr lang="en-US" sz="1400" dirty="0">
              <a:solidFill>
                <a:srgbClr val="000000"/>
              </a:solidFill>
            </a:endParaRPr>
          </a:p>
          <a:p>
            <a:pPr marL="0" indent="0" eaLnBrk="1" hangingPunct="1">
              <a:buFont typeface="Wingdings" pitchFamily="2" charset="2"/>
              <a:buNone/>
              <a:defRPr/>
            </a:pPr>
            <a:r>
              <a:rPr lang="en-US" sz="1400" b="1" dirty="0">
                <a:solidFill>
                  <a:srgbClr val="000000"/>
                </a:solidFill>
              </a:rPr>
              <a:t>Relationships:</a:t>
            </a:r>
          </a:p>
          <a:p>
            <a:pPr marL="533400" eaLnBrk="1" hangingPunct="1">
              <a:defRPr/>
            </a:pPr>
            <a:r>
              <a:rPr lang="en-US" sz="1400" dirty="0">
                <a:solidFill>
                  <a:srgbClr val="000000"/>
                </a:solidFill>
              </a:rPr>
              <a:t>Foster and maintain your personal </a:t>
            </a:r>
            <a:r>
              <a:rPr lang="en-US" sz="1400" dirty="0" smtClean="0">
                <a:solidFill>
                  <a:srgbClr val="000000"/>
                </a:solidFill>
              </a:rPr>
              <a:t>relationships; and </a:t>
            </a:r>
            <a:endParaRPr lang="en-US" sz="1400" dirty="0">
              <a:solidFill>
                <a:srgbClr val="000000"/>
              </a:solidFill>
            </a:endParaRPr>
          </a:p>
          <a:p>
            <a:pPr marL="533400" eaLnBrk="1" hangingPunct="1">
              <a:defRPr/>
            </a:pPr>
            <a:r>
              <a:rPr lang="en-US" sz="1400" dirty="0">
                <a:solidFill>
                  <a:srgbClr val="000000"/>
                </a:solidFill>
              </a:rPr>
              <a:t>Strive for balance between your </a:t>
            </a:r>
            <a:r>
              <a:rPr lang="en-US" sz="1400" dirty="0" smtClean="0">
                <a:solidFill>
                  <a:srgbClr val="000000"/>
                </a:solidFill>
              </a:rPr>
              <a:t>work </a:t>
            </a:r>
            <a:r>
              <a:rPr lang="en-US" sz="1400" dirty="0">
                <a:solidFill>
                  <a:srgbClr val="000000"/>
                </a:solidFill>
              </a:rPr>
              <a:t>and your personal </a:t>
            </a:r>
            <a:r>
              <a:rPr lang="en-US" sz="1400" dirty="0" smtClean="0">
                <a:solidFill>
                  <a:srgbClr val="000000"/>
                </a:solidFill>
              </a:rPr>
              <a:t>life.</a:t>
            </a:r>
            <a:endParaRPr lang="en-US" sz="1400" dirty="0">
              <a:solidFill>
                <a:srgbClr val="000000"/>
              </a:solidFill>
            </a:endParaRPr>
          </a:p>
        </p:txBody>
      </p:sp>
      <p:sp>
        <p:nvSpPr>
          <p:cNvPr id="5" name="TextBox 4"/>
          <p:cNvSpPr txBox="1"/>
          <p:nvPr/>
        </p:nvSpPr>
        <p:spPr>
          <a:xfrm>
            <a:off x="4343400" y="2286000"/>
            <a:ext cx="4343400" cy="3009900"/>
          </a:xfrm>
          <a:prstGeom prst="rect">
            <a:avLst/>
          </a:prstGeom>
          <a:noFill/>
        </p:spPr>
        <p:txBody>
          <a:bodyPr>
            <a:spAutoFit/>
          </a:bodyPr>
          <a:lstStyle/>
          <a:p>
            <a:pPr eaLnBrk="1" hangingPunct="1">
              <a:spcBef>
                <a:spcPct val="20000"/>
              </a:spcBef>
              <a:defRPr/>
            </a:pPr>
            <a:r>
              <a:rPr lang="en-US" sz="1400" b="1" dirty="0">
                <a:solidFill>
                  <a:srgbClr val="000000"/>
                </a:solidFill>
                <a:latin typeface="Arial" pitchFamily="34" charset="0"/>
                <a:cs typeface="Arial" pitchFamily="34" charset="0"/>
              </a:rPr>
              <a:t>Work/study:</a:t>
            </a:r>
          </a:p>
          <a:p>
            <a:pPr marL="533400" indent="-342900" eaLnBrk="1" hangingPunct="1">
              <a:spcBef>
                <a:spcPct val="20000"/>
              </a:spcBef>
              <a:buFont typeface="Arial" pitchFamily="34" charset="0"/>
              <a:buChar char="•"/>
              <a:defRPr/>
            </a:pPr>
            <a:r>
              <a:rPr lang="en-US" sz="1400" dirty="0">
                <a:solidFill>
                  <a:srgbClr val="000000"/>
                </a:solidFill>
                <a:latin typeface="Arial" pitchFamily="34" charset="0"/>
                <a:cs typeface="Arial" pitchFamily="34" charset="0"/>
              </a:rPr>
              <a:t>Develop interests and friendships outside of your work/study environment. </a:t>
            </a:r>
          </a:p>
          <a:p>
            <a:pPr eaLnBrk="1" hangingPunct="1">
              <a:spcBef>
                <a:spcPct val="20000"/>
              </a:spcBef>
              <a:defRPr/>
            </a:pPr>
            <a:r>
              <a:rPr lang="en-US" sz="1400" b="1" dirty="0">
                <a:solidFill>
                  <a:srgbClr val="000000"/>
                </a:solidFill>
                <a:latin typeface="Arial" pitchFamily="34" charset="0"/>
                <a:cs typeface="Arial" pitchFamily="34" charset="0"/>
              </a:rPr>
              <a:t>Spirituality:</a:t>
            </a:r>
          </a:p>
          <a:p>
            <a:pPr marL="533400" indent="-355600" eaLnBrk="1" hangingPunct="1">
              <a:spcBef>
                <a:spcPct val="20000"/>
              </a:spcBef>
              <a:buFont typeface="Arial" pitchFamily="34" charset="0"/>
              <a:buChar char="•"/>
              <a:defRPr/>
            </a:pPr>
            <a:r>
              <a:rPr lang="en-US" sz="1400" dirty="0">
                <a:solidFill>
                  <a:srgbClr val="000000"/>
                </a:solidFill>
                <a:latin typeface="Arial" pitchFamily="34" charset="0"/>
                <a:cs typeface="Arial" pitchFamily="34" charset="0"/>
              </a:rPr>
              <a:t>If you have spiritual beliefs, make time for regular spiritual practice, or relationships with others who share your philosophy. </a:t>
            </a:r>
          </a:p>
          <a:p>
            <a:pPr eaLnBrk="1" hangingPunct="1">
              <a:spcBef>
                <a:spcPct val="20000"/>
              </a:spcBef>
              <a:defRPr/>
            </a:pPr>
            <a:r>
              <a:rPr lang="en-US" sz="1400" b="1" dirty="0">
                <a:solidFill>
                  <a:srgbClr val="000000"/>
                </a:solidFill>
                <a:latin typeface="Arial" pitchFamily="34" charset="0"/>
                <a:cs typeface="Arial" pitchFamily="34" charset="0"/>
              </a:rPr>
              <a:t>Asking for help:</a:t>
            </a:r>
          </a:p>
          <a:p>
            <a:pPr marL="533400" indent="-355600" eaLnBrk="1" hangingPunct="1">
              <a:spcBef>
                <a:spcPct val="20000"/>
              </a:spcBef>
              <a:buFont typeface="Arial" pitchFamily="34" charset="0"/>
              <a:buChar char="•"/>
              <a:defRPr/>
            </a:pPr>
            <a:r>
              <a:rPr lang="en-US" sz="1400" dirty="0">
                <a:solidFill>
                  <a:srgbClr val="000000"/>
                </a:solidFill>
                <a:latin typeface="Arial" pitchFamily="34" charset="0"/>
                <a:cs typeface="Arial" pitchFamily="34" charset="0"/>
              </a:rPr>
              <a:t>Reach out for support when you need it.</a:t>
            </a:r>
          </a:p>
          <a:p>
            <a:pPr eaLnBrk="1" hangingPunct="1">
              <a:spcBef>
                <a:spcPct val="20000"/>
              </a:spcBef>
              <a:defRPr/>
            </a:pPr>
            <a:endParaRPr lang="en-US" sz="600" i="1" dirty="0">
              <a:solidFill>
                <a:srgbClr val="000000"/>
              </a:solidFill>
              <a:latin typeface="Arial" pitchFamily="34" charset="0"/>
              <a:cs typeface="Arial" pitchFamily="34" charset="0"/>
            </a:endParaRPr>
          </a:p>
          <a:p>
            <a:pPr eaLnBrk="1" hangingPunct="1">
              <a:spcBef>
                <a:spcPct val="20000"/>
              </a:spcBef>
              <a:defRPr/>
            </a:pPr>
            <a:endParaRPr lang="en-US" sz="600" i="1" dirty="0">
              <a:solidFill>
                <a:srgbClr val="000000"/>
              </a:solidFill>
              <a:latin typeface="Arial" pitchFamily="34" charset="0"/>
              <a:cs typeface="Arial" pitchFamily="34" charset="0"/>
            </a:endParaRPr>
          </a:p>
          <a:p>
            <a:pPr eaLnBrk="1" hangingPunct="1">
              <a:spcBef>
                <a:spcPct val="20000"/>
              </a:spcBef>
              <a:defRPr/>
            </a:pPr>
            <a:r>
              <a:rPr lang="en-US" sz="1600" i="1" dirty="0">
                <a:solidFill>
                  <a:srgbClr val="000000"/>
                </a:solidFill>
                <a:latin typeface="Arial" pitchFamily="34" charset="0"/>
                <a:cs typeface="Arial" pitchFamily="34" charset="0"/>
              </a:rPr>
              <a:t>Wellbeing and self-care</a:t>
            </a:r>
            <a:r>
              <a:rPr lang="en-US" sz="1600" dirty="0">
                <a:solidFill>
                  <a:srgbClr val="000000"/>
                </a:solidFill>
                <a:latin typeface="Arial" pitchFamily="34" charset="0"/>
                <a:cs typeface="Arial" pitchFamily="34" charset="0"/>
              </a:rPr>
              <a:t> fact sheet www.responseability.org</a:t>
            </a:r>
            <a:endParaRPr lang="en-US" sz="2400" dirty="0">
              <a:solidFill>
                <a:srgbClr val="000000"/>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4450"/>
            <a:ext cx="8229600" cy="857250"/>
          </a:xfrm>
        </p:spPr>
        <p:txBody>
          <a:bodyPr/>
          <a:lstStyle/>
          <a:p>
            <a:pPr eaLnBrk="1" hangingPunct="1">
              <a:defRPr/>
            </a:pPr>
            <a:r>
              <a:rPr lang="en-US" sz="4000" dirty="0" smtClean="0"/>
              <a:t>Self-care…challenges</a:t>
            </a:r>
            <a:endParaRPr lang="en-US" dirty="0"/>
          </a:p>
        </p:txBody>
      </p:sp>
      <p:sp>
        <p:nvSpPr>
          <p:cNvPr id="3" name="Content Placeholder 2"/>
          <p:cNvSpPr>
            <a:spLocks noGrp="1"/>
          </p:cNvSpPr>
          <p:nvPr>
            <p:ph idx="1"/>
          </p:nvPr>
        </p:nvSpPr>
        <p:spPr>
          <a:xfrm>
            <a:off x="457200" y="2209800"/>
            <a:ext cx="4953000" cy="3352800"/>
          </a:xfrm>
        </p:spPr>
        <p:txBody>
          <a:bodyPr>
            <a:noAutofit/>
          </a:bodyPr>
          <a:lstStyle/>
          <a:p>
            <a:pPr eaLnBrk="1" hangingPunct="1">
              <a:spcBef>
                <a:spcPts val="0"/>
              </a:spcBef>
              <a:defRPr/>
            </a:pPr>
            <a:r>
              <a:rPr lang="en-AU" sz="2000" dirty="0" smtClean="0">
                <a:solidFill>
                  <a:srgbClr val="FF0000"/>
                </a:solidFill>
              </a:rPr>
              <a:t>Carer mindset </a:t>
            </a:r>
          </a:p>
          <a:p>
            <a:pPr eaLnBrk="1" hangingPunct="1">
              <a:spcBef>
                <a:spcPts val="0"/>
              </a:spcBef>
              <a:defRPr/>
            </a:pPr>
            <a:r>
              <a:rPr lang="en-US" sz="2000" dirty="0" smtClean="0"/>
              <a:t>Superhero mindset</a:t>
            </a:r>
          </a:p>
          <a:p>
            <a:pPr eaLnBrk="1" hangingPunct="1">
              <a:spcBef>
                <a:spcPts val="0"/>
              </a:spcBef>
              <a:defRPr/>
            </a:pPr>
            <a:r>
              <a:rPr lang="en-AU" sz="2000" dirty="0" smtClean="0"/>
              <a:t>Time</a:t>
            </a:r>
          </a:p>
          <a:p>
            <a:pPr eaLnBrk="1" hangingPunct="1">
              <a:spcBef>
                <a:spcPts val="0"/>
              </a:spcBef>
              <a:defRPr/>
            </a:pPr>
            <a:r>
              <a:rPr lang="en-AU" sz="2000" dirty="0" smtClean="0"/>
              <a:t>Competing priorities</a:t>
            </a:r>
          </a:p>
          <a:p>
            <a:pPr eaLnBrk="1" hangingPunct="1">
              <a:spcBef>
                <a:spcPts val="0"/>
              </a:spcBef>
              <a:defRPr/>
            </a:pPr>
            <a:r>
              <a:rPr lang="en-AU" sz="2000" dirty="0" smtClean="0"/>
              <a:t>Perceived value </a:t>
            </a:r>
          </a:p>
          <a:p>
            <a:pPr eaLnBrk="1" hangingPunct="1">
              <a:spcBef>
                <a:spcPts val="0"/>
              </a:spcBef>
              <a:defRPr/>
            </a:pPr>
            <a:r>
              <a:rPr lang="en-US" sz="2000" dirty="0" smtClean="0"/>
              <a:t>Not part of routine</a:t>
            </a:r>
          </a:p>
          <a:p>
            <a:pPr eaLnBrk="1" hangingPunct="1">
              <a:spcBef>
                <a:spcPts val="0"/>
              </a:spcBef>
              <a:defRPr/>
            </a:pPr>
            <a:r>
              <a:rPr lang="en-US" sz="2000" dirty="0" smtClean="0"/>
              <a:t>Workplace culture</a:t>
            </a:r>
          </a:p>
          <a:p>
            <a:pPr eaLnBrk="1" hangingPunct="1">
              <a:spcBef>
                <a:spcPts val="0"/>
              </a:spcBef>
              <a:defRPr/>
            </a:pPr>
            <a:r>
              <a:rPr lang="en-US" sz="2000" dirty="0" smtClean="0"/>
              <a:t>Lack of role models/support</a:t>
            </a:r>
          </a:p>
          <a:p>
            <a:pPr eaLnBrk="1" hangingPunct="1">
              <a:defRPr/>
            </a:pPr>
            <a:endParaRPr lang="en-US" sz="2000" dirty="0" smtClean="0"/>
          </a:p>
          <a:p>
            <a:pPr eaLnBrk="1" hangingPunct="1">
              <a:defRPr/>
            </a:pPr>
            <a:endParaRPr lang="en-US" sz="2000" dirty="0" smtClean="0"/>
          </a:p>
          <a:p>
            <a:pPr eaLnBrk="1" hangingPunct="1">
              <a:defRPr/>
            </a:pPr>
            <a:endParaRPr lang="en-US" sz="2000" dirty="0" smtClean="0"/>
          </a:p>
          <a:p>
            <a:pPr eaLnBrk="1" hangingPunct="1">
              <a:defRPr/>
            </a:pPr>
            <a:endParaRPr lang="en-US" sz="2000" dirty="0"/>
          </a:p>
        </p:txBody>
      </p:sp>
      <p:sp>
        <p:nvSpPr>
          <p:cNvPr id="7" name="Oval Callout 6"/>
          <p:cNvSpPr/>
          <p:nvPr/>
        </p:nvSpPr>
        <p:spPr>
          <a:xfrm>
            <a:off x="4124325" y="2087563"/>
            <a:ext cx="3581400" cy="2514600"/>
          </a:xfrm>
          <a:prstGeom prst="wedgeEllipseCallout">
            <a:avLst>
              <a:gd name="adj1" fmla="val -82801"/>
              <a:gd name="adj2" fmla="val -35985"/>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AU" dirty="0"/>
          </a:p>
        </p:txBody>
      </p:sp>
      <p:sp>
        <p:nvSpPr>
          <p:cNvPr id="4" name="TextBox 3"/>
          <p:cNvSpPr txBox="1"/>
          <p:nvPr/>
        </p:nvSpPr>
        <p:spPr>
          <a:xfrm>
            <a:off x="4557713" y="2514600"/>
            <a:ext cx="2928937" cy="1662113"/>
          </a:xfrm>
          <a:prstGeom prst="rect">
            <a:avLst/>
          </a:prstGeom>
          <a:noFill/>
        </p:spPr>
        <p:txBody>
          <a:bodyPr>
            <a:spAutoFit/>
          </a:bodyPr>
          <a:lstStyle/>
          <a:p>
            <a:pPr marL="0" lvl="1" algn="ctr" eaLnBrk="1" hangingPunct="1">
              <a:defRPr/>
            </a:pPr>
            <a:r>
              <a:rPr lang="en-US" sz="2800" i="1" dirty="0">
                <a:solidFill>
                  <a:schemeClr val="accent6">
                    <a:lumMod val="75000"/>
                  </a:schemeClr>
                </a:solidFill>
                <a:latin typeface="Arial" pitchFamily="34" charset="0"/>
                <a:cs typeface="Arial" pitchFamily="34" charset="0"/>
              </a:rPr>
              <a:t>It is more important to help others, I’ll be ok</a:t>
            </a:r>
          </a:p>
          <a:p>
            <a:pPr eaLnBrk="1" hangingPunct="1">
              <a:defRPr/>
            </a:pPr>
            <a:endParaRPr lang="en-AU"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4450"/>
            <a:ext cx="8229600" cy="857250"/>
          </a:xfrm>
        </p:spPr>
        <p:txBody>
          <a:bodyPr/>
          <a:lstStyle/>
          <a:p>
            <a:pPr eaLnBrk="1" hangingPunct="1">
              <a:defRPr/>
            </a:pPr>
            <a:r>
              <a:rPr lang="en-US" sz="4000" dirty="0" smtClean="0"/>
              <a:t>Self-care…challenges</a:t>
            </a:r>
            <a:endParaRPr lang="en-US" dirty="0"/>
          </a:p>
        </p:txBody>
      </p:sp>
      <p:sp>
        <p:nvSpPr>
          <p:cNvPr id="3" name="Content Placeholder 2"/>
          <p:cNvSpPr>
            <a:spLocks noGrp="1"/>
          </p:cNvSpPr>
          <p:nvPr>
            <p:ph idx="1"/>
          </p:nvPr>
        </p:nvSpPr>
        <p:spPr>
          <a:xfrm>
            <a:off x="457200" y="2209800"/>
            <a:ext cx="4953000" cy="3352800"/>
          </a:xfrm>
        </p:spPr>
        <p:txBody>
          <a:bodyPr>
            <a:noAutofit/>
          </a:bodyPr>
          <a:lstStyle/>
          <a:p>
            <a:pPr eaLnBrk="1" hangingPunct="1">
              <a:spcBef>
                <a:spcPts val="0"/>
              </a:spcBef>
              <a:defRPr/>
            </a:pPr>
            <a:r>
              <a:rPr lang="en-AU" sz="2000" dirty="0" smtClean="0"/>
              <a:t>Carer mindset </a:t>
            </a:r>
          </a:p>
          <a:p>
            <a:pPr eaLnBrk="1" hangingPunct="1">
              <a:spcBef>
                <a:spcPts val="0"/>
              </a:spcBef>
              <a:defRPr/>
            </a:pPr>
            <a:r>
              <a:rPr lang="en-US" sz="2000" dirty="0" smtClean="0">
                <a:solidFill>
                  <a:srgbClr val="FF0000"/>
                </a:solidFill>
              </a:rPr>
              <a:t>Superhero mindset</a:t>
            </a:r>
          </a:p>
          <a:p>
            <a:pPr eaLnBrk="1" hangingPunct="1">
              <a:spcBef>
                <a:spcPts val="0"/>
              </a:spcBef>
              <a:defRPr/>
            </a:pPr>
            <a:r>
              <a:rPr lang="en-AU" sz="2000" dirty="0" smtClean="0"/>
              <a:t>Time</a:t>
            </a:r>
          </a:p>
          <a:p>
            <a:pPr eaLnBrk="1" hangingPunct="1">
              <a:spcBef>
                <a:spcPts val="0"/>
              </a:spcBef>
              <a:defRPr/>
            </a:pPr>
            <a:r>
              <a:rPr lang="en-AU" sz="2000" dirty="0" smtClean="0"/>
              <a:t>Competing priorities</a:t>
            </a:r>
          </a:p>
          <a:p>
            <a:pPr eaLnBrk="1" hangingPunct="1">
              <a:spcBef>
                <a:spcPts val="0"/>
              </a:spcBef>
              <a:defRPr/>
            </a:pPr>
            <a:r>
              <a:rPr lang="en-AU" sz="2000" dirty="0" smtClean="0"/>
              <a:t>Perceived value </a:t>
            </a:r>
          </a:p>
          <a:p>
            <a:pPr eaLnBrk="1" hangingPunct="1">
              <a:spcBef>
                <a:spcPts val="0"/>
              </a:spcBef>
              <a:defRPr/>
            </a:pPr>
            <a:r>
              <a:rPr lang="en-US" sz="2000" dirty="0" smtClean="0"/>
              <a:t>Not part of routine</a:t>
            </a:r>
          </a:p>
          <a:p>
            <a:pPr eaLnBrk="1" hangingPunct="1">
              <a:spcBef>
                <a:spcPts val="0"/>
              </a:spcBef>
              <a:defRPr/>
            </a:pPr>
            <a:r>
              <a:rPr lang="en-US" sz="2000" dirty="0" smtClean="0"/>
              <a:t>Workplace culture</a:t>
            </a:r>
          </a:p>
          <a:p>
            <a:pPr eaLnBrk="1" hangingPunct="1">
              <a:spcBef>
                <a:spcPts val="0"/>
              </a:spcBef>
              <a:defRPr/>
            </a:pPr>
            <a:r>
              <a:rPr lang="en-US" sz="2000" dirty="0" smtClean="0"/>
              <a:t>Lack of role models/support</a:t>
            </a:r>
          </a:p>
          <a:p>
            <a:pPr eaLnBrk="1" hangingPunct="1">
              <a:defRPr/>
            </a:pPr>
            <a:endParaRPr lang="en-US" sz="2000" dirty="0" smtClean="0"/>
          </a:p>
          <a:p>
            <a:pPr eaLnBrk="1" hangingPunct="1">
              <a:defRPr/>
            </a:pPr>
            <a:endParaRPr lang="en-US" sz="2000" dirty="0" smtClean="0"/>
          </a:p>
          <a:p>
            <a:pPr eaLnBrk="1" hangingPunct="1">
              <a:defRPr/>
            </a:pPr>
            <a:endParaRPr lang="en-US" sz="2000" dirty="0" smtClean="0"/>
          </a:p>
          <a:p>
            <a:pPr eaLnBrk="1" hangingPunct="1">
              <a:defRPr/>
            </a:pPr>
            <a:endParaRPr lang="en-US" sz="2000" dirty="0"/>
          </a:p>
        </p:txBody>
      </p:sp>
      <p:sp>
        <p:nvSpPr>
          <p:cNvPr id="7" name="Oval Callout 6"/>
          <p:cNvSpPr/>
          <p:nvPr/>
        </p:nvSpPr>
        <p:spPr>
          <a:xfrm>
            <a:off x="4124325" y="2087563"/>
            <a:ext cx="3581400" cy="2514600"/>
          </a:xfrm>
          <a:prstGeom prst="wedgeEllipseCallout">
            <a:avLst>
              <a:gd name="adj1" fmla="val -79875"/>
              <a:gd name="adj2" fmla="val -25379"/>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AU" dirty="0"/>
          </a:p>
        </p:txBody>
      </p:sp>
      <p:sp>
        <p:nvSpPr>
          <p:cNvPr id="4" name="TextBox 3"/>
          <p:cNvSpPr txBox="1"/>
          <p:nvPr/>
        </p:nvSpPr>
        <p:spPr>
          <a:xfrm>
            <a:off x="4343400" y="2868613"/>
            <a:ext cx="2928938" cy="954087"/>
          </a:xfrm>
          <a:prstGeom prst="rect">
            <a:avLst/>
          </a:prstGeom>
          <a:noFill/>
        </p:spPr>
        <p:txBody>
          <a:bodyPr>
            <a:spAutoFit/>
          </a:bodyPr>
          <a:lstStyle/>
          <a:p>
            <a:pPr lvl="1" algn="ctr" eaLnBrk="1" hangingPunct="1">
              <a:spcBef>
                <a:spcPct val="20000"/>
              </a:spcBef>
              <a:defRPr/>
            </a:pPr>
            <a:r>
              <a:rPr lang="en-US" sz="2800" i="1" dirty="0">
                <a:solidFill>
                  <a:schemeClr val="accent6">
                    <a:lumMod val="75000"/>
                  </a:schemeClr>
                </a:solidFill>
                <a:latin typeface="Arial" pitchFamily="34" charset="0"/>
                <a:cs typeface="Arial" pitchFamily="34" charset="0"/>
              </a:rPr>
              <a:t>I should be able to cope</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4450"/>
            <a:ext cx="8229600" cy="857250"/>
          </a:xfrm>
        </p:spPr>
        <p:txBody>
          <a:bodyPr/>
          <a:lstStyle/>
          <a:p>
            <a:pPr eaLnBrk="1" hangingPunct="1">
              <a:defRPr/>
            </a:pPr>
            <a:r>
              <a:rPr lang="en-US" sz="4000" dirty="0" smtClean="0"/>
              <a:t>Self-care…challenges</a:t>
            </a:r>
            <a:endParaRPr lang="en-US" dirty="0"/>
          </a:p>
        </p:txBody>
      </p:sp>
      <p:sp>
        <p:nvSpPr>
          <p:cNvPr id="3" name="Content Placeholder 2"/>
          <p:cNvSpPr>
            <a:spLocks noGrp="1"/>
          </p:cNvSpPr>
          <p:nvPr>
            <p:ph idx="1"/>
          </p:nvPr>
        </p:nvSpPr>
        <p:spPr>
          <a:xfrm>
            <a:off x="457200" y="2209800"/>
            <a:ext cx="4953000" cy="3352800"/>
          </a:xfrm>
        </p:spPr>
        <p:txBody>
          <a:bodyPr>
            <a:noAutofit/>
          </a:bodyPr>
          <a:lstStyle/>
          <a:p>
            <a:pPr eaLnBrk="1" hangingPunct="1">
              <a:spcBef>
                <a:spcPts val="0"/>
              </a:spcBef>
              <a:defRPr/>
            </a:pPr>
            <a:r>
              <a:rPr lang="en-AU" sz="2000" dirty="0" smtClean="0"/>
              <a:t>Carer mindset </a:t>
            </a:r>
          </a:p>
          <a:p>
            <a:pPr eaLnBrk="1" hangingPunct="1">
              <a:spcBef>
                <a:spcPts val="0"/>
              </a:spcBef>
              <a:defRPr/>
            </a:pPr>
            <a:r>
              <a:rPr lang="en-US" sz="2000" dirty="0" smtClean="0"/>
              <a:t>Superhero mindset</a:t>
            </a:r>
          </a:p>
          <a:p>
            <a:pPr eaLnBrk="1" hangingPunct="1">
              <a:spcBef>
                <a:spcPts val="0"/>
              </a:spcBef>
              <a:defRPr/>
            </a:pPr>
            <a:r>
              <a:rPr lang="en-AU" sz="2000" dirty="0" smtClean="0">
                <a:solidFill>
                  <a:srgbClr val="FF0000"/>
                </a:solidFill>
              </a:rPr>
              <a:t>Time</a:t>
            </a:r>
          </a:p>
          <a:p>
            <a:pPr eaLnBrk="1" hangingPunct="1">
              <a:spcBef>
                <a:spcPts val="0"/>
              </a:spcBef>
              <a:defRPr/>
            </a:pPr>
            <a:r>
              <a:rPr lang="en-AU" sz="2000" dirty="0" smtClean="0">
                <a:solidFill>
                  <a:srgbClr val="FF0000"/>
                </a:solidFill>
              </a:rPr>
              <a:t>Competing priorities</a:t>
            </a:r>
          </a:p>
          <a:p>
            <a:pPr eaLnBrk="1" hangingPunct="1">
              <a:spcBef>
                <a:spcPts val="0"/>
              </a:spcBef>
              <a:defRPr/>
            </a:pPr>
            <a:r>
              <a:rPr lang="en-AU" sz="2000" dirty="0" smtClean="0"/>
              <a:t>Perceived value </a:t>
            </a:r>
          </a:p>
          <a:p>
            <a:pPr eaLnBrk="1" hangingPunct="1">
              <a:spcBef>
                <a:spcPts val="0"/>
              </a:spcBef>
              <a:defRPr/>
            </a:pPr>
            <a:r>
              <a:rPr lang="en-US" sz="2000" dirty="0" smtClean="0"/>
              <a:t>Not part of routine</a:t>
            </a:r>
          </a:p>
          <a:p>
            <a:pPr eaLnBrk="1" hangingPunct="1">
              <a:spcBef>
                <a:spcPts val="0"/>
              </a:spcBef>
              <a:defRPr/>
            </a:pPr>
            <a:r>
              <a:rPr lang="en-US" sz="2000" dirty="0" smtClean="0"/>
              <a:t>Workplace culture</a:t>
            </a:r>
          </a:p>
          <a:p>
            <a:pPr eaLnBrk="1" hangingPunct="1">
              <a:spcBef>
                <a:spcPts val="0"/>
              </a:spcBef>
              <a:defRPr/>
            </a:pPr>
            <a:r>
              <a:rPr lang="en-US" sz="2000" dirty="0" smtClean="0"/>
              <a:t>Lack of role models/support</a:t>
            </a:r>
          </a:p>
          <a:p>
            <a:pPr eaLnBrk="1" hangingPunct="1">
              <a:defRPr/>
            </a:pPr>
            <a:endParaRPr lang="en-US" sz="2000" dirty="0" smtClean="0"/>
          </a:p>
          <a:p>
            <a:pPr eaLnBrk="1" hangingPunct="1">
              <a:defRPr/>
            </a:pPr>
            <a:endParaRPr lang="en-US" sz="2000" dirty="0" smtClean="0"/>
          </a:p>
          <a:p>
            <a:pPr eaLnBrk="1" hangingPunct="1">
              <a:defRPr/>
            </a:pPr>
            <a:endParaRPr lang="en-US" sz="2000" dirty="0" smtClean="0"/>
          </a:p>
          <a:p>
            <a:pPr eaLnBrk="1" hangingPunct="1">
              <a:defRPr/>
            </a:pPr>
            <a:endParaRPr lang="en-US" sz="2000" dirty="0"/>
          </a:p>
        </p:txBody>
      </p:sp>
      <p:sp>
        <p:nvSpPr>
          <p:cNvPr id="7" name="Oval Callout 6"/>
          <p:cNvSpPr/>
          <p:nvPr/>
        </p:nvSpPr>
        <p:spPr>
          <a:xfrm>
            <a:off x="4124325" y="2087563"/>
            <a:ext cx="3581400" cy="2514600"/>
          </a:xfrm>
          <a:prstGeom prst="wedgeEllipseCallout">
            <a:avLst>
              <a:gd name="adj1" fmla="val -86790"/>
              <a:gd name="adj2" fmla="val -947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AU" dirty="0"/>
          </a:p>
        </p:txBody>
      </p:sp>
      <p:sp>
        <p:nvSpPr>
          <p:cNvPr id="4" name="TextBox 3"/>
          <p:cNvSpPr txBox="1"/>
          <p:nvPr/>
        </p:nvSpPr>
        <p:spPr>
          <a:xfrm>
            <a:off x="4343400" y="2438400"/>
            <a:ext cx="2928938" cy="1987550"/>
          </a:xfrm>
          <a:prstGeom prst="rect">
            <a:avLst/>
          </a:prstGeom>
          <a:noFill/>
        </p:spPr>
        <p:txBody>
          <a:bodyPr>
            <a:spAutoFit/>
          </a:bodyPr>
          <a:lstStyle/>
          <a:p>
            <a:pPr lvl="1" algn="ctr" eaLnBrk="1" hangingPunct="1">
              <a:spcBef>
                <a:spcPct val="20000"/>
              </a:spcBef>
              <a:defRPr/>
            </a:pPr>
            <a:r>
              <a:rPr lang="en-US" sz="2800" i="1" dirty="0">
                <a:solidFill>
                  <a:schemeClr val="accent6">
                    <a:lumMod val="75000"/>
                  </a:schemeClr>
                </a:solidFill>
                <a:latin typeface="Arial" pitchFamily="34" charset="0"/>
                <a:cs typeface="Arial" pitchFamily="34" charset="0"/>
              </a:rPr>
              <a:t>I’m too busy..</a:t>
            </a:r>
          </a:p>
          <a:p>
            <a:pPr lvl="1" algn="ctr" eaLnBrk="1" hangingPunct="1">
              <a:spcBef>
                <a:spcPct val="20000"/>
              </a:spcBef>
              <a:defRPr/>
            </a:pPr>
            <a:r>
              <a:rPr lang="en-US" sz="2800" i="1" dirty="0">
                <a:solidFill>
                  <a:srgbClr val="0070C0"/>
                </a:solidFill>
                <a:latin typeface="Arial" pitchFamily="34" charset="0"/>
                <a:cs typeface="Arial" pitchFamily="34" charset="0"/>
              </a:rPr>
              <a:t>Or</a:t>
            </a:r>
            <a:r>
              <a:rPr lang="en-US" sz="2800" i="1" dirty="0">
                <a:solidFill>
                  <a:schemeClr val="accent6">
                    <a:lumMod val="75000"/>
                  </a:schemeClr>
                </a:solidFill>
                <a:latin typeface="Arial" pitchFamily="34" charset="0"/>
                <a:cs typeface="Arial" pitchFamily="34" charset="0"/>
              </a:rPr>
              <a:t> </a:t>
            </a:r>
          </a:p>
          <a:p>
            <a:pPr lvl="1" algn="ctr" eaLnBrk="1" hangingPunct="1">
              <a:spcBef>
                <a:spcPct val="20000"/>
              </a:spcBef>
              <a:defRPr/>
            </a:pPr>
            <a:r>
              <a:rPr lang="en-US" sz="2800" i="1" dirty="0">
                <a:solidFill>
                  <a:schemeClr val="accent6">
                    <a:lumMod val="75000"/>
                  </a:schemeClr>
                </a:solidFill>
                <a:latin typeface="Arial" pitchFamily="34" charset="0"/>
                <a:cs typeface="Arial" pitchFamily="34" charset="0"/>
              </a:rPr>
              <a:t>I need to do XXX first</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4450"/>
            <a:ext cx="8229600" cy="857250"/>
          </a:xfrm>
        </p:spPr>
        <p:txBody>
          <a:bodyPr/>
          <a:lstStyle/>
          <a:p>
            <a:pPr eaLnBrk="1" hangingPunct="1">
              <a:defRPr/>
            </a:pPr>
            <a:r>
              <a:rPr lang="en-US" sz="4000" dirty="0" smtClean="0"/>
              <a:t>Self-care…challenges</a:t>
            </a:r>
            <a:endParaRPr lang="en-US" dirty="0"/>
          </a:p>
        </p:txBody>
      </p:sp>
      <p:sp>
        <p:nvSpPr>
          <p:cNvPr id="3" name="Content Placeholder 2"/>
          <p:cNvSpPr>
            <a:spLocks noGrp="1"/>
          </p:cNvSpPr>
          <p:nvPr>
            <p:ph idx="1"/>
          </p:nvPr>
        </p:nvSpPr>
        <p:spPr>
          <a:xfrm>
            <a:off x="457200" y="2209800"/>
            <a:ext cx="4953000" cy="3352800"/>
          </a:xfrm>
        </p:spPr>
        <p:txBody>
          <a:bodyPr>
            <a:noAutofit/>
          </a:bodyPr>
          <a:lstStyle/>
          <a:p>
            <a:pPr eaLnBrk="1" hangingPunct="1">
              <a:spcBef>
                <a:spcPts val="0"/>
              </a:spcBef>
              <a:defRPr/>
            </a:pPr>
            <a:r>
              <a:rPr lang="en-AU" sz="2000" dirty="0" smtClean="0"/>
              <a:t>Carer mindset </a:t>
            </a:r>
          </a:p>
          <a:p>
            <a:pPr eaLnBrk="1" hangingPunct="1">
              <a:spcBef>
                <a:spcPts val="0"/>
              </a:spcBef>
              <a:defRPr/>
            </a:pPr>
            <a:r>
              <a:rPr lang="en-US" sz="2000" dirty="0" smtClean="0"/>
              <a:t>Superhero mindset</a:t>
            </a:r>
          </a:p>
          <a:p>
            <a:pPr eaLnBrk="1" hangingPunct="1">
              <a:spcBef>
                <a:spcPts val="0"/>
              </a:spcBef>
              <a:defRPr/>
            </a:pPr>
            <a:r>
              <a:rPr lang="en-AU" sz="2000" dirty="0"/>
              <a:t>Time</a:t>
            </a:r>
          </a:p>
          <a:p>
            <a:pPr eaLnBrk="1" hangingPunct="1">
              <a:spcBef>
                <a:spcPts val="0"/>
              </a:spcBef>
              <a:defRPr/>
            </a:pPr>
            <a:r>
              <a:rPr lang="en-AU" sz="2000" dirty="0"/>
              <a:t>Competing priorities</a:t>
            </a:r>
          </a:p>
          <a:p>
            <a:pPr eaLnBrk="1" hangingPunct="1">
              <a:spcBef>
                <a:spcPts val="0"/>
              </a:spcBef>
              <a:defRPr/>
            </a:pPr>
            <a:r>
              <a:rPr lang="en-AU" sz="2000" dirty="0">
                <a:solidFill>
                  <a:srgbClr val="FF0000"/>
                </a:solidFill>
              </a:rPr>
              <a:t>Perceived </a:t>
            </a:r>
            <a:r>
              <a:rPr lang="en-AU" sz="2000" dirty="0" smtClean="0">
                <a:solidFill>
                  <a:srgbClr val="FF0000"/>
                </a:solidFill>
              </a:rPr>
              <a:t>value </a:t>
            </a:r>
          </a:p>
          <a:p>
            <a:pPr eaLnBrk="1" hangingPunct="1">
              <a:spcBef>
                <a:spcPts val="0"/>
              </a:spcBef>
              <a:defRPr/>
            </a:pPr>
            <a:r>
              <a:rPr lang="en-US" sz="2000" dirty="0" smtClean="0"/>
              <a:t>Not part of routine</a:t>
            </a:r>
          </a:p>
          <a:p>
            <a:pPr eaLnBrk="1" hangingPunct="1">
              <a:spcBef>
                <a:spcPts val="0"/>
              </a:spcBef>
              <a:defRPr/>
            </a:pPr>
            <a:r>
              <a:rPr lang="en-US" sz="2000" dirty="0" smtClean="0"/>
              <a:t>Workplace culture</a:t>
            </a:r>
          </a:p>
          <a:p>
            <a:pPr eaLnBrk="1" hangingPunct="1">
              <a:spcBef>
                <a:spcPts val="0"/>
              </a:spcBef>
              <a:defRPr/>
            </a:pPr>
            <a:r>
              <a:rPr lang="en-US" sz="2000" dirty="0" smtClean="0"/>
              <a:t>Lack of role models/support</a:t>
            </a:r>
          </a:p>
          <a:p>
            <a:pPr eaLnBrk="1" hangingPunct="1">
              <a:defRPr/>
            </a:pPr>
            <a:endParaRPr lang="en-US" sz="2000" dirty="0" smtClean="0"/>
          </a:p>
          <a:p>
            <a:pPr eaLnBrk="1" hangingPunct="1">
              <a:defRPr/>
            </a:pPr>
            <a:endParaRPr lang="en-US" sz="2000" dirty="0" smtClean="0"/>
          </a:p>
          <a:p>
            <a:pPr eaLnBrk="1" hangingPunct="1">
              <a:defRPr/>
            </a:pPr>
            <a:endParaRPr lang="en-US" sz="2000" dirty="0" smtClean="0"/>
          </a:p>
          <a:p>
            <a:pPr eaLnBrk="1" hangingPunct="1">
              <a:defRPr/>
            </a:pPr>
            <a:endParaRPr lang="en-US" sz="2000" dirty="0"/>
          </a:p>
        </p:txBody>
      </p:sp>
      <p:sp>
        <p:nvSpPr>
          <p:cNvPr id="7" name="Oval Callout 6"/>
          <p:cNvSpPr/>
          <p:nvPr/>
        </p:nvSpPr>
        <p:spPr>
          <a:xfrm>
            <a:off x="4124325" y="2087563"/>
            <a:ext cx="3581400" cy="2514600"/>
          </a:xfrm>
          <a:prstGeom prst="wedgeEllipseCallout">
            <a:avLst>
              <a:gd name="adj1" fmla="val -87854"/>
              <a:gd name="adj2" fmla="val 12121"/>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AU" dirty="0"/>
          </a:p>
        </p:txBody>
      </p:sp>
      <p:sp>
        <p:nvSpPr>
          <p:cNvPr id="4" name="TextBox 3"/>
          <p:cNvSpPr txBox="1"/>
          <p:nvPr/>
        </p:nvSpPr>
        <p:spPr>
          <a:xfrm>
            <a:off x="3924300" y="2286000"/>
            <a:ext cx="3543300" cy="1938338"/>
          </a:xfrm>
          <a:prstGeom prst="rect">
            <a:avLst/>
          </a:prstGeom>
          <a:noFill/>
        </p:spPr>
        <p:txBody>
          <a:bodyPr>
            <a:spAutoFit/>
          </a:bodyPr>
          <a:lstStyle/>
          <a:p>
            <a:pPr lvl="1" algn="ctr" eaLnBrk="1" hangingPunct="1">
              <a:defRPr/>
            </a:pPr>
            <a:r>
              <a:rPr lang="en-US" sz="2400" i="1" dirty="0">
                <a:solidFill>
                  <a:schemeClr val="accent6">
                    <a:lumMod val="75000"/>
                  </a:schemeClr>
                </a:solidFill>
                <a:latin typeface="Arial" pitchFamily="34" charset="0"/>
                <a:cs typeface="Arial" pitchFamily="34" charset="0"/>
              </a:rPr>
              <a:t>I don’t believe I deserve it/am worth it</a:t>
            </a:r>
          </a:p>
          <a:p>
            <a:pPr lvl="1" algn="ctr" eaLnBrk="1" hangingPunct="1">
              <a:defRPr/>
            </a:pPr>
            <a:r>
              <a:rPr lang="en-US" sz="2400" i="1" dirty="0">
                <a:solidFill>
                  <a:srgbClr val="0070C0"/>
                </a:solidFill>
                <a:latin typeface="Arial" pitchFamily="34" charset="0"/>
                <a:cs typeface="Arial" pitchFamily="34" charset="0"/>
              </a:rPr>
              <a:t>Or</a:t>
            </a:r>
            <a:r>
              <a:rPr lang="en-US" sz="2400" i="1" dirty="0">
                <a:solidFill>
                  <a:schemeClr val="accent6">
                    <a:lumMod val="75000"/>
                  </a:schemeClr>
                </a:solidFill>
                <a:latin typeface="Arial" pitchFamily="34" charset="0"/>
                <a:cs typeface="Arial" pitchFamily="34" charset="0"/>
              </a:rPr>
              <a:t> </a:t>
            </a:r>
          </a:p>
          <a:p>
            <a:pPr lvl="1" algn="ctr" eaLnBrk="1" hangingPunct="1">
              <a:defRPr/>
            </a:pPr>
            <a:r>
              <a:rPr lang="en-US" sz="2400" i="1" dirty="0">
                <a:solidFill>
                  <a:schemeClr val="accent6">
                    <a:lumMod val="75000"/>
                  </a:schemeClr>
                </a:solidFill>
                <a:latin typeface="Arial" pitchFamily="34" charset="0"/>
                <a:cs typeface="Arial" pitchFamily="34" charset="0"/>
              </a:rPr>
              <a:t>Self-care has no benefit/waste of time</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4450"/>
            <a:ext cx="8229600" cy="857250"/>
          </a:xfrm>
        </p:spPr>
        <p:txBody>
          <a:bodyPr/>
          <a:lstStyle/>
          <a:p>
            <a:pPr eaLnBrk="1" hangingPunct="1">
              <a:defRPr/>
            </a:pPr>
            <a:r>
              <a:rPr lang="en-US" sz="4000" dirty="0" smtClean="0"/>
              <a:t>Self-care…challenges</a:t>
            </a:r>
            <a:endParaRPr lang="en-US" dirty="0"/>
          </a:p>
        </p:txBody>
      </p:sp>
      <p:sp>
        <p:nvSpPr>
          <p:cNvPr id="3" name="Content Placeholder 2"/>
          <p:cNvSpPr>
            <a:spLocks noGrp="1"/>
          </p:cNvSpPr>
          <p:nvPr>
            <p:ph idx="1"/>
          </p:nvPr>
        </p:nvSpPr>
        <p:spPr>
          <a:xfrm>
            <a:off x="457200" y="2209800"/>
            <a:ext cx="4953000" cy="3352800"/>
          </a:xfrm>
        </p:spPr>
        <p:txBody>
          <a:bodyPr>
            <a:noAutofit/>
          </a:bodyPr>
          <a:lstStyle/>
          <a:p>
            <a:pPr eaLnBrk="1" hangingPunct="1">
              <a:spcBef>
                <a:spcPts val="0"/>
              </a:spcBef>
              <a:defRPr/>
            </a:pPr>
            <a:r>
              <a:rPr lang="en-AU" sz="2000" dirty="0" smtClean="0"/>
              <a:t>Carer mindset </a:t>
            </a:r>
          </a:p>
          <a:p>
            <a:pPr eaLnBrk="1" hangingPunct="1">
              <a:spcBef>
                <a:spcPts val="0"/>
              </a:spcBef>
              <a:defRPr/>
            </a:pPr>
            <a:r>
              <a:rPr lang="en-US" sz="2000" dirty="0" smtClean="0"/>
              <a:t>Superhero mindset</a:t>
            </a:r>
          </a:p>
          <a:p>
            <a:pPr eaLnBrk="1" hangingPunct="1">
              <a:spcBef>
                <a:spcPts val="0"/>
              </a:spcBef>
              <a:defRPr/>
            </a:pPr>
            <a:r>
              <a:rPr lang="en-AU" sz="2000" dirty="0"/>
              <a:t>Time</a:t>
            </a:r>
          </a:p>
          <a:p>
            <a:pPr eaLnBrk="1" hangingPunct="1">
              <a:spcBef>
                <a:spcPts val="0"/>
              </a:spcBef>
              <a:defRPr/>
            </a:pPr>
            <a:r>
              <a:rPr lang="en-AU" sz="2000" dirty="0"/>
              <a:t>Competing priorities</a:t>
            </a:r>
          </a:p>
          <a:p>
            <a:pPr eaLnBrk="1" hangingPunct="1">
              <a:spcBef>
                <a:spcPts val="0"/>
              </a:spcBef>
              <a:defRPr/>
            </a:pPr>
            <a:r>
              <a:rPr lang="en-AU" sz="2000" dirty="0"/>
              <a:t>Perceived value </a:t>
            </a:r>
          </a:p>
          <a:p>
            <a:pPr eaLnBrk="1" hangingPunct="1">
              <a:spcBef>
                <a:spcPts val="0"/>
              </a:spcBef>
              <a:defRPr/>
            </a:pPr>
            <a:r>
              <a:rPr lang="en-US" sz="2000" dirty="0" smtClean="0">
                <a:solidFill>
                  <a:srgbClr val="FF0000"/>
                </a:solidFill>
              </a:rPr>
              <a:t>Not part of routine</a:t>
            </a:r>
          </a:p>
          <a:p>
            <a:pPr eaLnBrk="1" hangingPunct="1">
              <a:spcBef>
                <a:spcPts val="0"/>
              </a:spcBef>
              <a:defRPr/>
            </a:pPr>
            <a:r>
              <a:rPr lang="en-US" sz="2000" dirty="0" smtClean="0"/>
              <a:t>Workplace culture</a:t>
            </a:r>
          </a:p>
          <a:p>
            <a:pPr eaLnBrk="1" hangingPunct="1">
              <a:spcBef>
                <a:spcPts val="0"/>
              </a:spcBef>
              <a:defRPr/>
            </a:pPr>
            <a:r>
              <a:rPr lang="en-US" sz="2000" dirty="0" smtClean="0"/>
              <a:t>Lack of role models/support</a:t>
            </a:r>
          </a:p>
          <a:p>
            <a:pPr eaLnBrk="1" hangingPunct="1">
              <a:defRPr/>
            </a:pPr>
            <a:endParaRPr lang="en-US" sz="2000" dirty="0" smtClean="0"/>
          </a:p>
          <a:p>
            <a:pPr eaLnBrk="1" hangingPunct="1">
              <a:defRPr/>
            </a:pPr>
            <a:endParaRPr lang="en-US" sz="2000" dirty="0" smtClean="0"/>
          </a:p>
          <a:p>
            <a:pPr eaLnBrk="1" hangingPunct="1">
              <a:defRPr/>
            </a:pPr>
            <a:endParaRPr lang="en-US" sz="2000" dirty="0" smtClean="0"/>
          </a:p>
          <a:p>
            <a:pPr eaLnBrk="1" hangingPunct="1">
              <a:defRPr/>
            </a:pPr>
            <a:endParaRPr lang="en-US" sz="2000" dirty="0"/>
          </a:p>
        </p:txBody>
      </p:sp>
      <p:sp>
        <p:nvSpPr>
          <p:cNvPr id="7" name="Oval Callout 6"/>
          <p:cNvSpPr/>
          <p:nvPr/>
        </p:nvSpPr>
        <p:spPr>
          <a:xfrm>
            <a:off x="4124325" y="2087563"/>
            <a:ext cx="3581400" cy="2514600"/>
          </a:xfrm>
          <a:prstGeom prst="wedgeEllipseCallout">
            <a:avLst>
              <a:gd name="adj1" fmla="val -82269"/>
              <a:gd name="adj2" fmla="val 23106"/>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AU" dirty="0"/>
          </a:p>
        </p:txBody>
      </p:sp>
      <p:sp>
        <p:nvSpPr>
          <p:cNvPr id="4" name="TextBox 3"/>
          <p:cNvSpPr txBox="1"/>
          <p:nvPr/>
        </p:nvSpPr>
        <p:spPr>
          <a:xfrm>
            <a:off x="4038600" y="2530475"/>
            <a:ext cx="3543300" cy="1630363"/>
          </a:xfrm>
          <a:prstGeom prst="rect">
            <a:avLst/>
          </a:prstGeom>
          <a:noFill/>
        </p:spPr>
        <p:txBody>
          <a:bodyPr>
            <a:spAutoFit/>
          </a:bodyPr>
          <a:lstStyle/>
          <a:p>
            <a:pPr lvl="1" algn="ctr" eaLnBrk="1" hangingPunct="1">
              <a:defRPr/>
            </a:pPr>
            <a:r>
              <a:rPr lang="en-US" sz="2000" i="1" dirty="0">
                <a:solidFill>
                  <a:schemeClr val="accent6">
                    <a:lumMod val="75000"/>
                  </a:schemeClr>
                </a:solidFill>
                <a:latin typeface="Arial" pitchFamily="34" charset="0"/>
                <a:cs typeface="Arial" pitchFamily="34" charset="0"/>
              </a:rPr>
              <a:t>I’m really motivated but…It’s hard to change habits and/or start doing things I've never done before</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How this hour is different than rest of CIT training</a:t>
            </a:r>
          </a:p>
        </p:txBody>
      </p:sp>
      <p:sp>
        <p:nvSpPr>
          <p:cNvPr id="3" name="Content Placeholder 2"/>
          <p:cNvSpPr>
            <a:spLocks noGrp="1"/>
          </p:cNvSpPr>
          <p:nvPr>
            <p:ph idx="1"/>
          </p:nvPr>
        </p:nvSpPr>
        <p:spPr/>
        <p:txBody>
          <a:bodyPr/>
          <a:lstStyle/>
          <a:p>
            <a:pPr marL="0" indent="0" eaLnBrk="1" hangingPunct="1">
              <a:buFont typeface="Wingdings" pitchFamily="2" charset="2"/>
              <a:buNone/>
              <a:defRPr/>
            </a:pPr>
            <a:r>
              <a:rPr lang="en-US" sz="2800" dirty="0" smtClean="0"/>
              <a:t>This hour is about protecting yourself and each other</a:t>
            </a:r>
          </a:p>
          <a:p>
            <a:pPr eaLnBrk="1" hangingPunct="1">
              <a:defRPr/>
            </a:pPr>
            <a:endParaRPr lang="en-US" sz="2800" dirty="0" smtClean="0"/>
          </a:p>
          <a:p>
            <a:pPr eaLnBrk="1" hangingPunct="1">
              <a:defRPr/>
            </a:pPr>
            <a:r>
              <a:rPr lang="en-US" sz="2600" dirty="0" smtClean="0"/>
              <a:t>Protect the community protect each other</a:t>
            </a:r>
          </a:p>
          <a:p>
            <a:pPr eaLnBrk="1" hangingPunct="1">
              <a:defRPr/>
            </a:pPr>
            <a:endParaRPr lang="en-US" sz="2600" dirty="0" smtClean="0"/>
          </a:p>
          <a:p>
            <a:pPr eaLnBrk="1" hangingPunct="1">
              <a:defRPr/>
            </a:pPr>
            <a:r>
              <a:rPr lang="en-US" sz="2600" dirty="0" smtClean="0"/>
              <a:t>How many of you would take a bullet for your fellow officers?</a:t>
            </a:r>
          </a:p>
          <a:p>
            <a:pPr eaLnBrk="1" hangingPunct="1">
              <a:defRPr/>
            </a:pPr>
            <a:endParaRPr lang="en-US" sz="2600" dirty="0" smtClean="0"/>
          </a:p>
          <a:p>
            <a:pPr eaLnBrk="1" hangingPunct="1">
              <a:defRPr/>
            </a:pPr>
            <a:r>
              <a:rPr lang="en-US" sz="2600" dirty="0" smtClean="0"/>
              <a:t>How many of you would be willing to help a fellow police officer who may be struggling with anxiety, depression, PTSD and/or suicidal thoughts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4450"/>
            <a:ext cx="8229600" cy="857250"/>
          </a:xfrm>
        </p:spPr>
        <p:txBody>
          <a:bodyPr/>
          <a:lstStyle/>
          <a:p>
            <a:pPr eaLnBrk="1" hangingPunct="1">
              <a:defRPr/>
            </a:pPr>
            <a:r>
              <a:rPr lang="en-US" sz="4000" dirty="0" smtClean="0"/>
              <a:t>Self-care…challenges</a:t>
            </a:r>
            <a:endParaRPr lang="en-US" dirty="0"/>
          </a:p>
        </p:txBody>
      </p:sp>
      <p:sp>
        <p:nvSpPr>
          <p:cNvPr id="3" name="Content Placeholder 2"/>
          <p:cNvSpPr>
            <a:spLocks noGrp="1"/>
          </p:cNvSpPr>
          <p:nvPr>
            <p:ph idx="1"/>
          </p:nvPr>
        </p:nvSpPr>
        <p:spPr>
          <a:xfrm>
            <a:off x="457200" y="2209800"/>
            <a:ext cx="4953000" cy="3352800"/>
          </a:xfrm>
        </p:spPr>
        <p:txBody>
          <a:bodyPr>
            <a:noAutofit/>
          </a:bodyPr>
          <a:lstStyle/>
          <a:p>
            <a:pPr eaLnBrk="1" hangingPunct="1">
              <a:spcBef>
                <a:spcPts val="0"/>
              </a:spcBef>
              <a:defRPr/>
            </a:pPr>
            <a:r>
              <a:rPr lang="en-AU" sz="2000" dirty="0" smtClean="0"/>
              <a:t>Carer mindset </a:t>
            </a:r>
          </a:p>
          <a:p>
            <a:pPr eaLnBrk="1" hangingPunct="1">
              <a:spcBef>
                <a:spcPts val="0"/>
              </a:spcBef>
              <a:defRPr/>
            </a:pPr>
            <a:r>
              <a:rPr lang="en-US" sz="2000" dirty="0" smtClean="0"/>
              <a:t>Superhero mindset</a:t>
            </a:r>
          </a:p>
          <a:p>
            <a:pPr eaLnBrk="1" hangingPunct="1">
              <a:spcBef>
                <a:spcPts val="0"/>
              </a:spcBef>
              <a:defRPr/>
            </a:pPr>
            <a:r>
              <a:rPr lang="en-AU" sz="2000" dirty="0"/>
              <a:t>Time</a:t>
            </a:r>
          </a:p>
          <a:p>
            <a:pPr eaLnBrk="1" hangingPunct="1">
              <a:spcBef>
                <a:spcPts val="0"/>
              </a:spcBef>
              <a:defRPr/>
            </a:pPr>
            <a:r>
              <a:rPr lang="en-AU" sz="2000" dirty="0"/>
              <a:t>Competing priorities</a:t>
            </a:r>
          </a:p>
          <a:p>
            <a:pPr eaLnBrk="1" hangingPunct="1">
              <a:spcBef>
                <a:spcPts val="0"/>
              </a:spcBef>
              <a:defRPr/>
            </a:pPr>
            <a:r>
              <a:rPr lang="en-AU" sz="2000" dirty="0"/>
              <a:t>Perceived value </a:t>
            </a:r>
          </a:p>
          <a:p>
            <a:pPr eaLnBrk="1" hangingPunct="1">
              <a:spcBef>
                <a:spcPts val="0"/>
              </a:spcBef>
              <a:defRPr/>
            </a:pPr>
            <a:r>
              <a:rPr lang="en-US" sz="2000" dirty="0"/>
              <a:t>Not part of routine</a:t>
            </a:r>
          </a:p>
          <a:p>
            <a:pPr eaLnBrk="1" hangingPunct="1">
              <a:spcBef>
                <a:spcPts val="0"/>
              </a:spcBef>
              <a:defRPr/>
            </a:pPr>
            <a:r>
              <a:rPr lang="en-US" sz="2000" dirty="0" smtClean="0">
                <a:solidFill>
                  <a:schemeClr val="accent6">
                    <a:lumMod val="75000"/>
                  </a:schemeClr>
                </a:solidFill>
              </a:rPr>
              <a:t>Workplace culture</a:t>
            </a:r>
          </a:p>
          <a:p>
            <a:pPr eaLnBrk="1" hangingPunct="1">
              <a:spcBef>
                <a:spcPts val="0"/>
              </a:spcBef>
              <a:defRPr/>
            </a:pPr>
            <a:r>
              <a:rPr lang="en-US" sz="2000" dirty="0" smtClean="0">
                <a:solidFill>
                  <a:schemeClr val="accent6">
                    <a:lumMod val="75000"/>
                  </a:schemeClr>
                </a:solidFill>
              </a:rPr>
              <a:t>Lack of role models/support</a:t>
            </a:r>
          </a:p>
          <a:p>
            <a:pPr eaLnBrk="1" hangingPunct="1">
              <a:spcBef>
                <a:spcPts val="0"/>
              </a:spcBef>
              <a:defRPr/>
            </a:pPr>
            <a:r>
              <a:rPr lang="en-US" sz="2000" dirty="0"/>
              <a:t>…………………..</a:t>
            </a:r>
          </a:p>
          <a:p>
            <a:pPr eaLnBrk="1" hangingPunct="1">
              <a:spcBef>
                <a:spcPts val="0"/>
              </a:spcBef>
              <a:defRPr/>
            </a:pPr>
            <a:r>
              <a:rPr lang="en-US" sz="2000" dirty="0" smtClean="0"/>
              <a:t>…………………..</a:t>
            </a:r>
            <a:endParaRPr lang="en-US" sz="2000" dirty="0"/>
          </a:p>
          <a:p>
            <a:pPr eaLnBrk="1" hangingPunct="1">
              <a:defRPr/>
            </a:pPr>
            <a:endParaRPr lang="en-US" sz="2000" dirty="0" smtClean="0"/>
          </a:p>
          <a:p>
            <a:pPr eaLnBrk="1" hangingPunct="1">
              <a:defRPr/>
            </a:pPr>
            <a:endParaRPr lang="en-US" sz="2000" dirty="0" smtClean="0"/>
          </a:p>
          <a:p>
            <a:pPr eaLnBrk="1" hangingPunct="1">
              <a:defRPr/>
            </a:pPr>
            <a:endParaRPr lang="en-US" sz="2000" dirty="0" smtClean="0"/>
          </a:p>
          <a:p>
            <a:pPr eaLnBrk="1" hangingPunct="1">
              <a:defRPr/>
            </a:pPr>
            <a:endParaRPr lang="en-US" sz="2000" dirty="0"/>
          </a:p>
        </p:txBody>
      </p:sp>
      <p:sp>
        <p:nvSpPr>
          <p:cNvPr id="7" name="Oval Callout 6"/>
          <p:cNvSpPr/>
          <p:nvPr/>
        </p:nvSpPr>
        <p:spPr>
          <a:xfrm>
            <a:off x="4629150" y="2457450"/>
            <a:ext cx="3581400" cy="2514600"/>
          </a:xfrm>
          <a:prstGeom prst="wedgeEllipseCallout">
            <a:avLst>
              <a:gd name="adj1" fmla="val -82269"/>
              <a:gd name="adj2" fmla="val 23106"/>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AU" dirty="0"/>
          </a:p>
        </p:txBody>
      </p:sp>
      <p:sp>
        <p:nvSpPr>
          <p:cNvPr id="4" name="TextBox 3"/>
          <p:cNvSpPr txBox="1"/>
          <p:nvPr/>
        </p:nvSpPr>
        <p:spPr>
          <a:xfrm>
            <a:off x="4495800" y="2743200"/>
            <a:ext cx="3543300" cy="2338388"/>
          </a:xfrm>
          <a:prstGeom prst="rect">
            <a:avLst/>
          </a:prstGeom>
          <a:noFill/>
        </p:spPr>
        <p:txBody>
          <a:bodyPr>
            <a:spAutoFit/>
          </a:bodyPr>
          <a:lstStyle/>
          <a:p>
            <a:pPr lvl="1" algn="ctr" eaLnBrk="1" hangingPunct="1">
              <a:defRPr/>
            </a:pPr>
            <a:r>
              <a:rPr lang="en-US" i="1" dirty="0">
                <a:solidFill>
                  <a:schemeClr val="accent6">
                    <a:lumMod val="75000"/>
                  </a:schemeClr>
                </a:solidFill>
                <a:latin typeface="Arial" pitchFamily="34" charset="0"/>
                <a:cs typeface="Arial" pitchFamily="34" charset="0"/>
              </a:rPr>
              <a:t>No one I know is practicing self-care</a:t>
            </a:r>
          </a:p>
          <a:p>
            <a:pPr lvl="1" algn="ctr" eaLnBrk="1" hangingPunct="1">
              <a:defRPr/>
            </a:pPr>
            <a:r>
              <a:rPr lang="en-US" i="1" dirty="0">
                <a:solidFill>
                  <a:srgbClr val="0070C0"/>
                </a:solidFill>
                <a:latin typeface="Arial" pitchFamily="34" charset="0"/>
                <a:cs typeface="Arial" pitchFamily="34" charset="0"/>
              </a:rPr>
              <a:t>Or</a:t>
            </a:r>
            <a:endParaRPr lang="en-US" i="1" dirty="0">
              <a:solidFill>
                <a:schemeClr val="accent6">
                  <a:lumMod val="75000"/>
                </a:schemeClr>
              </a:solidFill>
              <a:latin typeface="Arial" pitchFamily="34" charset="0"/>
              <a:cs typeface="Arial" pitchFamily="34" charset="0"/>
            </a:endParaRPr>
          </a:p>
          <a:p>
            <a:pPr lvl="1" algn="ctr" eaLnBrk="1" hangingPunct="1">
              <a:defRPr/>
            </a:pPr>
            <a:r>
              <a:rPr lang="en-US" i="1" dirty="0">
                <a:solidFill>
                  <a:schemeClr val="accent6">
                    <a:lumMod val="75000"/>
                  </a:schemeClr>
                </a:solidFill>
                <a:latin typeface="Arial" pitchFamily="34" charset="0"/>
                <a:cs typeface="Arial" pitchFamily="34" charset="0"/>
              </a:rPr>
              <a:t>Lack of support/ encouragement from others in any attempt to make changes</a:t>
            </a:r>
          </a:p>
          <a:p>
            <a:pPr lvl="1" algn="ctr" eaLnBrk="1" hangingPunct="1">
              <a:defRPr/>
            </a:pPr>
            <a:endParaRPr lang="en-US" sz="2000" i="1" dirty="0">
              <a:solidFill>
                <a:schemeClr val="accent6">
                  <a:lumMod val="75000"/>
                </a:schemeClr>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857250"/>
          </a:xfrm>
        </p:spPr>
        <p:txBody>
          <a:bodyPr>
            <a:normAutofit/>
          </a:bodyPr>
          <a:lstStyle/>
          <a:p>
            <a:pPr eaLnBrk="1" hangingPunct="1">
              <a:defRPr/>
            </a:pPr>
            <a:r>
              <a:rPr lang="en-US" sz="4000" dirty="0"/>
              <a:t>It’s ok to ask for help</a:t>
            </a:r>
          </a:p>
        </p:txBody>
      </p:sp>
      <p:sp>
        <p:nvSpPr>
          <p:cNvPr id="3" name="Content Placeholder 2"/>
          <p:cNvSpPr>
            <a:spLocks noGrp="1"/>
          </p:cNvSpPr>
          <p:nvPr>
            <p:ph idx="1"/>
          </p:nvPr>
        </p:nvSpPr>
        <p:spPr>
          <a:xfrm>
            <a:off x="152400" y="1428750"/>
            <a:ext cx="8229600" cy="4819650"/>
          </a:xfrm>
        </p:spPr>
        <p:txBody>
          <a:bodyPr>
            <a:noAutofit/>
          </a:bodyPr>
          <a:lstStyle/>
          <a:p>
            <a:pPr marL="0" indent="0" eaLnBrk="1" hangingPunct="1">
              <a:buFont typeface="Wingdings" pitchFamily="2" charset="2"/>
              <a:buNone/>
              <a:defRPr/>
            </a:pPr>
            <a:r>
              <a:rPr lang="en-US" sz="2000" dirty="0"/>
              <a:t>Reach out for support when you need it:</a:t>
            </a:r>
          </a:p>
          <a:p>
            <a:pPr marL="622300" eaLnBrk="1" hangingPunct="1">
              <a:defRPr/>
            </a:pPr>
            <a:r>
              <a:rPr lang="en-US" sz="2000" dirty="0"/>
              <a:t>Friends</a:t>
            </a:r>
          </a:p>
          <a:p>
            <a:pPr marL="622300" eaLnBrk="1" hangingPunct="1">
              <a:defRPr/>
            </a:pPr>
            <a:r>
              <a:rPr lang="en-US" sz="2000" dirty="0"/>
              <a:t>Family</a:t>
            </a:r>
          </a:p>
          <a:p>
            <a:pPr marL="622300" eaLnBrk="1" hangingPunct="1">
              <a:defRPr/>
            </a:pPr>
            <a:r>
              <a:rPr lang="en-US" sz="2000" dirty="0" smtClean="0"/>
              <a:t>Primary care doctor</a:t>
            </a:r>
            <a:endParaRPr lang="en-US" sz="2000" dirty="0"/>
          </a:p>
          <a:p>
            <a:pPr marL="622300" eaLnBrk="1" hangingPunct="1">
              <a:defRPr/>
            </a:pPr>
            <a:r>
              <a:rPr lang="en-US" sz="2000" dirty="0" smtClean="0"/>
              <a:t>Chaplain or spiritual leader</a:t>
            </a:r>
            <a:endParaRPr lang="en-US" sz="2000" dirty="0"/>
          </a:p>
          <a:p>
            <a:pPr marL="622300" eaLnBrk="1" hangingPunct="1">
              <a:defRPr/>
            </a:pPr>
            <a:r>
              <a:rPr lang="en-US" sz="2000" b="1" dirty="0" err="1" smtClean="0"/>
              <a:t>Copline</a:t>
            </a:r>
            <a:r>
              <a:rPr lang="en-US" sz="2000" b="1" dirty="0" smtClean="0"/>
              <a:t> 1-800-267-5463</a:t>
            </a:r>
          </a:p>
          <a:p>
            <a:pPr marL="622300" eaLnBrk="1" hangingPunct="1">
              <a:defRPr/>
            </a:pPr>
            <a:r>
              <a:rPr lang="en-US" sz="2000" b="1" dirty="0" smtClean="0"/>
              <a:t>Safe Call Now hotline 1-206-459-3020 </a:t>
            </a:r>
          </a:p>
          <a:p>
            <a:pPr marL="622300" eaLnBrk="1" hangingPunct="1">
              <a:defRPr/>
            </a:pPr>
            <a:r>
              <a:rPr lang="en-US" sz="2000" b="1" dirty="0" smtClean="0"/>
              <a:t>Community Counseling Center</a:t>
            </a:r>
          </a:p>
          <a:p>
            <a:pPr marL="622300" eaLnBrk="1" hangingPunct="1">
              <a:defRPr/>
            </a:pPr>
            <a:r>
              <a:rPr lang="en-US" sz="2000" b="1" dirty="0" smtClean="0"/>
              <a:t>Private Counseling Office</a:t>
            </a:r>
          </a:p>
          <a:p>
            <a:pPr marL="622300" eaLnBrk="1" hangingPunct="1">
              <a:defRPr/>
            </a:pPr>
            <a:r>
              <a:rPr lang="en-US" sz="2000" b="1" dirty="0" smtClean="0"/>
              <a:t>Employee Assistance Program (if offered by your department)</a:t>
            </a:r>
          </a:p>
          <a:p>
            <a:pPr marL="622300" eaLnBrk="1" hangingPunct="1">
              <a:defRPr/>
            </a:pPr>
            <a:r>
              <a:rPr lang="en-US" sz="2000" b="1" dirty="0" smtClean="0"/>
              <a:t>Suicide Prevention Lifeline 1-800-273-TALK (8255)</a:t>
            </a:r>
          </a:p>
          <a:p>
            <a:pPr marL="622300" eaLnBrk="1" hangingPunct="1">
              <a:defRPr/>
            </a:pPr>
            <a:endParaRPr lang="en-US" sz="2000" b="1" dirty="0" smtClean="0"/>
          </a:p>
          <a:p>
            <a:pPr marL="622300" eaLnBrk="1" hangingPunct="1">
              <a:defRPr/>
            </a:pPr>
            <a:endParaRPr lang="en-US" sz="2000" dirty="0"/>
          </a:p>
        </p:txBody>
      </p:sp>
      <p:pic>
        <p:nvPicPr>
          <p:cNvPr id="40964" name="Picture 3" descr="C:\Users\50023959\Desktop\DSC_90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7975" y="1524000"/>
            <a:ext cx="3375025"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My Strength</a:t>
            </a:r>
          </a:p>
        </p:txBody>
      </p:sp>
      <p:sp>
        <p:nvSpPr>
          <p:cNvPr id="3" name="Content Placeholder 2"/>
          <p:cNvSpPr>
            <a:spLocks noGrp="1"/>
          </p:cNvSpPr>
          <p:nvPr>
            <p:ph idx="1"/>
          </p:nvPr>
        </p:nvSpPr>
        <p:spPr/>
        <p:txBody>
          <a:bodyPr/>
          <a:lstStyle/>
          <a:p>
            <a:pPr marL="0" indent="0" eaLnBrk="1" hangingPunct="1">
              <a:buNone/>
              <a:defRPr/>
            </a:pPr>
            <a:r>
              <a:rPr lang="en-US" dirty="0" smtClean="0"/>
              <a:t>An anonymous self help tool that can be used for resources and self help free to CIT officers </a:t>
            </a:r>
          </a:p>
          <a:p>
            <a:pPr marL="0" indent="0" eaLnBrk="1" hangingPunct="1">
              <a:buNone/>
              <a:defRPr/>
            </a:pPr>
            <a:endParaRPr lang="en-US" dirty="0"/>
          </a:p>
          <a:p>
            <a:pPr marL="0" indent="0" eaLnBrk="1" hangingPunct="1">
              <a:buNone/>
              <a:defRPr/>
            </a:pPr>
            <a:r>
              <a:rPr lang="en-US" dirty="0" smtClean="0">
                <a:hlinkClick r:id="rId2"/>
              </a:rPr>
              <a:t>www.mystrength.com</a:t>
            </a:r>
            <a:r>
              <a:rPr lang="en-US" dirty="0" smtClean="0"/>
              <a:t>   click sign up</a:t>
            </a:r>
          </a:p>
          <a:p>
            <a:pPr marL="0" indent="0" eaLnBrk="1" hangingPunct="1">
              <a:buNone/>
              <a:defRPr/>
            </a:pPr>
            <a:r>
              <a:rPr lang="en-US" dirty="0" smtClean="0"/>
              <a:t>Enter Access Code:  </a:t>
            </a:r>
            <a:r>
              <a:rPr lang="en-US" dirty="0" err="1" smtClean="0"/>
              <a:t>MOCCCcommunity</a:t>
            </a:r>
            <a:r>
              <a:rPr lang="en-US" dirty="0" smtClean="0"/>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Resources</a:t>
            </a:r>
          </a:p>
        </p:txBody>
      </p:sp>
      <p:sp>
        <p:nvSpPr>
          <p:cNvPr id="3" name="Content Placeholder 2"/>
          <p:cNvSpPr>
            <a:spLocks noGrp="1"/>
          </p:cNvSpPr>
          <p:nvPr>
            <p:ph idx="1"/>
          </p:nvPr>
        </p:nvSpPr>
        <p:spPr/>
        <p:txBody>
          <a:bodyPr/>
          <a:lstStyle/>
          <a:p>
            <a:pPr eaLnBrk="1" hangingPunct="1">
              <a:defRPr/>
            </a:pPr>
            <a:r>
              <a:rPr lang="en-US" dirty="0" smtClean="0">
                <a:hlinkClick r:id="rId2"/>
              </a:rPr>
              <a:t>www.badgeoflife.com</a:t>
            </a:r>
            <a:endParaRPr lang="en-US" dirty="0" smtClean="0"/>
          </a:p>
          <a:p>
            <a:pPr eaLnBrk="1" hangingPunct="1">
              <a:defRPr/>
            </a:pPr>
            <a:r>
              <a:rPr lang="en-US" dirty="0" smtClean="0">
                <a:hlinkClick r:id="rId3"/>
              </a:rPr>
              <a:t>http://copline.org</a:t>
            </a:r>
            <a:endParaRPr lang="en-US" dirty="0" smtClean="0"/>
          </a:p>
          <a:p>
            <a:pPr eaLnBrk="1" hangingPunct="1">
              <a:defRPr/>
            </a:pPr>
            <a:r>
              <a:rPr lang="en-US" dirty="0" smtClean="0">
                <a:hlinkClick r:id="rId4"/>
              </a:rPr>
              <a:t>www.save.org</a:t>
            </a:r>
            <a:endParaRPr lang="en-US" dirty="0" smtClean="0"/>
          </a:p>
          <a:p>
            <a:pPr eaLnBrk="1" hangingPunct="1">
              <a:defRPr/>
            </a:pPr>
            <a:r>
              <a:rPr lang="en-US" dirty="0" smtClean="0">
                <a:hlinkClick r:id="rId5"/>
              </a:rPr>
              <a:t>www.pst.org</a:t>
            </a:r>
            <a:endParaRPr lang="en-US" dirty="0" smtClean="0"/>
          </a:p>
          <a:p>
            <a:pPr eaLnBrk="1" hangingPunct="1">
              <a:defRPr/>
            </a:pPr>
            <a:r>
              <a:rPr lang="en-US" dirty="0" smtClean="0">
                <a:hlinkClick r:id="rId6"/>
              </a:rPr>
              <a:t>www.iacp.org</a:t>
            </a:r>
            <a:endParaRPr lang="en-US" dirty="0" smtClean="0"/>
          </a:p>
          <a:p>
            <a:pPr eaLnBrk="1" hangingPunct="1">
              <a:defRPr/>
            </a:pPr>
            <a:r>
              <a:rPr lang="en-US" dirty="0" smtClean="0">
                <a:hlinkClick r:id="rId7"/>
              </a:rPr>
              <a:t>http://safecallnow.org</a:t>
            </a:r>
            <a:endParaRPr lang="en-US" dirty="0" smtClean="0"/>
          </a:p>
          <a:p>
            <a:pPr eaLnBrk="1" hangingPunct="1">
              <a:defRPr/>
            </a:pPr>
            <a:r>
              <a:rPr lang="en-US" dirty="0" smtClean="0">
                <a:hlinkClick r:id="rId8"/>
              </a:rPr>
              <a:t>http://thepainbehindthebadge.com</a:t>
            </a:r>
            <a:r>
              <a:rPr lang="en-US" dirty="0" smtClean="0"/>
              <a:t> </a:t>
            </a:r>
          </a:p>
        </p:txBody>
      </p:sp>
    </p:spTree>
    <p:extLst>
      <p:ext uri="{BB962C8B-B14F-4D97-AF65-F5344CB8AC3E}">
        <p14:creationId xmlns:p14="http://schemas.microsoft.com/office/powerpoint/2010/main" val="34219412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a:xfrm>
            <a:off x="301625" y="0"/>
            <a:ext cx="8510588" cy="1066800"/>
          </a:xfrm>
        </p:spPr>
        <p:txBody>
          <a:bodyPr/>
          <a:lstStyle/>
          <a:p>
            <a:pPr eaLnBrk="1" hangingPunct="1"/>
            <a:r>
              <a:rPr lang="en-US" altLang="en-US" sz="3600" smtClean="0">
                <a:solidFill>
                  <a:srgbClr val="000000"/>
                </a:solidFill>
                <a:effectLst/>
                <a:latin typeface="Times New Roman" pitchFamily="18" charset="0"/>
              </a:rPr>
              <a:t>References</a:t>
            </a:r>
          </a:p>
        </p:txBody>
      </p:sp>
      <p:sp>
        <p:nvSpPr>
          <p:cNvPr id="43011" name="Rectangle 4"/>
          <p:cNvSpPr>
            <a:spLocks noGrp="1" noRot="1" noChangeArrowheads="1"/>
          </p:cNvSpPr>
          <p:nvPr>
            <p:ph idx="1"/>
          </p:nvPr>
        </p:nvSpPr>
        <p:spPr>
          <a:xfrm>
            <a:off x="304800" y="1066800"/>
            <a:ext cx="8540750" cy="5032375"/>
          </a:xfrm>
        </p:spPr>
        <p:txBody>
          <a:bodyPr/>
          <a:lstStyle/>
          <a:p>
            <a:pPr eaLnBrk="1" hangingPunct="1"/>
            <a:r>
              <a:rPr lang="en-US" altLang="en-US" sz="1600" smtClean="0">
                <a:solidFill>
                  <a:srgbClr val="000000"/>
                </a:solidFill>
                <a:effectLst/>
                <a:latin typeface="Times New Roman" pitchFamily="18" charset="0"/>
              </a:rPr>
              <a:t>Burke, R. J. (1998). Work and Non-Work Stressors and Well-Being Among Police </a:t>
            </a:r>
          </a:p>
          <a:p>
            <a:pPr eaLnBrk="1" hangingPunct="1">
              <a:buFont typeface="Wingdings" pitchFamily="2" charset="2"/>
              <a:buNone/>
            </a:pPr>
            <a:r>
              <a:rPr lang="en-US" altLang="en-US" sz="1600" smtClean="0">
                <a:solidFill>
                  <a:srgbClr val="000000"/>
                </a:solidFill>
                <a:effectLst/>
                <a:latin typeface="Times New Roman" pitchFamily="18" charset="0"/>
              </a:rPr>
              <a:t>		Officers: The Role of Coping. </a:t>
            </a:r>
            <a:r>
              <a:rPr lang="en-US" altLang="en-US" sz="1600" i="1" smtClean="0">
                <a:solidFill>
                  <a:srgbClr val="000000"/>
                </a:solidFill>
                <a:effectLst/>
                <a:latin typeface="Times New Roman" pitchFamily="18" charset="0"/>
              </a:rPr>
              <a:t>Anxiety, Stress &amp; Coping, Vol. 11. No. 4 (1). </a:t>
            </a:r>
            <a:r>
              <a:rPr lang="en-US" altLang="en-US" sz="1600" smtClean="0">
                <a:solidFill>
                  <a:srgbClr val="000000"/>
                </a:solidFill>
                <a:effectLst/>
                <a:latin typeface="Times New Roman" pitchFamily="18" charset="0"/>
              </a:rPr>
              <a:t>345-362.</a:t>
            </a:r>
          </a:p>
          <a:p>
            <a:pPr eaLnBrk="1" hangingPunct="1"/>
            <a:r>
              <a:rPr lang="en-US" altLang="en-US" sz="1600" smtClean="0">
                <a:solidFill>
                  <a:srgbClr val="000000"/>
                </a:solidFill>
                <a:effectLst/>
                <a:latin typeface="Times New Roman" pitchFamily="18" charset="0"/>
              </a:rPr>
              <a:t>Chopko, B. A. and Schwartz, R. C. (2009). The Relation Between Mindfulness and </a:t>
            </a:r>
          </a:p>
          <a:p>
            <a:pPr eaLnBrk="1" hangingPunct="1">
              <a:buFont typeface="Wingdings" pitchFamily="2" charset="2"/>
              <a:buNone/>
            </a:pPr>
            <a:r>
              <a:rPr lang="en-US" altLang="en-US" sz="1600" smtClean="0">
                <a:solidFill>
                  <a:srgbClr val="000000"/>
                </a:solidFill>
                <a:effectLst/>
                <a:latin typeface="Times New Roman" pitchFamily="18" charset="0"/>
              </a:rPr>
              <a:t>		Posttraumatic Growth: A Study of First Responders to Trauma-Inducing Incidents. </a:t>
            </a:r>
            <a:r>
              <a:rPr lang="en-US" altLang="en-US" sz="1600" i="1" smtClean="0">
                <a:solidFill>
                  <a:srgbClr val="000000"/>
                </a:solidFill>
                <a:effectLst/>
                <a:latin typeface="Times New Roman" pitchFamily="18" charset="0"/>
              </a:rPr>
              <a:t>Journal 	of Mental Health Counseling, Vol. 31, No. 4 (1). </a:t>
            </a:r>
            <a:r>
              <a:rPr lang="en-US" altLang="en-US" sz="1600" smtClean="0">
                <a:solidFill>
                  <a:srgbClr val="000000"/>
                </a:solidFill>
                <a:effectLst/>
                <a:latin typeface="Times New Roman" pitchFamily="18" charset="0"/>
              </a:rPr>
              <a:t> 363-376.</a:t>
            </a:r>
          </a:p>
          <a:p>
            <a:pPr eaLnBrk="1" hangingPunct="1"/>
            <a:r>
              <a:rPr lang="en-US" altLang="en-US" sz="1600" smtClean="0">
                <a:solidFill>
                  <a:srgbClr val="000000"/>
                </a:solidFill>
                <a:effectLst/>
                <a:latin typeface="Times New Roman" pitchFamily="18" charset="0"/>
              </a:rPr>
              <a:t>Li-Ping Tang, T. and Hammontree, M. L. (1992). The Effects of Hardiness, Police Stress, </a:t>
            </a:r>
          </a:p>
          <a:p>
            <a:pPr eaLnBrk="1" hangingPunct="1">
              <a:buFont typeface="Wingdings" pitchFamily="2" charset="2"/>
              <a:buNone/>
            </a:pPr>
            <a:r>
              <a:rPr lang="en-US" altLang="en-US" sz="1600" smtClean="0">
                <a:solidFill>
                  <a:srgbClr val="000000"/>
                </a:solidFill>
                <a:effectLst/>
                <a:latin typeface="Times New Roman" pitchFamily="18" charset="0"/>
              </a:rPr>
              <a:t>		and Life Stress on Police Officers' Illness and Absenteeism. </a:t>
            </a:r>
            <a:r>
              <a:rPr lang="en-US" altLang="en-US" sz="1600" i="1" smtClean="0">
                <a:solidFill>
                  <a:srgbClr val="000000"/>
                </a:solidFill>
                <a:effectLst/>
                <a:latin typeface="Times New Roman" pitchFamily="18" charset="0"/>
              </a:rPr>
              <a:t>Public Personnel 	Management, Winter 1992, Vol. 21, No.4 (1). </a:t>
            </a:r>
            <a:r>
              <a:rPr lang="en-US" altLang="en-US" sz="1600" smtClean="0">
                <a:solidFill>
                  <a:srgbClr val="000000"/>
                </a:solidFill>
                <a:effectLst/>
                <a:latin typeface="Times New Roman" pitchFamily="18" charset="0"/>
              </a:rPr>
              <a:t>493-510.</a:t>
            </a:r>
          </a:p>
          <a:p>
            <a:pPr eaLnBrk="1" hangingPunct="1"/>
            <a:r>
              <a:rPr lang="en-US" altLang="en-US" sz="1600" smtClean="0">
                <a:solidFill>
                  <a:srgbClr val="000000"/>
                </a:solidFill>
                <a:effectLst/>
                <a:latin typeface="Times New Roman" pitchFamily="18" charset="0"/>
              </a:rPr>
              <a:t>Mann, J. P. and Neece, J. (1990). Workers' Compensation for Law Enforcement Related </a:t>
            </a:r>
          </a:p>
          <a:p>
            <a:pPr eaLnBrk="1" hangingPunct="1">
              <a:buFont typeface="Wingdings" pitchFamily="2" charset="2"/>
              <a:buNone/>
            </a:pPr>
            <a:r>
              <a:rPr lang="en-US" altLang="en-US" sz="1600" smtClean="0">
                <a:solidFill>
                  <a:srgbClr val="000000"/>
                </a:solidFill>
                <a:effectLst/>
                <a:latin typeface="Times New Roman" pitchFamily="18" charset="0"/>
              </a:rPr>
              <a:t>		Post Traumatic Stress Disorder.</a:t>
            </a:r>
            <a:r>
              <a:rPr lang="en-US" altLang="en-US" sz="1600" i="1" smtClean="0">
                <a:solidFill>
                  <a:srgbClr val="000000"/>
                </a:solidFill>
                <a:effectLst/>
                <a:latin typeface="Times New Roman" pitchFamily="18" charset="0"/>
              </a:rPr>
              <a:t> Behavioral Sciences &amp; the Law, Vol. 8 (1). </a:t>
            </a:r>
            <a:r>
              <a:rPr lang="en-US" altLang="en-US" sz="1600" smtClean="0">
                <a:solidFill>
                  <a:srgbClr val="000000"/>
                </a:solidFill>
                <a:effectLst/>
                <a:latin typeface="Times New Roman" pitchFamily="18" charset="0"/>
              </a:rPr>
              <a:t>447-456.</a:t>
            </a:r>
          </a:p>
          <a:p>
            <a:pPr eaLnBrk="1" hangingPunct="1"/>
            <a:r>
              <a:rPr lang="en-US" altLang="en-US" sz="1600" smtClean="0">
                <a:solidFill>
                  <a:srgbClr val="000000"/>
                </a:solidFill>
                <a:effectLst/>
                <a:latin typeface="Times New Roman" pitchFamily="18" charset="0"/>
              </a:rPr>
              <a:t>Norvelle, N. and Belles, D. (1993). Psychological and Physical Benefits of Circuit </a:t>
            </a:r>
          </a:p>
          <a:p>
            <a:pPr eaLnBrk="1" hangingPunct="1">
              <a:buFont typeface="Wingdings" pitchFamily="2" charset="2"/>
              <a:buNone/>
            </a:pPr>
            <a:r>
              <a:rPr lang="en-US" altLang="en-US" sz="1600" smtClean="0">
                <a:solidFill>
                  <a:srgbClr val="000000"/>
                </a:solidFill>
                <a:effectLst/>
                <a:latin typeface="Times New Roman" pitchFamily="18" charset="0"/>
              </a:rPr>
              <a:t>		Weight Training in Law Enforcement Personnel. </a:t>
            </a:r>
            <a:r>
              <a:rPr lang="en-US" altLang="en-US" sz="1600" i="1" smtClean="0">
                <a:solidFill>
                  <a:srgbClr val="000000"/>
                </a:solidFill>
                <a:effectLst/>
                <a:latin typeface="Times New Roman" pitchFamily="18" charset="0"/>
              </a:rPr>
              <a:t>American Psychological Association. 	Journal Consulting and Clinical Psychology, Vol. 61, No. 3 (1).</a:t>
            </a:r>
            <a:r>
              <a:rPr lang="en-US" altLang="en-US" sz="1600" smtClean="0">
                <a:solidFill>
                  <a:srgbClr val="000000"/>
                </a:solidFill>
                <a:effectLst/>
                <a:latin typeface="Times New Roman" pitchFamily="18" charset="0"/>
              </a:rPr>
              <a:t> 520-527.</a:t>
            </a:r>
          </a:p>
          <a:p>
            <a:pPr eaLnBrk="1" hangingPunct="1"/>
            <a:r>
              <a:rPr lang="en-US" altLang="en-US" sz="1600" smtClean="0">
                <a:solidFill>
                  <a:srgbClr val="000000"/>
                </a:solidFill>
                <a:effectLst/>
                <a:latin typeface="Times New Roman" pitchFamily="18" charset="0"/>
              </a:rPr>
              <a:t>Page, D. (2010). Surviving Law Enforcement. </a:t>
            </a:r>
            <a:r>
              <a:rPr lang="en-US" altLang="en-US" sz="1600" i="1" smtClean="0">
                <a:solidFill>
                  <a:srgbClr val="000000"/>
                </a:solidFill>
                <a:effectLst/>
                <a:latin typeface="Times New Roman" pitchFamily="18" charset="0"/>
              </a:rPr>
              <a:t>Law Enforcement Technology, February </a:t>
            </a:r>
          </a:p>
          <a:p>
            <a:pPr eaLnBrk="1" hangingPunct="1">
              <a:buFont typeface="Wingdings" pitchFamily="2" charset="2"/>
              <a:buNone/>
            </a:pPr>
            <a:r>
              <a:rPr lang="en-US" altLang="en-US" sz="1600" i="1" smtClean="0">
                <a:solidFill>
                  <a:srgbClr val="000000"/>
                </a:solidFill>
                <a:effectLst/>
                <a:latin typeface="Times New Roman" pitchFamily="18" charset="0"/>
              </a:rPr>
              <a:t>		2010, Vol. 37(2). </a:t>
            </a:r>
            <a:r>
              <a:rPr lang="en-US" altLang="en-US" sz="1600" smtClean="0">
                <a:solidFill>
                  <a:srgbClr val="000000"/>
                </a:solidFill>
                <a:effectLst/>
                <a:latin typeface="Times New Roman" pitchFamily="18" charset="0"/>
              </a:rPr>
              <a:t>26-32.</a:t>
            </a:r>
          </a:p>
          <a:p>
            <a:pPr eaLnBrk="1" hangingPunct="1"/>
            <a:r>
              <a:rPr lang="en-US" altLang="en-US" sz="1600" smtClean="0">
                <a:solidFill>
                  <a:srgbClr val="000000"/>
                </a:solidFill>
                <a:effectLst/>
                <a:latin typeface="Times New Roman" pitchFamily="18" charset="0"/>
              </a:rPr>
              <a:t>Ramos, O. (2010). Police Suicide Are You at Risk?</a:t>
            </a:r>
            <a:r>
              <a:rPr lang="en-US" altLang="en-US" sz="1600" b="1" smtClean="0">
                <a:solidFill>
                  <a:srgbClr val="000000"/>
                </a:solidFill>
                <a:effectLst/>
                <a:latin typeface="Times New Roman" pitchFamily="18" charset="0"/>
              </a:rPr>
              <a:t> </a:t>
            </a:r>
            <a:r>
              <a:rPr lang="en-US" altLang="en-US" sz="1600" i="1" smtClean="0">
                <a:solidFill>
                  <a:srgbClr val="000000"/>
                </a:solidFill>
                <a:effectLst/>
                <a:latin typeface="Times New Roman" pitchFamily="18" charset="0"/>
              </a:rPr>
              <a:t>FBI Law Enforcement Bulletin, May </a:t>
            </a:r>
          </a:p>
          <a:p>
            <a:pPr eaLnBrk="1" hangingPunct="1">
              <a:buFont typeface="Wingdings" pitchFamily="2" charset="2"/>
              <a:buNone/>
            </a:pPr>
            <a:r>
              <a:rPr lang="en-US" altLang="en-US" sz="1600" i="1" smtClean="0">
                <a:solidFill>
                  <a:srgbClr val="000000"/>
                </a:solidFill>
                <a:effectLst/>
                <a:latin typeface="Times New Roman" pitchFamily="18" charset="0"/>
              </a:rPr>
              <a:t>		2010, Vol. 21 (3). </a:t>
            </a:r>
            <a:r>
              <a:rPr lang="en-US" altLang="en-US" sz="1600" smtClean="0">
                <a:solidFill>
                  <a:srgbClr val="000000"/>
                </a:solidFill>
                <a:effectLst/>
                <a:latin typeface="Times New Roman" pitchFamily="18" charset="0"/>
              </a:rPr>
              <a:t>21-23.</a:t>
            </a:r>
          </a:p>
          <a:p>
            <a:pPr eaLnBrk="1" hangingPunct="1"/>
            <a:r>
              <a:rPr lang="en-US" altLang="en-US" sz="1600" smtClean="0">
                <a:solidFill>
                  <a:srgbClr val="000000"/>
                </a:solidFill>
                <a:effectLst/>
                <a:latin typeface="Times New Roman" pitchFamily="18" charset="0"/>
              </a:rPr>
              <a:t>Shaffer, T. J. (2010). A Comparison of Firefighters and Police Officers: The Influence of </a:t>
            </a:r>
          </a:p>
          <a:p>
            <a:pPr eaLnBrk="1" hangingPunct="1">
              <a:buFont typeface="Wingdings" pitchFamily="2" charset="2"/>
              <a:buNone/>
            </a:pPr>
            <a:r>
              <a:rPr lang="en-US" altLang="en-US" sz="1600" smtClean="0">
                <a:solidFill>
                  <a:srgbClr val="000000"/>
                </a:solidFill>
                <a:effectLst/>
                <a:latin typeface="Times New Roman" pitchFamily="18" charset="0"/>
              </a:rPr>
              <a:t>		Gender and Relationship Status. </a:t>
            </a:r>
            <a:r>
              <a:rPr lang="en-US" altLang="en-US" sz="1600" i="1" smtClean="0">
                <a:solidFill>
                  <a:srgbClr val="000000"/>
                </a:solidFill>
                <a:effectLst/>
                <a:latin typeface="Times New Roman" pitchFamily="18" charset="0"/>
              </a:rPr>
              <a:t>American Counseling Association’s Adultspan Journal; 	Alexandria: Spring 2010, Vol. 9 (1).</a:t>
            </a:r>
            <a:r>
              <a:rPr lang="en-US" altLang="en-US" sz="1600" smtClean="0">
                <a:solidFill>
                  <a:srgbClr val="000000"/>
                </a:solidFill>
                <a:effectLst/>
                <a:latin typeface="Times New Roman" pitchFamily="18" charset="0"/>
              </a:rPr>
              <a:t> 36-50.</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smtClean="0"/>
          </a:p>
        </p:txBody>
      </p:sp>
      <p:sp>
        <p:nvSpPr>
          <p:cNvPr id="3" name="Content Placeholder 2"/>
          <p:cNvSpPr>
            <a:spLocks noGrp="1"/>
          </p:cNvSpPr>
          <p:nvPr>
            <p:ph idx="1"/>
          </p:nvPr>
        </p:nvSpPr>
        <p:spPr/>
        <p:txBody>
          <a:bodyPr/>
          <a:lstStyle/>
          <a:p>
            <a:pPr eaLnBrk="1" hangingPunct="1">
              <a:defRPr/>
            </a:pPr>
            <a:r>
              <a:rPr lang="en-US" dirty="0" smtClean="0">
                <a:solidFill>
                  <a:srgbClr val="000000"/>
                </a:solidFill>
              </a:rPr>
              <a:t>Hunter Institute Presentation</a:t>
            </a:r>
          </a:p>
          <a:p>
            <a:pPr eaLnBrk="1" hangingPunct="1">
              <a:defRPr/>
            </a:pPr>
            <a:r>
              <a:rPr lang="en-US" dirty="0" smtClean="0">
                <a:solidFill>
                  <a:srgbClr val="000000"/>
                </a:solidFill>
              </a:rPr>
              <a:t>www.policesuicidestudy.com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Breaking the Silence video</a:t>
            </a:r>
            <a:endParaRPr lang="en-US" dirty="0"/>
          </a:p>
        </p:txBody>
      </p:sp>
      <p:sp>
        <p:nvSpPr>
          <p:cNvPr id="6" name="Content Placeholder 5"/>
          <p:cNvSpPr>
            <a:spLocks noGrp="1"/>
          </p:cNvSpPr>
          <p:nvPr>
            <p:ph idx="1"/>
          </p:nvPr>
        </p:nvSpPr>
        <p:spPr/>
        <p:txBody>
          <a:bodyPr/>
          <a:lstStyle/>
          <a:p>
            <a:endParaRPr lang="en-US"/>
          </a:p>
        </p:txBody>
      </p:sp>
    </p:spTree>
    <p:extLst>
      <p:ext uri="{BB962C8B-B14F-4D97-AF65-F5344CB8AC3E}">
        <p14:creationId xmlns:p14="http://schemas.microsoft.com/office/powerpoint/2010/main" val="974347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from the video</a:t>
            </a:r>
            <a:endParaRPr lang="en-US" dirty="0"/>
          </a:p>
        </p:txBody>
      </p:sp>
      <p:sp>
        <p:nvSpPr>
          <p:cNvPr id="3" name="Content Placeholder 2"/>
          <p:cNvSpPr>
            <a:spLocks noGrp="1"/>
          </p:cNvSpPr>
          <p:nvPr>
            <p:ph idx="1"/>
          </p:nvPr>
        </p:nvSpPr>
        <p:spPr/>
        <p:txBody>
          <a:bodyPr/>
          <a:lstStyle/>
          <a:p>
            <a:pPr marL="0" indent="0">
              <a:buNone/>
            </a:pPr>
            <a:r>
              <a:rPr lang="en-US" dirty="0" smtClean="0"/>
              <a:t>QUESTIONS: </a:t>
            </a:r>
          </a:p>
          <a:p>
            <a:pPr marL="0" indent="0">
              <a:buNone/>
            </a:pPr>
            <a:r>
              <a:rPr lang="en-US" dirty="0" smtClean="0"/>
              <a:t>What were you thoughts about the video? </a:t>
            </a:r>
          </a:p>
          <a:p>
            <a:pPr marL="0" indent="0">
              <a:buNone/>
            </a:pPr>
            <a:endParaRPr lang="en-US" dirty="0"/>
          </a:p>
          <a:p>
            <a:pPr marL="0" indent="0">
              <a:buNone/>
            </a:pPr>
            <a:r>
              <a:rPr lang="en-US" dirty="0" smtClean="0"/>
              <a:t>Can this happen here? </a:t>
            </a:r>
          </a:p>
          <a:p>
            <a:pPr marL="0" indent="0">
              <a:buNone/>
            </a:pPr>
            <a:endParaRPr lang="en-US" dirty="0"/>
          </a:p>
          <a:p>
            <a:pPr marL="0" indent="0">
              <a:buNone/>
            </a:pPr>
            <a:r>
              <a:rPr lang="en-US" dirty="0" smtClean="0"/>
              <a:t>Are we prepared to prevent a suicide within our agency?</a:t>
            </a:r>
            <a:endParaRPr lang="en-US" dirty="0"/>
          </a:p>
        </p:txBody>
      </p:sp>
    </p:spTree>
    <p:extLst>
      <p:ext uri="{BB962C8B-B14F-4D97-AF65-F5344CB8AC3E}">
        <p14:creationId xmlns:p14="http://schemas.microsoft.com/office/powerpoint/2010/main" val="2086292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Know the Facts</a:t>
            </a:r>
          </a:p>
        </p:txBody>
      </p:sp>
      <p:sp>
        <p:nvSpPr>
          <p:cNvPr id="3" name="Content Placeholder 2"/>
          <p:cNvSpPr>
            <a:spLocks noGrp="1"/>
          </p:cNvSpPr>
          <p:nvPr>
            <p:ph idx="1"/>
          </p:nvPr>
        </p:nvSpPr>
        <p:spPr/>
        <p:txBody>
          <a:bodyPr/>
          <a:lstStyle/>
          <a:p>
            <a:pPr eaLnBrk="1" hangingPunct="1">
              <a:defRPr/>
            </a:pPr>
            <a:r>
              <a:rPr lang="en-US" dirty="0" smtClean="0"/>
              <a:t>Police Officers are 2-3 times more likely to die by their own hand than by a felonious murder on the job</a:t>
            </a:r>
          </a:p>
          <a:p>
            <a:pPr eaLnBrk="1" hangingPunct="1">
              <a:defRPr/>
            </a:pPr>
            <a:endParaRPr lang="en-US" dirty="0" smtClean="0"/>
          </a:p>
          <a:p>
            <a:pPr eaLnBrk="1" hangingPunct="1">
              <a:defRPr/>
            </a:pPr>
            <a:r>
              <a:rPr lang="en-US" dirty="0" smtClean="0"/>
              <a:t>In 2012 there were 126 law enforcement suicides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dirty="0" smtClean="0"/>
          </a:p>
        </p:txBody>
      </p:sp>
      <p:sp>
        <p:nvSpPr>
          <p:cNvPr id="3" name="Content Placeholder 2"/>
          <p:cNvSpPr>
            <a:spLocks noGrp="1"/>
          </p:cNvSpPr>
          <p:nvPr>
            <p:ph idx="1"/>
          </p:nvPr>
        </p:nvSpPr>
        <p:spPr/>
        <p:txBody>
          <a:bodyPr/>
          <a:lstStyle/>
          <a:p>
            <a:pPr eaLnBrk="1" hangingPunct="1">
              <a:defRPr/>
            </a:pPr>
            <a:r>
              <a:rPr lang="en-US" dirty="0" smtClean="0"/>
              <a:t>According to the National Study of Police Suicides </a:t>
            </a:r>
          </a:p>
          <a:p>
            <a:pPr lvl="1" eaLnBrk="1" hangingPunct="1">
              <a:defRPr/>
            </a:pPr>
            <a:r>
              <a:rPr lang="en-US" dirty="0" smtClean="0"/>
              <a:t>Average age 42</a:t>
            </a:r>
          </a:p>
          <a:p>
            <a:pPr lvl="1" eaLnBrk="1" hangingPunct="1">
              <a:defRPr/>
            </a:pPr>
            <a:r>
              <a:rPr lang="en-US" dirty="0" smtClean="0"/>
              <a:t>91% were men 40-44 years old</a:t>
            </a:r>
          </a:p>
          <a:p>
            <a:pPr lvl="1" eaLnBrk="1" hangingPunct="1">
              <a:defRPr/>
            </a:pPr>
            <a:r>
              <a:rPr lang="en-US" dirty="0" smtClean="0"/>
              <a:t>16 average years on the force</a:t>
            </a:r>
          </a:p>
          <a:p>
            <a:pPr lvl="1" eaLnBrk="1" hangingPunct="1">
              <a:defRPr/>
            </a:pPr>
            <a:r>
              <a:rPr lang="en-US" dirty="0" smtClean="0"/>
              <a:t>63% were single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600" dirty="0" smtClean="0"/>
              <a:t>Don’t ignore the evidence</a:t>
            </a:r>
            <a:br>
              <a:rPr lang="en-US" sz="3600" dirty="0" smtClean="0"/>
            </a:br>
            <a:r>
              <a:rPr lang="en-US" sz="3600" dirty="0" smtClean="0"/>
              <a:t>Officers in distress often give clues</a:t>
            </a:r>
          </a:p>
        </p:txBody>
      </p:sp>
      <p:sp>
        <p:nvSpPr>
          <p:cNvPr id="3" name="Content Placeholder 2"/>
          <p:cNvSpPr>
            <a:spLocks noGrp="1"/>
          </p:cNvSpPr>
          <p:nvPr>
            <p:ph sz="half" idx="1"/>
          </p:nvPr>
        </p:nvSpPr>
        <p:spPr>
          <a:xfrm>
            <a:off x="301625" y="1676400"/>
            <a:ext cx="4194175" cy="4724400"/>
          </a:xfrm>
        </p:spPr>
        <p:txBody>
          <a:bodyPr/>
          <a:lstStyle/>
          <a:p>
            <a:pPr marL="514350" indent="-514350" eaLnBrk="1" hangingPunct="1">
              <a:buFont typeface="+mj-lt"/>
              <a:buAutoNum type="arabicPeriod"/>
              <a:defRPr/>
            </a:pPr>
            <a:r>
              <a:rPr lang="en-US" sz="2400" dirty="0" smtClean="0">
                <a:solidFill>
                  <a:srgbClr val="000000"/>
                </a:solidFill>
              </a:rPr>
              <a:t>Talking about suicide</a:t>
            </a:r>
          </a:p>
          <a:p>
            <a:pPr marL="514350" indent="-514350" eaLnBrk="1" hangingPunct="1">
              <a:buFont typeface="+mj-lt"/>
              <a:buAutoNum type="arabicPeriod"/>
              <a:defRPr/>
            </a:pPr>
            <a:r>
              <a:rPr lang="en-US" sz="2400" dirty="0" smtClean="0">
                <a:solidFill>
                  <a:srgbClr val="000000"/>
                </a:solidFill>
              </a:rPr>
              <a:t>Looking for a way to kill oneself</a:t>
            </a:r>
          </a:p>
          <a:p>
            <a:pPr marL="514350" indent="-514350" eaLnBrk="1" hangingPunct="1">
              <a:buFont typeface="+mj-lt"/>
              <a:buAutoNum type="arabicPeriod"/>
              <a:defRPr/>
            </a:pPr>
            <a:r>
              <a:rPr lang="en-US" sz="2400" dirty="0" smtClean="0">
                <a:solidFill>
                  <a:srgbClr val="000000"/>
                </a:solidFill>
              </a:rPr>
              <a:t>Feeling like a burden, not having purpose or hopeless</a:t>
            </a:r>
          </a:p>
          <a:p>
            <a:pPr marL="514350" indent="-514350" eaLnBrk="1" hangingPunct="1">
              <a:buFont typeface="+mj-lt"/>
              <a:buAutoNum type="arabicPeriod"/>
              <a:defRPr/>
            </a:pPr>
            <a:r>
              <a:rPr lang="en-US" sz="2400" dirty="0" smtClean="0">
                <a:solidFill>
                  <a:srgbClr val="000000"/>
                </a:solidFill>
              </a:rPr>
              <a:t>Showing anxiety, agitation, increased or decreased sleeping</a:t>
            </a:r>
          </a:p>
          <a:p>
            <a:pPr marL="514350" indent="-514350" eaLnBrk="1" hangingPunct="1">
              <a:buFont typeface="+mj-lt"/>
              <a:buAutoNum type="arabicPeriod"/>
              <a:defRPr/>
            </a:pPr>
            <a:endParaRPr lang="en-US" dirty="0" smtClean="0"/>
          </a:p>
        </p:txBody>
      </p:sp>
      <p:sp>
        <p:nvSpPr>
          <p:cNvPr id="4" name="Content Placeholder 3"/>
          <p:cNvSpPr>
            <a:spLocks noGrp="1"/>
          </p:cNvSpPr>
          <p:nvPr>
            <p:ph sz="half" idx="2"/>
          </p:nvPr>
        </p:nvSpPr>
        <p:spPr/>
        <p:txBody>
          <a:bodyPr/>
          <a:lstStyle/>
          <a:p>
            <a:pPr marL="0" indent="0" eaLnBrk="1" hangingPunct="1">
              <a:buFont typeface="Wingdings" pitchFamily="2" charset="2"/>
              <a:buNone/>
              <a:defRPr/>
            </a:pPr>
            <a:r>
              <a:rPr lang="en-US" sz="2400" dirty="0" smtClean="0">
                <a:solidFill>
                  <a:srgbClr val="000000"/>
                </a:solidFill>
              </a:rPr>
              <a:t>5. Increase in alcohol  </a:t>
            </a:r>
            <a:br>
              <a:rPr lang="en-US" sz="2400" dirty="0" smtClean="0">
                <a:solidFill>
                  <a:srgbClr val="000000"/>
                </a:solidFill>
              </a:rPr>
            </a:br>
            <a:r>
              <a:rPr lang="en-US" sz="2400" dirty="0" smtClean="0">
                <a:solidFill>
                  <a:srgbClr val="000000"/>
                </a:solidFill>
              </a:rPr>
              <a:t>    use</a:t>
            </a:r>
          </a:p>
          <a:p>
            <a:pPr marL="0" indent="0" eaLnBrk="1" hangingPunct="1">
              <a:buFont typeface="Wingdings" pitchFamily="2" charset="2"/>
              <a:buNone/>
              <a:defRPr/>
            </a:pPr>
            <a:r>
              <a:rPr lang="en-US" sz="2400" dirty="0" smtClean="0">
                <a:solidFill>
                  <a:srgbClr val="000000"/>
                </a:solidFill>
              </a:rPr>
              <a:t>6. Withdrawing from </a:t>
            </a:r>
            <a:br>
              <a:rPr lang="en-US" sz="2400" dirty="0" smtClean="0">
                <a:solidFill>
                  <a:srgbClr val="000000"/>
                </a:solidFill>
              </a:rPr>
            </a:br>
            <a:r>
              <a:rPr lang="en-US" sz="2400" dirty="0" smtClean="0">
                <a:solidFill>
                  <a:srgbClr val="000000"/>
                </a:solidFill>
              </a:rPr>
              <a:t>    family, friends, partner </a:t>
            </a:r>
            <a:br>
              <a:rPr lang="en-US" sz="2400" dirty="0" smtClean="0">
                <a:solidFill>
                  <a:srgbClr val="000000"/>
                </a:solidFill>
              </a:rPr>
            </a:br>
            <a:r>
              <a:rPr lang="en-US" sz="2400" dirty="0" smtClean="0">
                <a:solidFill>
                  <a:srgbClr val="000000"/>
                </a:solidFill>
              </a:rPr>
              <a:t>    and other officers</a:t>
            </a:r>
          </a:p>
          <a:p>
            <a:pPr marL="0" indent="0" eaLnBrk="1" hangingPunct="1">
              <a:buFont typeface="Wingdings" pitchFamily="2" charset="2"/>
              <a:buNone/>
              <a:defRPr/>
            </a:pPr>
            <a:r>
              <a:rPr lang="en-US" sz="2400" dirty="0" smtClean="0">
                <a:solidFill>
                  <a:srgbClr val="000000"/>
                </a:solidFill>
              </a:rPr>
              <a:t>7. Acting out of character   </a:t>
            </a:r>
            <a:br>
              <a:rPr lang="en-US" sz="2400" dirty="0" smtClean="0">
                <a:solidFill>
                  <a:srgbClr val="000000"/>
                </a:solidFill>
              </a:rPr>
            </a:br>
            <a:r>
              <a:rPr lang="en-US" sz="2400" dirty="0" smtClean="0">
                <a:solidFill>
                  <a:srgbClr val="000000"/>
                </a:solidFill>
              </a:rPr>
              <a:t>    anger, mood changes,   </a:t>
            </a:r>
            <a:br>
              <a:rPr lang="en-US" sz="2400" dirty="0" smtClean="0">
                <a:solidFill>
                  <a:srgbClr val="000000"/>
                </a:solidFill>
              </a:rPr>
            </a:br>
            <a:r>
              <a:rPr lang="en-US" sz="2400" dirty="0" smtClean="0">
                <a:solidFill>
                  <a:srgbClr val="000000"/>
                </a:solidFill>
              </a:rPr>
              <a:t>    reckless behavior</a:t>
            </a:r>
          </a:p>
          <a:p>
            <a:pPr marL="0" indent="0" eaLnBrk="1" hangingPunct="1">
              <a:buFont typeface="Wingdings" pitchFamily="2" charset="2"/>
              <a:buNone/>
              <a:defRPr/>
            </a:pPr>
            <a:r>
              <a:rPr lang="en-US" sz="2400" dirty="0" smtClean="0">
                <a:solidFill>
                  <a:srgbClr val="000000"/>
                </a:solidFill>
              </a:rPr>
              <a:t>8. Experiencing new or </a:t>
            </a:r>
            <a:br>
              <a:rPr lang="en-US" sz="2400" dirty="0" smtClean="0">
                <a:solidFill>
                  <a:srgbClr val="000000"/>
                </a:solidFill>
              </a:rPr>
            </a:br>
            <a:r>
              <a:rPr lang="en-US" sz="2400" dirty="0" smtClean="0">
                <a:solidFill>
                  <a:srgbClr val="000000"/>
                </a:solidFill>
              </a:rPr>
              <a:t>    more relationship </a:t>
            </a:r>
            <a:br>
              <a:rPr lang="en-US" sz="2400" dirty="0" smtClean="0">
                <a:solidFill>
                  <a:srgbClr val="000000"/>
                </a:solidFill>
              </a:rPr>
            </a:br>
            <a:r>
              <a:rPr lang="en-US" sz="2400" dirty="0" smtClean="0">
                <a:solidFill>
                  <a:srgbClr val="000000"/>
                </a:solidFill>
              </a:rPr>
              <a:t>    problems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dirty="0" smtClean="0"/>
          </a:p>
        </p:txBody>
      </p:sp>
      <p:sp>
        <p:nvSpPr>
          <p:cNvPr id="3" name="Content Placeholder 2"/>
          <p:cNvSpPr>
            <a:spLocks noGrp="1"/>
          </p:cNvSpPr>
          <p:nvPr>
            <p:ph idx="1"/>
          </p:nvPr>
        </p:nvSpPr>
        <p:spPr/>
        <p:txBody>
          <a:bodyPr/>
          <a:lstStyle/>
          <a:p>
            <a:pPr marL="0" indent="0" eaLnBrk="1" hangingPunct="1">
              <a:buFont typeface="Wingdings" pitchFamily="2" charset="2"/>
              <a:buNone/>
              <a:defRPr/>
            </a:pPr>
            <a:r>
              <a:rPr lang="en-US" dirty="0" smtClean="0"/>
              <a:t>“Officer suicide and mental wellness needed to be addressed just as directly as officer vest” </a:t>
            </a:r>
          </a:p>
          <a:p>
            <a:pPr marL="0" indent="0" eaLnBrk="1" hangingPunct="1">
              <a:buFont typeface="Wingdings" pitchFamily="2" charset="2"/>
              <a:buNone/>
              <a:defRPr/>
            </a:pPr>
            <a:endParaRPr lang="en-US" dirty="0"/>
          </a:p>
          <a:p>
            <a:pPr marL="0" indent="0" eaLnBrk="1" hangingPunct="1">
              <a:buFont typeface="Wingdings" pitchFamily="2" charset="2"/>
              <a:buNone/>
              <a:defRPr/>
            </a:pPr>
            <a:r>
              <a:rPr lang="en-US" dirty="0" smtClean="0"/>
              <a:t>– Tony West, </a:t>
            </a:r>
            <a:r>
              <a:rPr lang="en-US" sz="2400" dirty="0" smtClean="0"/>
              <a:t>Acting Assistant Attorney General</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louds">
  <a:themeElements>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fontScheme name="Cloud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Clouds</Template>
  <TotalTime>604</TotalTime>
  <Words>2040</Words>
  <Application>Microsoft Office PowerPoint</Application>
  <PresentationFormat>On-screen Show (4:3)</PresentationFormat>
  <Paragraphs>286</Paragraphs>
  <Slides>35</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ＭＳ Ｐゴシック</vt:lpstr>
      <vt:lpstr>Arial</vt:lpstr>
      <vt:lpstr>Times New Roman</vt:lpstr>
      <vt:lpstr>Wingdings</vt:lpstr>
      <vt:lpstr>Clouds</vt:lpstr>
      <vt:lpstr>Officer/Deputy/Trooper Wellness  With Duty Comes Hardship</vt:lpstr>
      <vt:lpstr>Objectives </vt:lpstr>
      <vt:lpstr>How this hour is different than rest of CIT training</vt:lpstr>
      <vt:lpstr>Breaking the Silence video</vt:lpstr>
      <vt:lpstr>Questions from the video</vt:lpstr>
      <vt:lpstr>Know the Facts</vt:lpstr>
      <vt:lpstr>PowerPoint Presentation</vt:lpstr>
      <vt:lpstr>Don’t ignore the evidence Officers in distress often give clues</vt:lpstr>
      <vt:lpstr>PowerPoint Presentation</vt:lpstr>
      <vt:lpstr>Introduction</vt:lpstr>
      <vt:lpstr>In close comparison to the military; law enforcement is currently considered to be one of the most dangerous, stressful and health-threatening occupations (Tanigoshi, Kontos, and Remley Jr, 2008).</vt:lpstr>
      <vt:lpstr>“Policing is psychologically stressful work, filled with danger, high demands, human misery and exposure to death (Page, 2010).”</vt:lpstr>
      <vt:lpstr>PowerPoint Presentation</vt:lpstr>
      <vt:lpstr>Physical Symptoms</vt:lpstr>
      <vt:lpstr>Social Effects</vt:lpstr>
      <vt:lpstr>Emotional Effects</vt:lpstr>
      <vt:lpstr>To Sum it Up…</vt:lpstr>
      <vt:lpstr>What can you do</vt:lpstr>
      <vt:lpstr>PowerPoint Presentation</vt:lpstr>
      <vt:lpstr>PowerPoint Presentation</vt:lpstr>
      <vt:lpstr>Sgt. Kevin Briggs (retired CHP) Guardian of the Golden Gate Bridge</vt:lpstr>
      <vt:lpstr>A balancing act</vt:lpstr>
      <vt:lpstr>What is self-care? </vt:lpstr>
      <vt:lpstr>Self-care: Looking after yourself</vt:lpstr>
      <vt:lpstr>Self-care…challenges</vt:lpstr>
      <vt:lpstr>Self-care…challenges</vt:lpstr>
      <vt:lpstr>Self-care…challenges</vt:lpstr>
      <vt:lpstr>Self-care…challenges</vt:lpstr>
      <vt:lpstr>Self-care…challenges</vt:lpstr>
      <vt:lpstr>Self-care…challenges</vt:lpstr>
      <vt:lpstr>It’s ok to ask for help</vt:lpstr>
      <vt:lpstr>My Strength</vt:lpstr>
      <vt:lpstr>Resources</vt:lpstr>
      <vt:lpstr>References</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With Duty Comes Hardship:   The Effects of Job Related Stress on Law Enforcement Personnel</dc:title>
  <dc:creator>Kelsey</dc:creator>
  <cp:lastModifiedBy>Bollinger, Bobby J</cp:lastModifiedBy>
  <cp:revision>71</cp:revision>
  <dcterms:created xsi:type="dcterms:W3CDTF">2010-10-23T19:10:03Z</dcterms:created>
  <dcterms:modified xsi:type="dcterms:W3CDTF">2017-11-15T20:08:01Z</dcterms:modified>
</cp:coreProperties>
</file>