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Default Extension="emf" ContentType="image/x-emf"/>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80"/>
  </p:notesMasterIdLst>
  <p:handoutMasterIdLst>
    <p:handoutMasterId r:id="rId81"/>
  </p:handoutMasterIdLst>
  <p:sldIdLst>
    <p:sldId id="256" r:id="rId2"/>
    <p:sldId id="404" r:id="rId3"/>
    <p:sldId id="363" r:id="rId4"/>
    <p:sldId id="413" r:id="rId5"/>
    <p:sldId id="373" r:id="rId6"/>
    <p:sldId id="327" r:id="rId7"/>
    <p:sldId id="274" r:id="rId8"/>
    <p:sldId id="321" r:id="rId9"/>
    <p:sldId id="375" r:id="rId10"/>
    <p:sldId id="257" r:id="rId11"/>
    <p:sldId id="260" r:id="rId12"/>
    <p:sldId id="259" r:id="rId13"/>
    <p:sldId id="301" r:id="rId14"/>
    <p:sldId id="305" r:id="rId15"/>
    <p:sldId id="261" r:id="rId16"/>
    <p:sldId id="376" r:id="rId17"/>
    <p:sldId id="416" r:id="rId18"/>
    <p:sldId id="258" r:id="rId19"/>
    <p:sldId id="395" r:id="rId20"/>
    <p:sldId id="277" r:id="rId21"/>
    <p:sldId id="283" r:id="rId22"/>
    <p:sldId id="279" r:id="rId23"/>
    <p:sldId id="278" r:id="rId24"/>
    <p:sldId id="280" r:id="rId25"/>
    <p:sldId id="281" r:id="rId26"/>
    <p:sldId id="308" r:id="rId27"/>
    <p:sldId id="411" r:id="rId28"/>
    <p:sldId id="309" r:id="rId29"/>
    <p:sldId id="414" r:id="rId30"/>
    <p:sldId id="304" r:id="rId31"/>
    <p:sldId id="306" r:id="rId32"/>
    <p:sldId id="392" r:id="rId33"/>
    <p:sldId id="393" r:id="rId34"/>
    <p:sldId id="389" r:id="rId35"/>
    <p:sldId id="384" r:id="rId36"/>
    <p:sldId id="315" r:id="rId37"/>
    <p:sldId id="317" r:id="rId38"/>
    <p:sldId id="319" r:id="rId39"/>
    <p:sldId id="352" r:id="rId40"/>
    <p:sldId id="349" r:id="rId41"/>
    <p:sldId id="350" r:id="rId42"/>
    <p:sldId id="351" r:id="rId43"/>
    <p:sldId id="263" r:id="rId44"/>
    <p:sldId id="284" r:id="rId45"/>
    <p:sldId id="377" r:id="rId46"/>
    <p:sldId id="343" r:id="rId47"/>
    <p:sldId id="415" r:id="rId48"/>
    <p:sldId id="344" r:id="rId49"/>
    <p:sldId id="323" r:id="rId50"/>
    <p:sldId id="276" r:id="rId51"/>
    <p:sldId id="272" r:id="rId52"/>
    <p:sldId id="332" r:id="rId53"/>
    <p:sldId id="334" r:id="rId54"/>
    <p:sldId id="333" r:id="rId55"/>
    <p:sldId id="335" r:id="rId56"/>
    <p:sldId id="336" r:id="rId57"/>
    <p:sldId id="337" r:id="rId58"/>
    <p:sldId id="338" r:id="rId59"/>
    <p:sldId id="342" r:id="rId60"/>
    <p:sldId id="291" r:id="rId61"/>
    <p:sldId id="383" r:id="rId62"/>
    <p:sldId id="385" r:id="rId63"/>
    <p:sldId id="386" r:id="rId64"/>
    <p:sldId id="341" r:id="rId65"/>
    <p:sldId id="339" r:id="rId66"/>
    <p:sldId id="340" r:id="rId67"/>
    <p:sldId id="407" r:id="rId68"/>
    <p:sldId id="370" r:id="rId69"/>
    <p:sldId id="361" r:id="rId70"/>
    <p:sldId id="362" r:id="rId71"/>
    <p:sldId id="324" r:id="rId72"/>
    <p:sldId id="364" r:id="rId73"/>
    <p:sldId id="365" r:id="rId74"/>
    <p:sldId id="366" r:id="rId75"/>
    <p:sldId id="367" r:id="rId76"/>
    <p:sldId id="368" r:id="rId77"/>
    <p:sldId id="369" r:id="rId78"/>
    <p:sldId id="371" r:id="rId79"/>
  </p:sldIdLst>
  <p:sldSz cx="9144000" cy="6858000" type="screen4x3"/>
  <p:notesSz cx="7010400" cy="9296400"/>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B75B00"/>
    <a:srgbClr val="FFFFFF"/>
    <a:srgbClr val="996600"/>
    <a:srgbClr val="663300"/>
    <a:srgbClr val="894400"/>
    <a:srgbClr val="A451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045" autoAdjust="0"/>
    <p:restoredTop sz="74669" autoAdjust="0"/>
  </p:normalViewPr>
  <p:slideViewPr>
    <p:cSldViewPr snapToGrid="0">
      <p:cViewPr>
        <p:scale>
          <a:sx n="50" d="100"/>
          <a:sy n="50" d="100"/>
        </p:scale>
        <p:origin x="-1488" y="-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322"/>
    </p:cViewPr>
  </p:sorterViewPr>
  <p:notesViewPr>
    <p:cSldViewPr snapToGrid="0">
      <p:cViewPr varScale="1">
        <p:scale>
          <a:sx n="81" d="100"/>
          <a:sy n="81" d="100"/>
        </p:scale>
        <p:origin x="-199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4198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4198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4198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737E5F3B-CF02-4970-96FA-6935262EF340}" type="slidenum">
              <a:rPr lang="en-US"/>
              <a:pPr>
                <a:defRPr/>
              </a:pPr>
              <a:t>‹#›</a:t>
            </a:fld>
            <a:endParaRPr lang="en-US"/>
          </a:p>
        </p:txBody>
      </p:sp>
    </p:spTree>
    <p:extLst>
      <p:ext uri="{BB962C8B-B14F-4D97-AF65-F5344CB8AC3E}">
        <p14:creationId xmlns:p14="http://schemas.microsoft.com/office/powerpoint/2010/main" xmlns="" val="240086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25603" name="Rectangle 1027"/>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79876"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5606" name="Rectangle 1030"/>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25607" name="Rectangle 1031"/>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94583167-8ACD-4B85-A219-1010BA3723C0}" type="slidenum">
              <a:rPr lang="en-US"/>
              <a:pPr>
                <a:defRPr/>
              </a:pPr>
              <a:t>‹#›</a:t>
            </a:fld>
            <a:endParaRPr lang="en-US"/>
          </a:p>
        </p:txBody>
      </p:sp>
    </p:spTree>
    <p:extLst>
      <p:ext uri="{BB962C8B-B14F-4D97-AF65-F5344CB8AC3E}">
        <p14:creationId xmlns:p14="http://schemas.microsoft.com/office/powerpoint/2010/main" xmlns="" val="4186438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a:noFill/>
        </p:spPr>
        <p:txBody>
          <a:bodyPr/>
          <a:lstStyle/>
          <a:p>
            <a:fld id="{D4717A29-B4B5-49DE-B58A-07DDBF51F3A3}" type="slidenum">
              <a:rPr lang="en-US" smtClean="0"/>
              <a:pPr/>
              <a:t>1</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Instructor welcomes the group, introduces him/herself, and talks about his/her commitment to LE suicide prevention.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noFill/>
        </p:spPr>
        <p:txBody>
          <a:bodyPr/>
          <a:lstStyle/>
          <a:p>
            <a:fld id="{4F638278-2034-4520-B515-80271EFB6F8B}" type="slidenum">
              <a:rPr lang="en-US" smtClean="0"/>
              <a:pPr/>
              <a:t>10</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Discuss training at the academy, as well as in-service training.  Talk about the time spent at the firing range, Hogan’s Alley, the skid pad, the judo mats, preparing for felony stops, take downs, shoot outs, and other dangerous situations…all necessary and critical for survival.  </a:t>
            </a:r>
          </a:p>
          <a:p>
            <a:endParaRPr lang="en-US" dirty="0" smtClean="0"/>
          </a:p>
          <a:p>
            <a:r>
              <a:rPr lang="en-US" dirty="0" smtClean="0"/>
              <a:t>Then talk about the need for officer wellness training -- physical, mental and psychological wellness…..equally vital yet grossly underrepresented.</a:t>
            </a:r>
          </a:p>
          <a:p>
            <a:endParaRPr lang="en-US" dirty="0" smtClean="0"/>
          </a:p>
          <a:p>
            <a:r>
              <a:rPr lang="en-US" dirty="0" smtClean="0"/>
              <a:t>The training you are receiving today is developed to help fill that gap.</a:t>
            </a:r>
          </a:p>
          <a:p>
            <a:endParaRPr lang="en-US" dirty="0" smtClean="0"/>
          </a:p>
          <a:p>
            <a:r>
              <a:rPr lang="en-US" dirty="0" smtClean="0"/>
              <a:t>You will learn about the stress and pressures that can lead to suicide; how to identify a co-worker with symptoms of depression and indicators/behaviors of suicidal behavior; how to recognize the direct and indirect clues of those contemplating suicide; how to respond, using the QPR/AID LIFE model; resources, policies and procedures that need to be in place in every LE agency; prevention strategies and departmental programs; protocols</a:t>
            </a:r>
            <a:r>
              <a:rPr lang="en-US" baseline="0" dirty="0" smtClean="0"/>
              <a:t> and </a:t>
            </a:r>
            <a:r>
              <a:rPr lang="en-US" dirty="0" smtClean="0"/>
              <a:t>SOP for </a:t>
            </a:r>
            <a:r>
              <a:rPr lang="en-US" dirty="0" err="1" smtClean="0"/>
              <a:t>postvention</a:t>
            </a:r>
            <a:r>
              <a:rPr lang="en-US" dirty="0" smtClean="0"/>
              <a:t> and funeral should there be a suicide; the plight of survivors and how to help them; how to use the IHW toolkit to accomplish these goals.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p:spPr>
        <p:txBody>
          <a:bodyPr/>
          <a:lstStyle/>
          <a:p>
            <a:fld id="{C59A7103-76EB-4418-A3CD-F263EA320D77}" type="slidenum">
              <a:rPr lang="en-US" smtClean="0"/>
              <a:pPr/>
              <a:t>11</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If 80% have communicated their intent, and the numbers of LE suicide are higher than Line of Duty’s, then why are there not programs in place to assist these officers? </a:t>
            </a:r>
          </a:p>
          <a:p>
            <a:r>
              <a:rPr lang="en-US" dirty="0" smtClean="0"/>
              <a:t>(We’ll talk about the research of Dr. Violanti in a few minutes…)</a:t>
            </a:r>
          </a:p>
          <a:p>
            <a:endParaRPr lang="en-US" dirty="0" smtClean="0"/>
          </a:p>
          <a:p>
            <a:r>
              <a:rPr lang="en-US" dirty="0" smtClean="0"/>
              <a:t>We’ll give you the skills to deal with the stigma attached to reaching out for help and the tools to assist a fellow officer in crisis to get that help.</a:t>
            </a:r>
          </a:p>
          <a:p>
            <a:r>
              <a:rPr lang="en-US" dirty="0" smtClean="0"/>
              <a:t>Throughout the training, ask participants for their personal stories/thoughts.  Have they ever had a fellow officer, friend or family member talk about suicide?  Did they know what to say or how to handle the situation?</a:t>
            </a:r>
          </a:p>
          <a:p>
            <a:r>
              <a:rPr lang="en-US" dirty="0" smtClean="0"/>
              <a:t>We’ll help you be prepared and help your agency to know what programs need to be in place to assist their employees.</a:t>
            </a:r>
          </a:p>
          <a:p>
            <a:r>
              <a:rPr lang="en-US" dirty="0" smtClean="0"/>
              <a:t>Communication is key.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noFill/>
        </p:spPr>
        <p:txBody>
          <a:bodyPr/>
          <a:lstStyle/>
          <a:p>
            <a:fld id="{A1B83D0C-D60F-4410-B4D9-4B23D289020E}" type="slidenum">
              <a:rPr lang="en-US" smtClean="0"/>
              <a:pPr/>
              <a:t>12</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Dr. Paul </a:t>
            </a:r>
            <a:r>
              <a:rPr lang="en-US" dirty="0" err="1" smtClean="0"/>
              <a:t>Quinnett</a:t>
            </a:r>
            <a:r>
              <a:rPr lang="en-US" baseline="0" dirty="0" smtClean="0"/>
              <a:t> is a “</a:t>
            </a:r>
            <a:r>
              <a:rPr lang="en-US" baseline="0" dirty="0" err="1" smtClean="0"/>
              <a:t>Suicidologist</a:t>
            </a:r>
            <a:r>
              <a:rPr lang="en-US" baseline="0" dirty="0" smtClean="0"/>
              <a:t>”.</a:t>
            </a:r>
          </a:p>
          <a:p>
            <a:endParaRPr lang="en-US" baseline="0" dirty="0" smtClean="0"/>
          </a:p>
          <a:p>
            <a:r>
              <a:rPr lang="en-US" dirty="0" smtClean="0"/>
              <a:t>Through training, open discussion and departmental resources/programs, we can prevent the majority of suicides.</a:t>
            </a:r>
          </a:p>
          <a:p>
            <a:r>
              <a:rPr lang="en-US" dirty="0" smtClean="0"/>
              <a:t>Ask the audience to discuss many of the factors that can lead to suicide.  Tell them we will get into a more in-depth discussion in a few minutes.</a:t>
            </a:r>
          </a:p>
          <a:p>
            <a:r>
              <a:rPr lang="en-US" dirty="0" smtClean="0"/>
              <a:t>Every situation is different.</a:t>
            </a:r>
          </a:p>
          <a:p>
            <a:endParaRPr lang="en-US" dirty="0" smtClean="0"/>
          </a:p>
          <a:p>
            <a:r>
              <a:rPr lang="en-US" dirty="0" smtClean="0"/>
              <a:t>If most suicides are preventable, what do we need to be doing to prevent them?  And more importantly, since we know what</a:t>
            </a:r>
            <a:r>
              <a:rPr lang="en-US" baseline="0" dirty="0" smtClean="0"/>
              <a:t> we should be doing, </a:t>
            </a:r>
            <a:r>
              <a:rPr lang="en-US" b="1" baseline="0" dirty="0" smtClean="0"/>
              <a:t>why</a:t>
            </a:r>
            <a:r>
              <a:rPr lang="en-US" baseline="0" dirty="0" smtClean="0"/>
              <a:t> aren’t we doing it?</a:t>
            </a:r>
            <a:endParaRPr lang="en-US" dirty="0" smtClean="0"/>
          </a:p>
          <a:p>
            <a:endParaRPr lang="en-US" dirty="0" smtClean="0"/>
          </a:p>
          <a:p>
            <a:r>
              <a:rPr lang="en-US" dirty="0" smtClean="0"/>
              <a:t>Talk about the need for options to assist those in crisis:  chaplaincy programs, EAP, Peer Support, CISM, psychological counseling with confidentiality, and other forms of assistance.</a:t>
            </a:r>
          </a:p>
          <a:p>
            <a:endParaRPr lang="en-US" dirty="0" smtClean="0"/>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31"/>
          <p:cNvSpPr>
            <a:spLocks noGrp="1" noChangeArrowheads="1"/>
          </p:cNvSpPr>
          <p:nvPr>
            <p:ph type="sldNum" sz="quarter" idx="5"/>
          </p:nvPr>
        </p:nvSpPr>
        <p:spPr>
          <a:noFill/>
        </p:spPr>
        <p:txBody>
          <a:bodyPr/>
          <a:lstStyle/>
          <a:p>
            <a:fld id="{7F9BC4CE-51B4-4CD0-B51C-07E70AA61323}" type="slidenum">
              <a:rPr lang="en-US" smtClean="0"/>
              <a:pPr/>
              <a:t>13</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smtClean="0"/>
              <a:t>That’s why this training is so vital.  </a:t>
            </a:r>
          </a:p>
          <a:p>
            <a:r>
              <a:rPr lang="en-US" smtClean="0"/>
              <a:t>We’re losing the race, as only 2% of agencies nationwide have any kind of a prevention program in place.</a:t>
            </a:r>
          </a:p>
          <a:p>
            <a:r>
              <a:rPr lang="en-US" smtClean="0"/>
              <a:t>We don’t begin to understand the dynamics of suicide nor the high rate among law enforcement, and yet the research and resources are there if we just take advantage of them.</a:t>
            </a:r>
          </a:p>
          <a:p>
            <a:r>
              <a:rPr lang="en-US" smtClean="0"/>
              <a:t>Through this training, we’ll give you the knowledge and expertise to win this race.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a:noFill/>
        </p:spPr>
        <p:txBody>
          <a:bodyPr/>
          <a:lstStyle/>
          <a:p>
            <a:fld id="{AF07CAD8-EE19-4B02-AB79-E0F16449DFD6}" type="slidenum">
              <a:rPr lang="en-US" smtClean="0"/>
              <a:pPr/>
              <a:t>14</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These are only guesstimates, based on what information researchers are able to glean.  Regardless of the statistics, </a:t>
            </a:r>
            <a:r>
              <a:rPr lang="en-US" b="1" dirty="0" smtClean="0"/>
              <a:t>one</a:t>
            </a:r>
            <a:r>
              <a:rPr lang="en-US" dirty="0" smtClean="0"/>
              <a:t> suicide is too many.</a:t>
            </a:r>
          </a:p>
          <a:p>
            <a:endParaRPr lang="en-US" dirty="0" smtClean="0"/>
          </a:p>
          <a:p>
            <a:r>
              <a:rPr lang="en-US" dirty="0" smtClean="0"/>
              <a:t>There is no requirement for LE agencies to keep and report statistics on LE suicide; there is no repository for this data, as opposed to UCR data being kept by the FBI.</a:t>
            </a:r>
          </a:p>
          <a:p>
            <a:endParaRPr lang="en-US" dirty="0" smtClean="0"/>
          </a:p>
          <a:p>
            <a:r>
              <a:rPr lang="en-US" dirty="0" smtClean="0"/>
              <a:t>The Center for Disease Control (CDC) quit keeping statistics by profession in 1998.</a:t>
            </a:r>
          </a:p>
          <a:p>
            <a:r>
              <a:rPr lang="en-US" dirty="0" smtClean="0"/>
              <a:t>The only common resource now is the media/internet.</a:t>
            </a:r>
          </a:p>
          <a:p>
            <a:endParaRPr lang="en-US" dirty="0" smtClean="0"/>
          </a:p>
          <a:p>
            <a:r>
              <a:rPr lang="en-US" dirty="0" smtClean="0"/>
              <a:t>And, often times suicides are not reported as such.  Why would that be?  To protect the agency; to protect the family; to protect the victim.</a:t>
            </a:r>
          </a:p>
          <a:p>
            <a:r>
              <a:rPr lang="en-US" dirty="0" smtClean="0"/>
              <a:t>Ask the participants how and why….suggestions:  </a:t>
            </a:r>
          </a:p>
          <a:p>
            <a:r>
              <a:rPr lang="en-US" dirty="0" smtClean="0"/>
              <a:t>-Suicides are often reported as “accidental shootings” while cleaning a weapon</a:t>
            </a:r>
          </a:p>
          <a:p>
            <a:r>
              <a:rPr lang="en-US" dirty="0" smtClean="0"/>
              <a:t>-One-car crashes are often reported as accidents</a:t>
            </a:r>
          </a:p>
          <a:p>
            <a:r>
              <a:rPr lang="en-US" dirty="0" smtClean="0"/>
              <a:t>-Reckless and dangerous behavior is often not seen as suicidal behavior  </a:t>
            </a:r>
          </a:p>
          <a:p>
            <a:r>
              <a:rPr lang="en-US" dirty="0" smtClean="0"/>
              <a:t>-The agency doesn’t want the stigma of having a suicide amongst their ranks</a:t>
            </a:r>
          </a:p>
          <a:p>
            <a:r>
              <a:rPr lang="en-US" dirty="0" smtClean="0"/>
              <a:t>-The family will not receive PSOB benefits and may not receive life insurance benefits if it’s reported as a suicide</a:t>
            </a:r>
          </a:p>
          <a:p>
            <a:r>
              <a:rPr lang="en-US" dirty="0" smtClean="0"/>
              <a:t>-They want to preserve the reputation and memory of the victim</a:t>
            </a:r>
          </a:p>
          <a:p>
            <a:r>
              <a:rPr lang="en-US" dirty="0" smtClean="0"/>
              <a:t>-Liability…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5"/>
          </p:nvPr>
        </p:nvSpPr>
        <p:spPr>
          <a:noFill/>
        </p:spPr>
        <p:txBody>
          <a:bodyPr/>
          <a:lstStyle/>
          <a:p>
            <a:fld id="{6FEE737A-CB9B-4288-888F-2713C31F60A6}" type="slidenum">
              <a:rPr lang="en-US" smtClean="0"/>
              <a:pPr/>
              <a:t>15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Based on the factors in Law Enforcement</a:t>
            </a:r>
            <a:r>
              <a:rPr lang="en-US" baseline="0" dirty="0" smtClean="0"/>
              <a:t> Suicide provided through the NYPD Survey and the statement from </a:t>
            </a:r>
            <a:r>
              <a:rPr lang="en-US" dirty="0" smtClean="0"/>
              <a:t>Hans </a:t>
            </a:r>
            <a:r>
              <a:rPr lang="en-US" dirty="0" err="1" smtClean="0"/>
              <a:t>Selye</a:t>
            </a:r>
            <a:r>
              <a:rPr lang="en-US" dirty="0" smtClean="0"/>
              <a:t>, one of the world’s leading experts on stress, police work is “the most stressful occupation” .</a:t>
            </a:r>
            <a:r>
              <a:rPr lang="en-US" baseline="0" dirty="0" smtClean="0"/>
              <a:t> </a:t>
            </a:r>
          </a:p>
          <a:p>
            <a:endParaRPr lang="en-US" baseline="0" dirty="0" smtClean="0"/>
          </a:p>
          <a:p>
            <a:r>
              <a:rPr lang="en-US" baseline="0" dirty="0" smtClean="0"/>
              <a:t>Discuss with class why…</a:t>
            </a:r>
            <a:r>
              <a:rPr lang="en-US" dirty="0" smtClean="0"/>
              <a:t>  </a:t>
            </a:r>
          </a:p>
          <a:p>
            <a:r>
              <a:rPr lang="en-US" dirty="0" smtClean="0"/>
              <a:t>-We choose to put ourselves in harm’s way</a:t>
            </a:r>
          </a:p>
          <a:p>
            <a:r>
              <a:rPr lang="en-US" dirty="0" smtClean="0"/>
              <a:t>-We allow ourselves to be victimized</a:t>
            </a:r>
          </a:p>
          <a:p>
            <a:r>
              <a:rPr lang="en-US" dirty="0" smtClean="0"/>
              <a:t>-We run towards violence and traumatic situations, not away.</a:t>
            </a:r>
          </a:p>
          <a:p>
            <a:r>
              <a:rPr lang="en-US" dirty="0" smtClean="0"/>
              <a:t>-There is no balance in LE work.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2113" y="4388767"/>
            <a:ext cx="5173567" cy="4210404"/>
          </a:xfrm>
          <a:prstGeom prst="rect">
            <a:avLst/>
          </a:prstGeom>
        </p:spPr>
        <p:txBody>
          <a:bodyPr lIns="93177" tIns="46589" rIns="93177" bIns="46589">
            <a:normAutofit fontScale="92500"/>
          </a:bodyPr>
          <a:lstStyle/>
          <a:p>
            <a:r>
              <a:rPr lang="en-US" dirty="0" smtClean="0"/>
              <a:t>What factors influence the law enforcement culture different from the general population?</a:t>
            </a:r>
          </a:p>
          <a:p>
            <a:endParaRPr lang="en-US" dirty="0" smtClean="0"/>
          </a:p>
          <a:p>
            <a:pPr defTabSz="931774">
              <a:defRPr/>
            </a:pPr>
            <a:r>
              <a:rPr lang="en-US" dirty="0" smtClean="0"/>
              <a:t>A major challenge to the use of statistics now and in the past for Law Enforcement Suicide has been the accuracy of the collection.  The same applies for the use of statistics in reporting domestic violence, divorce, substance abuse, depression, etc. The same holds true for other areas.  How often do mental illnesses, substance abuse, etc get diagnosed or counted if LE officers are reluctant to get treated.  Our point in presenting the following section should be these areas are a problem in the profession and getting accurate statistics is difficult due to the dynamics and code of silence (shame, etc) within the profession.  Most of us in law enforcement will know intuitively within our departments that the “real” story is that these issues are a lot more prevalent than the statistics suggest.  We are presenting what is available at this time for awareness.</a:t>
            </a:r>
          </a:p>
          <a:p>
            <a:pPr defTabSz="931774">
              <a:defRPr/>
            </a:pPr>
            <a:r>
              <a:rPr lang="en-US" b="1" dirty="0" smtClean="0"/>
              <a:t>Our philosophy in this training has always been that even one LE suicide is too many...our focus on awareness, prevention and intervention is what will save lives!!!</a:t>
            </a:r>
          </a:p>
          <a:p>
            <a:pPr defTabSz="931774">
              <a:defRPr/>
            </a:pPr>
            <a:endParaRPr lang="en-US" b="1" dirty="0" smtClean="0"/>
          </a:p>
          <a:p>
            <a:pPr defTabSz="931774">
              <a:defRPr/>
            </a:pPr>
            <a:r>
              <a:rPr lang="en-US" b="1" dirty="0" smtClean="0"/>
              <a:t>Robert</a:t>
            </a:r>
            <a:r>
              <a:rPr lang="en-US" b="1" baseline="0" dirty="0" smtClean="0"/>
              <a:t> Douglas:  National POLICE Suicide Foundation</a:t>
            </a:r>
          </a:p>
          <a:p>
            <a:pPr defTabSz="931774">
              <a:defRPr/>
            </a:pPr>
            <a:r>
              <a:rPr lang="en-US" b="1" baseline="0" dirty="0" smtClean="0"/>
              <a:t>“If a 747 airliner with approximately 300 passengers on board crashed each year the FAA would ground 747’s until the problem was discovered and corrected, yet we lose 300 police officers every year to suicide and we think that is just the cost of doing business”.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r>
              <a:rPr lang="en-US" b="1" dirty="0" smtClean="0"/>
              <a:t>Cynical</a:t>
            </a:r>
            <a:r>
              <a:rPr lang="en-US" b="1" baseline="0" dirty="0" smtClean="0"/>
              <a:t> – Contemptuously distrustful of human nature and motive.  Webster Definition</a:t>
            </a:r>
          </a:p>
          <a:p>
            <a:endParaRPr lang="en-US" b="1" baseline="0" dirty="0" smtClean="0"/>
          </a:p>
          <a:p>
            <a:r>
              <a:rPr lang="en-US" b="1" baseline="0" dirty="0" smtClean="0"/>
              <a:t>Why do we become cynical?  Why might we become distrustful of human nature?  SURVIVAL MECHANISM.   It keeps us alive.</a:t>
            </a:r>
          </a:p>
          <a:p>
            <a:endParaRPr lang="en-US" b="1" baseline="0" dirty="0" smtClean="0"/>
          </a:p>
          <a:p>
            <a:r>
              <a:rPr lang="en-US" b="0" baseline="0" dirty="0" smtClean="0"/>
              <a:t>Unfortunately we often cannot turn this off and what keeps us alive at work causes problems at home.</a:t>
            </a:r>
          </a:p>
          <a:p>
            <a:endParaRPr lang="en-US" b="0" baseline="0" dirty="0" smtClean="0"/>
          </a:p>
          <a:p>
            <a:r>
              <a:rPr lang="en-US" b="0" baseline="0" dirty="0" smtClean="0"/>
              <a:t>Cynicism Ratio page 26 of emotional survival for Law enforcement.  (Bullshit Test)</a:t>
            </a:r>
          </a:p>
          <a:p>
            <a:endParaRPr lang="en-US" b="0" baseline="0" dirty="0" smtClean="0"/>
          </a:p>
          <a:p>
            <a:r>
              <a:rPr lang="en-US" b="0" baseline="0" dirty="0" smtClean="0"/>
              <a:t>Hyper vigilance – an enhanced state of sensory sensitivity accompanied by an exaggerated intensity of behaviors whose purpose is to detect threats.  Often also accompanied by a state of increased anxiety which can cause exhaustion.</a:t>
            </a:r>
          </a:p>
          <a:p>
            <a:endParaRPr lang="en-US" b="0" baseline="0" dirty="0" smtClean="0"/>
          </a:p>
          <a:p>
            <a:r>
              <a:rPr lang="en-US" b="0" baseline="0" dirty="0" smtClean="0"/>
              <a:t>perceive the world as potentially violent to survive on the streets.  Viewing the world through a threat </a:t>
            </a:r>
            <a:r>
              <a:rPr lang="en-US" b="0" baseline="0" smtClean="0"/>
              <a:t>based perspective.</a:t>
            </a:r>
            <a:endParaRPr lang="en-US" b="0" baseline="0" dirty="0" smtClean="0"/>
          </a:p>
          <a:p>
            <a:r>
              <a:rPr lang="en-US" b="0" baseline="0" dirty="0" smtClean="0"/>
              <a:t>Officers are exposed every day to a series of unknown events, any one of which could be perfectly harmless or lethally dangerous.</a:t>
            </a:r>
          </a:p>
          <a:p>
            <a:endParaRPr lang="en-US" b="0" baseline="0" dirty="0" smtClean="0"/>
          </a:p>
          <a:p>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noFill/>
        </p:spPr>
        <p:txBody>
          <a:bodyPr/>
          <a:lstStyle/>
          <a:p>
            <a:fld id="{C4B566D6-BF6A-4E67-B3CE-543E6DE372F1}" type="slidenum">
              <a:rPr lang="en-US" smtClean="0"/>
              <a:pPr/>
              <a:t>18</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222739" y="4388767"/>
            <a:ext cx="6541476" cy="4210404"/>
          </a:xfrm>
          <a:prstGeom prst="rect">
            <a:avLst/>
          </a:prstGeom>
          <a:noFill/>
          <a:ln/>
        </p:spPr>
        <p:txBody>
          <a:bodyPr lIns="93177" tIns="46589" rIns="93177" bIns="46589"/>
          <a:lstStyle/>
          <a:p>
            <a:r>
              <a:rPr lang="en-US" dirty="0" smtClean="0"/>
              <a:t>Given this fact, why is it that so little is being done?  </a:t>
            </a:r>
          </a:p>
          <a:p>
            <a:endParaRPr lang="en-US" dirty="0" smtClean="0"/>
          </a:p>
          <a:p>
            <a:r>
              <a:rPr lang="en-US" dirty="0" smtClean="0"/>
              <a:t>What changes need to occur?  </a:t>
            </a:r>
          </a:p>
          <a:p>
            <a:endParaRPr lang="en-US" dirty="0" smtClean="0"/>
          </a:p>
          <a:p>
            <a:r>
              <a:rPr lang="en-US" dirty="0" smtClean="0"/>
              <a:t>How can we protect and serve for community wellness, if we are not well ourselves?</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2113" y="4388767"/>
            <a:ext cx="5173567" cy="4210404"/>
          </a:xfrm>
          <a:prstGeom prst="rect">
            <a:avLst/>
          </a:prstGeom>
        </p:spPr>
        <p:txBody>
          <a:bodyPr lIns="93177" tIns="46589" rIns="93177" bIns="46589">
            <a:normAutofit fontScale="92500" lnSpcReduction="20000"/>
          </a:bodyPr>
          <a:lstStyle/>
          <a:p>
            <a:r>
              <a:rPr lang="en-US" dirty="0" smtClean="0"/>
              <a:t>Discuss the STIGMA attached to reaching out for help….what are the fears?</a:t>
            </a:r>
          </a:p>
          <a:p>
            <a:r>
              <a:rPr lang="en-US" dirty="0" smtClean="0"/>
              <a:t>-Losing the badge and gun</a:t>
            </a:r>
          </a:p>
          <a:p>
            <a:r>
              <a:rPr lang="en-US" dirty="0" smtClean="0"/>
              <a:t>-Being branded as weak</a:t>
            </a:r>
          </a:p>
          <a:p>
            <a:r>
              <a:rPr lang="en-US" dirty="0" smtClean="0"/>
              <a:t>-Placed on the rubber gun squad</a:t>
            </a:r>
          </a:p>
          <a:p>
            <a:r>
              <a:rPr lang="en-US" dirty="0" smtClean="0"/>
              <a:t>-Alienated from peers</a:t>
            </a:r>
          </a:p>
          <a:p>
            <a:r>
              <a:rPr lang="en-US" dirty="0" smtClean="0"/>
              <a:t>Because of this STIGMA, law enforcement as a whole does not train on the survival skills necessary for mental/psychological wellness, yet the job is packed with cumulative stress and trauma, critical incidents, shift work, sleep deprivation, unrealistic expectations, lack of balance, etc.</a:t>
            </a:r>
          </a:p>
          <a:p>
            <a:endParaRPr lang="en-US" dirty="0" smtClean="0"/>
          </a:p>
          <a:p>
            <a:r>
              <a:rPr lang="en-US" dirty="0" smtClean="0"/>
              <a:t>In </a:t>
            </a:r>
            <a:r>
              <a:rPr lang="en-US" i="1" dirty="0" smtClean="0"/>
              <a:t>Police Suicide: Tactics for Prevention</a:t>
            </a:r>
            <a:r>
              <a:rPr lang="en-US" dirty="0" smtClean="0"/>
              <a:t>,</a:t>
            </a:r>
            <a:r>
              <a:rPr lang="en-US" baseline="0" dirty="0" smtClean="0"/>
              <a:t> Chapter 3, Clark and White discuss the difficulty of law enforcement seeking help for problems.  Suicide is a long hidden problem.  Many departments do not keep records on completed suicides within their department. Many people still view suicide as disgraceful, cowardly, dishonoring, a weakness, or a failure.  “How likely is it that a peace officer will come forward to talk about something that is so clearly taboo and that may be generating considerable shame?” (p.17).  </a:t>
            </a:r>
          </a:p>
          <a:p>
            <a:endParaRPr lang="en-US" baseline="0" dirty="0" smtClean="0"/>
          </a:p>
          <a:p>
            <a:r>
              <a:rPr lang="en-US" baseline="0" dirty="0" smtClean="0"/>
              <a:t>Employees have concerns about confidentiality with mental health treatment:  sometimes a grain of truth in treatment agencies reporting data back to the LE agency.  The fear of job loss, although traumatic for every person, can be particularly traumatic for peace officers who identity so strongly with their job.  To most peace officers, being a cop is not only what they do, but defines a large portion of who they are as a person.  These fears, whether real or just perceived, can interfere with an LEO seeking assistance. </a:t>
            </a:r>
          </a:p>
          <a:p>
            <a:endParaRPr lang="en-US" baseline="0" dirty="0" smtClean="0"/>
          </a:p>
          <a:p>
            <a:r>
              <a:rPr lang="en-US" b="1" baseline="0" dirty="0" smtClean="0"/>
              <a:t>Emotional Survival for Law Enforcement Mindset Exercise page 22.</a:t>
            </a:r>
            <a:endParaRPr lang="en-US" b="1"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xfrm>
            <a:off x="902113" y="4388767"/>
            <a:ext cx="5173567" cy="4210404"/>
          </a:xfrm>
          <a:prstGeom prst="rect">
            <a:avLst/>
          </a:prstGeom>
          <a:noFill/>
          <a:ln/>
        </p:spPr>
        <p:txBody>
          <a:bodyPr lIns="93177" tIns="46589" rIns="93177" bIns="46589"/>
          <a:lstStyle/>
          <a:p>
            <a:r>
              <a:rPr lang="en-US" dirty="0" smtClean="0"/>
              <a:t>This poster has been developed with the assistance of law enforcement focus groups and is</a:t>
            </a:r>
            <a:r>
              <a:rPr lang="en-US" baseline="0" dirty="0" smtClean="0"/>
              <a:t> available in the toolkit</a:t>
            </a:r>
            <a:r>
              <a:rPr lang="en-US" dirty="0" smtClean="0"/>
              <a:t>.</a:t>
            </a:r>
          </a:p>
          <a:p>
            <a:r>
              <a:rPr lang="en-US" dirty="0" smtClean="0"/>
              <a:t>It makes a powerful statement.</a:t>
            </a:r>
          </a:p>
          <a:p>
            <a:r>
              <a:rPr lang="en-US" dirty="0" smtClean="0"/>
              <a:t>You will notice that there is an area for you to add your contact numbers for your EAP, counseling services, peer support team, CISM, Chaplaincy contacts.</a:t>
            </a:r>
          </a:p>
          <a:p>
            <a:r>
              <a:rPr lang="en-US" dirty="0" smtClean="0"/>
              <a:t>Post these throughout your agency.</a:t>
            </a:r>
          </a:p>
        </p:txBody>
      </p:sp>
      <p:sp>
        <p:nvSpPr>
          <p:cNvPr id="148484" name="Slide Number Placeholder 3"/>
          <p:cNvSpPr>
            <a:spLocks noGrp="1"/>
          </p:cNvSpPr>
          <p:nvPr>
            <p:ph type="sldNum" sz="quarter" idx="5"/>
          </p:nvPr>
        </p:nvSpPr>
        <p:spPr>
          <a:noFill/>
        </p:spPr>
        <p:txBody>
          <a:bodyPr/>
          <a:lstStyle/>
          <a:p>
            <a:fld id="{3856D604-9142-4E01-974D-F2A59B4B44F9}"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31"/>
          <p:cNvSpPr>
            <a:spLocks noGrp="1" noChangeArrowheads="1"/>
          </p:cNvSpPr>
          <p:nvPr>
            <p:ph type="sldNum" sz="quarter" idx="5"/>
          </p:nvPr>
        </p:nvSpPr>
        <p:spPr>
          <a:noFill/>
        </p:spPr>
        <p:txBody>
          <a:bodyPr/>
          <a:lstStyle/>
          <a:p>
            <a:fld id="{3882D342-0E93-4BC5-9C81-CFBE338A4302}" type="slidenum">
              <a:rPr lang="en-US" smtClean="0"/>
              <a:pPr/>
              <a:t>20</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pPr>
              <a:buFont typeface="Arial" pitchFamily="34" charset="0"/>
              <a:buChar char="•"/>
            </a:pPr>
            <a:r>
              <a:rPr lang="en-US" dirty="0" smtClean="0"/>
              <a:t> QPR and AID LIFE work.  You can stop a suicide with the right tools and the willingness to get involved. </a:t>
            </a:r>
          </a:p>
          <a:p>
            <a:endParaRPr lang="en-US" dirty="0" smtClean="0"/>
          </a:p>
          <a:p>
            <a:pPr>
              <a:buFont typeface="Arial" pitchFamily="34" charset="0"/>
              <a:buChar char="•"/>
            </a:pPr>
            <a:r>
              <a:rPr lang="en-US" dirty="0" smtClean="0"/>
              <a:t> Study the materials you’ve received.  Keep them with you.  As law enforcement professionals, we are driven to take action.  With these tools, we can offer help and prevent a suicide.</a:t>
            </a:r>
          </a:p>
          <a:p>
            <a:pPr>
              <a:buFont typeface="Arial" pitchFamily="34" charset="0"/>
              <a:buChar char="•"/>
            </a:pPr>
            <a:endParaRPr lang="en-US" dirty="0" smtClean="0"/>
          </a:p>
          <a:p>
            <a:pPr>
              <a:buFont typeface="Arial" pitchFamily="34" charset="0"/>
              <a:buChar char="•"/>
            </a:pPr>
            <a:r>
              <a:rPr lang="en-US" dirty="0" smtClean="0"/>
              <a:t>You don’t need to be an expert, counselor, or psychologist.  You are a first responder.  You need to know first steps</a:t>
            </a:r>
            <a:r>
              <a:rPr lang="en-US" baseline="0" dirty="0" smtClean="0"/>
              <a:t> and how/where to refer for help.</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a:noFill/>
        </p:spPr>
        <p:txBody>
          <a:bodyPr/>
          <a:lstStyle/>
          <a:p>
            <a:fld id="{7F39E621-FDBE-4D3A-AF8D-5D45C8A2CB72}" type="slidenum">
              <a:rPr lang="en-US" smtClean="0"/>
              <a:pPr/>
              <a:t>21</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Take that action….follow your gut instinct.</a:t>
            </a:r>
          </a:p>
          <a:p>
            <a:endParaRPr lang="en-US" dirty="0" smtClean="0"/>
          </a:p>
          <a:p>
            <a:r>
              <a:rPr lang="en-US" dirty="0" smtClean="0"/>
              <a:t>Ask a question….save a life!</a:t>
            </a:r>
          </a:p>
          <a:p>
            <a:endParaRPr lang="en-US" dirty="0" smtClean="0"/>
          </a:p>
          <a:p>
            <a:r>
              <a:rPr lang="en-US" dirty="0" smtClean="0"/>
              <a:t>This is why we’re holding this training. </a:t>
            </a:r>
          </a:p>
          <a:p>
            <a:endParaRPr lang="en-US" dirty="0" smtClean="0"/>
          </a:p>
          <a:p>
            <a:r>
              <a:rPr lang="en-US" dirty="0" smtClean="0"/>
              <a:t>Go online to </a:t>
            </a:r>
            <a:r>
              <a:rPr lang="en-US" b="1" i="0" u="sng" dirty="0" smtClean="0"/>
              <a:t>http://policesuicide.spcollege.edu </a:t>
            </a:r>
            <a:r>
              <a:rPr lang="en-US" dirty="0" smtClean="0"/>
              <a:t>to read and learn more about law enforcement suicide.  </a:t>
            </a:r>
          </a:p>
          <a:p>
            <a:endParaRPr lang="en-US" dirty="0" smtClean="0"/>
          </a:p>
          <a:p>
            <a:r>
              <a:rPr lang="en-US" dirty="0" smtClean="0"/>
              <a:t>You can go on other web pages through this source to talk with other officers, survivors and concerned others. </a:t>
            </a:r>
          </a:p>
          <a:p>
            <a:r>
              <a:rPr lang="en-US" dirty="0" smtClean="0"/>
              <a:t> </a:t>
            </a:r>
          </a:p>
          <a:p>
            <a:r>
              <a:rPr lang="en-US" dirty="0" smtClean="0"/>
              <a:t>Take advantage of these resources so that you feel comfortable as an instructor, or reaching out to help a fellow officer, or if you feel that you need help yourself.  </a:t>
            </a:r>
          </a:p>
          <a:p>
            <a:endParaRPr lang="en-US" dirty="0" smtClean="0"/>
          </a:p>
          <a:p>
            <a:r>
              <a:rPr lang="en-US" dirty="0" smtClean="0"/>
              <a:t>Much of the information you need is on the brochure and buddy card that you have been given.  Personalize these to your locality.</a:t>
            </a:r>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31"/>
          <p:cNvSpPr>
            <a:spLocks noGrp="1" noChangeArrowheads="1"/>
          </p:cNvSpPr>
          <p:nvPr>
            <p:ph type="sldNum" sz="quarter" idx="5"/>
          </p:nvPr>
        </p:nvSpPr>
        <p:spPr>
          <a:noFill/>
        </p:spPr>
        <p:txBody>
          <a:bodyPr/>
          <a:lstStyle/>
          <a:p>
            <a:fld id="{C43440C0-81C9-4EBA-9097-A174CD03F335}" type="slidenum">
              <a:rPr lang="en-US" smtClean="0"/>
              <a:pPr/>
              <a:t>22</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You are being trained on the indicators, so that you know what you are seeing.</a:t>
            </a:r>
          </a:p>
          <a:p>
            <a:r>
              <a:rPr lang="en-US" dirty="0" smtClean="0"/>
              <a:t>You are being asked to take action to prevent a suicide.</a:t>
            </a:r>
          </a:p>
          <a:p>
            <a:r>
              <a:rPr lang="en-US" dirty="0" smtClean="0"/>
              <a:t>You are being prepared on how to take the initial action….we are “first responders.”</a:t>
            </a:r>
          </a:p>
          <a:p>
            <a:r>
              <a:rPr lang="en-US" dirty="0" smtClean="0"/>
              <a:t>You are being given the resources to know who the experts are to refer this person for additional help. </a:t>
            </a:r>
          </a:p>
          <a:p>
            <a:r>
              <a:rPr lang="en-US" dirty="0" smtClean="0"/>
              <a:t>Learn who experts/resources are in your area.  Personalize/localize</a:t>
            </a:r>
            <a:r>
              <a:rPr lang="en-US" baseline="0" dirty="0" smtClean="0"/>
              <a:t> materials.</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31"/>
          <p:cNvSpPr>
            <a:spLocks noGrp="1" noChangeArrowheads="1"/>
          </p:cNvSpPr>
          <p:nvPr>
            <p:ph type="sldNum" sz="quarter" idx="5"/>
          </p:nvPr>
        </p:nvSpPr>
        <p:spPr>
          <a:noFill/>
        </p:spPr>
        <p:txBody>
          <a:bodyPr/>
          <a:lstStyle/>
          <a:p>
            <a:fld id="{3AD7F64F-8DED-4348-8A2D-4F5D860ABB21}" type="slidenum">
              <a:rPr lang="en-US" smtClean="0"/>
              <a:pPr/>
              <a:t>23</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Open communication, letting the person know you care, reaching out to help can reduce the risk of suicide.</a:t>
            </a:r>
          </a:p>
          <a:p>
            <a:endParaRPr lang="en-US" dirty="0" smtClean="0"/>
          </a:p>
          <a:p>
            <a:pPr defTabSz="931774">
              <a:defRPr/>
            </a:pPr>
            <a:r>
              <a:rPr lang="en-US" dirty="0" smtClean="0"/>
              <a:t>It’s not so much what you ask, but that you ask.</a:t>
            </a:r>
          </a:p>
          <a:p>
            <a:endParaRPr lang="en-US" dirty="0" smtClean="0"/>
          </a:p>
          <a:p>
            <a:r>
              <a:rPr lang="en-US" dirty="0" smtClean="0"/>
              <a:t>Say…”I want you to live.” or “I’m on your side….we’ll get through this together.”</a:t>
            </a:r>
          </a:p>
          <a:p>
            <a:r>
              <a:rPr lang="en-US" dirty="0" smtClean="0"/>
              <a:t>If in doubt, don’t wait.</a:t>
            </a:r>
          </a:p>
          <a:p>
            <a:r>
              <a:rPr lang="en-US" dirty="0" smtClean="0"/>
              <a:t>Be persistent, even if the person is reluctant.</a:t>
            </a:r>
          </a:p>
          <a:p>
            <a:r>
              <a:rPr lang="en-US" dirty="0" smtClean="0"/>
              <a:t>Find a private setting to talk.</a:t>
            </a:r>
          </a:p>
          <a:p>
            <a:r>
              <a:rPr lang="en-US" dirty="0" smtClean="0"/>
              <a:t>Allow the person to talk freely.</a:t>
            </a:r>
          </a:p>
          <a:p>
            <a:r>
              <a:rPr lang="en-US" dirty="0" smtClean="0"/>
              <a:t>Give yourself plenty of time.</a:t>
            </a:r>
          </a:p>
          <a:p>
            <a:r>
              <a:rPr lang="en-US" dirty="0" smtClean="0"/>
              <a:t>Know what resources you have.</a:t>
            </a:r>
          </a:p>
          <a:p>
            <a:r>
              <a:rPr lang="en-US" dirty="0" smtClean="0"/>
              <a:t>Don’t leave them alone.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p:cNvSpPr>
            <a:spLocks noGrp="1" noChangeArrowheads="1"/>
          </p:cNvSpPr>
          <p:nvPr>
            <p:ph type="sldNum" sz="quarter" idx="5"/>
          </p:nvPr>
        </p:nvSpPr>
        <p:spPr>
          <a:noFill/>
        </p:spPr>
        <p:txBody>
          <a:bodyPr/>
          <a:lstStyle/>
          <a:p>
            <a:fld id="{66D28F28-C5DF-4B1C-85F1-9C9F1E283BE3}" type="slidenum">
              <a:rPr lang="en-US" smtClean="0"/>
              <a:pPr/>
              <a:t>24</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As we said much earlier, research show that 80% of suicidal people have communicated their intent (Ralph </a:t>
            </a:r>
            <a:r>
              <a:rPr lang="en-US" dirty="0" err="1" smtClean="0"/>
              <a:t>Slovenko</a:t>
            </a:r>
            <a:r>
              <a:rPr lang="en-US" dirty="0" smtClean="0"/>
              <a:t>).</a:t>
            </a:r>
          </a:p>
          <a:p>
            <a:r>
              <a:rPr lang="en-US" dirty="0" smtClean="0"/>
              <a:t>Behaviors also communicate intent.  Be aware of indicators.</a:t>
            </a:r>
          </a:p>
          <a:p>
            <a:r>
              <a:rPr lang="en-US" dirty="0" smtClean="0"/>
              <a:t>Be aware!</a:t>
            </a:r>
          </a:p>
          <a:p>
            <a:r>
              <a:rPr lang="en-US" dirty="0" smtClean="0"/>
              <a:t>Be prepared to help.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31"/>
          <p:cNvSpPr>
            <a:spLocks noGrp="1" noChangeArrowheads="1"/>
          </p:cNvSpPr>
          <p:nvPr>
            <p:ph type="sldNum" sz="quarter" idx="5"/>
          </p:nvPr>
        </p:nvSpPr>
        <p:spPr>
          <a:noFill/>
        </p:spPr>
        <p:txBody>
          <a:bodyPr/>
          <a:lstStyle/>
          <a:p>
            <a:fld id="{242FF6D4-6398-4B96-8189-6EB54AA499BE}" type="slidenum">
              <a:rPr lang="en-US" smtClean="0"/>
              <a:pPr/>
              <a:t>25</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It would be a huge mistake to not take what someone says seriously.</a:t>
            </a:r>
          </a:p>
          <a:p>
            <a:r>
              <a:rPr lang="en-US" dirty="0" smtClean="0"/>
              <a:t>Often, suicide starts out as just a brief THOUGHT; then it becomes an OPTION; then a better and better OPTION; then it looks like the BEST WAY OUT; and, finally, it looks like the ONLY WAY OUT.</a:t>
            </a:r>
          </a:p>
          <a:p>
            <a:r>
              <a:rPr lang="en-US" dirty="0" smtClean="0"/>
              <a:t>Don’t  wait for it to go that far!  Intervene at the first signs.</a:t>
            </a:r>
          </a:p>
          <a:p>
            <a:r>
              <a:rPr lang="en-US" dirty="0" smtClean="0"/>
              <a:t>Further down this road</a:t>
            </a:r>
            <a:r>
              <a:rPr lang="en-US" baseline="0" dirty="0" smtClean="0"/>
              <a:t> s/he goes, the less able to think rationally.</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noFill/>
        </p:spPr>
        <p:txBody>
          <a:bodyPr/>
          <a:lstStyle/>
          <a:p>
            <a:fld id="{CDFC0C30-6804-4213-9236-5752790536E3}" type="slidenum">
              <a:rPr lang="en-US" smtClean="0"/>
              <a:pPr/>
              <a:t>26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Untreated depression is the primary cause of suicide….</a:t>
            </a:r>
          </a:p>
          <a:p>
            <a:r>
              <a:rPr lang="en-US" dirty="0" smtClean="0"/>
              <a:t>Yet, few who suffer from depression are diagnosed; few receive any treatment; most who are treated do not receive adequate treatment for depression….</a:t>
            </a:r>
          </a:p>
          <a:p>
            <a:r>
              <a:rPr lang="en-US" dirty="0" smtClean="0"/>
              <a:t>Neil </a:t>
            </a:r>
            <a:r>
              <a:rPr lang="en-US" dirty="0" err="1" smtClean="0"/>
              <a:t>Hibler</a:t>
            </a:r>
            <a:r>
              <a:rPr lang="en-US" dirty="0" smtClean="0"/>
              <a:t>, a police psychologist in MD found certain commonalities:</a:t>
            </a:r>
          </a:p>
          <a:p>
            <a:r>
              <a:rPr lang="en-US" dirty="0" smtClean="0"/>
              <a:t>          - The failure of officers to realize their need for assistance;</a:t>
            </a:r>
          </a:p>
          <a:p>
            <a:r>
              <a:rPr lang="en-US" dirty="0" smtClean="0"/>
              <a:t>          - The failure of colleagues to realize their capacity to help; and,</a:t>
            </a:r>
          </a:p>
          <a:p>
            <a:pPr lvl="1">
              <a:buFontTx/>
              <a:buChar char="-"/>
            </a:pPr>
            <a:r>
              <a:rPr lang="en-US" dirty="0" smtClean="0"/>
              <a:t>The failure of departments to provide adequate services at the appropriate time.</a:t>
            </a:r>
          </a:p>
          <a:p>
            <a:pPr lvl="1">
              <a:buFontTx/>
              <a:buNone/>
            </a:pPr>
            <a:endParaRPr lang="en-US" dirty="0" smtClean="0"/>
          </a:p>
          <a:p>
            <a:pPr lvl="1">
              <a:buFontTx/>
              <a:buNone/>
            </a:pPr>
            <a:r>
              <a:rPr lang="en-US" dirty="0" smtClean="0"/>
              <a:t>Do not ignore!!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a:noFill/>
        </p:spPr>
        <p:txBody>
          <a:bodyPr/>
          <a:lstStyle/>
          <a:p>
            <a:fld id="{0B85925C-7F00-4717-8F1D-49A6F19FE5E4}" type="slidenum">
              <a:rPr lang="en-US" smtClean="0"/>
              <a:pPr/>
              <a:t>28</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Discuss Choir Practice and other drinking behaviors of law enforcement.</a:t>
            </a:r>
          </a:p>
          <a:p>
            <a:r>
              <a:rPr lang="en-US" dirty="0" smtClean="0"/>
              <a:t>Discuss prescription drug abuse, steroids,  pain killers, sleeping aids, and other drugs of choice.</a:t>
            </a:r>
          </a:p>
          <a:p>
            <a:r>
              <a:rPr lang="en-US" dirty="0" smtClean="0"/>
              <a:t>Talk about the dangers….</a:t>
            </a:r>
          </a:p>
          <a:p>
            <a:r>
              <a:rPr lang="en-US" dirty="0" smtClean="0"/>
              <a:t>Alcohol abuse and suicide link…</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a:noFill/>
        </p:spPr>
        <p:txBody>
          <a:bodyPr/>
          <a:lstStyle/>
          <a:p>
            <a:fld id="{0B85925C-7F00-4717-8F1D-49A6F19FE5E4}" type="slidenum">
              <a:rPr lang="en-US" smtClean="0">
                <a:solidFill>
                  <a:prstClr val="black"/>
                </a:solidFill>
              </a:rPr>
              <a:pPr/>
              <a:t>29</a:t>
            </a:fld>
            <a:endParaRPr lang="en-US" smtClean="0">
              <a:solidFill>
                <a:prstClr val="black"/>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pPr defTabSz="931774">
              <a:defRPr/>
            </a:pPr>
            <a:r>
              <a:rPr lang="en-US" dirty="0" smtClean="0"/>
              <a:t>Where</a:t>
            </a:r>
            <a:r>
              <a:rPr lang="en-US" baseline="0" dirty="0" smtClean="0"/>
              <a:t> do you live?  What state?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xfrm>
            <a:off x="902113" y="4388767"/>
            <a:ext cx="5173567" cy="4210404"/>
          </a:xfrm>
          <a:prstGeom prst="rect">
            <a:avLst/>
          </a:prstGeom>
          <a:noFill/>
          <a:ln/>
        </p:spPr>
        <p:txBody>
          <a:bodyPr lIns="93177" tIns="46589" rIns="93177" bIns="46589"/>
          <a:lstStyle/>
          <a:p>
            <a:r>
              <a:rPr lang="en-US" dirty="0" smtClean="0"/>
              <a:t>Through this unique partnership, you can access free resources to assist you in developing prevention and </a:t>
            </a:r>
            <a:r>
              <a:rPr lang="en-US" dirty="0" err="1" smtClean="0"/>
              <a:t>postvention</a:t>
            </a:r>
            <a:r>
              <a:rPr lang="en-US" smtClean="0"/>
              <a:t> SOPs.</a:t>
            </a:r>
          </a:p>
          <a:p>
            <a:endParaRPr lang="en-US" smtClean="0"/>
          </a:p>
        </p:txBody>
      </p:sp>
      <p:sp>
        <p:nvSpPr>
          <p:cNvPr id="146436" name="Slide Number Placeholder 3"/>
          <p:cNvSpPr>
            <a:spLocks noGrp="1"/>
          </p:cNvSpPr>
          <p:nvPr>
            <p:ph type="sldNum" sz="quarter" idx="5"/>
          </p:nvPr>
        </p:nvSpPr>
        <p:spPr>
          <a:noFill/>
        </p:spPr>
        <p:txBody>
          <a:bodyPr/>
          <a:lstStyle/>
          <a:p>
            <a:fld id="{3D5AE908-C1A9-4F69-A81C-515D9FC1CD58}"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a:noFill/>
        </p:spPr>
        <p:txBody>
          <a:bodyPr/>
          <a:lstStyle/>
          <a:p>
            <a:fld id="{641CE6A8-401C-4D7B-857E-E00392DFBD6F}" type="slidenum">
              <a:rPr lang="en-US" smtClean="0"/>
              <a:pPr/>
              <a:t>30</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smtClean="0"/>
              <a:t>Let’s do some simple calculations just looking at local/state law enforcement as a base number.</a:t>
            </a:r>
          </a:p>
          <a:p>
            <a:r>
              <a:rPr lang="en-US" smtClean="0"/>
              <a:t>And of course, when you calculate federal law enforcement in as well, the numbers would swell…. </a:t>
            </a:r>
          </a:p>
          <a:p>
            <a:r>
              <a:rPr lang="en-US" smtClean="0"/>
              <a:t>Bear in mind, that there is no method for collecting data on law enforcement suicide, but let’s look at what the experts have to say….</a:t>
            </a:r>
          </a:p>
          <a:p>
            <a:r>
              <a:rPr lang="en-US" smtClean="0"/>
              <a:t>Discuss research of Dr. John Violanti</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a:noFill/>
        </p:spPr>
        <p:txBody>
          <a:bodyPr/>
          <a:lstStyle/>
          <a:p>
            <a:fld id="{9ECC0EB0-3BDB-43C3-94F6-F15EE5BA60A7}" type="slidenum">
              <a:rPr lang="en-US" smtClean="0"/>
              <a:pPr/>
              <a:t>31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Statistics vary widely, depending on which “expert” is speaking</a:t>
            </a:r>
          </a:p>
          <a:p>
            <a:pPr>
              <a:buFontTx/>
              <a:buChar char="-"/>
            </a:pPr>
            <a:r>
              <a:rPr lang="en-US" dirty="0" smtClean="0"/>
              <a:t> Some say 8 times the number of Line of Duty deaths</a:t>
            </a:r>
          </a:p>
          <a:p>
            <a:pPr>
              <a:buFontTx/>
              <a:buChar char="-"/>
            </a:pPr>
            <a:r>
              <a:rPr lang="en-US" dirty="0" smtClean="0"/>
              <a:t> James Herndon wrote in the FBI’s </a:t>
            </a:r>
            <a:r>
              <a:rPr lang="en-US" u="sng" dirty="0" smtClean="0"/>
              <a:t>Suicide &amp; Law Enforcement</a:t>
            </a:r>
            <a:r>
              <a:rPr lang="en-US" dirty="0" smtClean="0"/>
              <a:t>, “Everyday, somewhere in America, a law enforcement officer commits suicide.”</a:t>
            </a:r>
          </a:p>
          <a:p>
            <a:pPr>
              <a:buFontTx/>
              <a:buChar char="-"/>
            </a:pPr>
            <a:endParaRPr lang="en-US" dirty="0" smtClean="0"/>
          </a:p>
          <a:p>
            <a:r>
              <a:rPr lang="en-US" dirty="0" smtClean="0"/>
              <a:t>However, even one death is too many when it is so highly preventable.</a:t>
            </a:r>
          </a:p>
          <a:p>
            <a:r>
              <a:rPr lang="en-US" dirty="0" smtClean="0"/>
              <a:t>Yet, little is being done to prevent this total from rising….</a:t>
            </a:r>
          </a:p>
          <a:p>
            <a:r>
              <a:rPr lang="en-US" dirty="0" smtClean="0"/>
              <a:t>Also of grave concern is the climbing rate of murder-suicides.  </a:t>
            </a:r>
          </a:p>
          <a:p>
            <a:r>
              <a:rPr lang="en-US" dirty="0" smtClean="0"/>
              <a:t>Given these facts, why is it that less than 2% of the agencies nationally have training or programs in place?</a:t>
            </a:r>
            <a:r>
              <a:rPr lang="en-US" baseline="0" dirty="0" smtClean="0"/>
              <a:t> </a:t>
            </a:r>
            <a:endParaRPr lang="en-US" dirty="0" smtClean="0"/>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2113" y="4388767"/>
            <a:ext cx="5173567" cy="4210404"/>
          </a:xfrm>
          <a:prstGeom prst="rect">
            <a:avLst/>
          </a:prstGeom>
        </p:spPr>
        <p:txBody>
          <a:bodyPr lIns="93177" tIns="46589" rIns="93177" bIns="46589">
            <a:normAutofit/>
          </a:bodyPr>
          <a:lstStyle/>
          <a:p>
            <a:r>
              <a:rPr lang="en-US" dirty="0" smtClean="0"/>
              <a:t>Changing the organizational culture</a:t>
            </a:r>
            <a:r>
              <a:rPr lang="en-US" baseline="0" dirty="0" smtClean="0"/>
              <a:t> necessitates dealing with many issues.  A successful organizational response requires training.  Not only must employees understand the issues, they must be able to recognize warning signs within themselves and their peers.  As important, managers and supervisors must be able to identify the warning signs among their employees, understand methods by which successful intervention can occur and feel that their support of their personnel is both applauded and encouraged by agency executives. Incorporate suicide prevention and stress management training from the beginning of the employee’s career all the way through the career, in annual training.  (James D. Sewell, “Police Suicide: an Executive’s Perspective”)   </a:t>
            </a:r>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2113" y="4388767"/>
            <a:ext cx="5173567" cy="4210404"/>
          </a:xfrm>
          <a:prstGeom prst="rect">
            <a:avLst/>
          </a:prstGeom>
        </p:spPr>
        <p:txBody>
          <a:bodyPr lIns="93177" tIns="46589" rIns="93177" bIns="46589">
            <a:normAutofit/>
          </a:bodyPr>
          <a:lstStyle/>
          <a:p>
            <a:r>
              <a:rPr lang="en-US" dirty="0" smtClean="0"/>
              <a:t>Tips for supervisors for themselves and to pass along to staff.</a:t>
            </a:r>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2113" y="4388767"/>
            <a:ext cx="5173567" cy="4210404"/>
          </a:xfrm>
          <a:prstGeom prst="rect">
            <a:avLst/>
          </a:prstGeom>
        </p:spPr>
        <p:txBody>
          <a:bodyPr lIns="93177" tIns="46589" rIns="93177" bIns="46589">
            <a:normAutofit/>
          </a:bodyPr>
          <a:lstStyle/>
          <a:p>
            <a:r>
              <a:rPr lang="en-US" dirty="0" smtClean="0"/>
              <a:t>Stress/trauma is an expected and acknowledged part of our law enforcement profession.  In its most extreme form, stress is magnified</a:t>
            </a:r>
            <a:r>
              <a:rPr lang="en-US" baseline="0" dirty="0" smtClean="0"/>
              <a:t> </a:t>
            </a:r>
            <a:r>
              <a:rPr lang="en-US" dirty="0" smtClean="0"/>
              <a:t>especially</a:t>
            </a:r>
            <a:r>
              <a:rPr lang="en-US" baseline="0" dirty="0" smtClean="0"/>
              <a:t> when combined with an emotional crisis in the employee’s personal life.  </a:t>
            </a:r>
          </a:p>
          <a:p>
            <a:r>
              <a:rPr lang="en-US" baseline="0" dirty="0" smtClean="0"/>
              <a:t>Temper firm management with compassion.</a:t>
            </a:r>
          </a:p>
          <a:p>
            <a:r>
              <a:rPr lang="en-US" baseline="0" dirty="0" smtClean="0"/>
              <a:t>It takes Courage!  Be Courageous!</a:t>
            </a:r>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noFill/>
        </p:spPr>
        <p:txBody>
          <a:bodyPr/>
          <a:lstStyle/>
          <a:p>
            <a:fld id="{06904333-9532-4A0B-972C-E759A6274083}" type="slidenum">
              <a:rPr lang="en-US" smtClean="0"/>
              <a:pPr/>
              <a:t>36</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smtClean="0"/>
              <a:t>Suicidal behavior is the result of a medical condition, not a sign of weakness or a character defect.</a:t>
            </a:r>
          </a:p>
          <a:p>
            <a:r>
              <a:rPr lang="en-US" smtClean="0"/>
              <a:t>These are some of the indicators/symptoms of a major depressive episode (MDE)…</a:t>
            </a:r>
          </a:p>
          <a:p>
            <a:r>
              <a:rPr lang="en-US" smtClean="0"/>
              <a:t>It is believed by psychologists that if a person suffers from 4 of these symptoms, s/he most likely is suffering from a MDE</a:t>
            </a:r>
          </a:p>
          <a:p>
            <a:r>
              <a:rPr lang="en-US" smtClean="0"/>
              <a:t>These are signs/indicators that tell us someone is in crisis.</a:t>
            </a:r>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p:spPr>
        <p:txBody>
          <a:bodyPr/>
          <a:lstStyle/>
          <a:p>
            <a:fld id="{ECDC9A88-9371-452B-8047-854A3FC10081}" type="slidenum">
              <a:rPr lang="en-US" smtClean="0"/>
              <a:pPr/>
              <a:t>37</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If you see someone you know exhibiting some of these symptoms, it’s time to get involved &amp; AID LIFE.</a:t>
            </a:r>
          </a:p>
          <a:p>
            <a:r>
              <a:rPr lang="en-US" dirty="0" smtClean="0"/>
              <a:t>Psychological/mental problems take their toll physically, as well.</a:t>
            </a:r>
          </a:p>
          <a:p>
            <a:r>
              <a:rPr lang="en-US" dirty="0" smtClean="0"/>
              <a:t>Don’t ignore these signs.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a:noFill/>
        </p:spPr>
        <p:txBody>
          <a:bodyPr/>
          <a:lstStyle/>
          <a:p>
            <a:fld id="{09762455-D9CA-4163-87AD-D5E8BCC2E754}" type="slidenum">
              <a:rPr lang="en-US" smtClean="0"/>
              <a:pPr/>
              <a:t>38</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Physiological, psychological, and socio-cultural manifestations from stress…</a:t>
            </a:r>
          </a:p>
          <a:p>
            <a:r>
              <a:rPr lang="en-US" dirty="0" smtClean="0"/>
              <a:t>Behavior, physical attributes, personality shifts are all visible.  </a:t>
            </a:r>
          </a:p>
          <a:p>
            <a:r>
              <a:rPr lang="en-US" dirty="0" smtClean="0"/>
              <a:t>Reports not as sharp; Handwriting sloppy.</a:t>
            </a:r>
          </a:p>
          <a:p>
            <a:r>
              <a:rPr lang="en-US" dirty="0" smtClean="0"/>
              <a:t>Never ignore and always question out-of-character comments and behavior.</a:t>
            </a:r>
          </a:p>
          <a:p>
            <a:endParaRPr lang="en-US" dirty="0" smtClean="0"/>
          </a:p>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noFill/>
        </p:spPr>
        <p:txBody>
          <a:bodyPr/>
          <a:lstStyle/>
          <a:p>
            <a:fld id="{DE8C0A57-2908-40D6-8F24-79322B368E71}" type="slidenum">
              <a:rPr lang="en-US" smtClean="0"/>
              <a:pPr/>
              <a:t>39</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Times that an officer should be watched closely or monitored….</a:t>
            </a:r>
          </a:p>
          <a:p>
            <a:r>
              <a:rPr lang="en-US" dirty="0" smtClean="0"/>
              <a:t>Traumatic, stressful times for an officer…</a:t>
            </a:r>
          </a:p>
          <a:p>
            <a:r>
              <a:rPr lang="en-US" dirty="0" smtClean="0"/>
              <a:t>Are there other situations you can think of?</a:t>
            </a:r>
          </a:p>
          <a:p>
            <a:r>
              <a:rPr lang="en-US" dirty="0" smtClean="0"/>
              <a:t> </a:t>
            </a:r>
          </a:p>
          <a:p>
            <a:r>
              <a:rPr lang="en-US" dirty="0" smtClean="0"/>
              <a:t>“We are the barbed wire that separate the sheep from the wolves.”  (A quote from an unknown peace officer)</a:t>
            </a:r>
          </a:p>
          <a:p>
            <a:r>
              <a:rPr lang="en-US" dirty="0" smtClean="0"/>
              <a:t>If we do not deal with the stress of LE, then this wire becomes stretched to the breaking point and an officer may become involved in criminal behavior, domestic violence, alcohol and other drug abuse, and/or suicide.</a:t>
            </a:r>
          </a:p>
          <a:p>
            <a:endParaRPr lang="en-US" dirty="0" smtClean="0"/>
          </a:p>
          <a:p>
            <a:r>
              <a:rPr lang="en-US" dirty="0" smtClean="0"/>
              <a:t>Talk about when most unpleasant agency memos are released or when someone might be notified of an IA investigation – Friday at 5 PM.  This leaves the situation to fester over the weekend until administration and other internal staff return on Monday morning.  This can lead to out-of-control behavior that’s not being monitored; no assistance is being given.</a:t>
            </a:r>
          </a:p>
          <a:p>
            <a:r>
              <a:rPr lang="en-US" dirty="0" smtClean="0"/>
              <a:t>Consider the repercussions of agency decisions.</a:t>
            </a:r>
          </a:p>
          <a:p>
            <a:endParaRPr lang="en-US" dirty="0" smtClean="0"/>
          </a:p>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noFill/>
        </p:spPr>
        <p:txBody>
          <a:bodyPr/>
          <a:lstStyle/>
          <a:p>
            <a:fld id="{14D128B6-BFAA-4058-B53B-F869523D9A83}" type="slidenum">
              <a:rPr lang="en-US" smtClean="0"/>
              <a:pPr/>
              <a:t>40</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Never ignore and always question out of character comments and behavior.  </a:t>
            </a:r>
          </a:p>
          <a:p>
            <a:r>
              <a:rPr lang="en-US" dirty="0" smtClean="0"/>
              <a:t>When you hear an officer make these types of comments, take them very seriously.  </a:t>
            </a:r>
          </a:p>
          <a:p>
            <a:r>
              <a:rPr lang="en-US" dirty="0" smtClean="0"/>
              <a:t>Find a quiet place to sit down and talk with the officer.  Don’t wait!</a:t>
            </a:r>
          </a:p>
          <a:p>
            <a:r>
              <a:rPr lang="en-US" dirty="0" smtClean="0"/>
              <a:t>Spend the time necessary to assist the person in crisis.    </a:t>
            </a:r>
          </a:p>
          <a:p>
            <a:r>
              <a:rPr lang="en-US" dirty="0" smtClean="0"/>
              <a:t>Do intervene…remain calm.</a:t>
            </a:r>
          </a:p>
          <a:p>
            <a:r>
              <a:rPr lang="en-US" dirty="0" smtClean="0"/>
              <a:t>Help define the problem; be an active listener.</a:t>
            </a:r>
          </a:p>
          <a:p>
            <a:r>
              <a:rPr lang="en-US" dirty="0" smtClean="0"/>
              <a:t>Focus on central issue; emphasize the temporary nature of the problem.</a:t>
            </a:r>
          </a:p>
          <a:p>
            <a:r>
              <a:rPr lang="en-US" dirty="0" smtClean="0"/>
              <a:t>Ask the question…Have you been thinking of killing yourself?  What has been keeping you alive so far?  What does the future hold for you?  </a:t>
            </a:r>
          </a:p>
          <a:p>
            <a:r>
              <a:rPr lang="en-US" dirty="0" smtClean="0"/>
              <a:t>It’s not so much how you ask or what you ask, but rather that YOU ASK!</a:t>
            </a:r>
          </a:p>
          <a:p>
            <a:r>
              <a:rPr lang="en-US" dirty="0" smtClean="0"/>
              <a:t>Don’t overlook the signs…don’t do nothing.</a:t>
            </a:r>
          </a:p>
          <a:p>
            <a:r>
              <a:rPr lang="en-US" dirty="0" smtClean="0"/>
              <a:t>Don’t sound shocked or offer empty promises.</a:t>
            </a:r>
          </a:p>
          <a:p>
            <a:r>
              <a:rPr lang="en-US" dirty="0" smtClean="0"/>
              <a:t>Never debate morality.</a:t>
            </a:r>
          </a:p>
          <a:p>
            <a:r>
              <a:rPr lang="en-US" dirty="0" smtClean="0"/>
              <a:t>Don’t leave the person alone. </a:t>
            </a:r>
          </a:p>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a:bodyPr>
          <a:lstStyle/>
          <a:p>
            <a:pPr defTabSz="931774">
              <a:defRPr/>
            </a:pPr>
            <a:r>
              <a:rPr lang="en-US" dirty="0" smtClean="0"/>
              <a:t>A </a:t>
            </a:r>
            <a:r>
              <a:rPr lang="en-US" b="1" dirty="0" smtClean="0"/>
              <a:t>special thank you </a:t>
            </a:r>
            <a:r>
              <a:rPr lang="en-US" dirty="0" smtClean="0"/>
              <a:t>goes</a:t>
            </a:r>
            <a:r>
              <a:rPr lang="en-US" baseline="0" dirty="0" smtClean="0"/>
              <a:t> to the many contributors for this training. </a:t>
            </a:r>
            <a:r>
              <a:rPr lang="en-US" dirty="0" smtClean="0"/>
              <a:t>The training and manual were written for the Florida Regional Community Policing Institute (RCPI) at St. Petersburg College (SPC) under the direction of Executive Director Eileen LaHaie and Coordinator Laura Heisler with the assistance of Curriculum Designer Dr. Carlene Peterson.  Funding for this training was provided by a grant (# 2008-DD-BX-0688) through the Bureau of Justice Assistance, United States Department of Justice.</a:t>
            </a:r>
          </a:p>
          <a:p>
            <a:pPr defTabSz="931774">
              <a:defRPr/>
            </a:pPr>
            <a:endParaRPr lang="en-US" dirty="0" smtClean="0"/>
          </a:p>
          <a:p>
            <a:pPr defTabSz="931774">
              <a:defRPr/>
            </a:pPr>
            <a:r>
              <a:rPr lang="en-US" dirty="0" smtClean="0"/>
              <a:t>Please reference the Subject Matter Experts bios in the manual and on the Harm’s Way website.</a:t>
            </a:r>
          </a:p>
          <a:p>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noFill/>
        </p:spPr>
        <p:txBody>
          <a:bodyPr/>
          <a:lstStyle/>
          <a:p>
            <a:fld id="{0118ADA7-FE96-479F-9C33-F8C3550334ED}" type="slidenum">
              <a:rPr lang="en-US" smtClean="0"/>
              <a:pPr/>
              <a:t>41</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smtClean="0"/>
              <a:t>Take these comments seriously….veiled comments carry the same potential as the more direct comments.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31"/>
          <p:cNvSpPr>
            <a:spLocks noGrp="1" noChangeArrowheads="1"/>
          </p:cNvSpPr>
          <p:nvPr>
            <p:ph type="sldNum" sz="quarter" idx="5"/>
          </p:nvPr>
        </p:nvSpPr>
        <p:spPr>
          <a:noFill/>
        </p:spPr>
        <p:txBody>
          <a:bodyPr/>
          <a:lstStyle/>
          <a:p>
            <a:fld id="{A39B5505-551A-4D60-9001-AF5BAA400D66}" type="slidenum">
              <a:rPr lang="en-US" smtClean="0"/>
              <a:pPr/>
              <a:t>42</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smtClean="0"/>
              <a:t>Remember the behaviors we discussed earlier?  </a:t>
            </a:r>
          </a:p>
          <a:p>
            <a:r>
              <a:rPr lang="en-US" smtClean="0"/>
              <a:t>Don’t ignore these signs.</a:t>
            </a:r>
          </a:p>
          <a:p>
            <a:r>
              <a:rPr lang="en-US" smtClean="0"/>
              <a:t>Trust your gut instinct.  </a:t>
            </a:r>
          </a:p>
          <a:p>
            <a:r>
              <a:rPr lang="en-US" smtClean="0"/>
              <a:t>Take action.</a:t>
            </a:r>
          </a:p>
          <a:p>
            <a:r>
              <a:rPr lang="en-US" smtClean="0"/>
              <a:t>Get help.</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p:spPr>
        <p:txBody>
          <a:bodyPr/>
          <a:lstStyle/>
          <a:p>
            <a:fld id="{E9B84FEB-40EB-4EF4-9742-D4F0FFFD0B91}" type="slidenum">
              <a:rPr lang="en-US" smtClean="0"/>
              <a:pPr/>
              <a:t>43</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Can you think of other behaviors?</a:t>
            </a:r>
          </a:p>
          <a:p>
            <a:r>
              <a:rPr lang="en-US" dirty="0" smtClean="0"/>
              <a:t>Don’t ignore!</a:t>
            </a:r>
          </a:p>
          <a:p>
            <a:r>
              <a:rPr lang="en-US" dirty="0" smtClean="0"/>
              <a:t>The more clues and signs observed, the greater the risk.</a:t>
            </a:r>
          </a:p>
          <a:p>
            <a:r>
              <a:rPr lang="en-US" dirty="0" smtClean="0"/>
              <a:t>Take all signs seriously.</a:t>
            </a:r>
          </a:p>
          <a:p>
            <a:r>
              <a:rPr lang="en-US" dirty="0" smtClean="0"/>
              <a:t>Trust your gut instinct.  Law enforcement personnel have superb instincts.</a:t>
            </a:r>
          </a:p>
          <a:p>
            <a:r>
              <a:rPr lang="en-US" dirty="0" smtClean="0"/>
              <a:t>Take action.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31"/>
          <p:cNvSpPr>
            <a:spLocks noGrp="1" noChangeArrowheads="1"/>
          </p:cNvSpPr>
          <p:nvPr>
            <p:ph type="sldNum" sz="quarter" idx="5"/>
          </p:nvPr>
        </p:nvSpPr>
        <p:spPr>
          <a:noFill/>
        </p:spPr>
        <p:txBody>
          <a:bodyPr/>
          <a:lstStyle/>
          <a:p>
            <a:fld id="{46BB2063-0D1F-47CE-B4EE-3A4F1A96CF47}" type="slidenum">
              <a:rPr lang="en-US" smtClean="0"/>
              <a:pPr/>
              <a:t>44</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smtClean="0"/>
              <a:t>Be aware.  Be vigilant.  Take action to save your fellow officers.</a:t>
            </a:r>
          </a:p>
          <a:p>
            <a:r>
              <a:rPr lang="en-US" smtClean="0"/>
              <a:t>Respond early; don’t ignore; you may not have another chance.</a:t>
            </a:r>
          </a:p>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2113" y="4388767"/>
            <a:ext cx="5173567" cy="4210404"/>
          </a:xfrm>
          <a:prstGeom prst="rect">
            <a:avLst/>
          </a:prstGeom>
        </p:spPr>
        <p:txBody>
          <a:bodyPr lIns="93177" tIns="46589" rIns="93177" bIns="46589">
            <a:normAutofit/>
          </a:bodyPr>
          <a:lstStyle/>
          <a:p>
            <a:r>
              <a:rPr lang="en-US" dirty="0" smtClean="0"/>
              <a:t>The</a:t>
            </a:r>
            <a:r>
              <a:rPr lang="en-US" baseline="0" dirty="0" smtClean="0"/>
              <a:t> basics of intervention…What you must know…</a:t>
            </a:r>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xfrm>
            <a:off x="902113" y="4388767"/>
            <a:ext cx="5173567" cy="4210404"/>
          </a:xfrm>
          <a:prstGeom prst="rect">
            <a:avLst/>
          </a:prstGeom>
          <a:noFill/>
          <a:ln/>
        </p:spPr>
        <p:txBody>
          <a:bodyPr lIns="93177" tIns="46589" rIns="93177" bIns="46589"/>
          <a:lstStyle/>
          <a:p>
            <a:r>
              <a:rPr lang="en-US" dirty="0" smtClean="0"/>
              <a:t>Based on the military model (USAF and DON)</a:t>
            </a:r>
          </a:p>
          <a:p>
            <a:r>
              <a:rPr lang="en-US" dirty="0" smtClean="0"/>
              <a:t>Foundation of the Rolling Back Up video</a:t>
            </a:r>
          </a:p>
          <a:p>
            <a:r>
              <a:rPr lang="en-US" dirty="0" smtClean="0"/>
              <a:t>Rolling back up for a fellow LEO in distress means taking action to keep them alive.</a:t>
            </a:r>
          </a:p>
          <a:p>
            <a:r>
              <a:rPr lang="en-US" dirty="0" smtClean="0"/>
              <a:t>Cops are rarely wrong if they get a feeling that somebody is suicidal.</a:t>
            </a:r>
          </a:p>
          <a:p>
            <a:r>
              <a:rPr lang="en-US" dirty="0" smtClean="0"/>
              <a:t>Why would you hesitate?</a:t>
            </a:r>
          </a:p>
          <a:p>
            <a:r>
              <a:rPr lang="en-US" dirty="0" smtClean="0"/>
              <a:t>You wouldn’t hesitate to roll back up for a fellow officer, even if it put our own life at risk.  Officers roll back up for each other all the time; it’s what we do.</a:t>
            </a:r>
          </a:p>
          <a:p>
            <a:r>
              <a:rPr lang="en-US" dirty="0" smtClean="0"/>
              <a:t>Yet, officers are paralyzed to take action, even though the threat is real, if a fellow LEO has emotional problems and/or experiences suicidal thoughts of actions.</a:t>
            </a:r>
          </a:p>
          <a:p>
            <a:r>
              <a:rPr lang="en-US" dirty="0" smtClean="0"/>
              <a:t>Consider it an honor that you are in the position to intervene.  There is a reason.</a:t>
            </a:r>
          </a:p>
          <a:p>
            <a:r>
              <a:rPr lang="en-US" dirty="0" smtClean="0"/>
              <a:t>These programs work!!</a:t>
            </a:r>
          </a:p>
          <a:p>
            <a:r>
              <a:rPr lang="en-US" dirty="0" smtClean="0"/>
              <a:t>AID LIFE was initially developed by the military and then adapted to law enforcement.  It has been tested, evaluated, and proven to be effective.  This program was put in place within the Los Angeles Sheriff’s Department years ago and has been a major factor in the reduction of suicides.  </a:t>
            </a:r>
          </a:p>
          <a:p>
            <a:r>
              <a:rPr lang="en-US" dirty="0" smtClean="0"/>
              <a:t>You saw the “Rolling Back Up” video that gives you the tools you will need.  </a:t>
            </a:r>
          </a:p>
          <a:p>
            <a:endParaRPr lang="en-US" dirty="0" smtClean="0"/>
          </a:p>
          <a:p>
            <a:endParaRPr lang="en-US" dirty="0" smtClean="0"/>
          </a:p>
        </p:txBody>
      </p:sp>
      <p:sp>
        <p:nvSpPr>
          <p:cNvPr id="125956" name="Slide Number Placeholder 3"/>
          <p:cNvSpPr>
            <a:spLocks noGrp="1"/>
          </p:cNvSpPr>
          <p:nvPr>
            <p:ph type="sldNum" sz="quarter" idx="5"/>
          </p:nvPr>
        </p:nvSpPr>
        <p:spPr>
          <a:noFill/>
        </p:spPr>
        <p:txBody>
          <a:bodyPr/>
          <a:lstStyle/>
          <a:p>
            <a:fld id="{0F802EA6-EB2C-40EA-83BB-F365E7E97237}"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xfrm>
            <a:off x="902113" y="4388767"/>
            <a:ext cx="5173567" cy="4210404"/>
          </a:xfrm>
          <a:prstGeom prst="rect">
            <a:avLst/>
          </a:prstGeom>
          <a:noFill/>
          <a:ln/>
        </p:spPr>
        <p:txBody>
          <a:bodyPr lIns="93177" tIns="46589" rIns="93177" bIns="46589"/>
          <a:lstStyle/>
          <a:p>
            <a:r>
              <a:rPr lang="en-US" dirty="0" smtClean="0"/>
              <a:t>As seen in the video, “Rolling Backup”…</a:t>
            </a:r>
          </a:p>
          <a:p>
            <a:r>
              <a:rPr lang="en-US" dirty="0" smtClean="0"/>
              <a:t>ASK the Question, “Are you thinking about hurting yourself?”  “Are you thinking about suicide?”</a:t>
            </a:r>
          </a:p>
          <a:p>
            <a:r>
              <a:rPr lang="en-US" dirty="0" smtClean="0"/>
              <a:t>INTERVENE immediately.  Take action Listen and let the person know s/he is not alone.</a:t>
            </a:r>
          </a:p>
          <a:p>
            <a:r>
              <a:rPr lang="en-US" dirty="0" smtClean="0"/>
              <a:t>DON’T keep it a secret.</a:t>
            </a:r>
          </a:p>
          <a:p>
            <a:r>
              <a:rPr lang="en-US" dirty="0" smtClean="0"/>
              <a:t>LOCATE help.  Seek out a professional, peer support person, chaplain, friend, family member, supervisor.</a:t>
            </a:r>
          </a:p>
          <a:p>
            <a:r>
              <a:rPr lang="en-US" dirty="0" smtClean="0"/>
              <a:t>INVOLVE command.  Supervisors can secure immediate, long-term assistance.</a:t>
            </a:r>
          </a:p>
          <a:p>
            <a:r>
              <a:rPr lang="en-US" dirty="0" smtClean="0"/>
              <a:t>FIND someone to stay with the person now.  Don’t leave him/her alone.</a:t>
            </a:r>
          </a:p>
          <a:p>
            <a:r>
              <a:rPr lang="en-US" dirty="0" smtClean="0"/>
              <a:t>EXPEDITE.  Get help now.</a:t>
            </a:r>
          </a:p>
        </p:txBody>
      </p:sp>
      <p:sp>
        <p:nvSpPr>
          <p:cNvPr id="112644" name="Slide Number Placeholder 3"/>
          <p:cNvSpPr>
            <a:spLocks noGrp="1"/>
          </p:cNvSpPr>
          <p:nvPr>
            <p:ph type="sldNum" sz="quarter" idx="5"/>
          </p:nvPr>
        </p:nvSpPr>
        <p:spPr>
          <a:noFill/>
        </p:spPr>
        <p:txBody>
          <a:bodyPr/>
          <a:lstStyle/>
          <a:p>
            <a:fld id="{2D594822-4F40-48AD-ADB4-9E8B444F5289}" type="slidenum">
              <a:rPr lang="en-US" smtClean="0"/>
              <a:pPr/>
              <a:t>48</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31"/>
          <p:cNvSpPr>
            <a:spLocks noGrp="1" noChangeArrowheads="1"/>
          </p:cNvSpPr>
          <p:nvPr>
            <p:ph type="sldNum" sz="quarter" idx="5"/>
          </p:nvPr>
        </p:nvSpPr>
        <p:spPr>
          <a:noFill/>
        </p:spPr>
        <p:txBody>
          <a:bodyPr/>
          <a:lstStyle/>
          <a:p>
            <a:fld id="{FF2BCF93-E5CE-4CAB-A875-CA1933A643B0}" type="slidenum">
              <a:rPr lang="en-US" smtClean="0"/>
              <a:pPr/>
              <a:t>49</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Developed by Dr. Paul </a:t>
            </a:r>
            <a:r>
              <a:rPr lang="en-US" dirty="0" err="1" smtClean="0"/>
              <a:t>Quinnett</a:t>
            </a:r>
            <a:r>
              <a:rPr lang="en-US" dirty="0" smtClean="0"/>
              <a:t>, the QPR model is easy to remember.  Both models net the same results…merely an acronym to help you remember.</a:t>
            </a:r>
          </a:p>
          <a:p>
            <a:r>
              <a:rPr lang="en-US" dirty="0" smtClean="0"/>
              <a:t>Discuss QPR Institute and Instructor Certification</a:t>
            </a:r>
          </a:p>
          <a:p>
            <a:r>
              <a:rPr lang="en-US" dirty="0" smtClean="0"/>
              <a:t>Basic QPR Law Enforcement “Gatekeeper” Training</a:t>
            </a:r>
          </a:p>
          <a:p>
            <a:r>
              <a:rPr lang="en-US" dirty="0" smtClean="0"/>
              <a:t>QPR Law Enforcement Suicide Prevention Video</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31"/>
          <p:cNvSpPr>
            <a:spLocks noGrp="1" noChangeArrowheads="1"/>
          </p:cNvSpPr>
          <p:nvPr>
            <p:ph type="sldNum" sz="quarter" idx="5"/>
          </p:nvPr>
        </p:nvSpPr>
        <p:spPr>
          <a:noFill/>
        </p:spPr>
        <p:txBody>
          <a:bodyPr/>
          <a:lstStyle/>
          <a:p>
            <a:fld id="{D887F1CE-8E78-4D26-ABA6-4EE652E0C770}" type="slidenum">
              <a:rPr lang="en-US" smtClean="0"/>
              <a:pPr/>
              <a:t>50</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Communication is key….</a:t>
            </a:r>
          </a:p>
          <a:p>
            <a:r>
              <a:rPr lang="en-US" dirty="0" smtClean="0"/>
              <a:t>LISTEN….LISTEN….LISTEN !!</a:t>
            </a:r>
          </a:p>
          <a:p>
            <a:r>
              <a:rPr lang="en-US" dirty="0" smtClean="0"/>
              <a:t>Be an active listener…rephrase their thoughts so they know you’re listening and that you understand their problems. </a:t>
            </a:r>
          </a:p>
          <a:p>
            <a:r>
              <a:rPr lang="en-US" dirty="0" smtClean="0"/>
              <a:t>Stay close to the person.</a:t>
            </a:r>
          </a:p>
          <a:p>
            <a:r>
              <a:rPr lang="en-US" dirty="0" smtClean="0"/>
              <a:t>Never leave the person alone.</a:t>
            </a:r>
          </a:p>
          <a:p>
            <a:r>
              <a:rPr lang="en-US" dirty="0" smtClean="0"/>
              <a:t>Get them into competent mental health counseling.</a:t>
            </a:r>
          </a:p>
          <a:p>
            <a:r>
              <a:rPr lang="en-US" dirty="0" smtClean="0"/>
              <a:t>Know what resources are available so that you can get help. </a:t>
            </a:r>
          </a:p>
          <a:p>
            <a:r>
              <a:rPr lang="en-US" dirty="0" smtClean="0"/>
              <a:t>Don’t hesitate to get involved….take the lead.</a:t>
            </a:r>
          </a:p>
          <a:p>
            <a:r>
              <a:rPr lang="en-US" dirty="0" smtClean="0"/>
              <a:t>Get others involved.  Ask the person who might help.</a:t>
            </a:r>
          </a:p>
          <a:p>
            <a:r>
              <a:rPr lang="en-US" dirty="0" smtClean="0"/>
              <a:t>Family?  Friends?  Brothers/Sisters?  Clergy?  Physician?  Chaplain?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31"/>
          <p:cNvSpPr>
            <a:spLocks noGrp="1" noChangeArrowheads="1"/>
          </p:cNvSpPr>
          <p:nvPr>
            <p:ph type="sldNum" sz="quarter" idx="5"/>
          </p:nvPr>
        </p:nvSpPr>
        <p:spPr>
          <a:noFill/>
        </p:spPr>
        <p:txBody>
          <a:bodyPr/>
          <a:lstStyle/>
          <a:p>
            <a:fld id="{1387911B-99E2-4F18-8DD9-950C77325F5A}" type="slidenum">
              <a:rPr lang="en-US" smtClean="0"/>
              <a:pPr/>
              <a:t>51</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a:bodyPr>
          <a:lstStyle/>
          <a:p>
            <a:endParaRPr lang="en-US"/>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31"/>
          <p:cNvSpPr>
            <a:spLocks noGrp="1" noChangeArrowheads="1"/>
          </p:cNvSpPr>
          <p:nvPr>
            <p:ph type="sldNum" sz="quarter" idx="5"/>
          </p:nvPr>
        </p:nvSpPr>
        <p:spPr>
          <a:noFill/>
        </p:spPr>
        <p:txBody>
          <a:bodyPr/>
          <a:lstStyle/>
          <a:p>
            <a:fld id="{E7C14AC8-D16F-44BC-B523-4D6244260507}" type="slidenum">
              <a:rPr lang="en-US" smtClean="0"/>
              <a:pPr/>
              <a:t>52</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“Are you thinking of killing yourself?”</a:t>
            </a:r>
          </a:p>
          <a:p>
            <a:r>
              <a:rPr lang="en-US" dirty="0" smtClean="0"/>
              <a:t>Be prepared for the answer…</a:t>
            </a:r>
            <a:r>
              <a:rPr lang="en-US" baseline="0" dirty="0" smtClean="0"/>
              <a:t> Stay calm.  Don’t be shocked.  Don’t be judgmental. </a:t>
            </a:r>
            <a:endParaRPr lang="en-US" dirty="0" smtClean="0"/>
          </a:p>
          <a:p>
            <a:r>
              <a:rPr lang="en-US" dirty="0" smtClean="0"/>
              <a:t>Buddy Card should be in your wallet….Handy, available resource with all the contact information.</a:t>
            </a:r>
          </a:p>
          <a:p>
            <a:r>
              <a:rPr lang="en-US" dirty="0" smtClean="0"/>
              <a:t>Active Listening.</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31"/>
          <p:cNvSpPr>
            <a:spLocks noGrp="1" noChangeArrowheads="1"/>
          </p:cNvSpPr>
          <p:nvPr>
            <p:ph type="sldNum" sz="quarter" idx="5"/>
          </p:nvPr>
        </p:nvSpPr>
        <p:spPr>
          <a:noFill/>
        </p:spPr>
        <p:txBody>
          <a:bodyPr/>
          <a:lstStyle/>
          <a:p>
            <a:fld id="{6DD6C3CF-CE69-4BA9-B63D-70E974CF2ABF}" type="slidenum">
              <a:rPr lang="en-US" smtClean="0"/>
              <a:pPr/>
              <a:t>53</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Suggested approaches….Again, find what works best for you.</a:t>
            </a:r>
          </a:p>
          <a:p>
            <a:r>
              <a:rPr lang="en-US" dirty="0" smtClean="0"/>
              <a:t>Stress the importance of role playing.</a:t>
            </a:r>
          </a:p>
          <a:p>
            <a:r>
              <a:rPr lang="en-US" dirty="0" smtClean="0"/>
              <a:t>The Rolling Backup video gives ideas on how to role play…how to respond to a fellow officer in need.  Practice!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a:noFill/>
        </p:spPr>
        <p:txBody>
          <a:bodyPr/>
          <a:lstStyle/>
          <a:p>
            <a:fld id="{5CA496CE-8A77-4CB5-A942-7C4C3D006D59}" type="slidenum">
              <a:rPr lang="en-US" smtClean="0"/>
              <a:pPr/>
              <a:t>54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smtClean="0"/>
              <a:t>Find what works best for you.  </a:t>
            </a:r>
          </a:p>
          <a:p>
            <a:r>
              <a:rPr lang="en-US" smtClean="0"/>
              <a:t>Practice and role play with your peers so that you are comfortable asking the questions, being an active listener, and getting help.</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31"/>
          <p:cNvSpPr>
            <a:spLocks noGrp="1" noChangeArrowheads="1"/>
          </p:cNvSpPr>
          <p:nvPr>
            <p:ph type="sldNum" sz="quarter" idx="5"/>
          </p:nvPr>
        </p:nvSpPr>
        <p:spPr>
          <a:noFill/>
        </p:spPr>
        <p:txBody>
          <a:bodyPr/>
          <a:lstStyle/>
          <a:p>
            <a:fld id="{6925E999-7231-497B-AA00-7676EFFDAB50}" type="slidenum">
              <a:rPr lang="en-US" smtClean="0"/>
              <a:pPr/>
              <a:t>55</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Do not be judgmental.</a:t>
            </a:r>
          </a:p>
          <a:p>
            <a:r>
              <a:rPr lang="en-US" dirty="0" smtClean="0"/>
              <a:t>Do not moralize, criticize.</a:t>
            </a:r>
          </a:p>
          <a:p>
            <a:r>
              <a:rPr lang="en-US" dirty="0" smtClean="0"/>
              <a:t>Stress how to ask the question.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31"/>
          <p:cNvSpPr>
            <a:spLocks noGrp="1" noChangeArrowheads="1"/>
          </p:cNvSpPr>
          <p:nvPr>
            <p:ph type="sldNum" sz="quarter" idx="5"/>
          </p:nvPr>
        </p:nvSpPr>
        <p:spPr>
          <a:noFill/>
        </p:spPr>
        <p:txBody>
          <a:bodyPr/>
          <a:lstStyle/>
          <a:p>
            <a:fld id="{B98B307D-7A04-442E-AC9D-5CE943EDF30A}" type="slidenum">
              <a:rPr lang="en-US" smtClean="0"/>
              <a:pPr/>
              <a:t>56</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Remain calm.  Don’t sound shocked.</a:t>
            </a:r>
          </a:p>
          <a:p>
            <a:r>
              <a:rPr lang="en-US" dirty="0" smtClean="0"/>
              <a:t>Be an active listener; help define the problem; rephrase his/her thoughts.</a:t>
            </a:r>
          </a:p>
          <a:p>
            <a:r>
              <a:rPr lang="en-US" dirty="0" smtClean="0"/>
              <a:t>Focus on the central issue.</a:t>
            </a:r>
          </a:p>
          <a:p>
            <a:r>
              <a:rPr lang="en-US" dirty="0" smtClean="0"/>
              <a:t>Emphasize the temporary nature of the problem.</a:t>
            </a:r>
          </a:p>
          <a:p>
            <a:r>
              <a:rPr lang="en-US" dirty="0" smtClean="0"/>
              <a:t>Don’t offer empty promises.</a:t>
            </a:r>
          </a:p>
          <a:p>
            <a:r>
              <a:rPr lang="en-US" dirty="0" smtClean="0"/>
              <a:t>Never debate morality.</a:t>
            </a:r>
          </a:p>
          <a:p>
            <a:r>
              <a:rPr lang="en-US" dirty="0" smtClean="0"/>
              <a:t>Never leave the person alone.</a:t>
            </a:r>
          </a:p>
          <a:p>
            <a:r>
              <a:rPr lang="en-US" dirty="0" smtClean="0"/>
              <a:t>Don’t remain the only one helping.</a:t>
            </a:r>
          </a:p>
          <a:p>
            <a:r>
              <a:rPr lang="en-US" dirty="0" smtClean="0"/>
              <a:t>Officer safety.  We survive on making quick judgments, but this is not the time.  Don’t use your yardstick to measure someone else’s pain.</a:t>
            </a:r>
          </a:p>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31"/>
          <p:cNvSpPr>
            <a:spLocks noGrp="1" noChangeArrowheads="1"/>
          </p:cNvSpPr>
          <p:nvPr>
            <p:ph type="sldNum" sz="quarter" idx="5"/>
          </p:nvPr>
        </p:nvSpPr>
        <p:spPr>
          <a:noFill/>
        </p:spPr>
        <p:txBody>
          <a:bodyPr/>
          <a:lstStyle/>
          <a:p>
            <a:fld id="{1A785EF4-9539-401B-BEA2-3F9B70F29CE0}" type="slidenum">
              <a:rPr lang="en-US" smtClean="0"/>
              <a:pPr/>
              <a:t>57</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smtClean="0"/>
              <a:t>Persuading the officer to get help is key.</a:t>
            </a:r>
          </a:p>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p:cNvSpPr>
            <a:spLocks noGrp="1" noChangeArrowheads="1"/>
          </p:cNvSpPr>
          <p:nvPr>
            <p:ph type="sldNum" sz="quarter" idx="5"/>
          </p:nvPr>
        </p:nvSpPr>
        <p:spPr>
          <a:noFill/>
        </p:spPr>
        <p:txBody>
          <a:bodyPr/>
          <a:lstStyle/>
          <a:p>
            <a:fld id="{5EF0104F-3B8C-491F-AEE1-B8C9EA935DDD}" type="slidenum">
              <a:rPr lang="en-US" smtClean="0"/>
              <a:pPr/>
              <a:t>58</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Use your powers of persuasion.</a:t>
            </a:r>
          </a:p>
          <a:p>
            <a:r>
              <a:rPr lang="en-US" dirty="0" smtClean="0"/>
              <a:t>Know where and how to get help.  Be knowledgeable….Be prepared.</a:t>
            </a:r>
          </a:p>
          <a:p>
            <a:r>
              <a:rPr lang="en-US" dirty="0" smtClean="0"/>
              <a:t>Don’t just send them to get help, but offer to go with them….and go!</a:t>
            </a:r>
          </a:p>
          <a:p>
            <a:endParaRPr lang="en-US" dirty="0" smtClean="0"/>
          </a:p>
          <a:p>
            <a:r>
              <a:rPr lang="en-US" dirty="0" smtClean="0"/>
              <a:t>Assure your agency has help in place.</a:t>
            </a:r>
          </a:p>
          <a:p>
            <a:r>
              <a:rPr lang="en-US" dirty="0" smtClean="0"/>
              <a:t>Assure every employee has a buddy card with resource contact</a:t>
            </a:r>
            <a:r>
              <a:rPr lang="en-US" baseline="0" dirty="0" smtClean="0"/>
              <a:t> information.</a:t>
            </a:r>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31"/>
          <p:cNvSpPr>
            <a:spLocks noGrp="1" noChangeArrowheads="1"/>
          </p:cNvSpPr>
          <p:nvPr>
            <p:ph type="sldNum" sz="quarter" idx="5"/>
          </p:nvPr>
        </p:nvSpPr>
        <p:spPr>
          <a:noFill/>
        </p:spPr>
        <p:txBody>
          <a:bodyPr/>
          <a:lstStyle/>
          <a:p>
            <a:fld id="{6787C357-D342-43CA-97A3-11376A7B5B30}" type="slidenum">
              <a:rPr lang="en-US" smtClean="0"/>
              <a:pPr/>
              <a:t>59</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Offer to work with whoever will be assisting the person toward recovery.</a:t>
            </a:r>
          </a:p>
          <a:p>
            <a:r>
              <a:rPr lang="en-US" dirty="0" smtClean="0"/>
              <a:t>Follow up…simple visit, phone call, or card.</a:t>
            </a:r>
          </a:p>
          <a:p>
            <a:r>
              <a:rPr lang="en-US" dirty="0" smtClean="0"/>
              <a:t>Let the officer know you are thinking about him/her and that you care about him/her.</a:t>
            </a:r>
          </a:p>
          <a:p>
            <a:r>
              <a:rPr lang="en-US" dirty="0" smtClean="0"/>
              <a:t>Caring may save a life.</a:t>
            </a:r>
          </a:p>
          <a:p>
            <a:r>
              <a:rPr lang="en-US" dirty="0" smtClean="0"/>
              <a:t>Team effort: Key word is WE.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31"/>
          <p:cNvSpPr>
            <a:spLocks noGrp="1" noChangeArrowheads="1"/>
          </p:cNvSpPr>
          <p:nvPr>
            <p:ph type="sldNum" sz="quarter" idx="5"/>
          </p:nvPr>
        </p:nvSpPr>
        <p:spPr>
          <a:noFill/>
        </p:spPr>
        <p:txBody>
          <a:bodyPr/>
          <a:lstStyle/>
          <a:p>
            <a:fld id="{AD1A826C-C21B-49DE-9F91-F4AFE4E35E9E}" type="slidenum">
              <a:rPr lang="en-US" smtClean="0"/>
              <a:pPr/>
              <a:t>60</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 Any positive action may save a life.</a:t>
            </a:r>
          </a:p>
          <a:p>
            <a:r>
              <a:rPr lang="en-US" dirty="0" smtClean="0"/>
              <a:t>We are giving you ideas of how to ask, but you must find what’s comfortable for you.</a:t>
            </a:r>
          </a:p>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a:bodyPr>
          <a:lstStyle/>
          <a:p>
            <a:r>
              <a:rPr lang="en-US" dirty="0" smtClean="0"/>
              <a:t>Law</a:t>
            </a:r>
            <a:r>
              <a:rPr lang="en-US" baseline="0" dirty="0" smtClean="0"/>
              <a:t> Enforcement Family.  </a:t>
            </a:r>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xfrm>
            <a:off x="902113" y="4388767"/>
            <a:ext cx="5173567" cy="4210404"/>
          </a:xfrm>
          <a:prstGeom prst="rect">
            <a:avLst/>
          </a:prstGeom>
          <a:noFill/>
          <a:ln/>
        </p:spPr>
        <p:txBody>
          <a:bodyPr lIns="93177" tIns="46589" rIns="93177" bIns="46589"/>
          <a:lstStyle/>
          <a:p>
            <a:r>
              <a:rPr lang="en-US" dirty="0" smtClean="0"/>
              <a:t>Discuss each category briefly….Focus on last two.</a:t>
            </a:r>
          </a:p>
          <a:p>
            <a:r>
              <a:rPr lang="en-US" dirty="0" smtClean="0"/>
              <a:t>Heart Attacks, Strokes, Diabetes, alcoholism and other drug abuse, obesity, suicide – all are by the officer’s own hand…lack of taking care of oneself, lack of asking for help when it’s needed.</a:t>
            </a:r>
          </a:p>
          <a:p>
            <a:r>
              <a:rPr lang="en-US" dirty="0" smtClean="0"/>
              <a:t>Talk about the inherent stress in law enforcement – </a:t>
            </a:r>
          </a:p>
          <a:p>
            <a:pPr>
              <a:buFontTx/>
              <a:buChar char="-"/>
            </a:pPr>
            <a:r>
              <a:rPr lang="en-US" dirty="0" smtClean="0"/>
              <a:t>The culture that sometimes “eats its own”</a:t>
            </a:r>
          </a:p>
          <a:p>
            <a:pPr>
              <a:buFontTx/>
              <a:buChar char="-"/>
            </a:pPr>
            <a:r>
              <a:rPr lang="en-US" dirty="0" smtClean="0"/>
              <a:t>There’s no balance in law enforcement work</a:t>
            </a:r>
          </a:p>
          <a:p>
            <a:pPr>
              <a:buFontTx/>
              <a:buChar char="-"/>
            </a:pPr>
            <a:r>
              <a:rPr lang="en-US" dirty="0" smtClean="0"/>
              <a:t>Critical incidents</a:t>
            </a:r>
          </a:p>
          <a:p>
            <a:pPr>
              <a:buFontTx/>
              <a:buChar char="-"/>
            </a:pPr>
            <a:r>
              <a:rPr lang="en-US" dirty="0" smtClean="0"/>
              <a:t>Cumulative stress</a:t>
            </a:r>
          </a:p>
          <a:p>
            <a:pPr>
              <a:buFontTx/>
              <a:buChar char="-"/>
            </a:pPr>
            <a:r>
              <a:rPr lang="en-US" dirty="0" smtClean="0"/>
              <a:t>Shift work – 24/7</a:t>
            </a:r>
          </a:p>
          <a:p>
            <a:pPr>
              <a:buFontTx/>
              <a:buChar char="-"/>
            </a:pPr>
            <a:r>
              <a:rPr lang="en-US" dirty="0" smtClean="0"/>
              <a:t>Off-duty relationship difficulties</a:t>
            </a:r>
          </a:p>
          <a:p>
            <a:pPr>
              <a:buFontTx/>
              <a:buChar char="-"/>
            </a:pPr>
            <a:r>
              <a:rPr lang="en-US" dirty="0" smtClean="0"/>
              <a:t>Expectations of the public and the department</a:t>
            </a:r>
          </a:p>
          <a:p>
            <a:pPr>
              <a:buFontTx/>
              <a:buChar char="-"/>
            </a:pPr>
            <a:r>
              <a:rPr lang="en-US" dirty="0" smtClean="0"/>
              <a:t>Substance abuse</a:t>
            </a:r>
          </a:p>
          <a:p>
            <a:pPr>
              <a:buFontTx/>
              <a:buChar char="-"/>
            </a:pPr>
            <a:endParaRPr lang="en-US" dirty="0" smtClean="0"/>
          </a:p>
          <a:p>
            <a:pPr>
              <a:buFontTx/>
              <a:buChar char="-"/>
            </a:pPr>
            <a:r>
              <a:rPr lang="en-US" b="1" dirty="0" smtClean="0"/>
              <a:t>69 LE</a:t>
            </a:r>
            <a:r>
              <a:rPr lang="en-US" b="1" baseline="0" dirty="0" smtClean="0"/>
              <a:t> officers died feloniously in the US each year during the 1990’s, but according to the National P.O.L.I.C.E. Suicide Foundation police suicides averaged more than 300 per year during the same time.  4 times the felony death rate.</a:t>
            </a:r>
            <a:endParaRPr lang="en-US" b="1" dirty="0" smtClean="0"/>
          </a:p>
          <a:p>
            <a:endParaRPr lang="en-US" dirty="0" smtClean="0"/>
          </a:p>
        </p:txBody>
      </p:sp>
      <p:sp>
        <p:nvSpPr>
          <p:cNvPr id="83972" name="Slide Number Placeholder 3"/>
          <p:cNvSpPr>
            <a:spLocks noGrp="1"/>
          </p:cNvSpPr>
          <p:nvPr>
            <p:ph type="sldNum" sz="quarter" idx="5"/>
          </p:nvPr>
        </p:nvSpPr>
        <p:spPr>
          <a:noFill/>
        </p:spPr>
        <p:txBody>
          <a:bodyPr/>
          <a:lstStyle/>
          <a:p>
            <a:fld id="{3F7071BF-EBB4-496E-B6BE-B764807C6A90}"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2113" y="4388767"/>
            <a:ext cx="5173567" cy="4210404"/>
          </a:xfrm>
          <a:prstGeom prst="rect">
            <a:avLst/>
          </a:prstGeom>
        </p:spPr>
        <p:txBody>
          <a:bodyPr lIns="93177" tIns="46589" rIns="93177" bIns="46589">
            <a:normAutofit/>
          </a:bodyPr>
          <a:lstStyle/>
          <a:p>
            <a:r>
              <a:rPr lang="en-US" dirty="0" smtClean="0"/>
              <a:t>In Hackett &amp; Violanti (2003, p. 10), the prevention of suicide requires a strong support system.  Trusted co-workers are usually natural listeners and very</a:t>
            </a:r>
            <a:r>
              <a:rPr lang="en-US" baseline="0" dirty="0" smtClean="0"/>
              <a:t> adept at communication skills.  In structured law enforcement peer support programs peer counselors are formally trained by mental health professionals in topical areas such as counseling skills, crisis theory and intervention, early warning signs of prolonged or acute stress, suicide assessment, alcohol and substance abuse, and matters of confidentiality.  The peer counselors’ mission is to provide a confidential outlet and then decide whether further referral to a mental health professional is necessary.  </a:t>
            </a:r>
          </a:p>
          <a:p>
            <a:r>
              <a:rPr lang="en-US" u="sng" baseline="0" dirty="0" smtClean="0"/>
              <a:t>Peer support personnel never attempt to conduct clinical therapy. </a:t>
            </a:r>
            <a:r>
              <a:rPr lang="en-US" baseline="0" dirty="0" smtClean="0"/>
              <a:t> </a:t>
            </a:r>
          </a:p>
          <a:p>
            <a:r>
              <a:rPr lang="en-US" baseline="0" dirty="0" smtClean="0"/>
              <a:t>Like other specialty units within an agency (SWAT, Negotiation teams, Bomb Squads, etc.), the success or failure of the unit depends on the selection of only the best and most qualified for the assignment.  </a:t>
            </a:r>
            <a:r>
              <a:rPr lang="en-US" u="sng" baseline="0" dirty="0" smtClean="0"/>
              <a:t>Those selected must be trusted and held in high esteem by their co-workers, and sensitive to multicultural issues.</a:t>
            </a:r>
            <a:r>
              <a:rPr lang="en-US" baseline="0" dirty="0" smtClean="0"/>
              <a:t>  Anything less than the most respected and trusted person can doom a program to failure. </a:t>
            </a:r>
          </a:p>
          <a:p>
            <a:r>
              <a:rPr lang="en-US" baseline="0" dirty="0" smtClean="0"/>
              <a:t>Understand the limitations of peer support.  Referrals to clinical help may be needed.  </a:t>
            </a:r>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63</a:t>
            </a:fld>
            <a:endParaRPr lang="en-US"/>
          </a:p>
        </p:txBody>
      </p:sp>
    </p:spTree>
    <p:extLst>
      <p:ext uri="{BB962C8B-B14F-4D97-AF65-F5344CB8AC3E}">
        <p14:creationId xmlns:p14="http://schemas.microsoft.com/office/powerpoint/2010/main" xmlns="" val="29417912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a:noFill/>
        </p:spPr>
        <p:txBody>
          <a:bodyPr/>
          <a:lstStyle/>
          <a:p>
            <a:fld id="{3AEC2B0B-DFE7-4A96-AB4E-F42C2B666FCD}" type="slidenum">
              <a:rPr lang="en-US" smtClean="0"/>
              <a:pPr/>
              <a:t>64</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31"/>
          <p:cNvSpPr>
            <a:spLocks noGrp="1" noChangeArrowheads="1"/>
          </p:cNvSpPr>
          <p:nvPr>
            <p:ph type="sldNum" sz="quarter" idx="5"/>
          </p:nvPr>
        </p:nvSpPr>
        <p:spPr>
          <a:noFill/>
        </p:spPr>
        <p:txBody>
          <a:bodyPr/>
          <a:lstStyle/>
          <a:p>
            <a:fld id="{0C008503-A874-4DC9-B464-2DFA682C63AD}" type="slidenum">
              <a:rPr lang="en-US" smtClean="0"/>
              <a:pPr/>
              <a:t>65</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smtClean="0"/>
              <a:t>Use all your powers of persuasion.</a:t>
            </a:r>
          </a:p>
          <a:p>
            <a:r>
              <a:rPr lang="en-US" smtClean="0"/>
              <a:t>Remember the tunnel of depression that this person has stumbled down….unable to see the path and doors to help; unable to see viable solutions; unable to trust; unable to think rationally.</a:t>
            </a:r>
          </a:p>
          <a:p>
            <a:r>
              <a:rPr lang="en-US" smtClean="0"/>
              <a:t>Don’t give up!</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31"/>
          <p:cNvSpPr>
            <a:spLocks noGrp="1" noChangeArrowheads="1"/>
          </p:cNvSpPr>
          <p:nvPr>
            <p:ph type="sldNum" sz="quarter" idx="5"/>
          </p:nvPr>
        </p:nvSpPr>
        <p:spPr>
          <a:noFill/>
        </p:spPr>
        <p:txBody>
          <a:bodyPr/>
          <a:lstStyle/>
          <a:p>
            <a:fld id="{24A10F8B-D9C5-424D-891C-A2F3618B7115}" type="slidenum">
              <a:rPr lang="en-US" smtClean="0"/>
              <a:pPr/>
              <a:t>66</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smtClean="0"/>
              <a:t>In most cases, a person does not want to commit suicide.</a:t>
            </a:r>
          </a:p>
          <a:p>
            <a:r>
              <a:rPr lang="en-US" smtClean="0"/>
              <a:t>A study was done of those who survived jumping off a very high bridge in an attempt to kill themselves.  Every one of the survivors said they regretted the decision the moment they jumped.  They were very grateful to have survived and did not attempt such an action again.</a:t>
            </a:r>
          </a:p>
          <a:p>
            <a:r>
              <a:rPr lang="en-US" smtClean="0"/>
              <a:t>Don’t do NOTHING!!  You will not regret getting involved.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normAutofit/>
          </a:bodyPr>
          <a:lstStyle/>
          <a:p>
            <a:r>
              <a:rPr lang="en-US" dirty="0" smtClean="0"/>
              <a:t>Very important for YOU!</a:t>
            </a:r>
          </a:p>
          <a:p>
            <a:r>
              <a:rPr lang="en-US" dirty="0" smtClean="0"/>
              <a:t>Take care of yourself.  Care for the caregiver!</a:t>
            </a:r>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67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02113" y="4388767"/>
            <a:ext cx="5173567" cy="4210404"/>
          </a:xfrm>
          <a:prstGeom prst="rect">
            <a:avLst/>
          </a:prstGeom>
        </p:spPr>
        <p:txBody>
          <a:bodyPr lIns="93177" tIns="46589" rIns="93177" bIns="46589">
            <a:normAutofit lnSpcReduction="10000"/>
          </a:bodyPr>
          <a:lstStyle/>
          <a:p>
            <a:pPr>
              <a:defRPr/>
            </a:pPr>
            <a:r>
              <a:rPr lang="en-US" dirty="0" smtClean="0"/>
              <a:t>This webpage is full of resources to assist you….at no cost.</a:t>
            </a:r>
          </a:p>
          <a:p>
            <a:pPr>
              <a:defRPr/>
            </a:pPr>
            <a:r>
              <a:rPr lang="en-US" dirty="0" smtClean="0"/>
              <a:t>There are articles, books, treatises, and the FBI’s </a:t>
            </a:r>
            <a:r>
              <a:rPr lang="en-US" u="sng" dirty="0" smtClean="0"/>
              <a:t>Suicide and Law Enforcement</a:t>
            </a:r>
            <a:r>
              <a:rPr lang="en-US" dirty="0" smtClean="0"/>
              <a:t> publication. </a:t>
            </a:r>
          </a:p>
          <a:p>
            <a:pPr>
              <a:defRPr/>
            </a:pPr>
            <a:r>
              <a:rPr lang="en-US" dirty="0" smtClean="0"/>
              <a:t>There are hyperlinks to the above mentioned organizations’ web pages and others.</a:t>
            </a:r>
          </a:p>
          <a:p>
            <a:pPr>
              <a:defRPr/>
            </a:pPr>
            <a:r>
              <a:rPr lang="en-US" dirty="0" smtClean="0"/>
              <a:t>There are materials to be personalized and localized for your agency to use.</a:t>
            </a:r>
          </a:p>
          <a:p>
            <a:pPr>
              <a:defRPr/>
            </a:pPr>
            <a:r>
              <a:rPr lang="en-US" dirty="0" smtClean="0"/>
              <a:t>There are web pages for officers and survivors to talk amongst themselves and offer support for each other.</a:t>
            </a:r>
          </a:p>
          <a:p>
            <a:pPr>
              <a:defRPr/>
            </a:pPr>
            <a:r>
              <a:rPr lang="en-US" dirty="0" smtClean="0"/>
              <a:t>PoliceSuicide.SPCollege.edu is fluid, transitional, cutting-edge, </a:t>
            </a:r>
            <a:r>
              <a:rPr lang="en-US" u="sng" dirty="0" smtClean="0"/>
              <a:t>current</a:t>
            </a:r>
            <a:r>
              <a:rPr lang="en-US" dirty="0" smtClean="0"/>
              <a:t>.</a:t>
            </a:r>
          </a:p>
          <a:p>
            <a:pPr>
              <a:defRPr/>
            </a:pPr>
            <a:r>
              <a:rPr lang="en-US" dirty="0" smtClean="0"/>
              <a:t>CHECK THE WEBPAGE FREQUENTLY…</a:t>
            </a:r>
          </a:p>
          <a:p>
            <a:pPr>
              <a:defRPr/>
            </a:pPr>
            <a:r>
              <a:rPr lang="en-US" dirty="0" smtClean="0"/>
              <a:t>It is always in a state of flux, being updated frequently with new information and new resources.</a:t>
            </a:r>
          </a:p>
          <a:p>
            <a:pPr>
              <a:defRPr/>
            </a:pPr>
            <a:r>
              <a:rPr lang="en-US" dirty="0" smtClean="0"/>
              <a:t>Let’s review some of the prevention materials that are especially designed to be localized/personalized and reproduced for use within your agency.</a:t>
            </a:r>
          </a:p>
          <a:p>
            <a:pPr>
              <a:defRPr/>
            </a:pPr>
            <a:r>
              <a:rPr lang="en-US" dirty="0" smtClean="0"/>
              <a:t>There is no cost to use these materials.</a:t>
            </a:r>
          </a:p>
          <a:p>
            <a:pPr>
              <a:defRPr/>
            </a:pPr>
            <a:r>
              <a:rPr lang="en-US" dirty="0" smtClean="0"/>
              <a:t>There is a disclaimer on the page that is entitled “How to use this toolkit” which you can show to a printer to assure you have permission to reproduce these materials.</a:t>
            </a:r>
          </a:p>
          <a:p>
            <a:pPr>
              <a:defRPr/>
            </a:pPr>
            <a:r>
              <a:rPr lang="en-US" dirty="0" smtClean="0"/>
              <a:t> </a:t>
            </a:r>
            <a:endParaRPr lang="en-US" dirty="0"/>
          </a:p>
        </p:txBody>
      </p:sp>
      <p:sp>
        <p:nvSpPr>
          <p:cNvPr id="147460" name="Slide Number Placeholder 3"/>
          <p:cNvSpPr>
            <a:spLocks noGrp="1"/>
          </p:cNvSpPr>
          <p:nvPr>
            <p:ph type="sldNum" sz="quarter" idx="5"/>
          </p:nvPr>
        </p:nvSpPr>
        <p:spPr>
          <a:noFill/>
        </p:spPr>
        <p:txBody>
          <a:bodyPr/>
          <a:lstStyle/>
          <a:p>
            <a:fld id="{311102A5-4E3B-4C72-9035-B1764313A158}" type="slidenum">
              <a:rPr lang="en-US" smtClean="0"/>
              <a:pPr/>
              <a:t>68</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xfrm>
            <a:off x="902113" y="4388767"/>
            <a:ext cx="5173567" cy="4210404"/>
          </a:xfrm>
          <a:prstGeom prst="rect">
            <a:avLst/>
          </a:prstGeom>
          <a:noFill/>
          <a:ln/>
        </p:spPr>
        <p:txBody>
          <a:bodyPr lIns="93177" tIns="46589" rIns="93177" bIns="46589"/>
          <a:lstStyle/>
          <a:p>
            <a:r>
              <a:rPr lang="en-US" smtClean="0"/>
              <a:t>There is help as you look at policies, procedures, and protocols.</a:t>
            </a:r>
          </a:p>
          <a:p>
            <a:r>
              <a:rPr lang="en-US" smtClean="0"/>
              <a:t>There are resources who can help.</a:t>
            </a:r>
          </a:p>
        </p:txBody>
      </p:sp>
      <p:sp>
        <p:nvSpPr>
          <p:cNvPr id="145412" name="Slide Number Placeholder 3"/>
          <p:cNvSpPr>
            <a:spLocks noGrp="1"/>
          </p:cNvSpPr>
          <p:nvPr>
            <p:ph type="sldNum" sz="quarter" idx="5"/>
          </p:nvPr>
        </p:nvSpPr>
        <p:spPr>
          <a:noFill/>
        </p:spPr>
        <p:txBody>
          <a:bodyPr/>
          <a:lstStyle/>
          <a:p>
            <a:fld id="{9F3D03B4-E112-4670-BFC2-CECACC571D0F}" type="slidenum">
              <a:rPr lang="en-US" smtClean="0"/>
              <a:pPr/>
              <a:t>69</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70</a:t>
            </a:fld>
            <a:endParaRPr lang="en-US"/>
          </a:p>
        </p:txBody>
      </p:sp>
    </p:spTree>
    <p:extLst>
      <p:ext uri="{BB962C8B-B14F-4D97-AF65-F5344CB8AC3E}">
        <p14:creationId xmlns:p14="http://schemas.microsoft.com/office/powerpoint/2010/main" xmlns="" val="5578875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xfrm>
            <a:off x="902113" y="4388767"/>
            <a:ext cx="5173567" cy="4210404"/>
          </a:xfrm>
          <a:prstGeom prst="rect">
            <a:avLst/>
          </a:prstGeom>
          <a:noFill/>
          <a:ln/>
        </p:spPr>
        <p:txBody>
          <a:bodyPr lIns="93177" tIns="46589" rIns="93177" bIns="46589"/>
          <a:lstStyle/>
          <a:p>
            <a:r>
              <a:rPr lang="en-US" dirty="0" smtClean="0"/>
              <a:t>Repeat: That this is a class on how to prevent suicide not to prepare participants to be counselors.  They should be “first responders” to their fellow officers and know how to AID LIFE – questioning, persuading, and referring a colleague to get help when needed.</a:t>
            </a:r>
          </a:p>
          <a:p>
            <a:r>
              <a:rPr lang="en-US" dirty="0" smtClean="0"/>
              <a:t>Discuss resources in the immediate area should someone be in crisis.  </a:t>
            </a:r>
          </a:p>
          <a:p>
            <a:endParaRPr lang="en-US" dirty="0" smtClean="0"/>
          </a:p>
          <a:p>
            <a:r>
              <a:rPr lang="en-US" dirty="0" smtClean="0"/>
              <a:t>Ask the participants what resources are available in their area.  Advise them to be aware of those resources. </a:t>
            </a:r>
          </a:p>
          <a:p>
            <a:endParaRPr lang="en-US" dirty="0" smtClean="0"/>
          </a:p>
          <a:p>
            <a:r>
              <a:rPr lang="en-US" dirty="0" smtClean="0"/>
              <a:t>Ask if their agency has a chaplaincy program, EAP, CISM, Peer Support program, or psychological/counseling services.</a:t>
            </a:r>
          </a:p>
        </p:txBody>
      </p:sp>
      <p:sp>
        <p:nvSpPr>
          <p:cNvPr id="81924" name="Slide Number Placeholder 3"/>
          <p:cNvSpPr>
            <a:spLocks noGrp="1"/>
          </p:cNvSpPr>
          <p:nvPr>
            <p:ph type="sldNum" sz="quarter" idx="5"/>
          </p:nvPr>
        </p:nvSpPr>
        <p:spPr>
          <a:noFill/>
        </p:spPr>
        <p:txBody>
          <a:bodyPr/>
          <a:lstStyle/>
          <a:p>
            <a:fld id="{1D30F151-EB90-426A-96DF-B230FE75AB58}" type="slidenum">
              <a:rPr lang="en-US" smtClean="0"/>
              <a:pPr/>
              <a:t>71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a:noFill/>
        </p:spPr>
        <p:txBody>
          <a:bodyPr/>
          <a:lstStyle/>
          <a:p>
            <a:fld id="{F4A5E167-1307-4937-A510-7C6F9AD3B08B}" type="slidenum">
              <a:rPr lang="en-US" smtClean="0"/>
              <a:pPr/>
              <a:t>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280417" y="4388766"/>
            <a:ext cx="6388608" cy="4767425"/>
          </a:xfrm>
          <a:prstGeom prst="rect">
            <a:avLst/>
          </a:prstGeom>
          <a:noFill/>
          <a:ln/>
        </p:spPr>
        <p:txBody>
          <a:bodyPr lIns="93177" tIns="46589" rIns="93177" bIns="46589"/>
          <a:lstStyle/>
          <a:p>
            <a:r>
              <a:rPr lang="en-US" dirty="0" smtClean="0"/>
              <a:t>We’ve discussed how cops die:  at the hands of bad guys; in accidents, including</a:t>
            </a:r>
            <a:endParaRPr lang="en-US" dirty="0"/>
          </a:p>
          <a:p>
            <a:r>
              <a:rPr lang="en-US" dirty="0" smtClean="0"/>
              <a:t>g car crashes; and by their own hand (heart attacks, diabetes, alcoholism, suicide, to name a few)</a:t>
            </a:r>
          </a:p>
          <a:p>
            <a:endParaRPr lang="en-US" dirty="0" smtClean="0"/>
          </a:p>
          <a:p>
            <a:r>
              <a:rPr lang="en-US" dirty="0" smtClean="0"/>
              <a:t>How do we make sure our cops live…and live better, more productive lives on and off the job?</a:t>
            </a:r>
          </a:p>
          <a:p>
            <a:r>
              <a:rPr lang="en-US" dirty="0" smtClean="0"/>
              <a:t>This slide is how suicide is often described, yet….</a:t>
            </a:r>
          </a:p>
          <a:p>
            <a:endParaRPr lang="en-US" dirty="0" smtClean="0"/>
          </a:p>
          <a:p>
            <a:r>
              <a:rPr lang="en-US" dirty="0" smtClean="0"/>
              <a:t>Talk about the fact that someone contemplating suicide, most likely is not able to make a rational decision.</a:t>
            </a:r>
          </a:p>
          <a:p>
            <a:r>
              <a:rPr lang="en-US" dirty="0" smtClean="0"/>
              <a:t>Most of those who commit suicide are looking for a way out of the pain, a way to gain back control of their lives.</a:t>
            </a:r>
          </a:p>
          <a:p>
            <a:r>
              <a:rPr lang="en-US" dirty="0" smtClean="0"/>
              <a:t>Describe this process as going down a long dark tunnel…there are ways out and possible solutions to the left and right of the tunnel, but the person cannot see them, does not realize that each door/path/hallway could lead to a viable solution. The further down the tunnel the person stumbles, the more the walls close in and the less able s/he is to see a way out.  Finally, the person has reached the point in the tunnel where the walls have closed in; s/he is totally hemmed in with no way out…the only solution this person is able to see anymore is suicide. The person cannot see the light at the end of the tunnel.  If help could have been given early on, near the beginning of the tunnel, that person most likely could have been saved.  It’s never too late to try and give help.  Take action immediately to stop a death.</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xfrm>
            <a:off x="902113" y="4388767"/>
            <a:ext cx="5173567" cy="4210404"/>
          </a:xfrm>
          <a:prstGeom prst="rect">
            <a:avLst/>
          </a:prstGeom>
          <a:noFill/>
          <a:ln/>
        </p:spPr>
        <p:txBody>
          <a:bodyPr lIns="93177" tIns="46589" rIns="93177" bIns="46589"/>
          <a:lstStyle/>
          <a:p>
            <a:r>
              <a:rPr lang="en-US" smtClean="0"/>
              <a:t>This poster has been developed with the assistance of law enforcement focus groups.</a:t>
            </a:r>
          </a:p>
          <a:p>
            <a:r>
              <a:rPr lang="en-US" smtClean="0"/>
              <a:t>It makes a powerful statement.</a:t>
            </a:r>
          </a:p>
          <a:p>
            <a:r>
              <a:rPr lang="en-US" smtClean="0"/>
              <a:t>You will notice that there is an area for you to add your contact numbers for your EAP, counseling services, peer support team, CISM, Chaplaincy contacts.</a:t>
            </a:r>
          </a:p>
          <a:p>
            <a:r>
              <a:rPr lang="en-US" smtClean="0"/>
              <a:t>Post these throughout your agency.</a:t>
            </a:r>
          </a:p>
        </p:txBody>
      </p:sp>
      <p:sp>
        <p:nvSpPr>
          <p:cNvPr id="148484" name="Slide Number Placeholder 3"/>
          <p:cNvSpPr>
            <a:spLocks noGrp="1"/>
          </p:cNvSpPr>
          <p:nvPr>
            <p:ph type="sldNum" sz="quarter" idx="5"/>
          </p:nvPr>
        </p:nvSpPr>
        <p:spPr>
          <a:noFill/>
        </p:spPr>
        <p:txBody>
          <a:bodyPr/>
          <a:lstStyle/>
          <a:p>
            <a:fld id="{3856D604-9142-4E01-974D-F2A59B4B44F9}" type="slidenum">
              <a:rPr lang="en-US" smtClean="0"/>
              <a:pPr/>
              <a:t>72</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xfrm>
            <a:off x="902113" y="4388767"/>
            <a:ext cx="5173567" cy="4210404"/>
          </a:xfrm>
          <a:prstGeom prst="rect">
            <a:avLst/>
          </a:prstGeom>
          <a:noFill/>
          <a:ln/>
        </p:spPr>
        <p:txBody>
          <a:bodyPr lIns="93177" tIns="46589" rIns="93177" bIns="46589"/>
          <a:lstStyle/>
          <a:p>
            <a:r>
              <a:rPr lang="en-US" dirty="0" smtClean="0"/>
              <a:t>This brochure is especially designed for supervisors.  </a:t>
            </a:r>
          </a:p>
          <a:p>
            <a:r>
              <a:rPr lang="en-US" dirty="0" smtClean="0"/>
              <a:t>You will notice that it has a space to add your contact information, as well.</a:t>
            </a:r>
          </a:p>
          <a:p>
            <a:r>
              <a:rPr lang="en-US" dirty="0" smtClean="0"/>
              <a:t>This brochure should be given out at Command Staff meetings with a discussion by leadership on their responsibility and why they should be aware and take action. </a:t>
            </a:r>
          </a:p>
          <a:p>
            <a:r>
              <a:rPr lang="en-US" dirty="0" smtClean="0"/>
              <a:t>All managers and supervisors should be trained and given this brochure.</a:t>
            </a:r>
          </a:p>
          <a:p>
            <a:r>
              <a:rPr lang="en-US" dirty="0" smtClean="0"/>
              <a:t>This training should be reinforced regularly/frequently.</a:t>
            </a:r>
          </a:p>
          <a:p>
            <a:r>
              <a:rPr lang="en-US" dirty="0" smtClean="0"/>
              <a:t>Tips and information could be added to the department newsletter if one exists.  Use the information from the website,</a:t>
            </a:r>
            <a:r>
              <a:rPr lang="en-US" baseline="0" dirty="0" smtClean="0"/>
              <a:t> </a:t>
            </a:r>
            <a:r>
              <a:rPr lang="en-US" u="sng" baseline="0" dirty="0" smtClean="0"/>
              <a:t>http://policesuicide</a:t>
            </a:r>
            <a:r>
              <a:rPr lang="en-US" u="sng" dirty="0" smtClean="0"/>
              <a:t>.spcollege.edu</a:t>
            </a:r>
            <a:r>
              <a:rPr lang="en-US" dirty="0" smtClean="0"/>
              <a:t>,</a:t>
            </a:r>
            <a:r>
              <a:rPr lang="en-US" baseline="0" dirty="0" smtClean="0"/>
              <a:t> for ideas and toolkit assistance.</a:t>
            </a:r>
            <a:r>
              <a:rPr lang="en-US" dirty="0" smtClean="0"/>
              <a:t> </a:t>
            </a:r>
          </a:p>
          <a:p>
            <a:r>
              <a:rPr lang="en-US" dirty="0" smtClean="0"/>
              <a:t>Supervisors and managers could email tidbits of information to their staff/squad frequently.</a:t>
            </a:r>
          </a:p>
          <a:p>
            <a:r>
              <a:rPr lang="en-US" dirty="0" smtClean="0"/>
              <a:t>It is critical that we erase the stigma of reaching out for help.</a:t>
            </a:r>
          </a:p>
          <a:p>
            <a:r>
              <a:rPr lang="en-US" dirty="0" smtClean="0"/>
              <a:t>Only through frank and open discussion can we dispel the myth that it’s a sign of weakness to ask for help for psychological and/or mental problems. </a:t>
            </a:r>
          </a:p>
          <a:p>
            <a:endParaRPr lang="en-US" dirty="0" smtClean="0"/>
          </a:p>
        </p:txBody>
      </p:sp>
      <p:sp>
        <p:nvSpPr>
          <p:cNvPr id="149508" name="Slide Number Placeholder 3"/>
          <p:cNvSpPr>
            <a:spLocks noGrp="1"/>
          </p:cNvSpPr>
          <p:nvPr>
            <p:ph type="sldNum" sz="quarter" idx="5"/>
          </p:nvPr>
        </p:nvSpPr>
        <p:spPr>
          <a:noFill/>
        </p:spPr>
        <p:txBody>
          <a:bodyPr/>
          <a:lstStyle/>
          <a:p>
            <a:fld id="{9BD40F74-23F4-4E18-99A4-D5BB1B5178F0}" type="slidenum">
              <a:rPr lang="en-US" smtClean="0"/>
              <a:pPr/>
              <a:t>73</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xfrm>
            <a:off x="902113" y="4388767"/>
            <a:ext cx="5173567" cy="4210404"/>
          </a:xfrm>
          <a:prstGeom prst="rect">
            <a:avLst/>
          </a:prstGeom>
          <a:noFill/>
          <a:ln/>
        </p:spPr>
        <p:txBody>
          <a:bodyPr lIns="93177" tIns="46589" rIns="93177" bIns="46589"/>
          <a:lstStyle/>
          <a:p>
            <a:r>
              <a:rPr lang="en-US" smtClean="0"/>
              <a:t>The brochure addresses the responsibilities of supervisors; it lists some of the risk factors and indicators of suicidal behavior.</a:t>
            </a:r>
          </a:p>
          <a:p>
            <a:r>
              <a:rPr lang="en-US" smtClean="0"/>
              <a:t>It gives information the supervisor can use when talking to line staff or his/her squad.</a:t>
            </a:r>
          </a:p>
        </p:txBody>
      </p:sp>
      <p:sp>
        <p:nvSpPr>
          <p:cNvPr id="150532" name="Slide Number Placeholder 3"/>
          <p:cNvSpPr>
            <a:spLocks noGrp="1"/>
          </p:cNvSpPr>
          <p:nvPr>
            <p:ph type="sldNum" sz="quarter" idx="5"/>
          </p:nvPr>
        </p:nvSpPr>
        <p:spPr>
          <a:noFill/>
        </p:spPr>
        <p:txBody>
          <a:bodyPr/>
          <a:lstStyle/>
          <a:p>
            <a:fld id="{CB9A2B85-FDA7-42BA-9A6A-D7A4BC8295AB}" type="slidenum">
              <a:rPr lang="en-US" smtClean="0"/>
              <a:pPr/>
              <a:t>74</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xfrm>
            <a:off x="902113" y="4388767"/>
            <a:ext cx="5173567" cy="4210404"/>
          </a:xfrm>
          <a:prstGeom prst="rect">
            <a:avLst/>
          </a:prstGeom>
          <a:noFill/>
          <a:ln/>
        </p:spPr>
        <p:txBody>
          <a:bodyPr lIns="93177" tIns="46589" rIns="93177" bIns="46589"/>
          <a:lstStyle/>
          <a:p>
            <a:r>
              <a:rPr lang="en-US" smtClean="0"/>
              <a:t>This brochure urges every officer to roll backup for his/her fellow officers.</a:t>
            </a:r>
          </a:p>
          <a:p>
            <a:r>
              <a:rPr lang="en-US" smtClean="0"/>
              <a:t>This is applicable for all first responders.  </a:t>
            </a:r>
          </a:p>
          <a:p>
            <a:r>
              <a:rPr lang="en-US" smtClean="0"/>
              <a:t>Don’t neglect to use these materials for dispatchers and others within your agency….all are exposed to the stress of this job.</a:t>
            </a:r>
          </a:p>
          <a:p>
            <a:r>
              <a:rPr lang="en-US" smtClean="0"/>
              <a:t>The AID LIFE acronym is included to help personnel remember the steps.</a:t>
            </a:r>
          </a:p>
          <a:p>
            <a:r>
              <a:rPr lang="en-US" smtClean="0"/>
              <a:t>Critical information about suicide, along with tips for coping is included.</a:t>
            </a:r>
          </a:p>
          <a:p>
            <a:endParaRPr lang="en-US" smtClean="0"/>
          </a:p>
        </p:txBody>
      </p:sp>
      <p:sp>
        <p:nvSpPr>
          <p:cNvPr id="151556" name="Slide Number Placeholder 3"/>
          <p:cNvSpPr>
            <a:spLocks noGrp="1"/>
          </p:cNvSpPr>
          <p:nvPr>
            <p:ph type="sldNum" sz="quarter" idx="5"/>
          </p:nvPr>
        </p:nvSpPr>
        <p:spPr>
          <a:noFill/>
        </p:spPr>
        <p:txBody>
          <a:bodyPr/>
          <a:lstStyle/>
          <a:p>
            <a:fld id="{B9E5F655-4064-4E54-9803-D6404F69BFD3}" type="slidenum">
              <a:rPr lang="en-US" smtClean="0"/>
              <a:pPr/>
              <a:t>75</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xfrm>
            <a:off x="902113" y="4388767"/>
            <a:ext cx="5173567" cy="4210404"/>
          </a:xfrm>
          <a:prstGeom prst="rect">
            <a:avLst/>
          </a:prstGeom>
          <a:noFill/>
          <a:ln/>
        </p:spPr>
        <p:txBody>
          <a:bodyPr lIns="93177" tIns="46589" rIns="93177" bIns="46589"/>
          <a:lstStyle/>
          <a:p>
            <a:r>
              <a:rPr lang="en-US" smtClean="0"/>
              <a:t>Inside the brochure is information on why people commit suicide, what to look out for, how and why to respond, what to say and do to help.</a:t>
            </a:r>
          </a:p>
          <a:p>
            <a:r>
              <a:rPr lang="en-US" dirty="0" smtClean="0"/>
              <a:t>These should be given out to all personnel at annual Suicide Prevention Training.</a:t>
            </a:r>
          </a:p>
          <a:p>
            <a:r>
              <a:rPr lang="en-US" dirty="0" smtClean="0"/>
              <a:t>Frequent, frank discussions should follow.</a:t>
            </a:r>
          </a:p>
          <a:p>
            <a:r>
              <a:rPr lang="en-US" dirty="0" smtClean="0"/>
              <a:t>Again, we must erase the stigma to reaching out for help.</a:t>
            </a:r>
          </a:p>
          <a:p>
            <a:r>
              <a:rPr lang="en-US" dirty="0" smtClean="0"/>
              <a:t>Officers must know that it’s okay to ask for help.</a:t>
            </a:r>
          </a:p>
          <a:p>
            <a:r>
              <a:rPr lang="en-US" dirty="0" smtClean="0"/>
              <a:t>Remember our mantra:  </a:t>
            </a:r>
          </a:p>
          <a:p>
            <a:r>
              <a:rPr lang="en-US" dirty="0" smtClean="0"/>
              <a:t>“It takes courage to ask for help.  Be courageous.”</a:t>
            </a:r>
          </a:p>
          <a:p>
            <a:r>
              <a:rPr lang="en-US" dirty="0" smtClean="0"/>
              <a:t>We should never hesitate to roll backup for a fellow officer, no matter what the cause or what the reason.</a:t>
            </a:r>
          </a:p>
          <a:p>
            <a:r>
              <a:rPr lang="en-US" dirty="0" smtClean="0"/>
              <a:t>Ask A Question – Save A Life.</a:t>
            </a:r>
          </a:p>
        </p:txBody>
      </p:sp>
      <p:sp>
        <p:nvSpPr>
          <p:cNvPr id="152580" name="Slide Number Placeholder 3"/>
          <p:cNvSpPr>
            <a:spLocks noGrp="1"/>
          </p:cNvSpPr>
          <p:nvPr>
            <p:ph type="sldNum" sz="quarter" idx="5"/>
          </p:nvPr>
        </p:nvSpPr>
        <p:spPr>
          <a:noFill/>
        </p:spPr>
        <p:txBody>
          <a:bodyPr/>
          <a:lstStyle/>
          <a:p>
            <a:fld id="{30DC4FAB-8497-49EC-8221-90257572FB1E}" type="slidenum">
              <a:rPr lang="en-US" smtClean="0"/>
              <a:pPr/>
              <a:t>76</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xfrm>
            <a:off x="902113" y="4388767"/>
            <a:ext cx="5173567" cy="4210404"/>
          </a:xfrm>
          <a:prstGeom prst="rect">
            <a:avLst/>
          </a:prstGeom>
          <a:noFill/>
          <a:ln/>
        </p:spPr>
        <p:txBody>
          <a:bodyPr lIns="93177" tIns="46589" rIns="93177" bIns="46589"/>
          <a:lstStyle/>
          <a:p>
            <a:r>
              <a:rPr lang="en-US" dirty="0" smtClean="0"/>
              <a:t>These buddy cards should be localized with emergency telephone numbers and printed for every member of the agency, sworn and non-sworn, to carry in his/her wallet.  Additional cards should be prominently displayed for staff to pick one up if they misplace the one they have.</a:t>
            </a:r>
          </a:p>
          <a:p>
            <a:r>
              <a:rPr lang="en-US" dirty="0" smtClean="0"/>
              <a:t>This card could be the difference between taking action and not knowing where to turn.</a:t>
            </a:r>
          </a:p>
          <a:p>
            <a:r>
              <a:rPr lang="en-US" dirty="0" smtClean="0"/>
              <a:t>Reinforce the message frequently.</a:t>
            </a:r>
          </a:p>
        </p:txBody>
      </p:sp>
      <p:sp>
        <p:nvSpPr>
          <p:cNvPr id="153604" name="Slide Number Placeholder 3"/>
          <p:cNvSpPr>
            <a:spLocks noGrp="1"/>
          </p:cNvSpPr>
          <p:nvPr>
            <p:ph type="sldNum" sz="quarter" idx="5"/>
          </p:nvPr>
        </p:nvSpPr>
        <p:spPr>
          <a:noFill/>
        </p:spPr>
        <p:txBody>
          <a:bodyPr/>
          <a:lstStyle/>
          <a:p>
            <a:fld id="{31C8EABB-1734-4C14-885E-006C23C2CD7E}" type="slidenum">
              <a:rPr lang="en-US" smtClean="0"/>
              <a:pPr/>
              <a:t>77</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xfrm>
            <a:off x="902113" y="4388767"/>
            <a:ext cx="5173567" cy="4210404"/>
          </a:xfrm>
          <a:prstGeom prst="rect">
            <a:avLst/>
          </a:prstGeom>
          <a:noFill/>
          <a:ln/>
        </p:spPr>
        <p:txBody>
          <a:bodyPr lIns="93177" tIns="46589" rIns="93177" bIns="46589"/>
          <a:lstStyle/>
          <a:p>
            <a:r>
              <a:rPr lang="en-US" dirty="0" smtClean="0"/>
              <a:t>We ask you to take simple action.</a:t>
            </a:r>
          </a:p>
          <a:p>
            <a:r>
              <a:rPr lang="en-US" dirty="0" smtClean="0"/>
              <a:t>Officers are used to being in control.  Depression and other mental conditions lead to a sense of helplessness and hopelessness.</a:t>
            </a:r>
          </a:p>
          <a:p>
            <a:r>
              <a:rPr lang="en-US" dirty="0" smtClean="0"/>
              <a:t>Depression and other mental illness is a medical condition, not a sign of weakness or character defect.</a:t>
            </a:r>
          </a:p>
          <a:p>
            <a:r>
              <a:rPr lang="en-US" dirty="0" smtClean="0"/>
              <a:t>Plant the seeds of hope.  You don’t have to be miserable…You don’t have to die….there is hope!!</a:t>
            </a:r>
          </a:p>
        </p:txBody>
      </p:sp>
      <p:sp>
        <p:nvSpPr>
          <p:cNvPr id="154628" name="Slide Number Placeholder 3"/>
          <p:cNvSpPr>
            <a:spLocks noGrp="1"/>
          </p:cNvSpPr>
          <p:nvPr>
            <p:ph type="sldNum" sz="quarter" idx="5"/>
          </p:nvPr>
        </p:nvSpPr>
        <p:spPr>
          <a:noFill/>
        </p:spPr>
        <p:txBody>
          <a:bodyPr/>
          <a:lstStyle/>
          <a:p>
            <a:fld id="{40ADA05B-7945-4C47-938F-DFC5BE13B206}" type="slidenum">
              <a:rPr lang="en-US" smtClean="0"/>
              <a:pPr/>
              <a:t>78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31"/>
          <p:cNvSpPr>
            <a:spLocks noGrp="1" noChangeArrowheads="1"/>
          </p:cNvSpPr>
          <p:nvPr>
            <p:ph type="sldNum" sz="quarter" idx="5"/>
          </p:nvPr>
        </p:nvSpPr>
        <p:spPr>
          <a:noFill/>
        </p:spPr>
        <p:txBody>
          <a:bodyPr/>
          <a:lstStyle/>
          <a:p>
            <a:fld id="{24EC5FDE-3CDB-424C-8519-46CC74CCEA3A}" type="slidenum">
              <a:rPr lang="en-US" smtClean="0"/>
              <a:pPr/>
              <a:t>8</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02113" y="4388767"/>
            <a:ext cx="5173567" cy="4210404"/>
          </a:xfrm>
          <a:prstGeom prst="rect">
            <a:avLst/>
          </a:prstGeom>
          <a:noFill/>
          <a:ln/>
        </p:spPr>
        <p:txBody>
          <a:bodyPr lIns="93177" tIns="46589" rIns="93177" bIns="46589"/>
          <a:lstStyle/>
          <a:p>
            <a:r>
              <a:rPr lang="en-US" dirty="0" smtClean="0"/>
              <a:t>Developed by the Los Angeles Sheriff’s Department, working with the USAF and DON, this video is based on their model, adapted for law enforcement.  </a:t>
            </a:r>
          </a:p>
          <a:p>
            <a:r>
              <a:rPr lang="en-US" dirty="0" smtClean="0"/>
              <a:t>Role playing is helpful in preparing you to feel comfortable with this training and with your ability to help a fellow officer.</a:t>
            </a:r>
          </a:p>
          <a:p>
            <a:r>
              <a:rPr lang="en-US" dirty="0" smtClean="0"/>
              <a:t>As you view the video, try to put yourself into each scenario and think of how you would handle the situation.  Role Playing may be used here to practice</a:t>
            </a:r>
            <a:r>
              <a:rPr lang="en-US" baseline="0" dirty="0" smtClean="0"/>
              <a:t> the methods.</a:t>
            </a:r>
            <a:endParaRPr lang="en-US" dirty="0" smtClean="0"/>
          </a:p>
          <a:p>
            <a:r>
              <a:rPr lang="en-US" dirty="0" smtClean="0"/>
              <a:t>We will be discussing both the QPR and AID LIFE models.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2113" y="4388767"/>
            <a:ext cx="5173567" cy="4210404"/>
          </a:xfrm>
          <a:prstGeom prst="rect">
            <a:avLst/>
          </a:prstGeom>
        </p:spPr>
        <p:txBody>
          <a:bodyPr lIns="93177" tIns="46589" rIns="93177" bIns="46589">
            <a:normAutofit/>
          </a:bodyPr>
          <a:lstStyle/>
          <a:p>
            <a:r>
              <a:rPr lang="en-US" dirty="0" smtClean="0"/>
              <a:t>For additional information, check out the Resource materials and information found on the website.</a:t>
            </a:r>
            <a:endParaRPr lang="en-US" dirty="0"/>
          </a:p>
        </p:txBody>
      </p:sp>
      <p:sp>
        <p:nvSpPr>
          <p:cNvPr id="4" name="Slide Number Placeholder 3"/>
          <p:cNvSpPr>
            <a:spLocks noGrp="1"/>
          </p:cNvSpPr>
          <p:nvPr>
            <p:ph type="sldNum" sz="quarter" idx="10"/>
          </p:nvPr>
        </p:nvSpPr>
        <p:spPr/>
        <p:txBody>
          <a:bodyPr/>
          <a:lstStyle/>
          <a:p>
            <a:pPr>
              <a:defRPr/>
            </a:pPr>
            <a:fld id="{94583167-8ACD-4B85-A219-1010BA3723C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028C39-ED47-430E-8BB4-FB76BA38ED7C}" type="slidenum">
              <a:rPr lang="en-US" smtClean="0"/>
              <a:pPr>
                <a:defRPr/>
              </a:pPr>
              <a:t>‹#›</a:t>
            </a:fld>
            <a:endParaRPr lang="en-US"/>
          </a:p>
        </p:txBody>
      </p:sp>
    </p:spTree>
    <p:extLst>
      <p:ext uri="{BB962C8B-B14F-4D97-AF65-F5344CB8AC3E}">
        <p14:creationId xmlns:p14="http://schemas.microsoft.com/office/powerpoint/2010/main" xmlns="" val="3527119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C6E6E9-E6DF-40FA-8ACC-FE3C57D02816}" type="slidenum">
              <a:rPr lang="en-US" smtClean="0"/>
              <a:pPr>
                <a:defRPr/>
              </a:pPr>
              <a:t>‹#›</a:t>
            </a:fld>
            <a:endParaRPr lang="en-US"/>
          </a:p>
        </p:txBody>
      </p:sp>
    </p:spTree>
    <p:extLst>
      <p:ext uri="{BB962C8B-B14F-4D97-AF65-F5344CB8AC3E}">
        <p14:creationId xmlns:p14="http://schemas.microsoft.com/office/powerpoint/2010/main" xmlns="" val="38105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9DF685-3B1D-4C01-A04C-6B48D9AC67C8}" type="slidenum">
              <a:rPr lang="en-US" smtClean="0"/>
              <a:pPr>
                <a:defRPr/>
              </a:pPr>
              <a:t>‹#›</a:t>
            </a:fld>
            <a:endParaRPr lang="en-US"/>
          </a:p>
        </p:txBody>
      </p:sp>
    </p:spTree>
    <p:extLst>
      <p:ext uri="{BB962C8B-B14F-4D97-AF65-F5344CB8AC3E}">
        <p14:creationId xmlns:p14="http://schemas.microsoft.com/office/powerpoint/2010/main" xmlns="" val="2971487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713F279-E3D3-4AF1-B291-75BF4B3114C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437A5601-023E-4324-86B3-B69C2ABE38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9CA5BD-C20A-4AB7-83F1-5A3DEF2D40EE}" type="slidenum">
              <a:rPr lang="en-US" smtClean="0"/>
              <a:pPr>
                <a:defRPr/>
              </a:pPr>
              <a:t>‹#›</a:t>
            </a:fld>
            <a:endParaRPr lang="en-US"/>
          </a:p>
        </p:txBody>
      </p:sp>
    </p:spTree>
    <p:extLst>
      <p:ext uri="{BB962C8B-B14F-4D97-AF65-F5344CB8AC3E}">
        <p14:creationId xmlns:p14="http://schemas.microsoft.com/office/powerpoint/2010/main" xmlns="" val="29636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5918AA-41E3-4915-A01E-64C9BE96F3ED}" type="slidenum">
              <a:rPr lang="en-US" smtClean="0"/>
              <a:pPr>
                <a:defRPr/>
              </a:pPr>
              <a:t>‹#›</a:t>
            </a:fld>
            <a:endParaRPr lang="en-US"/>
          </a:p>
        </p:txBody>
      </p:sp>
    </p:spTree>
    <p:extLst>
      <p:ext uri="{BB962C8B-B14F-4D97-AF65-F5344CB8AC3E}">
        <p14:creationId xmlns:p14="http://schemas.microsoft.com/office/powerpoint/2010/main" xmlns="" val="145032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8F1FDD-2398-44D2-9A4A-13E1F12044B5}" type="slidenum">
              <a:rPr lang="en-US" smtClean="0"/>
              <a:pPr>
                <a:defRPr/>
              </a:pPr>
              <a:t>‹#›</a:t>
            </a:fld>
            <a:endParaRPr lang="en-US"/>
          </a:p>
        </p:txBody>
      </p:sp>
    </p:spTree>
    <p:extLst>
      <p:ext uri="{BB962C8B-B14F-4D97-AF65-F5344CB8AC3E}">
        <p14:creationId xmlns:p14="http://schemas.microsoft.com/office/powerpoint/2010/main" xmlns="" val="385763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629C71F-BD41-494C-9272-BE9599DE3C4C}" type="slidenum">
              <a:rPr lang="en-US" smtClean="0"/>
              <a:pPr>
                <a:defRPr/>
              </a:pPr>
              <a:t>‹#›</a:t>
            </a:fld>
            <a:endParaRPr lang="en-US"/>
          </a:p>
        </p:txBody>
      </p:sp>
    </p:spTree>
    <p:extLst>
      <p:ext uri="{BB962C8B-B14F-4D97-AF65-F5344CB8AC3E}">
        <p14:creationId xmlns:p14="http://schemas.microsoft.com/office/powerpoint/2010/main" xmlns="" val="327192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DC59307-BB4A-4500-9F1D-E259CCC2344C}" type="slidenum">
              <a:rPr lang="en-US" smtClean="0"/>
              <a:pPr>
                <a:defRPr/>
              </a:pPr>
              <a:t>‹#›</a:t>
            </a:fld>
            <a:endParaRPr lang="en-US"/>
          </a:p>
        </p:txBody>
      </p:sp>
    </p:spTree>
    <p:extLst>
      <p:ext uri="{BB962C8B-B14F-4D97-AF65-F5344CB8AC3E}">
        <p14:creationId xmlns:p14="http://schemas.microsoft.com/office/powerpoint/2010/main" xmlns="" val="416932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E46D4B0-1D82-4C87-B218-99F44DAEAEAB}" type="slidenum">
              <a:rPr lang="en-US" smtClean="0"/>
              <a:pPr>
                <a:defRPr/>
              </a:pPr>
              <a:t>‹#›</a:t>
            </a:fld>
            <a:endParaRPr lang="en-US"/>
          </a:p>
        </p:txBody>
      </p:sp>
    </p:spTree>
    <p:extLst>
      <p:ext uri="{BB962C8B-B14F-4D97-AF65-F5344CB8AC3E}">
        <p14:creationId xmlns:p14="http://schemas.microsoft.com/office/powerpoint/2010/main" xmlns="" val="317736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775C70-DE11-4246-856C-9B701D6F99D7}" type="slidenum">
              <a:rPr lang="en-US" smtClean="0"/>
              <a:pPr>
                <a:defRPr/>
              </a:pPr>
              <a:t>‹#›</a:t>
            </a:fld>
            <a:endParaRPr lang="en-US"/>
          </a:p>
        </p:txBody>
      </p:sp>
    </p:spTree>
    <p:extLst>
      <p:ext uri="{BB962C8B-B14F-4D97-AF65-F5344CB8AC3E}">
        <p14:creationId xmlns:p14="http://schemas.microsoft.com/office/powerpoint/2010/main" xmlns="" val="424431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369E46A-0E27-4630-A393-D014F08C20C5}" type="slidenum">
              <a:rPr lang="en-US" smtClean="0"/>
              <a:pPr>
                <a:defRPr/>
              </a:pPr>
              <a:t>‹#›</a:t>
            </a:fld>
            <a:endParaRPr lang="en-US"/>
          </a:p>
        </p:txBody>
      </p:sp>
    </p:spTree>
    <p:extLst>
      <p:ext uri="{BB962C8B-B14F-4D97-AF65-F5344CB8AC3E}">
        <p14:creationId xmlns:p14="http://schemas.microsoft.com/office/powerpoint/2010/main" xmlns="" val="344154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4000">
              <a:schemeClr val="bg2">
                <a:tint val="40000"/>
                <a:satMod val="350000"/>
                <a:lumMod val="84000"/>
                <a:lumOff val="16000"/>
              </a:schemeClr>
            </a:gs>
            <a:gs pos="99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0E2A3D-71C3-42A0-BD74-996541DB4B29}" type="slidenum">
              <a:rPr lang="en-US" smtClean="0"/>
              <a:pPr>
                <a:defRPr/>
              </a:pPr>
              <a:t>‹#›</a:t>
            </a:fld>
            <a:endParaRPr lang="en-US"/>
          </a:p>
        </p:txBody>
      </p:sp>
      <p:sp>
        <p:nvSpPr>
          <p:cNvPr id="7" name="Rounded Rectangle 6"/>
          <p:cNvSpPr/>
          <p:nvPr userDrawn="1"/>
        </p:nvSpPr>
        <p:spPr>
          <a:xfrm>
            <a:off x="167640" y="137160"/>
            <a:ext cx="8808720" cy="6568440"/>
          </a:xfrm>
          <a:prstGeom prst="roundRect">
            <a:avLst/>
          </a:prstGeom>
          <a:noFill/>
          <a:ln w="76200"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2312177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xStyles>
    <p:titleStyle>
      <a:lvl1pPr algn="ctr" defTabSz="914400" rtl="0" eaLnBrk="1" latinLnBrk="0" hangingPunct="1">
        <a:spcBef>
          <a:spcPct val="0"/>
        </a:spcBef>
        <a:buNone/>
        <a:defRPr sz="4400" b="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theiacp.org/PublicationsGuide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www.thepainbehindthebadge.com/" TargetMode="External"/><Relationship Id="rId5" Type="http://schemas.openxmlformats.org/officeDocument/2006/relationships/hyperlink" Target="http://www.badgeoflife.com/" TargetMode="External"/><Relationship Id="rId4" Type="http://schemas.openxmlformats.org/officeDocument/2006/relationships/hyperlink" Target="http://www.pbfi.org/"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838200" y="304800"/>
            <a:ext cx="7391400" cy="2266950"/>
          </a:xfrm>
        </p:spPr>
        <p:txBody>
          <a:bodyPr>
            <a:normAutofit/>
          </a:bodyPr>
          <a:lstStyle/>
          <a:p>
            <a:r>
              <a:rPr lang="en-US" sz="4800" b="1" dirty="0" smtClean="0"/>
              <a:t> </a:t>
            </a:r>
            <a:r>
              <a:rPr lang="en-US" b="0" dirty="0">
                <a:effectLst>
                  <a:outerShdw blurRad="38100" dist="38100" dir="2700000" algn="tl">
                    <a:srgbClr val="000000">
                      <a:alpha val="43137"/>
                    </a:srgbClr>
                  </a:outerShdw>
                </a:effectLst>
              </a:rPr>
              <a:t>IN HARM’S WAY</a:t>
            </a:r>
            <a:br>
              <a:rPr lang="en-US" b="0" dirty="0">
                <a:effectLst>
                  <a:outerShdw blurRad="38100" dist="38100" dir="2700000" algn="tl">
                    <a:srgbClr val="000000">
                      <a:alpha val="43137"/>
                    </a:srgbClr>
                  </a:outerShdw>
                </a:effectLst>
              </a:rPr>
            </a:br>
            <a:r>
              <a:rPr lang="en-US" b="0" dirty="0">
                <a:effectLst>
                  <a:outerShdw blurRad="38100" dist="38100" dir="2700000" algn="tl">
                    <a:srgbClr val="000000">
                      <a:alpha val="43137"/>
                    </a:srgbClr>
                  </a:outerShdw>
                </a:effectLst>
              </a:rPr>
              <a:t>Law Enforcement Suicide</a:t>
            </a:r>
            <a:endParaRPr lang="en-US" sz="4800" b="1" dirty="0" smtClean="0">
              <a:effectLst>
                <a:outerShdw blurRad="38100" dist="38100" dir="2700000" algn="tl">
                  <a:srgbClr val="000000">
                    <a:alpha val="43137"/>
                  </a:srgbClr>
                </a:outerShdw>
              </a:effectLst>
            </a:endParaRPr>
          </a:p>
        </p:txBody>
      </p:sp>
      <p:sp>
        <p:nvSpPr>
          <p:cNvPr id="6147" name="Rectangle 3"/>
          <p:cNvSpPr>
            <a:spLocks noGrp="1" noChangeArrowheads="1"/>
          </p:cNvSpPr>
          <p:nvPr>
            <p:ph type="subTitle" idx="1"/>
          </p:nvPr>
        </p:nvSpPr>
        <p:spPr>
          <a:xfrm>
            <a:off x="990600" y="3790950"/>
            <a:ext cx="7296150" cy="2743200"/>
          </a:xfrm>
        </p:spPr>
        <p:txBody>
          <a:bodyPr>
            <a:normAutofit/>
          </a:bodyPr>
          <a:lstStyle/>
          <a:p>
            <a:pPr>
              <a:lnSpc>
                <a:spcPct val="80000"/>
              </a:lnSpc>
            </a:pPr>
            <a:r>
              <a:rPr lang="en-US" sz="4000" i="1" dirty="0" smtClean="0">
                <a:latin typeface="+mj-lt"/>
              </a:rPr>
              <a:t>Jeremy Romo and Scott Roach</a:t>
            </a:r>
          </a:p>
          <a:p>
            <a:pPr>
              <a:lnSpc>
                <a:spcPct val="80000"/>
              </a:lnSpc>
            </a:pPr>
            <a:endParaRPr lang="en-US" sz="4000" i="1" dirty="0" smtClean="0">
              <a:latin typeface="+mj-lt"/>
            </a:endParaRPr>
          </a:p>
          <a:p>
            <a:pPr>
              <a:lnSpc>
                <a:spcPct val="80000"/>
              </a:lnSpc>
            </a:pPr>
            <a:r>
              <a:rPr lang="en-US" sz="4000" i="1" dirty="0" smtClean="0">
                <a:latin typeface="+mj-lt"/>
              </a:rPr>
              <a:t>St. Louis County Police Department</a:t>
            </a:r>
            <a:endParaRPr lang="en-US" sz="3000" i="1" dirty="0">
              <a:latin typeface="+mj-lt"/>
            </a:endParaRPr>
          </a:p>
          <a:p>
            <a:pPr>
              <a:lnSpc>
                <a:spcPct val="80000"/>
              </a:lnSpc>
            </a:pPr>
            <a:endParaRPr lang="en-US" sz="3000" dirty="0">
              <a:latin typeface="+mj-lt"/>
            </a:endParaRPr>
          </a:p>
          <a:p>
            <a:pPr>
              <a:lnSpc>
                <a:spcPct val="80000"/>
              </a:lnSpc>
            </a:pPr>
            <a:endParaRPr lang="en-US" sz="40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l" eaLnBrk="1" hangingPunct="1"/>
            <a:r>
              <a:rPr lang="en-US" b="0" dirty="0" smtClean="0"/>
              <a:t>Brent E. </a:t>
            </a:r>
            <a:r>
              <a:rPr lang="en-US" b="0" dirty="0" err="1" smtClean="0"/>
              <a:t>Turvey</a:t>
            </a:r>
            <a:endParaRPr lang="en-US" b="0" dirty="0" smtClean="0"/>
          </a:p>
        </p:txBody>
      </p:sp>
      <p:sp>
        <p:nvSpPr>
          <p:cNvPr id="10243" name="Rectangle 3"/>
          <p:cNvSpPr>
            <a:spLocks noGrp="1" noChangeArrowheads="1"/>
          </p:cNvSpPr>
          <p:nvPr>
            <p:ph idx="1"/>
          </p:nvPr>
        </p:nvSpPr>
        <p:spPr>
          <a:xfrm>
            <a:off x="685800" y="2476500"/>
            <a:ext cx="7772400" cy="4114800"/>
          </a:xfrm>
        </p:spPr>
        <p:txBody>
          <a:bodyPr>
            <a:normAutofit/>
          </a:bodyPr>
          <a:lstStyle/>
          <a:p>
            <a:pPr>
              <a:buNone/>
            </a:pPr>
            <a:r>
              <a:rPr lang="en-US" dirty="0">
                <a:latin typeface="+mj-lt"/>
              </a:rPr>
              <a:t>“Officers of the law are twice as likely to put a gun to their heads as be killed by someone else, and yet they are trained as if exactly the opposite were true.”</a:t>
            </a:r>
          </a:p>
          <a:p>
            <a:pPr>
              <a:buNone/>
            </a:pPr>
            <a:endParaRPr lang="en-US" dirty="0">
              <a:latin typeface="+mj-lt"/>
            </a:endParaRPr>
          </a:p>
          <a:p>
            <a:pPr>
              <a:buNone/>
            </a:pPr>
            <a:r>
              <a:rPr lang="en-US" dirty="0">
                <a:latin typeface="+mj-lt"/>
              </a:rPr>
              <a:t>	“Police Officers: Control, Hopelessness, &amp; Suicide”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lgn="l"/>
            <a:r>
              <a:rPr lang="en-US" dirty="0" smtClean="0"/>
              <a:t/>
            </a:r>
            <a:br>
              <a:rPr lang="en-US" dirty="0" smtClean="0"/>
            </a:br>
            <a:r>
              <a:rPr lang="en-US" dirty="0" smtClean="0"/>
              <a:t/>
            </a:r>
            <a:br>
              <a:rPr lang="en-US" dirty="0" smtClean="0"/>
            </a:br>
            <a:r>
              <a:rPr lang="en-US" sz="4400" dirty="0" smtClean="0"/>
              <a:t> </a:t>
            </a:r>
            <a:r>
              <a:rPr lang="en-US" sz="4600" b="0" dirty="0" smtClean="0"/>
              <a:t>Ralph </a:t>
            </a:r>
            <a:r>
              <a:rPr lang="en-US" sz="4600" b="0" dirty="0" err="1" smtClean="0"/>
              <a:t>Slovenko</a:t>
            </a:r>
            <a:r>
              <a:rPr lang="en-US" sz="4600" b="0" dirty="0" smtClean="0"/>
              <a:t> </a:t>
            </a:r>
            <a:r>
              <a:rPr lang="en-US" sz="4600" b="0" dirty="0" smtClean="0">
                <a:effectLst/>
              </a:rPr>
              <a:t/>
            </a:r>
            <a:br>
              <a:rPr lang="en-US" sz="4600" b="0" dirty="0" smtClean="0">
                <a:effectLst/>
              </a:rPr>
            </a:br>
            <a:r>
              <a:rPr lang="en-US" sz="4600" b="0" dirty="0" smtClean="0">
                <a:effectLst/>
              </a:rPr>
              <a:t/>
            </a:r>
            <a:br>
              <a:rPr lang="en-US" sz="4600" b="0" dirty="0" smtClean="0">
                <a:effectLst/>
              </a:rPr>
            </a:br>
            <a:r>
              <a:rPr lang="en-US" dirty="0" smtClean="0"/>
              <a:t>		</a:t>
            </a:r>
          </a:p>
        </p:txBody>
      </p:sp>
      <p:sp>
        <p:nvSpPr>
          <p:cNvPr id="29699" name="Rectangle 3"/>
          <p:cNvSpPr>
            <a:spLocks noGrp="1" noChangeArrowheads="1"/>
          </p:cNvSpPr>
          <p:nvPr>
            <p:ph idx="1"/>
          </p:nvPr>
        </p:nvSpPr>
        <p:spPr>
          <a:xfrm>
            <a:off x="457200" y="2457450"/>
            <a:ext cx="8229600" cy="3851910"/>
          </a:xfrm>
        </p:spPr>
        <p:txBody>
          <a:bodyPr>
            <a:normAutofit/>
          </a:bodyPr>
          <a:lstStyle/>
          <a:p>
            <a:r>
              <a:rPr lang="en-US" dirty="0">
                <a:latin typeface="+mj-lt"/>
              </a:rPr>
              <a:t>“Approximately 80 percent of suicides have communicated their intent…...”</a:t>
            </a:r>
          </a:p>
          <a:p>
            <a:pPr marL="137160" indent="0">
              <a:buNone/>
            </a:pPr>
            <a:endParaRPr lang="en-US" dirty="0">
              <a:latin typeface="+mj-lt"/>
            </a:endParaRPr>
          </a:p>
          <a:p>
            <a:pPr algn="r">
              <a:buNone/>
            </a:pPr>
            <a:r>
              <a:rPr lang="en-US" dirty="0">
                <a:latin typeface="+mj-lt"/>
              </a:rPr>
              <a:t>	From the forward of Dr. John </a:t>
            </a:r>
            <a:r>
              <a:rPr lang="en-US" dirty="0" err="1">
                <a:latin typeface="+mj-lt"/>
              </a:rPr>
              <a:t>Violanti’s</a:t>
            </a:r>
            <a:r>
              <a:rPr lang="en-US" dirty="0">
                <a:latin typeface="+mj-lt"/>
              </a:rPr>
              <a:t> book, “Police Suicide: Epidemic in Blue”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66700"/>
            <a:ext cx="7753350" cy="1181100"/>
          </a:xfrm>
        </p:spPr>
        <p:txBody>
          <a:bodyPr>
            <a:normAutofit/>
          </a:bodyPr>
          <a:lstStyle/>
          <a:p>
            <a:pPr algn="l"/>
            <a:r>
              <a:rPr lang="en-US" b="0" dirty="0" smtClean="0"/>
              <a:t>Paul </a:t>
            </a:r>
            <a:r>
              <a:rPr lang="en-US" b="0" dirty="0" err="1" smtClean="0"/>
              <a:t>Quinnett</a:t>
            </a:r>
            <a:r>
              <a:rPr lang="en-US" b="0" dirty="0" smtClean="0"/>
              <a:t>, Ph.D.</a:t>
            </a:r>
          </a:p>
        </p:txBody>
      </p:sp>
      <p:sp>
        <p:nvSpPr>
          <p:cNvPr id="28675" name="Rectangle 3"/>
          <p:cNvSpPr>
            <a:spLocks noGrp="1" noChangeArrowheads="1"/>
          </p:cNvSpPr>
          <p:nvPr>
            <p:ph idx="1"/>
          </p:nvPr>
        </p:nvSpPr>
        <p:spPr>
          <a:xfrm>
            <a:off x="685800" y="2057400"/>
            <a:ext cx="7848600" cy="4114800"/>
          </a:xfrm>
        </p:spPr>
        <p:txBody>
          <a:bodyPr/>
          <a:lstStyle/>
          <a:p>
            <a:pPr>
              <a:buNone/>
            </a:pPr>
            <a:r>
              <a:rPr lang="en-US" dirty="0" smtClean="0"/>
              <a:t>	</a:t>
            </a:r>
            <a:r>
              <a:rPr lang="en-US" dirty="0">
                <a:latin typeface="+mj-lt"/>
              </a:rPr>
              <a:t>“Although suicide is always complex and multifactorial, most experts feel the majority of suicides remain preventable.”  </a:t>
            </a:r>
          </a:p>
          <a:p>
            <a:pPr algn="r">
              <a:buNone/>
            </a:pPr>
            <a:r>
              <a:rPr lang="en-US" sz="1800" dirty="0"/>
              <a:t>	</a:t>
            </a:r>
            <a:endParaRPr lang="en-US" sz="1800" dirty="0" smtClean="0"/>
          </a:p>
          <a:p>
            <a:pPr algn="r">
              <a:buNone/>
            </a:pPr>
            <a:r>
              <a:rPr lang="en-US" sz="2000" dirty="0" smtClean="0">
                <a:latin typeface="+mj-lt"/>
              </a:rPr>
              <a:t>FBI </a:t>
            </a:r>
            <a:r>
              <a:rPr lang="en-US" sz="2000" dirty="0">
                <a:latin typeface="+mj-lt"/>
              </a:rPr>
              <a:t>Law Enforcement Bulletin             </a:t>
            </a:r>
          </a:p>
          <a:p>
            <a:pPr eaLnBrk="1" hangingPunct="1">
              <a:buFontTx/>
              <a:buNone/>
            </a:pPr>
            <a:r>
              <a:rPr lang="en-US" sz="2000" dirty="0" smtClean="0">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00050"/>
            <a:ext cx="8229600" cy="1295400"/>
          </a:xfrm>
        </p:spPr>
        <p:txBody>
          <a:bodyPr>
            <a:noAutofit/>
          </a:bodyPr>
          <a:lstStyle/>
          <a:p>
            <a:pPr algn="l" eaLnBrk="1" hangingPunct="1"/>
            <a:r>
              <a:rPr lang="en-US" b="0" dirty="0" smtClean="0"/>
              <a:t>Paul </a:t>
            </a:r>
            <a:r>
              <a:rPr lang="en-US" b="0" dirty="0" err="1" smtClean="0"/>
              <a:t>Quinnett</a:t>
            </a:r>
            <a:r>
              <a:rPr lang="en-US" b="0" dirty="0" smtClean="0"/>
              <a:t>, Ph.D.</a:t>
            </a:r>
            <a:endParaRPr lang="en-US" b="0" dirty="0" smtClean="0">
              <a:effectLst/>
            </a:endParaRPr>
          </a:p>
        </p:txBody>
      </p:sp>
      <p:sp>
        <p:nvSpPr>
          <p:cNvPr id="18435" name="Rectangle 8"/>
          <p:cNvSpPr>
            <a:spLocks noGrp="1" noChangeArrowheads="1"/>
          </p:cNvSpPr>
          <p:nvPr>
            <p:ph idx="1"/>
          </p:nvPr>
        </p:nvSpPr>
        <p:spPr/>
        <p:txBody>
          <a:bodyPr/>
          <a:lstStyle/>
          <a:p>
            <a:pPr>
              <a:buNone/>
            </a:pPr>
            <a:r>
              <a:rPr lang="en-US" sz="5400" dirty="0" smtClean="0"/>
              <a:t>	</a:t>
            </a:r>
            <a:r>
              <a:rPr lang="en-US" dirty="0" smtClean="0">
                <a:latin typeface="+mj-lt"/>
              </a:rPr>
              <a:t>“</a:t>
            </a:r>
            <a:r>
              <a:rPr lang="en-US" dirty="0">
                <a:latin typeface="+mj-lt"/>
              </a:rPr>
              <a:t>Now that we know suicide is preventable, the race is between education and tragedy.”</a:t>
            </a:r>
          </a:p>
          <a:p>
            <a:pPr>
              <a:buNone/>
            </a:pPr>
            <a:r>
              <a:rPr lang="en-US" dirty="0" smtClean="0">
                <a:latin typeface="+mj-lt"/>
              </a:rPr>
              <a:t>								</a:t>
            </a:r>
            <a:r>
              <a:rPr lang="en-US" sz="2000" dirty="0" err="1" smtClean="0">
                <a:latin typeface="+mj-lt"/>
              </a:rPr>
              <a:t>QPR</a:t>
            </a:r>
            <a:r>
              <a:rPr lang="en-US" sz="2000" dirty="0" smtClean="0">
                <a:latin typeface="+mj-lt"/>
              </a:rPr>
              <a:t> Institute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lgn="l" eaLnBrk="1" hangingPunct="1"/>
            <a:r>
              <a:rPr lang="en-US" b="0" dirty="0" smtClean="0"/>
              <a:t>John </a:t>
            </a:r>
            <a:r>
              <a:rPr lang="en-US" b="0" dirty="0" err="1" smtClean="0"/>
              <a:t>Violanti</a:t>
            </a:r>
            <a:r>
              <a:rPr lang="en-US" b="0" dirty="0" smtClean="0"/>
              <a:t>, Ph.D. </a:t>
            </a:r>
          </a:p>
        </p:txBody>
      </p:sp>
      <p:sp>
        <p:nvSpPr>
          <p:cNvPr id="84995" name="Rectangle 3"/>
          <p:cNvSpPr>
            <a:spLocks noGrp="1" noChangeArrowheads="1"/>
          </p:cNvSpPr>
          <p:nvPr>
            <p:ph idx="1"/>
          </p:nvPr>
        </p:nvSpPr>
        <p:spPr/>
        <p:txBody>
          <a:bodyPr>
            <a:normAutofit lnSpcReduction="10000"/>
          </a:bodyPr>
          <a:lstStyle/>
          <a:p>
            <a:r>
              <a:rPr lang="en-US" dirty="0">
                <a:latin typeface="+mj-lt"/>
              </a:rPr>
              <a:t>Research through the University of Buffalo indicates the rate  of suicide for law enforcement is 17-21 per 100,000</a:t>
            </a:r>
          </a:p>
          <a:p>
            <a:r>
              <a:rPr lang="en-US" dirty="0">
                <a:latin typeface="+mj-lt"/>
              </a:rPr>
              <a:t>Los Angeles County Sheriff  puts the law enforcement rate at 18 per 100,000</a:t>
            </a:r>
          </a:p>
          <a:p>
            <a:r>
              <a:rPr lang="en-US" dirty="0">
                <a:latin typeface="+mj-lt"/>
              </a:rPr>
              <a:t>In comparison, the civilian rate is  approximately 11-12 per 100,000</a:t>
            </a:r>
          </a:p>
          <a:p>
            <a:pPr>
              <a:buNone/>
            </a:pPr>
            <a:r>
              <a:rPr lang="en-US" dirty="0"/>
              <a:t>	</a:t>
            </a:r>
            <a:r>
              <a:rPr lang="en-US" dirty="0" smtClean="0"/>
              <a:t>	</a:t>
            </a:r>
            <a:endParaRPr lang="en-US" sz="2200" dirty="0" smtClean="0">
              <a:latin typeface="+mj-lt"/>
            </a:endParaRPr>
          </a:p>
          <a:p>
            <a:pPr>
              <a:buNone/>
            </a:pPr>
            <a:r>
              <a:rPr lang="en-US" sz="2200" dirty="0" smtClean="0">
                <a:latin typeface="+mj-lt"/>
              </a:rPr>
              <a:t>	</a:t>
            </a:r>
            <a:r>
              <a:rPr lang="en-US" sz="2200" dirty="0">
                <a:latin typeface="+mj-lt"/>
              </a:rPr>
              <a:t> </a:t>
            </a:r>
            <a:r>
              <a:rPr lang="en-US" sz="2200" dirty="0" smtClean="0">
                <a:latin typeface="+mj-lt"/>
              </a:rPr>
              <a:t>		    </a:t>
            </a:r>
            <a:r>
              <a:rPr lang="en-US" sz="2000" dirty="0" smtClean="0">
                <a:latin typeface="+mj-lt"/>
              </a:rPr>
              <a:t>The </a:t>
            </a:r>
            <a:r>
              <a:rPr lang="en-US" sz="2000" dirty="0">
                <a:latin typeface="+mj-lt"/>
              </a:rPr>
              <a:t>Los Angeles County Sheriff’s Department</a:t>
            </a:r>
            <a:endParaRPr lang="en-US" sz="2000" dirty="0" smtClean="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Factors in Law Enforcement Suicide </a:t>
            </a:r>
            <a:endParaRPr lang="en-US" dirty="0" smtClean="0"/>
          </a:p>
        </p:txBody>
      </p:sp>
      <p:sp>
        <p:nvSpPr>
          <p:cNvPr id="30723" name="Rectangle 3"/>
          <p:cNvSpPr>
            <a:spLocks noGrp="1" noChangeArrowheads="1"/>
          </p:cNvSpPr>
          <p:nvPr>
            <p:ph idx="1"/>
          </p:nvPr>
        </p:nvSpPr>
        <p:spPr/>
        <p:txBody>
          <a:bodyPr>
            <a:normAutofit/>
          </a:bodyPr>
          <a:lstStyle/>
          <a:p>
            <a:r>
              <a:rPr lang="en-US" dirty="0" smtClean="0"/>
              <a:t>Responses by NYPD Survey:</a:t>
            </a:r>
          </a:p>
          <a:p>
            <a:pPr lvl="1"/>
            <a:r>
              <a:rPr lang="en-US" dirty="0" smtClean="0"/>
              <a:t>Depression</a:t>
            </a:r>
          </a:p>
          <a:p>
            <a:pPr lvl="1"/>
            <a:r>
              <a:rPr lang="en-US" dirty="0" smtClean="0"/>
              <a:t>Relationship conflicts or personal losses</a:t>
            </a:r>
          </a:p>
          <a:p>
            <a:pPr lvl="1"/>
            <a:r>
              <a:rPr lang="en-US" dirty="0" smtClean="0"/>
              <a:t>Easy access to firearms</a:t>
            </a:r>
          </a:p>
          <a:p>
            <a:pPr lvl="1"/>
            <a:r>
              <a:rPr lang="en-US" dirty="0" smtClean="0"/>
              <a:t>Drug and alcohol abuse</a:t>
            </a:r>
          </a:p>
          <a:p>
            <a:pPr lvl="1"/>
            <a:r>
              <a:rPr lang="en-US" dirty="0" smtClean="0"/>
              <a:t>Financial difficulty</a:t>
            </a:r>
          </a:p>
          <a:p>
            <a:pPr lvl="1"/>
            <a:r>
              <a:rPr lang="en-US" dirty="0" smtClean="0"/>
              <a:t>Internal investigations</a:t>
            </a:r>
          </a:p>
          <a:p>
            <a:pPr lvl="1"/>
            <a:r>
              <a:rPr lang="en-US" dirty="0" smtClean="0"/>
              <a:t>Media</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Facts, Statistics, Truth, </a:t>
            </a:r>
            <a:br>
              <a:rPr lang="en-US" smtClean="0"/>
            </a:br>
            <a:r>
              <a:rPr lang="en-US" smtClean="0"/>
              <a:t>and Myth</a:t>
            </a:r>
            <a:endParaRPr lang="en-US" dirty="0"/>
          </a:p>
        </p:txBody>
      </p:sp>
      <p:sp>
        <p:nvSpPr>
          <p:cNvPr id="3" name="Content Placeholder 2"/>
          <p:cNvSpPr>
            <a:spLocks noGrp="1"/>
          </p:cNvSpPr>
          <p:nvPr>
            <p:ph type="subTitle" idx="1"/>
          </p:nvPr>
        </p:nvSpPr>
        <p:spPr/>
        <p:txBody>
          <a:bodyPr/>
          <a:lstStyle/>
          <a:p>
            <a:r>
              <a:rPr lang="en-US" smtClean="0"/>
              <a:t>Law Enforcement Culture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lstStyle/>
          <a:p>
            <a:r>
              <a:rPr lang="en-US" dirty="0" smtClean="0"/>
              <a:t>Cynicism</a:t>
            </a:r>
          </a:p>
          <a:p>
            <a:pPr>
              <a:buNone/>
            </a:pPr>
            <a:endParaRPr lang="en-US" dirty="0" smtClean="0"/>
          </a:p>
          <a:p>
            <a:r>
              <a:rPr lang="en-US" dirty="0" smtClean="0"/>
              <a:t>Hyper Vigilance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Culture</a:t>
            </a:r>
            <a:endParaRPr lang="en-US" dirty="0" smtClean="0"/>
          </a:p>
        </p:txBody>
      </p:sp>
      <p:sp>
        <p:nvSpPr>
          <p:cNvPr id="27651" name="Rectangle 3"/>
          <p:cNvSpPr>
            <a:spLocks noGrp="1" noChangeArrowheads="1"/>
          </p:cNvSpPr>
          <p:nvPr>
            <p:ph idx="1"/>
          </p:nvPr>
        </p:nvSpPr>
        <p:spPr/>
        <p:txBody>
          <a:bodyPr/>
          <a:lstStyle/>
          <a:p>
            <a:endParaRPr lang="en-US" smtClean="0"/>
          </a:p>
          <a:p>
            <a:r>
              <a:rPr lang="en-US" smtClean="0"/>
              <a:t>The suicide rate for police officers is higher than the homicide rate. </a:t>
            </a:r>
          </a:p>
          <a:p>
            <a:endParaRPr lang="en-US" smtClean="0"/>
          </a:p>
          <a:p>
            <a:r>
              <a:rPr lang="en-US" smtClean="0"/>
              <a:t>What is the true survival skill we seem to be missing? </a:t>
            </a:r>
          </a:p>
          <a:p>
            <a:endParaRPr lang="en-US" smtClean="0"/>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Law Enforcement Culture</a:t>
            </a:r>
            <a:endParaRPr lang="en-US" b="0" dirty="0"/>
          </a:p>
        </p:txBody>
      </p:sp>
      <p:sp>
        <p:nvSpPr>
          <p:cNvPr id="3" name="Content Placeholder 2"/>
          <p:cNvSpPr>
            <a:spLocks noGrp="1"/>
          </p:cNvSpPr>
          <p:nvPr>
            <p:ph idx="1"/>
          </p:nvPr>
        </p:nvSpPr>
        <p:spPr/>
        <p:txBody>
          <a:bodyPr>
            <a:normAutofit fontScale="77500" lnSpcReduction="20000"/>
          </a:bodyPr>
          <a:lstStyle/>
          <a:p>
            <a:r>
              <a:rPr lang="en-US" sz="3600" u="sng" dirty="0">
                <a:latin typeface="+mj-lt"/>
              </a:rPr>
              <a:t>Stigma</a:t>
            </a:r>
            <a:r>
              <a:rPr lang="en-US" sz="3600" dirty="0">
                <a:latin typeface="+mj-lt"/>
              </a:rPr>
              <a:t> holding employees back from seeking help:</a:t>
            </a:r>
          </a:p>
          <a:p>
            <a:pPr lvl="1"/>
            <a:r>
              <a:rPr lang="en-US" sz="3600" dirty="0">
                <a:latin typeface="+mj-lt"/>
              </a:rPr>
              <a:t>Losing the badge and gun</a:t>
            </a:r>
          </a:p>
          <a:p>
            <a:pPr lvl="1"/>
            <a:r>
              <a:rPr lang="en-US" sz="3600" dirty="0">
                <a:latin typeface="+mj-lt"/>
              </a:rPr>
              <a:t>Being branded as weak</a:t>
            </a:r>
          </a:p>
          <a:p>
            <a:pPr lvl="1"/>
            <a:r>
              <a:rPr lang="en-US" sz="3600" dirty="0">
                <a:latin typeface="+mj-lt"/>
              </a:rPr>
              <a:t>Placed on the rubber gun squad</a:t>
            </a:r>
          </a:p>
          <a:p>
            <a:pPr lvl="1"/>
            <a:r>
              <a:rPr lang="en-US" sz="3600" dirty="0">
                <a:latin typeface="+mj-lt"/>
              </a:rPr>
              <a:t>Alienated from peers</a:t>
            </a:r>
          </a:p>
          <a:p>
            <a:pPr lvl="1"/>
            <a:r>
              <a:rPr lang="en-US" sz="3600" dirty="0">
                <a:latin typeface="+mj-lt"/>
              </a:rPr>
              <a:t>Hidden problem</a:t>
            </a:r>
          </a:p>
          <a:p>
            <a:pPr lvl="1"/>
            <a:r>
              <a:rPr lang="en-US" sz="3600" dirty="0">
                <a:latin typeface="+mj-lt"/>
              </a:rPr>
              <a:t>Culture message: “We don’t talk about suicide!”</a:t>
            </a:r>
          </a:p>
          <a:p>
            <a:pPr lvl="1"/>
            <a:r>
              <a:rPr lang="en-US" sz="3600" dirty="0">
                <a:latin typeface="+mj-lt"/>
              </a:rPr>
              <a:t>We solve problems, fear of losing </a:t>
            </a:r>
            <a:r>
              <a:rPr lang="en-US" sz="3600" dirty="0" smtClean="0">
                <a:latin typeface="+mj-lt"/>
              </a:rPr>
              <a:t>control</a:t>
            </a:r>
          </a:p>
          <a:p>
            <a:pPr lvl="1"/>
            <a:endParaRPr lang="en-US" sz="3600" dirty="0">
              <a:latin typeface="+mj-lt"/>
            </a:endParaRPr>
          </a:p>
          <a:p>
            <a:pPr marL="457200" lvl="1" indent="0">
              <a:buNone/>
            </a:pPr>
            <a:r>
              <a:rPr lang="en-US" sz="2900" dirty="0" smtClean="0">
                <a:latin typeface="+mj-lt"/>
              </a:rPr>
              <a:t>Hackett</a:t>
            </a:r>
            <a:r>
              <a:rPr lang="en-US" sz="2900" dirty="0">
                <a:latin typeface="+mj-lt"/>
              </a:rPr>
              <a:t>, D. &amp; </a:t>
            </a:r>
            <a:r>
              <a:rPr lang="en-US" sz="2900" dirty="0" err="1">
                <a:latin typeface="+mj-lt"/>
              </a:rPr>
              <a:t>Violanti</a:t>
            </a:r>
            <a:r>
              <a:rPr lang="en-US" sz="2900" dirty="0">
                <a:latin typeface="+mj-lt"/>
              </a:rPr>
              <a:t>, J. (2003). </a:t>
            </a:r>
            <a:r>
              <a:rPr lang="en-US" sz="2900" i="1" dirty="0">
                <a:latin typeface="+mj-lt"/>
              </a:rPr>
              <a:t>Police Suicide: Tactics for Prevention</a:t>
            </a:r>
            <a:endParaRPr lang="en-US" sz="3600"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a:xfrm rot="5400000">
            <a:off x="1696847" y="-744344"/>
            <a:ext cx="5731256" cy="836295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b="0" dirty="0" smtClean="0"/>
              <a:t>Myths and Facts</a:t>
            </a:r>
          </a:p>
        </p:txBody>
      </p:sp>
      <p:sp>
        <p:nvSpPr>
          <p:cNvPr id="53251" name="Rectangle 3"/>
          <p:cNvSpPr>
            <a:spLocks noGrp="1" noChangeArrowheads="1"/>
          </p:cNvSpPr>
          <p:nvPr>
            <p:ph idx="1"/>
          </p:nvPr>
        </p:nvSpPr>
        <p:spPr>
          <a:xfrm>
            <a:off x="457200" y="1771650"/>
            <a:ext cx="8229600" cy="4537710"/>
          </a:xfrm>
        </p:spPr>
        <p:txBody>
          <a:bodyPr>
            <a:normAutofit/>
          </a:bodyPr>
          <a:lstStyle/>
          <a:p>
            <a:pPr>
              <a:buNone/>
              <a:defRPr/>
            </a:pPr>
            <a:r>
              <a:rPr lang="en-US" dirty="0">
                <a:latin typeface="+mj-lt"/>
              </a:rPr>
              <a:t>MYTH	No one can stop a suicide, it is			inevitable.</a:t>
            </a:r>
          </a:p>
          <a:p>
            <a:pPr marL="1771650" indent="-1635125">
              <a:buNone/>
              <a:defRPr/>
            </a:pPr>
            <a:endParaRPr lang="en-US" dirty="0">
              <a:solidFill>
                <a:schemeClr val="accent1">
                  <a:lumMod val="75000"/>
                </a:schemeClr>
              </a:solidFill>
              <a:latin typeface="+mj-lt"/>
            </a:endParaRPr>
          </a:p>
          <a:p>
            <a:pPr marL="1771650" indent="-1635125">
              <a:buNone/>
              <a:defRPr/>
            </a:pPr>
            <a:r>
              <a:rPr lang="en-US" dirty="0">
                <a:latin typeface="+mj-lt"/>
              </a:rPr>
              <a:t>FACT	The majority of people in crisis </a:t>
            </a:r>
            <a:r>
              <a:rPr lang="en-US" dirty="0" smtClean="0">
                <a:latin typeface="+mj-lt"/>
              </a:rPr>
              <a:t>who </a:t>
            </a:r>
            <a:r>
              <a:rPr lang="en-US" dirty="0">
                <a:latin typeface="+mj-lt"/>
              </a:rPr>
              <a:t>get the help they need will </a:t>
            </a:r>
            <a:r>
              <a:rPr lang="en-US" dirty="0" smtClean="0">
                <a:latin typeface="+mj-lt"/>
              </a:rPr>
              <a:t>never </a:t>
            </a:r>
            <a:r>
              <a:rPr lang="en-US" dirty="0">
                <a:latin typeface="+mj-lt"/>
              </a:rPr>
              <a:t>be suicidal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anim calcmode="lin" valueType="num">
                                      <p:cBhvr additive="base">
                                        <p:cTn id="13" dur="500" fill="hold"/>
                                        <p:tgtEl>
                                          <p:spTgt spid="5325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b="0" dirty="0" smtClean="0"/>
              <a:t>Myths and Facts</a:t>
            </a:r>
          </a:p>
        </p:txBody>
      </p:sp>
      <p:sp>
        <p:nvSpPr>
          <p:cNvPr id="60419" name="Rectangle 3"/>
          <p:cNvSpPr>
            <a:spLocks noGrp="1" noChangeArrowheads="1"/>
          </p:cNvSpPr>
          <p:nvPr>
            <p:ph idx="1"/>
          </p:nvPr>
        </p:nvSpPr>
        <p:spPr>
          <a:xfrm>
            <a:off x="457200" y="1828800"/>
            <a:ext cx="8229600" cy="4480560"/>
          </a:xfrm>
        </p:spPr>
        <p:txBody>
          <a:bodyPr>
            <a:normAutofit/>
          </a:bodyPr>
          <a:lstStyle/>
          <a:p>
            <a:pPr>
              <a:lnSpc>
                <a:spcPct val="90000"/>
              </a:lnSpc>
              <a:buNone/>
              <a:defRPr/>
            </a:pPr>
            <a:r>
              <a:rPr lang="en-US" dirty="0">
                <a:latin typeface="+mj-lt"/>
              </a:rPr>
              <a:t>MYTH	Once a person decides to complete 		suicide, there is nothing anyone 		</a:t>
            </a:r>
            <a:r>
              <a:rPr lang="en-US" dirty="0" smtClean="0">
                <a:latin typeface="+mj-lt"/>
              </a:rPr>
              <a:t>	can </a:t>
            </a:r>
            <a:r>
              <a:rPr lang="en-US" dirty="0">
                <a:latin typeface="+mj-lt"/>
              </a:rPr>
              <a:t>do to stop them.</a:t>
            </a:r>
          </a:p>
          <a:p>
            <a:pPr>
              <a:lnSpc>
                <a:spcPct val="90000"/>
              </a:lnSpc>
              <a:defRPr/>
            </a:pPr>
            <a:endParaRPr lang="en-US" dirty="0">
              <a:latin typeface="+mj-lt"/>
            </a:endParaRPr>
          </a:p>
          <a:p>
            <a:pPr>
              <a:lnSpc>
                <a:spcPct val="90000"/>
              </a:lnSpc>
              <a:buNone/>
              <a:defRPr/>
            </a:pPr>
            <a:r>
              <a:rPr lang="en-US" dirty="0">
                <a:latin typeface="+mj-lt"/>
              </a:rPr>
              <a:t>FACT	</a:t>
            </a:r>
            <a:r>
              <a:rPr lang="en-US" dirty="0" smtClean="0">
                <a:latin typeface="+mj-lt"/>
              </a:rPr>
              <a:t>	Suicide </a:t>
            </a:r>
            <a:r>
              <a:rPr lang="en-US" dirty="0">
                <a:latin typeface="+mj-lt"/>
              </a:rPr>
              <a:t>is viewed as the most 			preventable form of death and 			almost any positive action may 			save a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anim calcmode="lin" valueType="num">
                                      <p:cBhvr additive="base">
                                        <p:cTn id="13" dur="500" fill="hold"/>
                                        <p:tgtEl>
                                          <p:spTgt spid="6041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b="0" dirty="0" smtClean="0"/>
              <a:t>Myths and Facts</a:t>
            </a:r>
          </a:p>
        </p:txBody>
      </p:sp>
      <p:sp>
        <p:nvSpPr>
          <p:cNvPr id="55299" name="Rectangle 3"/>
          <p:cNvSpPr>
            <a:spLocks noGrp="1" noChangeArrowheads="1"/>
          </p:cNvSpPr>
          <p:nvPr>
            <p:ph idx="1"/>
          </p:nvPr>
        </p:nvSpPr>
        <p:spPr>
          <a:xfrm>
            <a:off x="457200" y="1885950"/>
            <a:ext cx="8229600" cy="4423410"/>
          </a:xfrm>
        </p:spPr>
        <p:txBody>
          <a:bodyPr>
            <a:normAutofit/>
          </a:bodyPr>
          <a:lstStyle/>
          <a:p>
            <a:pPr>
              <a:buNone/>
            </a:pPr>
            <a:r>
              <a:rPr lang="en-US" dirty="0">
                <a:latin typeface="+mj-lt"/>
              </a:rPr>
              <a:t>MYTH	Only Experts can prevent suicide.</a:t>
            </a:r>
          </a:p>
          <a:p>
            <a:pPr>
              <a:buNone/>
            </a:pPr>
            <a:endParaRPr lang="en-US" dirty="0">
              <a:latin typeface="+mj-lt"/>
            </a:endParaRPr>
          </a:p>
          <a:p>
            <a:pPr marL="571500" indent="-457200">
              <a:buNone/>
            </a:pPr>
            <a:r>
              <a:rPr lang="en-US" dirty="0">
                <a:latin typeface="+mj-lt"/>
              </a:rPr>
              <a:t>FACT</a:t>
            </a:r>
            <a:r>
              <a:rPr lang="en-US" b="1" dirty="0">
                <a:latin typeface="+mj-lt"/>
              </a:rPr>
              <a:t>	</a:t>
            </a:r>
            <a:r>
              <a:rPr lang="en-US" dirty="0">
                <a:latin typeface="+mj-lt"/>
              </a:rPr>
              <a:t>Suicide prevention is everybody’s   		business and anyone, with training, 		can prevent the tragedy of suicide.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anim calcmode="lin" valueType="num">
                                      <p:cBhvr additive="base">
                                        <p:cTn id="13" dur="500" fill="hold"/>
                                        <p:tgtEl>
                                          <p:spTgt spid="5529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b="0" dirty="0" smtClean="0"/>
              <a:t>Myths and Facts</a:t>
            </a:r>
          </a:p>
        </p:txBody>
      </p:sp>
      <p:sp>
        <p:nvSpPr>
          <p:cNvPr id="54275" name="Rectangle 3"/>
          <p:cNvSpPr>
            <a:spLocks noGrp="1" noChangeArrowheads="1"/>
          </p:cNvSpPr>
          <p:nvPr>
            <p:ph idx="1"/>
          </p:nvPr>
        </p:nvSpPr>
        <p:spPr>
          <a:xfrm>
            <a:off x="457200" y="1828800"/>
            <a:ext cx="8229600" cy="4480560"/>
          </a:xfrm>
        </p:spPr>
        <p:txBody>
          <a:bodyPr>
            <a:normAutofit/>
          </a:bodyPr>
          <a:lstStyle/>
          <a:p>
            <a:pPr>
              <a:buNone/>
              <a:defRPr/>
            </a:pPr>
            <a:r>
              <a:rPr lang="en-US" dirty="0">
                <a:latin typeface="+mj-lt"/>
              </a:rPr>
              <a:t>MYTH	Confronting a person about suicide 		will only make them angry and 			increase the risk of suicide.</a:t>
            </a:r>
          </a:p>
          <a:p>
            <a:pPr>
              <a:buNone/>
              <a:defRPr/>
            </a:pPr>
            <a:endParaRPr lang="en-US" dirty="0">
              <a:latin typeface="+mj-lt"/>
            </a:endParaRPr>
          </a:p>
          <a:p>
            <a:pPr>
              <a:buNone/>
              <a:defRPr/>
            </a:pPr>
            <a:r>
              <a:rPr lang="en-US" dirty="0">
                <a:latin typeface="+mj-lt"/>
              </a:rPr>
              <a:t>FACT	</a:t>
            </a:r>
            <a:r>
              <a:rPr lang="en-US" dirty="0" smtClean="0">
                <a:latin typeface="+mj-lt"/>
              </a:rPr>
              <a:t>	Asking </a:t>
            </a:r>
            <a:r>
              <a:rPr lang="en-US" dirty="0">
                <a:latin typeface="+mj-lt"/>
              </a:rPr>
              <a:t>someone directly about 			suicidal intent lowers anxiety, 			opens up communications, and 		</a:t>
            </a:r>
            <a:r>
              <a:rPr lang="en-US" dirty="0" smtClean="0">
                <a:latin typeface="+mj-lt"/>
              </a:rPr>
              <a:t>	lowers </a:t>
            </a:r>
            <a:r>
              <a:rPr lang="en-US" dirty="0">
                <a:latin typeface="+mj-lt"/>
              </a:rPr>
              <a:t>the risk of an impulsive act.</a:t>
            </a:r>
            <a:endParaRPr lang="en-US"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additive="base">
                                        <p:cTn id="13" dur="5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b="0" dirty="0" smtClean="0"/>
              <a:t>Myths and Facts</a:t>
            </a:r>
          </a:p>
        </p:txBody>
      </p:sp>
      <p:sp>
        <p:nvSpPr>
          <p:cNvPr id="56323" name="Rectangle 3"/>
          <p:cNvSpPr>
            <a:spLocks noGrp="1" noChangeArrowheads="1"/>
          </p:cNvSpPr>
          <p:nvPr>
            <p:ph idx="1"/>
          </p:nvPr>
        </p:nvSpPr>
        <p:spPr>
          <a:xfrm>
            <a:off x="457200" y="1771650"/>
            <a:ext cx="8229600" cy="4537710"/>
          </a:xfrm>
        </p:spPr>
        <p:txBody>
          <a:bodyPr>
            <a:normAutofit/>
          </a:bodyPr>
          <a:lstStyle/>
          <a:p>
            <a:pPr>
              <a:buNone/>
            </a:pPr>
            <a:r>
              <a:rPr lang="en-US" dirty="0">
                <a:latin typeface="+mj-lt"/>
              </a:rPr>
              <a:t>MYTH	</a:t>
            </a:r>
            <a:r>
              <a:rPr lang="en-US" dirty="0" smtClean="0">
                <a:latin typeface="+mj-lt"/>
              </a:rPr>
              <a:t>Suicidal people keep their plans to 		themselves.</a:t>
            </a:r>
            <a:endParaRPr lang="en-US" dirty="0">
              <a:latin typeface="+mj-lt"/>
            </a:endParaRPr>
          </a:p>
          <a:p>
            <a:endParaRPr lang="en-US" dirty="0">
              <a:latin typeface="+mj-lt"/>
            </a:endParaRPr>
          </a:p>
          <a:p>
            <a:pPr>
              <a:buNone/>
            </a:pPr>
            <a:r>
              <a:rPr lang="en-US" dirty="0">
                <a:solidFill>
                  <a:schemeClr val="accent1"/>
                </a:solidFill>
                <a:latin typeface="+mj-lt"/>
              </a:rPr>
              <a:t> </a:t>
            </a:r>
            <a:r>
              <a:rPr lang="en-US" dirty="0" smtClean="0">
                <a:latin typeface="+mj-lt"/>
              </a:rPr>
              <a:t>FACT	</a:t>
            </a:r>
            <a:r>
              <a:rPr lang="en-US" dirty="0">
                <a:latin typeface="+mj-lt"/>
              </a:rPr>
              <a:t>	</a:t>
            </a:r>
            <a:r>
              <a:rPr lang="en-US" dirty="0" smtClean="0">
                <a:latin typeface="+mj-lt"/>
              </a:rPr>
              <a:t>Most suicidal people communicate 		their intent to someone within one 		week of completing suicide.</a:t>
            </a:r>
            <a:endParaRPr lang="en-US"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 calcmode="lin" valueType="num">
                                      <p:cBhvr additive="base">
                                        <p:cTn id="13"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b="0" dirty="0" smtClean="0"/>
              <a:t>Myths and Facts</a:t>
            </a:r>
          </a:p>
        </p:txBody>
      </p:sp>
      <p:sp>
        <p:nvSpPr>
          <p:cNvPr id="57347" name="Rectangle 3"/>
          <p:cNvSpPr>
            <a:spLocks noGrp="1" noChangeArrowheads="1"/>
          </p:cNvSpPr>
          <p:nvPr>
            <p:ph idx="1"/>
          </p:nvPr>
        </p:nvSpPr>
        <p:spPr>
          <a:xfrm>
            <a:off x="457200" y="1809750"/>
            <a:ext cx="8229600" cy="4499610"/>
          </a:xfrm>
        </p:spPr>
        <p:txBody>
          <a:bodyPr>
            <a:normAutofit/>
          </a:bodyPr>
          <a:lstStyle/>
          <a:p>
            <a:pPr>
              <a:buNone/>
            </a:pPr>
            <a:r>
              <a:rPr lang="en-US" dirty="0">
                <a:latin typeface="+mj-lt"/>
              </a:rPr>
              <a:t>MYTH	Those who talk about suicide just 		won’t do it.</a:t>
            </a:r>
          </a:p>
          <a:p>
            <a:endParaRPr lang="en-US" dirty="0">
              <a:latin typeface="+mj-lt"/>
            </a:endParaRPr>
          </a:p>
          <a:p>
            <a:pPr>
              <a:buNone/>
            </a:pPr>
            <a:r>
              <a:rPr lang="en-US" dirty="0">
                <a:solidFill>
                  <a:schemeClr val="accent1"/>
                </a:solidFill>
                <a:latin typeface="+mj-lt"/>
              </a:rPr>
              <a:t> </a:t>
            </a:r>
            <a:r>
              <a:rPr lang="en-US" dirty="0">
                <a:latin typeface="+mj-lt"/>
              </a:rPr>
              <a:t>FACT	</a:t>
            </a:r>
            <a:r>
              <a:rPr lang="en-US" dirty="0" smtClean="0">
                <a:latin typeface="+mj-lt"/>
              </a:rPr>
              <a:t>	Those </a:t>
            </a:r>
            <a:r>
              <a:rPr lang="en-US" dirty="0">
                <a:latin typeface="+mj-lt"/>
              </a:rPr>
              <a:t>who talk about suicide may 		try or even complete an act of self 		destruction.</a:t>
            </a:r>
          </a:p>
          <a:p>
            <a:pPr eaLnBrk="1" hangingPunct="1">
              <a:buNone/>
            </a:pPr>
            <a:endParaRPr lang="en-US"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59398"/>
            <a:ext cx="8229600" cy="1143000"/>
          </a:xfrm>
        </p:spPr>
        <p:txBody>
          <a:bodyPr>
            <a:normAutofit/>
          </a:bodyPr>
          <a:lstStyle/>
          <a:p>
            <a:pPr eaLnBrk="1" hangingPunct="1"/>
            <a:r>
              <a:rPr lang="en-US" b="0" dirty="0" smtClean="0"/>
              <a:t>The Realities of Depression…</a:t>
            </a:r>
          </a:p>
        </p:txBody>
      </p:sp>
      <p:sp>
        <p:nvSpPr>
          <p:cNvPr id="88067" name="Rectangle 3"/>
          <p:cNvSpPr>
            <a:spLocks noGrp="1" noChangeArrowheads="1"/>
          </p:cNvSpPr>
          <p:nvPr>
            <p:ph idx="1"/>
          </p:nvPr>
        </p:nvSpPr>
        <p:spPr>
          <a:xfrm>
            <a:off x="685800" y="1524000"/>
            <a:ext cx="7772400" cy="4648200"/>
          </a:xfrm>
        </p:spPr>
        <p:txBody>
          <a:bodyPr/>
          <a:lstStyle/>
          <a:p>
            <a:pPr>
              <a:buNone/>
            </a:pPr>
            <a:r>
              <a:rPr lang="en-US" dirty="0">
                <a:latin typeface="+mj-lt"/>
              </a:rPr>
              <a:t>The #1 cause of  completed suicide</a:t>
            </a:r>
          </a:p>
          <a:p>
            <a:pPr>
              <a:buNone/>
            </a:pPr>
            <a:r>
              <a:rPr lang="en-US" dirty="0">
                <a:latin typeface="+mj-lt"/>
              </a:rPr>
              <a:t>The common cold of modern life….</a:t>
            </a:r>
          </a:p>
          <a:p>
            <a:pPr>
              <a:buNone/>
            </a:pPr>
            <a:endParaRPr lang="en-US" dirty="0">
              <a:latin typeface="+mj-lt"/>
            </a:endParaRPr>
          </a:p>
          <a:p>
            <a:r>
              <a:rPr lang="en-US" dirty="0">
                <a:latin typeface="+mj-lt"/>
              </a:rPr>
              <a:t>Has biological foundations - Serotonin</a:t>
            </a:r>
          </a:p>
          <a:p>
            <a:r>
              <a:rPr lang="en-US" dirty="0">
                <a:latin typeface="+mj-lt"/>
              </a:rPr>
              <a:t>Very highly treatable if detected and acknowledged</a:t>
            </a:r>
          </a:p>
          <a:p>
            <a:r>
              <a:rPr lang="en-US" dirty="0">
                <a:latin typeface="+mj-lt"/>
              </a:rPr>
              <a:t>Wishing to be dead is a frequent symptom of untreated depression</a:t>
            </a:r>
          </a:p>
          <a:p>
            <a:endParaRPr lang="en-US" dirty="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67">
                                            <p:txEl>
                                              <p:pRg st="3" end="3"/>
                                            </p:txEl>
                                          </p:spTgt>
                                        </p:tgtEl>
                                        <p:attrNameLst>
                                          <p:attrName>style.visibility</p:attrName>
                                        </p:attrNameLst>
                                      </p:cBhvr>
                                      <p:to>
                                        <p:strVal val="visible"/>
                                      </p:to>
                                    </p:set>
                                    <p:anim calcmode="lin" valueType="num">
                                      <p:cBhvr additive="base">
                                        <p:cTn id="19"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067">
                                            <p:txEl>
                                              <p:pRg st="4" end="4"/>
                                            </p:txEl>
                                          </p:spTgt>
                                        </p:tgtEl>
                                        <p:attrNameLst>
                                          <p:attrName>style.visibility</p:attrName>
                                        </p:attrNameLst>
                                      </p:cBhvr>
                                      <p:to>
                                        <p:strVal val="visible"/>
                                      </p:to>
                                    </p:set>
                                    <p:anim calcmode="lin" valueType="num">
                                      <p:cBhvr additive="base">
                                        <p:cTn id="25"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8067">
                                            <p:txEl>
                                              <p:pRg st="5" end="5"/>
                                            </p:txEl>
                                          </p:spTgt>
                                        </p:tgtEl>
                                        <p:attrNameLst>
                                          <p:attrName>style.visibility</p:attrName>
                                        </p:attrNameLst>
                                      </p:cBhvr>
                                      <p:to>
                                        <p:strVal val="visible"/>
                                      </p:to>
                                    </p:set>
                                    <p:anim calcmode="lin" valueType="num">
                                      <p:cBhvr additive="base">
                                        <p:cTn id="31" dur="500" fill="hold"/>
                                        <p:tgtEl>
                                          <p:spTgt spid="880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The Realities of Alcohol</a:t>
            </a:r>
            <a:endParaRPr lang="en-US" b="0" dirty="0"/>
          </a:p>
        </p:txBody>
      </p:sp>
      <p:sp>
        <p:nvSpPr>
          <p:cNvPr id="3" name="Content Placeholder 2"/>
          <p:cNvSpPr>
            <a:spLocks noGrp="1"/>
          </p:cNvSpPr>
          <p:nvPr>
            <p:ph idx="1"/>
          </p:nvPr>
        </p:nvSpPr>
        <p:spPr/>
        <p:txBody>
          <a:bodyPr>
            <a:normAutofit fontScale="40000" lnSpcReduction="20000"/>
          </a:bodyPr>
          <a:lstStyle/>
          <a:p>
            <a:pPr marL="1371600" indent="-1371600">
              <a:buFont typeface="Arial" pitchFamily="34" charset="0"/>
              <a:buNone/>
            </a:pPr>
            <a:r>
              <a:rPr lang="en-US" sz="6700" dirty="0">
                <a:latin typeface="+mj-lt"/>
              </a:rPr>
              <a:t>MYTH	25-30% of LEOs abuse alcohol on a </a:t>
            </a:r>
            <a:r>
              <a:rPr lang="en-US" sz="6700" dirty="0" smtClean="0">
                <a:latin typeface="+mj-lt"/>
              </a:rPr>
              <a:t>regular </a:t>
            </a:r>
            <a:r>
              <a:rPr lang="en-US" sz="6700" dirty="0">
                <a:latin typeface="+mj-lt"/>
              </a:rPr>
              <a:t>basis, considerably </a:t>
            </a:r>
            <a:r>
              <a:rPr lang="en-US" sz="6700" dirty="0" smtClean="0">
                <a:latin typeface="+mj-lt"/>
              </a:rPr>
              <a:t>higher than </a:t>
            </a:r>
            <a:r>
              <a:rPr lang="en-US" sz="6700" dirty="0">
                <a:latin typeface="+mj-lt"/>
              </a:rPr>
              <a:t>the general population</a:t>
            </a:r>
          </a:p>
          <a:p>
            <a:pPr marL="1371600" indent="-1371600"/>
            <a:endParaRPr lang="en-US" sz="6700" dirty="0">
              <a:latin typeface="+mj-lt"/>
            </a:endParaRPr>
          </a:p>
          <a:p>
            <a:pPr marL="1371600" indent="-1371600">
              <a:lnSpc>
                <a:spcPct val="90000"/>
              </a:lnSpc>
              <a:buFont typeface="Arial" pitchFamily="34" charset="0"/>
              <a:buNone/>
            </a:pPr>
            <a:r>
              <a:rPr lang="en-US" sz="6700" dirty="0">
                <a:latin typeface="+mj-lt"/>
              </a:rPr>
              <a:t>FACT	Prevalence in general </a:t>
            </a:r>
            <a:r>
              <a:rPr lang="en-US" sz="6700" dirty="0" smtClean="0">
                <a:latin typeface="+mj-lt"/>
              </a:rPr>
              <a:t>population:</a:t>
            </a:r>
          </a:p>
          <a:p>
            <a:pPr marL="1371600" indent="-1371600">
              <a:lnSpc>
                <a:spcPct val="90000"/>
              </a:lnSpc>
              <a:buFont typeface="Arial" pitchFamily="34" charset="0"/>
              <a:buNone/>
            </a:pPr>
            <a:r>
              <a:rPr lang="en-US" sz="6700" dirty="0">
                <a:latin typeface="+mj-lt"/>
              </a:rPr>
              <a:t>	</a:t>
            </a:r>
            <a:r>
              <a:rPr lang="en-US" sz="6700" dirty="0" smtClean="0">
                <a:latin typeface="+mj-lt"/>
              </a:rPr>
              <a:t>	42</a:t>
            </a:r>
            <a:r>
              <a:rPr lang="en-US" sz="6700" dirty="0">
                <a:latin typeface="+mj-lt"/>
              </a:rPr>
              <a:t>% for </a:t>
            </a:r>
            <a:r>
              <a:rPr lang="en-US" sz="6700" dirty="0" smtClean="0">
                <a:latin typeface="+mj-lt"/>
              </a:rPr>
              <a:t>males</a:t>
            </a:r>
          </a:p>
          <a:p>
            <a:pPr marL="1371600" indent="-1371600">
              <a:lnSpc>
                <a:spcPct val="90000"/>
              </a:lnSpc>
              <a:buFont typeface="Arial" pitchFamily="34" charset="0"/>
              <a:buNone/>
            </a:pPr>
            <a:r>
              <a:rPr lang="en-US" sz="6700" dirty="0">
                <a:latin typeface="+mj-lt"/>
              </a:rPr>
              <a:t>	</a:t>
            </a:r>
            <a:r>
              <a:rPr lang="en-US" sz="6700" dirty="0" smtClean="0">
                <a:latin typeface="+mj-lt"/>
              </a:rPr>
              <a:t>	20</a:t>
            </a:r>
            <a:r>
              <a:rPr lang="en-US" sz="6700" dirty="0">
                <a:latin typeface="+mj-lt"/>
              </a:rPr>
              <a:t>% for women</a:t>
            </a:r>
          </a:p>
          <a:p>
            <a:pPr marL="1371600" indent="-1371600">
              <a:lnSpc>
                <a:spcPct val="90000"/>
              </a:lnSpc>
              <a:buFont typeface="Arial" pitchFamily="34" charset="0"/>
              <a:buNone/>
            </a:pPr>
            <a:r>
              <a:rPr lang="en-US" sz="6700" dirty="0">
                <a:latin typeface="+mj-lt"/>
              </a:rPr>
              <a:t>	Prevalence in law </a:t>
            </a:r>
            <a:r>
              <a:rPr lang="en-US" sz="6700" dirty="0" smtClean="0">
                <a:latin typeface="+mj-lt"/>
              </a:rPr>
              <a:t>enforcement:</a:t>
            </a:r>
          </a:p>
          <a:p>
            <a:pPr marL="1371600" indent="-1371600">
              <a:lnSpc>
                <a:spcPct val="90000"/>
              </a:lnSpc>
              <a:buFont typeface="Arial" pitchFamily="34" charset="0"/>
              <a:buNone/>
            </a:pPr>
            <a:r>
              <a:rPr lang="en-US" sz="6700" dirty="0">
                <a:latin typeface="+mj-lt"/>
              </a:rPr>
              <a:t>	</a:t>
            </a:r>
            <a:r>
              <a:rPr lang="en-US" sz="6700" dirty="0" smtClean="0">
                <a:latin typeface="+mj-lt"/>
              </a:rPr>
              <a:t>	9</a:t>
            </a:r>
            <a:r>
              <a:rPr lang="en-US" sz="6700" dirty="0">
                <a:latin typeface="+mj-lt"/>
              </a:rPr>
              <a:t>% in law enforcement</a:t>
            </a:r>
          </a:p>
          <a:p>
            <a:pPr marL="1371600" lvl="1" indent="-1371600">
              <a:lnSpc>
                <a:spcPct val="90000"/>
              </a:lnSpc>
              <a:buNone/>
            </a:pPr>
            <a:r>
              <a:rPr lang="en-US" sz="6700" dirty="0" smtClean="0">
                <a:latin typeface="+mj-lt"/>
              </a:rPr>
              <a:t>		8 </a:t>
            </a:r>
            <a:r>
              <a:rPr lang="en-US" sz="6700" dirty="0">
                <a:latin typeface="+mj-lt"/>
              </a:rPr>
              <a:t>other professions show significantly higher </a:t>
            </a:r>
            <a:r>
              <a:rPr lang="en-US" sz="6700" dirty="0" smtClean="0">
                <a:latin typeface="+mj-lt"/>
              </a:rPr>
              <a:t>	rates</a:t>
            </a:r>
            <a:r>
              <a:rPr lang="en-US" sz="6700" dirty="0">
                <a:latin typeface="+mj-lt"/>
              </a:rPr>
              <a:t>. </a:t>
            </a:r>
          </a:p>
          <a:p>
            <a:pPr marL="868363" lvl="1" indent="-296863">
              <a:lnSpc>
                <a:spcPct val="90000"/>
              </a:lnSpc>
              <a:buNone/>
            </a:pPr>
            <a:endParaRPr lang="en-US" sz="2600" dirty="0" smtClean="0"/>
          </a:p>
          <a:p>
            <a:pPr marL="868363" lvl="1" indent="-296863" algn="r">
              <a:lnSpc>
                <a:spcPct val="90000"/>
              </a:lnSpc>
              <a:buNone/>
            </a:pPr>
            <a:r>
              <a:rPr lang="en-US" sz="4200" dirty="0">
                <a:latin typeface="+mj-lt"/>
              </a:rPr>
              <a:t>Dept. of </a:t>
            </a:r>
            <a:r>
              <a:rPr lang="en-US" sz="4200" dirty="0" err="1">
                <a:latin typeface="+mj-lt"/>
              </a:rPr>
              <a:t>HHS</a:t>
            </a:r>
            <a:r>
              <a:rPr lang="en-US" sz="4200" dirty="0">
                <a:latin typeface="+mj-lt"/>
              </a:rPr>
              <a:t> study (2002-2004)</a:t>
            </a:r>
          </a:p>
          <a:p>
            <a:pPr algn="r"/>
            <a:endParaRPr lang="en-US" sz="4500" dirty="0"/>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b="0" dirty="0" smtClean="0"/>
              <a:t>The Realities of Alcohol</a:t>
            </a:r>
          </a:p>
        </p:txBody>
      </p:sp>
      <p:sp>
        <p:nvSpPr>
          <p:cNvPr id="90115" name="Rectangle 3"/>
          <p:cNvSpPr>
            <a:spLocks noGrp="1" noChangeArrowheads="1"/>
          </p:cNvSpPr>
          <p:nvPr>
            <p:ph idx="1"/>
          </p:nvPr>
        </p:nvSpPr>
        <p:spPr>
          <a:xfrm>
            <a:off x="666750" y="1962150"/>
            <a:ext cx="7753350" cy="3478530"/>
          </a:xfrm>
        </p:spPr>
        <p:txBody>
          <a:bodyPr>
            <a:normAutofit/>
          </a:bodyPr>
          <a:lstStyle/>
          <a:p>
            <a:r>
              <a:rPr lang="en-US" dirty="0">
                <a:latin typeface="+mj-lt"/>
              </a:rPr>
              <a:t>Alcohol dissolves the “wall of resistance” that often keeps suicidal individuals alive.</a:t>
            </a:r>
          </a:p>
          <a:p>
            <a:r>
              <a:rPr lang="en-US" dirty="0">
                <a:latin typeface="+mj-lt"/>
              </a:rPr>
              <a:t>Alcohol is found in the blood of most completed suicides – whether or not they were problem drinkers.</a:t>
            </a:r>
          </a:p>
          <a:p>
            <a:r>
              <a:rPr lang="en-US" dirty="0">
                <a:latin typeface="+mj-lt"/>
              </a:rPr>
              <a:t>ALCOHOL MAKES DEPRESSION WORSE!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b="0" dirty="0"/>
              <a:t>The Realities of Divorce</a:t>
            </a:r>
            <a:endParaRPr lang="en-US" b="0" dirty="0" smtClean="0"/>
          </a:p>
        </p:txBody>
      </p:sp>
      <p:sp>
        <p:nvSpPr>
          <p:cNvPr id="90115" name="Rectangle 3"/>
          <p:cNvSpPr>
            <a:spLocks noGrp="1" noChangeArrowheads="1"/>
          </p:cNvSpPr>
          <p:nvPr>
            <p:ph idx="1"/>
          </p:nvPr>
        </p:nvSpPr>
        <p:spPr>
          <a:xfrm>
            <a:off x="228600" y="1371600"/>
            <a:ext cx="8724900" cy="5143500"/>
          </a:xfrm>
        </p:spPr>
        <p:txBody>
          <a:bodyPr>
            <a:noAutofit/>
          </a:bodyPr>
          <a:lstStyle/>
          <a:p>
            <a:pPr>
              <a:buNone/>
            </a:pPr>
            <a:r>
              <a:rPr lang="en-US" dirty="0">
                <a:latin typeface="+mj-lt"/>
              </a:rPr>
              <a:t>MYTH 	Law Enforcement Officers have a 		</a:t>
            </a:r>
            <a:r>
              <a:rPr lang="en-US" dirty="0" smtClean="0">
                <a:latin typeface="+mj-lt"/>
              </a:rPr>
              <a:t>	significantly </a:t>
            </a:r>
            <a:r>
              <a:rPr lang="en-US" dirty="0">
                <a:latin typeface="+mj-lt"/>
              </a:rPr>
              <a:t>higher divorce rate 		</a:t>
            </a:r>
            <a:r>
              <a:rPr lang="en-US" dirty="0" smtClean="0">
                <a:latin typeface="+mj-lt"/>
              </a:rPr>
              <a:t>		than </a:t>
            </a:r>
            <a:r>
              <a:rPr lang="en-US" dirty="0">
                <a:latin typeface="+mj-lt"/>
              </a:rPr>
              <a:t>	other </a:t>
            </a:r>
            <a:r>
              <a:rPr lang="en-US" dirty="0" smtClean="0">
                <a:latin typeface="+mj-lt"/>
              </a:rPr>
              <a:t>professions.</a:t>
            </a:r>
          </a:p>
          <a:p>
            <a:pPr lvl="2">
              <a:buNone/>
            </a:pPr>
            <a:endParaRPr lang="en-US" sz="2800" dirty="0" smtClean="0">
              <a:latin typeface="+mj-lt"/>
            </a:endParaRPr>
          </a:p>
          <a:p>
            <a:pPr>
              <a:buNone/>
            </a:pPr>
            <a:r>
              <a:rPr lang="en-US" dirty="0" smtClean="0">
                <a:latin typeface="+mj-lt"/>
              </a:rPr>
              <a:t>FACT</a:t>
            </a:r>
            <a:r>
              <a:rPr lang="en-US" dirty="0">
                <a:latin typeface="+mj-lt"/>
              </a:rPr>
              <a:t>	</a:t>
            </a:r>
            <a:r>
              <a:rPr lang="en-US" dirty="0" smtClean="0">
                <a:latin typeface="+mj-lt"/>
              </a:rPr>
              <a:t>	Approximately </a:t>
            </a:r>
            <a:r>
              <a:rPr lang="en-US" dirty="0">
                <a:latin typeface="+mj-lt"/>
              </a:rPr>
              <a:t>40-50% of all new 		</a:t>
            </a:r>
            <a:r>
              <a:rPr lang="en-US" dirty="0" smtClean="0">
                <a:latin typeface="+mj-lt"/>
              </a:rPr>
              <a:t>	marriages </a:t>
            </a:r>
            <a:r>
              <a:rPr lang="en-US" dirty="0">
                <a:latin typeface="+mj-lt"/>
              </a:rPr>
              <a:t>end in </a:t>
            </a:r>
            <a:r>
              <a:rPr lang="en-US" dirty="0" smtClean="0">
                <a:latin typeface="+mj-lt"/>
              </a:rPr>
              <a:t>divorce. </a:t>
            </a:r>
            <a:endParaRPr lang="en-US" dirty="0">
              <a:latin typeface="+mj-lt"/>
            </a:endParaRPr>
          </a:p>
          <a:p>
            <a:pPr lvl="2">
              <a:buNone/>
            </a:pPr>
            <a:r>
              <a:rPr lang="en-US" sz="2800" dirty="0">
                <a:latin typeface="+mj-lt"/>
              </a:rPr>
              <a:t>		Some professions have a higher </a:t>
            </a:r>
            <a:r>
              <a:rPr lang="en-US" sz="2800" dirty="0" smtClean="0">
                <a:latin typeface="+mj-lt"/>
              </a:rPr>
              <a:t>than average 	rate </a:t>
            </a:r>
            <a:r>
              <a:rPr lang="en-US" sz="2800" dirty="0">
                <a:latin typeface="+mj-lt"/>
              </a:rPr>
              <a:t>of divorce, but </a:t>
            </a:r>
            <a:r>
              <a:rPr lang="en-US" sz="2800" dirty="0" smtClean="0">
                <a:latin typeface="+mj-lt"/>
              </a:rPr>
              <a:t>not </a:t>
            </a:r>
            <a:r>
              <a:rPr lang="en-US" sz="2800" dirty="0">
                <a:latin typeface="+mj-lt"/>
              </a:rPr>
              <a:t>law enforcement.  </a:t>
            </a:r>
            <a:r>
              <a:rPr lang="en-US" sz="2800" dirty="0" smtClean="0">
                <a:latin typeface="+mj-lt"/>
              </a:rPr>
              <a:t>	Most significant </a:t>
            </a:r>
            <a:r>
              <a:rPr lang="en-US" sz="2800" dirty="0">
                <a:latin typeface="+mj-lt"/>
              </a:rPr>
              <a:t>factor: where you live</a:t>
            </a:r>
          </a:p>
          <a:p>
            <a:pPr lvl="2">
              <a:buNone/>
            </a:pPr>
            <a:r>
              <a:rPr lang="en-US" sz="2000" dirty="0" smtClean="0">
                <a:latin typeface="+mj-lt"/>
              </a:rPr>
              <a:t>						CDC </a:t>
            </a:r>
            <a:r>
              <a:rPr lang="en-US" sz="2000" dirty="0">
                <a:latin typeface="+mj-lt"/>
              </a:rPr>
              <a:t>&amp; the Dept. of </a:t>
            </a:r>
            <a:r>
              <a:rPr lang="en-US" sz="2000" dirty="0" err="1">
                <a:latin typeface="+mj-lt"/>
              </a:rPr>
              <a:t>HHS</a:t>
            </a:r>
            <a:endParaRPr lang="en-US" sz="2000" dirty="0">
              <a:latin typeface="+mj-lt"/>
            </a:endParaRPr>
          </a:p>
          <a:p>
            <a:pPr lvl="2">
              <a:buNone/>
            </a:pPr>
            <a:endParaRPr lang="en-US" sz="2800" dirty="0">
              <a:latin typeface="+mj-lt"/>
            </a:endParaRPr>
          </a:p>
        </p:txBody>
      </p:sp>
    </p:spTree>
    <p:extLst>
      <p:ext uri="{BB962C8B-B14F-4D97-AF65-F5344CB8AC3E}">
        <p14:creationId xmlns:p14="http://schemas.microsoft.com/office/powerpoint/2010/main" xmlns="" val="29840186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5">
                                            <p:txEl>
                                              <p:pRg st="2" end="2"/>
                                            </p:txEl>
                                          </p:spTgt>
                                        </p:tgtEl>
                                        <p:attrNameLst>
                                          <p:attrName>style.visibility</p:attrName>
                                        </p:attrNameLst>
                                      </p:cBhvr>
                                      <p:to>
                                        <p:strVal val="visible"/>
                                      </p:to>
                                    </p:set>
                                    <p:anim calcmode="lin" valueType="num">
                                      <p:cBhvr additive="base">
                                        <p:cTn id="13"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0115">
                                            <p:txEl>
                                              <p:pRg st="3" end="3"/>
                                            </p:txEl>
                                          </p:spTgt>
                                        </p:tgtEl>
                                        <p:attrNameLst>
                                          <p:attrName>style.visibility</p:attrName>
                                        </p:attrNameLst>
                                      </p:cBhvr>
                                      <p:to>
                                        <p:strVal val="visible"/>
                                      </p:to>
                                    </p:set>
                                    <p:anim calcmode="lin" valueType="num">
                                      <p:cBhvr additive="base">
                                        <p:cTn id="17"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anim calcmode="lin" valueType="num">
                                      <p:cBhvr additive="base">
                                        <p:cTn id="23" dur="5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01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666750" y="266700"/>
            <a:ext cx="7772400" cy="1524000"/>
          </a:xfrm>
        </p:spPr>
        <p:txBody>
          <a:bodyPr>
            <a:noAutofit/>
          </a:bodyPr>
          <a:lstStyle/>
          <a:p>
            <a:r>
              <a:rPr lang="en-US" b="0" dirty="0"/>
              <a:t>IN HARM’S WAY</a:t>
            </a:r>
            <a:br>
              <a:rPr lang="en-US" b="0" dirty="0"/>
            </a:br>
            <a:r>
              <a:rPr lang="en-US" b="0" dirty="0"/>
              <a:t> Partners</a:t>
            </a:r>
            <a:endParaRPr lang="en-US" dirty="0" smtClean="0"/>
          </a:p>
        </p:txBody>
      </p:sp>
      <p:pic>
        <p:nvPicPr>
          <p:cNvPr id="72707" name="Picture 2"/>
          <p:cNvPicPr>
            <a:picLocks noGrp="1" noChangeAspect="1" noChangeArrowheads="1"/>
          </p:cNvPicPr>
          <p:nvPr>
            <p:ph idx="1"/>
          </p:nvPr>
        </p:nvPicPr>
        <p:blipFill>
          <a:blip r:embed="rId3" cstate="print"/>
          <a:srcRect/>
          <a:stretch>
            <a:fillRect/>
          </a:stretch>
        </p:blipFill>
        <p:spPr>
          <a:xfrm>
            <a:off x="342900" y="4410075"/>
            <a:ext cx="2133600" cy="857250"/>
          </a:xfrm>
        </p:spPr>
      </p:pic>
      <p:sp>
        <p:nvSpPr>
          <p:cNvPr id="72708" name="Rectangle 4"/>
          <p:cNvSpPr>
            <a:spLocks noChangeArrowheads="1"/>
          </p:cNvSpPr>
          <p:nvPr/>
        </p:nvSpPr>
        <p:spPr bwMode="auto">
          <a:xfrm>
            <a:off x="0" y="1695450"/>
            <a:ext cx="8915400" cy="4154984"/>
          </a:xfrm>
          <a:prstGeom prst="rect">
            <a:avLst/>
          </a:prstGeom>
          <a:noFill/>
          <a:ln w="9525">
            <a:noFill/>
            <a:miter lim="800000"/>
            <a:headEnd/>
            <a:tailEnd/>
          </a:ln>
        </p:spPr>
        <p:txBody>
          <a:bodyPr wrap="square">
            <a:spAutoFit/>
          </a:bodyPr>
          <a:lstStyle/>
          <a:p>
            <a:pPr marL="2636838"/>
            <a:r>
              <a:rPr lang="en-US" sz="2800" dirty="0" smtClean="0">
                <a:latin typeface="+mj-lt"/>
              </a:rPr>
              <a:t>FL </a:t>
            </a:r>
            <a:r>
              <a:rPr lang="en-US" sz="2800" dirty="0">
                <a:latin typeface="+mj-lt"/>
              </a:rPr>
              <a:t>Regional Community Policing</a:t>
            </a:r>
          </a:p>
          <a:p>
            <a:pPr marL="2636838"/>
            <a:r>
              <a:rPr lang="en-US" sz="2800" dirty="0" smtClean="0">
                <a:latin typeface="+mj-lt"/>
              </a:rPr>
              <a:t>Institute </a:t>
            </a:r>
            <a:r>
              <a:rPr lang="en-US" sz="2800" dirty="0">
                <a:latin typeface="+mj-lt"/>
              </a:rPr>
              <a:t>at St. Petersburg College</a:t>
            </a:r>
          </a:p>
          <a:p>
            <a:pPr marL="2636838"/>
            <a:r>
              <a:rPr lang="en-US" sz="2800" dirty="0">
                <a:latin typeface="+mj-lt"/>
              </a:rPr>
              <a:t>				</a:t>
            </a:r>
            <a:r>
              <a:rPr lang="en-US" sz="2800" dirty="0" smtClean="0">
                <a:latin typeface="+mj-lt"/>
              </a:rPr>
              <a:t>                </a:t>
            </a:r>
          </a:p>
          <a:p>
            <a:pPr marL="2636838"/>
            <a:r>
              <a:rPr lang="en-US" sz="2800" dirty="0" smtClean="0">
                <a:latin typeface="+mj-lt"/>
              </a:rPr>
              <a:t>United </a:t>
            </a:r>
            <a:r>
              <a:rPr lang="en-US" sz="2800" dirty="0">
                <a:latin typeface="+mj-lt"/>
              </a:rPr>
              <a:t>States Attorney’s Office</a:t>
            </a:r>
          </a:p>
          <a:p>
            <a:pPr marL="2636838"/>
            <a:r>
              <a:rPr lang="en-US" sz="2800" dirty="0" smtClean="0">
                <a:latin typeface="+mj-lt"/>
              </a:rPr>
              <a:t>Middle </a:t>
            </a:r>
            <a:r>
              <a:rPr lang="en-US" sz="2800" dirty="0">
                <a:latin typeface="+mj-lt"/>
              </a:rPr>
              <a:t>District of Florida</a:t>
            </a:r>
          </a:p>
          <a:p>
            <a:pPr marL="2636838"/>
            <a:endParaRPr lang="en-US" sz="3200" dirty="0"/>
          </a:p>
          <a:p>
            <a:pPr marL="2636838"/>
            <a:r>
              <a:rPr lang="en-US" sz="2800" dirty="0" smtClean="0">
                <a:latin typeface="+mj-lt"/>
              </a:rPr>
              <a:t>U.S</a:t>
            </a:r>
            <a:r>
              <a:rPr lang="en-US" sz="2800" dirty="0">
                <a:latin typeface="+mj-lt"/>
              </a:rPr>
              <a:t>. Department of Justice </a:t>
            </a:r>
          </a:p>
          <a:p>
            <a:pPr marL="2636838"/>
            <a:r>
              <a:rPr lang="en-US" sz="2800" dirty="0" smtClean="0">
                <a:latin typeface="+mj-lt"/>
              </a:rPr>
              <a:t>Bureau </a:t>
            </a:r>
            <a:r>
              <a:rPr lang="en-US" sz="2800" dirty="0">
                <a:latin typeface="+mj-lt"/>
              </a:rPr>
              <a:t>of Justice Assistance</a:t>
            </a:r>
          </a:p>
          <a:p>
            <a:pPr marL="2636838"/>
            <a:r>
              <a:rPr lang="en-US" sz="3200" dirty="0" smtClean="0"/>
              <a:t>  </a:t>
            </a:r>
            <a:endParaRPr lang="en-US" sz="2800" dirty="0">
              <a:latin typeface="+mj-lt"/>
            </a:endParaRPr>
          </a:p>
        </p:txBody>
      </p:sp>
      <p:pic>
        <p:nvPicPr>
          <p:cNvPr id="72709" name="Picture 4"/>
          <p:cNvPicPr>
            <a:picLocks noChangeAspect="1" noChangeArrowheads="1"/>
          </p:cNvPicPr>
          <p:nvPr/>
        </p:nvPicPr>
        <p:blipFill>
          <a:blip r:embed="rId4" cstate="print"/>
          <a:srcRect/>
          <a:stretch>
            <a:fillRect/>
          </a:stretch>
        </p:blipFill>
        <p:spPr bwMode="auto">
          <a:xfrm>
            <a:off x="1101090" y="1676400"/>
            <a:ext cx="1028700" cy="1039813"/>
          </a:xfrm>
          <a:prstGeom prst="rect">
            <a:avLst/>
          </a:prstGeom>
          <a:noFill/>
          <a:ln w="9525">
            <a:noFill/>
            <a:miter lim="800000"/>
            <a:headEnd/>
            <a:tailEnd/>
          </a:ln>
        </p:spPr>
      </p:pic>
      <p:pic>
        <p:nvPicPr>
          <p:cNvPr id="72710" name="Picture 6" descr="N:\DSchulz\dojseal.gif"/>
          <p:cNvPicPr>
            <a:picLocks noChangeAspect="1" noChangeArrowheads="1"/>
          </p:cNvPicPr>
          <p:nvPr/>
        </p:nvPicPr>
        <p:blipFill>
          <a:blip r:embed="rId5" cstate="print"/>
          <a:srcRect/>
          <a:stretch>
            <a:fillRect/>
          </a:stretch>
        </p:blipFill>
        <p:spPr bwMode="auto">
          <a:xfrm>
            <a:off x="1129665" y="2981325"/>
            <a:ext cx="1038225" cy="103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Facts and Statistics</a:t>
            </a:r>
            <a:endParaRPr lang="en-US" dirty="0" smtClean="0"/>
          </a:p>
        </p:txBody>
      </p:sp>
      <p:sp>
        <p:nvSpPr>
          <p:cNvPr id="20483" name="Rectangle 3"/>
          <p:cNvSpPr>
            <a:spLocks noGrp="1" noChangeArrowheads="1"/>
          </p:cNvSpPr>
          <p:nvPr>
            <p:ph idx="1"/>
          </p:nvPr>
        </p:nvSpPr>
        <p:spPr/>
        <p:txBody>
          <a:bodyPr/>
          <a:lstStyle/>
          <a:p>
            <a:r>
              <a:rPr lang="en-US" dirty="0" smtClean="0"/>
              <a:t>United States Law Enforcement Personnel as of October 2000:</a:t>
            </a:r>
          </a:p>
          <a:p>
            <a:endParaRPr lang="en-US" dirty="0" smtClean="0"/>
          </a:p>
          <a:p>
            <a:pPr lvl="1"/>
            <a:r>
              <a:rPr lang="en-US" dirty="0" smtClean="0"/>
              <a:t>708,000 Full Time Sworn Officers (State, County, and City) </a:t>
            </a:r>
          </a:p>
          <a:p>
            <a:endParaRPr lang="en-US" dirty="0" smtClean="0"/>
          </a:p>
          <a:p>
            <a:pPr marL="0" indent="0" algn="r">
              <a:buNone/>
            </a:pPr>
            <a:r>
              <a:rPr lang="en-US" sz="2000" dirty="0" smtClean="0"/>
              <a:t>U.S. Department of Justice</a:t>
            </a:r>
          </a:p>
          <a:p>
            <a:pPr marL="0" indent="0" algn="r">
              <a:buNone/>
            </a:pPr>
            <a:r>
              <a:rPr lang="en-US" sz="2000" dirty="0" smtClean="0"/>
              <a:t>Bureau of Justice Statistics – Oct. 2002</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Facts and Statistics</a:t>
            </a:r>
            <a:endParaRPr lang="en-US" dirty="0" smtClean="0"/>
          </a:p>
        </p:txBody>
      </p:sp>
      <p:sp>
        <p:nvSpPr>
          <p:cNvPr id="86019" name="Rectangle 3"/>
          <p:cNvSpPr>
            <a:spLocks noGrp="1" noChangeArrowheads="1"/>
          </p:cNvSpPr>
          <p:nvPr>
            <p:ph idx="1"/>
          </p:nvPr>
        </p:nvSpPr>
        <p:spPr/>
        <p:txBody>
          <a:bodyPr/>
          <a:lstStyle/>
          <a:p>
            <a:r>
              <a:rPr lang="en-US" smtClean="0"/>
              <a:t>At 700,000 + Sworn Law Enforcement Officers</a:t>
            </a:r>
          </a:p>
          <a:p>
            <a:r>
              <a:rPr lang="en-US" smtClean="0"/>
              <a:t>At 18 per 100,000 the yearly total would be 126 to 130 law enforcement suicides per year</a:t>
            </a:r>
          </a:p>
          <a:p>
            <a:r>
              <a:rPr lang="en-US" smtClean="0"/>
              <a:t>At 21 per 100,000 the total would be 147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Leaders, Supervisors, and Managers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mtClean="0"/>
              <a:t>Obtain suicide prevention training for your agency.</a:t>
            </a:r>
          </a:p>
          <a:p>
            <a:pPr lvl="0"/>
            <a:r>
              <a:rPr lang="en-US" smtClean="0"/>
              <a:t>Make sure that information about suicide prevention is available to all staff.</a:t>
            </a:r>
          </a:p>
          <a:p>
            <a:pPr lvl="0"/>
            <a:r>
              <a:rPr lang="en-US" smtClean="0"/>
              <a:t>Be aware and encourage the use of resources such as chaplains, peer support, Employee Assistance Programs (EAP),  and psychological services/counseling.</a:t>
            </a:r>
          </a:p>
          <a:p>
            <a:pPr lvl="0"/>
            <a:r>
              <a:rPr lang="en-US" smtClean="0"/>
              <a:t>Ensure that your employees feel they will be given assistance and support when they bring a problem forward.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Leaders, Supervisors, and Managers</a:t>
            </a:r>
            <a:endParaRPr lang="en-US" dirty="0"/>
          </a:p>
        </p:txBody>
      </p:sp>
      <p:sp>
        <p:nvSpPr>
          <p:cNvPr id="3" name="Content Placeholder 2"/>
          <p:cNvSpPr>
            <a:spLocks noGrp="1"/>
          </p:cNvSpPr>
          <p:nvPr>
            <p:ph idx="1"/>
          </p:nvPr>
        </p:nvSpPr>
        <p:spPr/>
        <p:txBody>
          <a:bodyPr>
            <a:normAutofit/>
          </a:bodyPr>
          <a:lstStyle/>
          <a:p>
            <a:pPr lvl="0"/>
            <a:r>
              <a:rPr lang="en-US" dirty="0" smtClean="0"/>
              <a:t>Tips for coping</a:t>
            </a:r>
          </a:p>
          <a:p>
            <a:pPr lvl="1"/>
            <a:r>
              <a:rPr lang="en-US" dirty="0" smtClean="0"/>
              <a:t>Cherish your family.</a:t>
            </a:r>
          </a:p>
          <a:p>
            <a:pPr lvl="1"/>
            <a:r>
              <a:rPr lang="en-US" dirty="0" smtClean="0"/>
              <a:t>Congratulate yourself on victories.</a:t>
            </a:r>
          </a:p>
          <a:p>
            <a:pPr lvl="1"/>
            <a:r>
              <a:rPr lang="en-US" dirty="0" smtClean="0"/>
              <a:t>Create an outside hobby.</a:t>
            </a:r>
          </a:p>
          <a:p>
            <a:pPr lvl="1"/>
            <a:r>
              <a:rPr lang="en-US" dirty="0" smtClean="0"/>
              <a:t>Celebrate the good things in life.</a:t>
            </a:r>
          </a:p>
          <a:p>
            <a:pPr lvl="1"/>
            <a:r>
              <a:rPr lang="en-US" dirty="0" smtClean="0"/>
              <a:t>Eat healthy and exercise regularly.</a:t>
            </a:r>
          </a:p>
          <a:p>
            <a:pPr lvl="1"/>
            <a:r>
              <a:rPr lang="en-US" dirty="0" smtClean="0"/>
              <a:t>Remember your priorities in life: Your job should not define who you are, but rather be something that you do.</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Leaders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Leaders : you cannot distance yourselves from your officers in time of crisis nor can you afford to send the message that you simply do not care. </a:t>
            </a:r>
          </a:p>
          <a:p>
            <a:pPr lvl="0"/>
            <a:endParaRPr lang="en-US" dirty="0" smtClean="0"/>
          </a:p>
          <a:p>
            <a:pPr lvl="0"/>
            <a:r>
              <a:rPr lang="en-US" dirty="0" smtClean="0"/>
              <a:t>We must assure that our personnel hear the message from our leadership loud and clear…</a:t>
            </a:r>
          </a:p>
          <a:p>
            <a:pPr marL="0" lvl="0" indent="0" algn="ctr">
              <a:buNone/>
            </a:pPr>
            <a:endParaRPr lang="en-US" i="1" dirty="0" smtClean="0"/>
          </a:p>
          <a:p>
            <a:pPr marL="0" lvl="0" indent="0" algn="ctr">
              <a:buNone/>
            </a:pPr>
            <a:r>
              <a:rPr lang="en-US" sz="3900" i="1" dirty="0" smtClean="0"/>
              <a:t>It takes courage to ask for help --   </a:t>
            </a:r>
          </a:p>
          <a:p>
            <a:pPr marL="0" lvl="0" indent="0" algn="ctr">
              <a:buNone/>
            </a:pPr>
            <a:r>
              <a:rPr lang="en-US" sz="3900" i="1" dirty="0" smtClean="0"/>
              <a:t>Be courageous!</a:t>
            </a:r>
            <a:endParaRPr lang="en-US" sz="39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Signs and Signals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US" smtClean="0"/>
              <a:t>Signs</a:t>
            </a:r>
            <a:endParaRPr lang="en-US" dirty="0" smtClean="0"/>
          </a:p>
        </p:txBody>
      </p:sp>
      <p:sp>
        <p:nvSpPr>
          <p:cNvPr id="159747" name="Rectangle 3"/>
          <p:cNvSpPr>
            <a:spLocks noGrp="1" noChangeArrowheads="1"/>
          </p:cNvSpPr>
          <p:nvPr>
            <p:ph idx="1"/>
          </p:nvPr>
        </p:nvSpPr>
        <p:spPr/>
        <p:txBody>
          <a:bodyPr/>
          <a:lstStyle/>
          <a:p>
            <a:pPr lvl="0"/>
            <a:r>
              <a:rPr lang="en-US" smtClean="0"/>
              <a:t>Poor appetite</a:t>
            </a:r>
          </a:p>
          <a:p>
            <a:pPr lvl="0"/>
            <a:r>
              <a:rPr lang="en-US" smtClean="0"/>
              <a:t>Weight loss</a:t>
            </a:r>
          </a:p>
          <a:p>
            <a:pPr lvl="0"/>
            <a:r>
              <a:rPr lang="en-US" smtClean="0"/>
              <a:t>Sleep disturbances</a:t>
            </a:r>
          </a:p>
          <a:p>
            <a:pPr lvl="0"/>
            <a:r>
              <a:rPr lang="en-US" smtClean="0"/>
              <a:t>Loss of interest in hobbies &amp; activities</a:t>
            </a:r>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9747">
                                            <p:txEl>
                                              <p:pRg st="0" end="0"/>
                                            </p:txEl>
                                          </p:spTgt>
                                        </p:tgtEl>
                                        <p:attrNameLst>
                                          <p:attrName>style.visibility</p:attrName>
                                        </p:attrNameLst>
                                      </p:cBhvr>
                                      <p:to>
                                        <p:strVal val="visible"/>
                                      </p:to>
                                    </p:set>
                                    <p:anim to="" calcmode="lin" valueType="num">
                                      <p:cBhvr>
                                        <p:cTn id="7" dur="1" fill="hold"/>
                                        <p:tgtEl>
                                          <p:spTgt spid="159747">
                                            <p:txEl>
                                              <p:pRg st="0" end="0"/>
                                            </p:txEl>
                                          </p:spTgt>
                                        </p:tgtEl>
                                        <p:attrNameLst>
                                          <p:attrName/>
                                        </p:attrNameLst>
                                      </p:cBhvr>
                                    </p:anim>
                                  </p:childTnLst>
                                  <p:subTnLst>
                                    <p:animClr clrSpc="rgb" dir="cw">
                                      <p:cBhvr override="childStyle">
                                        <p:cTn dur="1" fill="hold" display="0" masterRel="nextClick" afterEffect="1"/>
                                        <p:tgtEl>
                                          <p:spTgt spid="159747">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59747">
                                            <p:txEl>
                                              <p:pRg st="1" end="1"/>
                                            </p:txEl>
                                          </p:spTgt>
                                        </p:tgtEl>
                                        <p:attrNameLst>
                                          <p:attrName>style.visibility</p:attrName>
                                        </p:attrNameLst>
                                      </p:cBhvr>
                                      <p:to>
                                        <p:strVal val="visible"/>
                                      </p:to>
                                    </p:set>
                                    <p:anim to="" calcmode="lin" valueType="num">
                                      <p:cBhvr>
                                        <p:cTn id="12" dur="1" fill="hold"/>
                                        <p:tgtEl>
                                          <p:spTgt spid="159747">
                                            <p:txEl>
                                              <p:pRg st="1" end="1"/>
                                            </p:txEl>
                                          </p:spTgt>
                                        </p:tgtEl>
                                        <p:attrNameLst>
                                          <p:attrName/>
                                        </p:attrNameLst>
                                      </p:cBhvr>
                                    </p:anim>
                                  </p:childTnLst>
                                  <p:subTnLst>
                                    <p:animClr clrSpc="rgb" dir="cw">
                                      <p:cBhvr override="childStyle">
                                        <p:cTn dur="1" fill="hold" display="0" masterRel="nextClick" afterEffect="1"/>
                                        <p:tgtEl>
                                          <p:spTgt spid="159747">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59747">
                                            <p:txEl>
                                              <p:pRg st="2" end="2"/>
                                            </p:txEl>
                                          </p:spTgt>
                                        </p:tgtEl>
                                        <p:attrNameLst>
                                          <p:attrName>style.visibility</p:attrName>
                                        </p:attrNameLst>
                                      </p:cBhvr>
                                      <p:to>
                                        <p:strVal val="visible"/>
                                      </p:to>
                                    </p:set>
                                    <p:anim to="" calcmode="lin" valueType="num">
                                      <p:cBhvr>
                                        <p:cTn id="17" dur="1" fill="hold"/>
                                        <p:tgtEl>
                                          <p:spTgt spid="159747">
                                            <p:txEl>
                                              <p:pRg st="2" end="2"/>
                                            </p:txEl>
                                          </p:spTgt>
                                        </p:tgtEl>
                                        <p:attrNameLst>
                                          <p:attrName/>
                                        </p:attrNameLst>
                                      </p:cBhvr>
                                    </p:anim>
                                  </p:childTnLst>
                                  <p:subTnLst>
                                    <p:animClr clrSpc="rgb" dir="cw">
                                      <p:cBhvr override="childStyle">
                                        <p:cTn dur="1" fill="hold" display="0" masterRel="nextClick" afterEffect="1"/>
                                        <p:tgtEl>
                                          <p:spTgt spid="159747">
                                            <p:txEl>
                                              <p:pRg st="2" end="2"/>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59747">
                                            <p:txEl>
                                              <p:pRg st="3" end="3"/>
                                            </p:txEl>
                                          </p:spTgt>
                                        </p:tgtEl>
                                        <p:attrNameLst>
                                          <p:attrName>style.visibility</p:attrName>
                                        </p:attrNameLst>
                                      </p:cBhvr>
                                      <p:to>
                                        <p:strVal val="visible"/>
                                      </p:to>
                                    </p:set>
                                    <p:anim to="" calcmode="lin" valueType="num">
                                      <p:cBhvr>
                                        <p:cTn id="22" dur="1" fill="hold"/>
                                        <p:tgtEl>
                                          <p:spTgt spid="159747">
                                            <p:txEl>
                                              <p:pRg st="3" end="3"/>
                                            </p:txEl>
                                          </p:spTgt>
                                        </p:tgtEl>
                                        <p:attrNameLst>
                                          <p:attrName/>
                                        </p:attrNameLst>
                                      </p:cBhvr>
                                    </p:anim>
                                  </p:childTnLst>
                                  <p:subTnLst>
                                    <p:animClr clrSpc="rgb" dir="cw">
                                      <p:cBhvr override="childStyle">
                                        <p:cTn dur="1" fill="hold" display="0" masterRel="nextClick" afterEffect="1"/>
                                        <p:tgtEl>
                                          <p:spTgt spid="159747">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smtClean="0"/>
              <a:t>Signs</a:t>
            </a:r>
            <a:endParaRPr lang="en-US" dirty="0" smtClean="0"/>
          </a:p>
        </p:txBody>
      </p:sp>
      <p:sp>
        <p:nvSpPr>
          <p:cNvPr id="161795" name="Rectangle 3"/>
          <p:cNvSpPr>
            <a:spLocks noGrp="1" noChangeArrowheads="1"/>
          </p:cNvSpPr>
          <p:nvPr>
            <p:ph idx="1"/>
          </p:nvPr>
        </p:nvSpPr>
        <p:spPr/>
        <p:txBody>
          <a:bodyPr/>
          <a:lstStyle/>
          <a:p>
            <a:pPr lvl="0"/>
            <a:r>
              <a:rPr lang="en-US" smtClean="0"/>
              <a:t>Loss of energy</a:t>
            </a:r>
          </a:p>
          <a:p>
            <a:pPr lvl="0"/>
            <a:r>
              <a:rPr lang="en-US" smtClean="0"/>
              <a:t>Feelings of worthlessness</a:t>
            </a:r>
          </a:p>
          <a:p>
            <a:pPr lvl="0"/>
            <a:r>
              <a:rPr lang="en-US" smtClean="0"/>
              <a:t>Difficulty concentrating</a:t>
            </a:r>
          </a:p>
          <a:p>
            <a:pPr lvl="0"/>
            <a:r>
              <a:rPr lang="en-US" smtClean="0"/>
              <a:t>Repeated thoughts of suicide</a:t>
            </a:r>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1795">
                                            <p:txEl>
                                              <p:pRg st="0" end="0"/>
                                            </p:txEl>
                                          </p:spTgt>
                                        </p:tgtEl>
                                        <p:attrNameLst>
                                          <p:attrName>style.visibility</p:attrName>
                                        </p:attrNameLst>
                                      </p:cBhvr>
                                      <p:to>
                                        <p:strVal val="visible"/>
                                      </p:to>
                                    </p:set>
                                    <p:anim to="" calcmode="lin" valueType="num">
                                      <p:cBhvr>
                                        <p:cTn id="7" dur="1" fill="hold"/>
                                        <p:tgtEl>
                                          <p:spTgt spid="161795">
                                            <p:txEl>
                                              <p:pRg st="0" end="0"/>
                                            </p:txEl>
                                          </p:spTgt>
                                        </p:tgtEl>
                                        <p:attrNameLst>
                                          <p:attrName/>
                                        </p:attrNameLst>
                                      </p:cBhvr>
                                    </p:anim>
                                  </p:childTnLst>
                                  <p:subTnLst>
                                    <p:animClr clrSpc="rgb" dir="cw">
                                      <p:cBhvr override="childStyle">
                                        <p:cTn dur="1" fill="hold" display="0" masterRel="nextClick" afterEffect="1"/>
                                        <p:tgtEl>
                                          <p:spTgt spid="161795">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1795">
                                            <p:txEl>
                                              <p:pRg st="1" end="1"/>
                                            </p:txEl>
                                          </p:spTgt>
                                        </p:tgtEl>
                                        <p:attrNameLst>
                                          <p:attrName>style.visibility</p:attrName>
                                        </p:attrNameLst>
                                      </p:cBhvr>
                                      <p:to>
                                        <p:strVal val="visible"/>
                                      </p:to>
                                    </p:set>
                                    <p:anim to="" calcmode="lin" valueType="num">
                                      <p:cBhvr>
                                        <p:cTn id="12" dur="1" fill="hold"/>
                                        <p:tgtEl>
                                          <p:spTgt spid="161795">
                                            <p:txEl>
                                              <p:pRg st="1" end="1"/>
                                            </p:txEl>
                                          </p:spTgt>
                                        </p:tgtEl>
                                        <p:attrNameLst>
                                          <p:attrName/>
                                        </p:attrNameLst>
                                      </p:cBhvr>
                                    </p:anim>
                                  </p:childTnLst>
                                  <p:subTnLst>
                                    <p:animClr clrSpc="rgb" dir="cw">
                                      <p:cBhvr override="childStyle">
                                        <p:cTn dur="1" fill="hold" display="0" masterRel="nextClick" afterEffect="1"/>
                                        <p:tgtEl>
                                          <p:spTgt spid="161795">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1795">
                                            <p:txEl>
                                              <p:pRg st="2" end="2"/>
                                            </p:txEl>
                                          </p:spTgt>
                                        </p:tgtEl>
                                        <p:attrNameLst>
                                          <p:attrName>style.visibility</p:attrName>
                                        </p:attrNameLst>
                                      </p:cBhvr>
                                      <p:to>
                                        <p:strVal val="visible"/>
                                      </p:to>
                                    </p:set>
                                    <p:anim to="" calcmode="lin" valueType="num">
                                      <p:cBhvr>
                                        <p:cTn id="17" dur="1" fill="hold"/>
                                        <p:tgtEl>
                                          <p:spTgt spid="161795">
                                            <p:txEl>
                                              <p:pRg st="2" end="2"/>
                                            </p:txEl>
                                          </p:spTgt>
                                        </p:tgtEl>
                                        <p:attrNameLst>
                                          <p:attrName/>
                                        </p:attrNameLst>
                                      </p:cBhvr>
                                    </p:anim>
                                  </p:childTnLst>
                                  <p:subTnLst>
                                    <p:animClr clrSpc="rgb" dir="cw">
                                      <p:cBhvr override="childStyle">
                                        <p:cTn dur="1" fill="hold" display="0" masterRel="nextClick" afterEffect="1"/>
                                        <p:tgtEl>
                                          <p:spTgt spid="161795">
                                            <p:txEl>
                                              <p:pRg st="2" end="2"/>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61795">
                                            <p:txEl>
                                              <p:pRg st="3" end="3"/>
                                            </p:txEl>
                                          </p:spTgt>
                                        </p:tgtEl>
                                        <p:attrNameLst>
                                          <p:attrName>style.visibility</p:attrName>
                                        </p:attrNameLst>
                                      </p:cBhvr>
                                      <p:to>
                                        <p:strVal val="visible"/>
                                      </p:to>
                                    </p:set>
                                    <p:anim to="" calcmode="lin" valueType="num">
                                      <p:cBhvr>
                                        <p:cTn id="22" dur="1" fill="hold"/>
                                        <p:tgtEl>
                                          <p:spTgt spid="161795">
                                            <p:txEl>
                                              <p:pRg st="3" end="3"/>
                                            </p:txEl>
                                          </p:spTgt>
                                        </p:tgtEl>
                                        <p:attrNameLst>
                                          <p:attrName/>
                                        </p:attrNameLst>
                                      </p:cBhvr>
                                    </p:anim>
                                  </p:childTnLst>
                                  <p:subTnLst>
                                    <p:animClr clrSpc="rgb" dir="cw">
                                      <p:cBhvr override="childStyle">
                                        <p:cTn dur="1" fill="hold" display="0" masterRel="nextClick" afterEffect="1"/>
                                        <p:tgtEl>
                                          <p:spTgt spid="161795">
                                            <p:txEl>
                                              <p:pRg st="3" end="3"/>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smtClean="0"/>
              <a:t>Signs</a:t>
            </a:r>
            <a:endParaRPr lang="en-US" dirty="0" smtClean="0"/>
          </a:p>
        </p:txBody>
      </p:sp>
      <p:sp>
        <p:nvSpPr>
          <p:cNvPr id="163843" name="Rectangle 3"/>
          <p:cNvSpPr>
            <a:spLocks noGrp="1" noChangeArrowheads="1"/>
          </p:cNvSpPr>
          <p:nvPr>
            <p:ph idx="1"/>
          </p:nvPr>
        </p:nvSpPr>
        <p:spPr/>
        <p:txBody>
          <a:bodyPr/>
          <a:lstStyle/>
          <a:p>
            <a:pPr lvl="0"/>
            <a:r>
              <a:rPr lang="en-US" smtClean="0"/>
              <a:t>Appearance-neglected</a:t>
            </a:r>
          </a:p>
          <a:p>
            <a:pPr lvl="0"/>
            <a:r>
              <a:rPr lang="en-US" smtClean="0"/>
              <a:t>Behavior-fatigue</a:t>
            </a:r>
          </a:p>
          <a:p>
            <a:pPr lvl="0"/>
            <a:r>
              <a:rPr lang="en-US" smtClean="0"/>
              <a:t>Mood/affect-down</a:t>
            </a:r>
          </a:p>
          <a:p>
            <a:pPr lvl="0"/>
            <a:r>
              <a:rPr lang="en-US" smtClean="0"/>
              <a:t>Perceptions/illusions</a:t>
            </a:r>
          </a:p>
          <a:p>
            <a:pPr lvl="0"/>
            <a:r>
              <a:rPr lang="en-US" smtClean="0"/>
              <a:t>Thinking slowed</a:t>
            </a:r>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3">
                                            <p:txEl>
                                              <p:pRg st="0" end="0"/>
                                            </p:txEl>
                                          </p:spTgt>
                                        </p:tgtEl>
                                        <p:attrNameLst>
                                          <p:attrName>style.visibility</p:attrName>
                                        </p:attrNameLst>
                                      </p:cBhvr>
                                      <p:to>
                                        <p:strVal val="visible"/>
                                      </p:to>
                                    </p:set>
                                    <p:anim to="" calcmode="lin" valueType="num">
                                      <p:cBhvr>
                                        <p:cTn id="7" dur="1" fill="hold"/>
                                        <p:tgtEl>
                                          <p:spTgt spid="163843">
                                            <p:txEl>
                                              <p:pRg st="0" end="0"/>
                                            </p:txEl>
                                          </p:spTgt>
                                        </p:tgtEl>
                                        <p:attrNameLst>
                                          <p:attrName/>
                                        </p:attrNameLst>
                                      </p:cBhvr>
                                    </p:anim>
                                  </p:childTnLst>
                                  <p:subTnLst>
                                    <p:animClr clrSpc="rgb" dir="cw">
                                      <p:cBhvr override="childStyle">
                                        <p:cTn dur="1" fill="hold" display="0" masterRel="nextClick" afterEffect="1"/>
                                        <p:tgtEl>
                                          <p:spTgt spid="163843">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43">
                                            <p:txEl>
                                              <p:pRg st="1" end="1"/>
                                            </p:txEl>
                                          </p:spTgt>
                                        </p:tgtEl>
                                        <p:attrNameLst>
                                          <p:attrName>style.visibility</p:attrName>
                                        </p:attrNameLst>
                                      </p:cBhvr>
                                      <p:to>
                                        <p:strVal val="visible"/>
                                      </p:to>
                                    </p:set>
                                    <p:anim to="" calcmode="lin" valueType="num">
                                      <p:cBhvr>
                                        <p:cTn id="12" dur="1" fill="hold"/>
                                        <p:tgtEl>
                                          <p:spTgt spid="163843">
                                            <p:txEl>
                                              <p:pRg st="1" end="1"/>
                                            </p:txEl>
                                          </p:spTgt>
                                        </p:tgtEl>
                                        <p:attrNameLst>
                                          <p:attrName/>
                                        </p:attrNameLst>
                                      </p:cBhvr>
                                    </p:anim>
                                  </p:childTnLst>
                                  <p:subTnLst>
                                    <p:animClr clrSpc="rgb" dir="cw">
                                      <p:cBhvr override="childStyle">
                                        <p:cTn dur="1" fill="hold" display="0" masterRel="nextClick" afterEffect="1"/>
                                        <p:tgtEl>
                                          <p:spTgt spid="163843">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3843">
                                            <p:txEl>
                                              <p:pRg st="2" end="2"/>
                                            </p:txEl>
                                          </p:spTgt>
                                        </p:tgtEl>
                                        <p:attrNameLst>
                                          <p:attrName>style.visibility</p:attrName>
                                        </p:attrNameLst>
                                      </p:cBhvr>
                                      <p:to>
                                        <p:strVal val="visible"/>
                                      </p:to>
                                    </p:set>
                                    <p:anim to="" calcmode="lin" valueType="num">
                                      <p:cBhvr>
                                        <p:cTn id="17" dur="1" fill="hold"/>
                                        <p:tgtEl>
                                          <p:spTgt spid="163843">
                                            <p:txEl>
                                              <p:pRg st="2" end="2"/>
                                            </p:txEl>
                                          </p:spTgt>
                                        </p:tgtEl>
                                        <p:attrNameLst>
                                          <p:attrName/>
                                        </p:attrNameLst>
                                      </p:cBhvr>
                                    </p:anim>
                                  </p:childTnLst>
                                  <p:subTnLst>
                                    <p:animClr clrSpc="rgb" dir="cw">
                                      <p:cBhvr override="childStyle">
                                        <p:cTn dur="1" fill="hold" display="0" masterRel="nextClick" afterEffect="1"/>
                                        <p:tgtEl>
                                          <p:spTgt spid="163843">
                                            <p:txEl>
                                              <p:pRg st="2" end="2"/>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63843">
                                            <p:txEl>
                                              <p:pRg st="3" end="3"/>
                                            </p:txEl>
                                          </p:spTgt>
                                        </p:tgtEl>
                                        <p:attrNameLst>
                                          <p:attrName>style.visibility</p:attrName>
                                        </p:attrNameLst>
                                      </p:cBhvr>
                                      <p:to>
                                        <p:strVal val="visible"/>
                                      </p:to>
                                    </p:set>
                                    <p:anim to="" calcmode="lin" valueType="num">
                                      <p:cBhvr>
                                        <p:cTn id="22" dur="1" fill="hold"/>
                                        <p:tgtEl>
                                          <p:spTgt spid="163843">
                                            <p:txEl>
                                              <p:pRg st="3" end="3"/>
                                            </p:txEl>
                                          </p:spTgt>
                                        </p:tgtEl>
                                        <p:attrNameLst>
                                          <p:attrName/>
                                        </p:attrNameLst>
                                      </p:cBhvr>
                                    </p:anim>
                                  </p:childTnLst>
                                  <p:subTnLst>
                                    <p:animClr clrSpc="rgb" dir="cw">
                                      <p:cBhvr override="childStyle">
                                        <p:cTn dur="1" fill="hold" display="0" masterRel="nextClick" afterEffect="1"/>
                                        <p:tgtEl>
                                          <p:spTgt spid="163843">
                                            <p:txEl>
                                              <p:pRg st="3" end="3"/>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63843">
                                            <p:txEl>
                                              <p:pRg st="4" end="4"/>
                                            </p:txEl>
                                          </p:spTgt>
                                        </p:tgtEl>
                                        <p:attrNameLst>
                                          <p:attrName>style.visibility</p:attrName>
                                        </p:attrNameLst>
                                      </p:cBhvr>
                                      <p:to>
                                        <p:strVal val="visible"/>
                                      </p:to>
                                    </p:set>
                                    <p:anim to="" calcmode="lin" valueType="num">
                                      <p:cBhvr>
                                        <p:cTn id="27" dur="1" fill="hold"/>
                                        <p:tgtEl>
                                          <p:spTgt spid="163843">
                                            <p:txEl>
                                              <p:pRg st="4" end="4"/>
                                            </p:txEl>
                                          </p:spTgt>
                                        </p:tgtEl>
                                        <p:attrNameLst>
                                          <p:attrName/>
                                        </p:attrNameLst>
                                      </p:cBhvr>
                                    </p:anim>
                                  </p:childTnLst>
                                  <p:subTnLst>
                                    <p:animClr clrSpc="rgb" dir="cw">
                                      <p:cBhvr override="childStyle">
                                        <p:cTn dur="1" fill="hold" display="0" masterRel="nextClick" afterEffect="1"/>
                                        <p:tgtEl>
                                          <p:spTgt spid="163843">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Situational Precipitators</a:t>
            </a:r>
            <a:endParaRPr lang="en-US" dirty="0" smtClean="0"/>
          </a:p>
        </p:txBody>
      </p:sp>
      <p:sp>
        <p:nvSpPr>
          <p:cNvPr id="65539" name="Rectangle 3"/>
          <p:cNvSpPr>
            <a:spLocks noGrp="1" noChangeArrowheads="1"/>
          </p:cNvSpPr>
          <p:nvPr>
            <p:ph idx="1"/>
          </p:nvPr>
        </p:nvSpPr>
        <p:spPr/>
        <p:txBody>
          <a:bodyPr>
            <a:normAutofit fontScale="85000" lnSpcReduction="20000"/>
          </a:bodyPr>
          <a:lstStyle/>
          <a:p>
            <a:pPr lvl="0"/>
            <a:r>
              <a:rPr lang="en-US" smtClean="0"/>
              <a:t>Being terminated or an IA investigation</a:t>
            </a:r>
          </a:p>
          <a:p>
            <a:pPr lvl="0"/>
            <a:r>
              <a:rPr lang="en-US" smtClean="0"/>
              <a:t>Recent unwanted move</a:t>
            </a:r>
          </a:p>
          <a:p>
            <a:pPr lvl="0"/>
            <a:r>
              <a:rPr lang="en-US" smtClean="0"/>
              <a:t>Loss of any major relationship (red flag)</a:t>
            </a:r>
          </a:p>
          <a:p>
            <a:pPr lvl="0"/>
            <a:r>
              <a:rPr lang="en-US" smtClean="0"/>
              <a:t>Death of a close loved one or cherished friend especially if by suicide</a:t>
            </a:r>
          </a:p>
          <a:p>
            <a:pPr lvl="0"/>
            <a:r>
              <a:rPr lang="en-US" smtClean="0"/>
              <a:t>Diagnosis of a serious or terminal illness</a:t>
            </a:r>
          </a:p>
          <a:p>
            <a:pPr lvl="0"/>
            <a:r>
              <a:rPr lang="en-US" smtClean="0"/>
              <a:t>Sudden unexpected loss of freedom/fear of punishment</a:t>
            </a:r>
          </a:p>
          <a:p>
            <a:pPr lvl="0"/>
            <a:r>
              <a:rPr lang="en-US" smtClean="0"/>
              <a:t>Anticipated loss of financial security</a:t>
            </a:r>
          </a:p>
          <a:p>
            <a:pPr lvl="0"/>
            <a:r>
              <a:rPr lang="en-US" smtClean="0"/>
              <a:t>Loss of a cherished therapist or counselor</a:t>
            </a:r>
          </a:p>
          <a:p>
            <a:pPr lvl="0"/>
            <a:r>
              <a:rPr lang="en-US" smtClean="0"/>
              <a:t>A fear of becoming a burden to others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 calcmode="lin" valueType="num">
                                      <p:cBhvr additive="base">
                                        <p:cTn id="31"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 calcmode="lin" valueType="num">
                                      <p:cBhvr additive="base">
                                        <p:cTn id="37" dur="500" fill="hold"/>
                                        <p:tgtEl>
                                          <p:spTgt spid="655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5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65539">
                                            <p:txEl>
                                              <p:pRg st="6" end="6"/>
                                            </p:txEl>
                                          </p:spTgt>
                                        </p:tgtEl>
                                        <p:attrNameLst>
                                          <p:attrName>style.visibility</p:attrName>
                                        </p:attrNameLst>
                                      </p:cBhvr>
                                      <p:to>
                                        <p:strVal val="visible"/>
                                      </p:to>
                                    </p:set>
                                    <p:anim calcmode="lin" valueType="num">
                                      <p:cBhvr additive="base">
                                        <p:cTn id="43" dur="500" fill="hold"/>
                                        <p:tgtEl>
                                          <p:spTgt spid="655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55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65539">
                                            <p:txEl>
                                              <p:pRg st="7" end="7"/>
                                            </p:txEl>
                                          </p:spTgt>
                                        </p:tgtEl>
                                        <p:attrNameLst>
                                          <p:attrName>style.visibility</p:attrName>
                                        </p:attrNameLst>
                                      </p:cBhvr>
                                      <p:to>
                                        <p:strVal val="visible"/>
                                      </p:to>
                                    </p:set>
                                    <p:anim calcmode="lin" valueType="num">
                                      <p:cBhvr additive="base">
                                        <p:cTn id="49" dur="500" fill="hold"/>
                                        <p:tgtEl>
                                          <p:spTgt spid="6553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55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65539">
                                            <p:txEl>
                                              <p:pRg st="8" end="8"/>
                                            </p:txEl>
                                          </p:spTgt>
                                        </p:tgtEl>
                                        <p:attrNameLst>
                                          <p:attrName>style.visibility</p:attrName>
                                        </p:attrNameLst>
                                      </p:cBhvr>
                                      <p:to>
                                        <p:strVal val="visible"/>
                                      </p:to>
                                    </p:set>
                                    <p:anim calcmode="lin" valueType="num">
                                      <p:cBhvr additive="base">
                                        <p:cTn id="55" dur="500" fill="hold"/>
                                        <p:tgtEl>
                                          <p:spTgt spid="6553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55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
            <a:ext cx="8229600" cy="1363662"/>
          </a:xfrm>
        </p:spPr>
        <p:txBody>
          <a:bodyPr>
            <a:normAutofit/>
          </a:bodyPr>
          <a:lstStyle/>
          <a:p>
            <a:r>
              <a:rPr lang="en-US" b="0" dirty="0" smtClean="0"/>
              <a:t>Acknowledgements</a:t>
            </a:r>
            <a:endParaRPr lang="en-US" dirty="0"/>
          </a:p>
        </p:txBody>
      </p:sp>
      <p:sp>
        <p:nvSpPr>
          <p:cNvPr id="3" name="Content Placeholder 2"/>
          <p:cNvSpPr>
            <a:spLocks noGrp="1"/>
          </p:cNvSpPr>
          <p:nvPr>
            <p:ph idx="1"/>
          </p:nvPr>
        </p:nvSpPr>
        <p:spPr>
          <a:xfrm>
            <a:off x="1158240" y="1173480"/>
            <a:ext cx="7787640" cy="5013960"/>
          </a:xfrm>
        </p:spPr>
        <p:txBody>
          <a:bodyPr>
            <a:noAutofit/>
          </a:bodyPr>
          <a:lstStyle/>
          <a:p>
            <a:pPr marL="60325" indent="-60325">
              <a:buNone/>
            </a:pPr>
            <a:r>
              <a:rPr lang="en-US" sz="2500" dirty="0" smtClean="0">
                <a:latin typeface="+mj-lt"/>
              </a:rPr>
              <a:t> </a:t>
            </a:r>
            <a:r>
              <a:rPr lang="en-US" sz="2500" dirty="0">
                <a:latin typeface="+mj-lt"/>
              </a:rPr>
              <a:t>This training would not be possible without the </a:t>
            </a:r>
            <a:r>
              <a:rPr lang="en-US" sz="2500" dirty="0" smtClean="0">
                <a:latin typeface="+mj-lt"/>
              </a:rPr>
              <a:t>contributions of </a:t>
            </a:r>
            <a:r>
              <a:rPr lang="en-US" sz="2500" dirty="0">
                <a:latin typeface="+mj-lt"/>
              </a:rPr>
              <a:t>the following individuals:</a:t>
            </a:r>
          </a:p>
          <a:p>
            <a:r>
              <a:rPr lang="en-US" sz="2500" dirty="0">
                <a:latin typeface="+mj-lt"/>
              </a:rPr>
              <a:t>Lt. Joshua Thomas Acker</a:t>
            </a:r>
          </a:p>
          <a:p>
            <a:r>
              <a:rPr lang="en-US" sz="2500" dirty="0">
                <a:latin typeface="+mj-lt"/>
              </a:rPr>
              <a:t>Thomas </a:t>
            </a:r>
            <a:r>
              <a:rPr lang="en-US" sz="2500" dirty="0" err="1">
                <a:latin typeface="+mj-lt"/>
              </a:rPr>
              <a:t>Gillan</a:t>
            </a:r>
            <a:endParaRPr lang="en-US" sz="2500" dirty="0">
              <a:latin typeface="+mj-lt"/>
            </a:endParaRPr>
          </a:p>
          <a:p>
            <a:r>
              <a:rPr lang="en-US" sz="2500" dirty="0">
                <a:latin typeface="+mj-lt"/>
              </a:rPr>
              <a:t>Dell P. Hackett</a:t>
            </a:r>
          </a:p>
          <a:p>
            <a:r>
              <a:rPr lang="en-US" sz="2500" dirty="0">
                <a:latin typeface="+mj-lt"/>
              </a:rPr>
              <a:t>Eileen LaHaie, </a:t>
            </a:r>
            <a:r>
              <a:rPr lang="en-US" sz="2500" dirty="0" err="1">
                <a:latin typeface="+mj-lt"/>
              </a:rPr>
              <a:t>CPSI</a:t>
            </a:r>
            <a:r>
              <a:rPr lang="en-US" sz="2500" dirty="0">
                <a:latin typeface="+mj-lt"/>
              </a:rPr>
              <a:t> Executive Director</a:t>
            </a:r>
          </a:p>
          <a:p>
            <a:r>
              <a:rPr lang="en-US" sz="2500" dirty="0">
                <a:latin typeface="+mj-lt"/>
              </a:rPr>
              <a:t>Laura Heisler, Coordinator</a:t>
            </a:r>
          </a:p>
          <a:p>
            <a:r>
              <a:rPr lang="en-US" sz="2500" dirty="0">
                <a:latin typeface="+mj-lt"/>
              </a:rPr>
              <a:t>Andy O’Hara</a:t>
            </a:r>
          </a:p>
          <a:p>
            <a:r>
              <a:rPr lang="en-US" sz="2500" dirty="0">
                <a:latin typeface="+mj-lt"/>
              </a:rPr>
              <a:t>Carlene Peterson, </a:t>
            </a:r>
            <a:r>
              <a:rPr lang="en-US" sz="2500" dirty="0" err="1">
                <a:latin typeface="+mj-lt"/>
              </a:rPr>
              <a:t>Ed.D</a:t>
            </a:r>
            <a:r>
              <a:rPr lang="en-US" sz="2500" dirty="0">
                <a:latin typeface="+mj-lt"/>
              </a:rPr>
              <a:t>. Curriculum Designer </a:t>
            </a:r>
          </a:p>
          <a:p>
            <a:r>
              <a:rPr lang="en-US" sz="2500" dirty="0">
                <a:latin typeface="+mj-lt"/>
              </a:rPr>
              <a:t>Donna Schulz</a:t>
            </a:r>
          </a:p>
          <a:p>
            <a:r>
              <a:rPr lang="en-US" sz="2500" dirty="0">
                <a:latin typeface="+mj-lt"/>
              </a:rPr>
              <a:t>James D. Sewell, Ph.D.</a:t>
            </a:r>
          </a:p>
          <a:p>
            <a:r>
              <a:rPr lang="en-US" sz="2500" dirty="0">
                <a:latin typeface="+mj-lt"/>
              </a:rPr>
              <a:t>John </a:t>
            </a:r>
            <a:r>
              <a:rPr lang="en-US" sz="2500" dirty="0" err="1">
                <a:latin typeface="+mj-lt"/>
              </a:rPr>
              <a:t>Violanti</a:t>
            </a:r>
            <a:r>
              <a:rPr lang="en-US" sz="2500" dirty="0">
                <a:latin typeface="+mj-lt"/>
              </a:rPr>
              <a:t>, Ph.D.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Direct Verbal Clues</a:t>
            </a:r>
            <a:endParaRPr lang="en-US" dirty="0" smtClean="0"/>
          </a:p>
        </p:txBody>
      </p:sp>
      <p:sp>
        <p:nvSpPr>
          <p:cNvPr id="62467" name="Rectangle 3"/>
          <p:cNvSpPr>
            <a:spLocks noGrp="1" noChangeArrowheads="1"/>
          </p:cNvSpPr>
          <p:nvPr>
            <p:ph idx="1"/>
          </p:nvPr>
        </p:nvSpPr>
        <p:spPr/>
        <p:txBody>
          <a:bodyPr/>
          <a:lstStyle/>
          <a:p>
            <a:pPr lvl="0"/>
            <a:r>
              <a:rPr lang="en-US" smtClean="0"/>
              <a:t>“I’ve decided to kill myself.”</a:t>
            </a:r>
          </a:p>
          <a:p>
            <a:pPr lvl="0"/>
            <a:r>
              <a:rPr lang="en-US" smtClean="0"/>
              <a:t>“I wish I were dead.”</a:t>
            </a:r>
          </a:p>
          <a:p>
            <a:pPr lvl="0"/>
            <a:r>
              <a:rPr lang="en-US" smtClean="0"/>
              <a:t>“I’m going to commit suicide.”</a:t>
            </a:r>
          </a:p>
          <a:p>
            <a:pPr lvl="0"/>
            <a:r>
              <a:rPr lang="en-US" smtClean="0"/>
              <a:t>“I’m going to end it all.”</a:t>
            </a:r>
          </a:p>
          <a:p>
            <a:pPr lvl="0"/>
            <a:r>
              <a:rPr lang="en-US" smtClean="0"/>
              <a:t>“If (such and such) doesn’t happen I’m going to kill myself</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additive="base">
                                        <p:cTn id="19" dur="500" fill="hold"/>
                                        <p:tgtEl>
                                          <p:spTgt spid="6246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2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anim calcmode="lin" valueType="num">
                                      <p:cBhvr additive="base">
                                        <p:cTn id="25" dur="500" fill="hold"/>
                                        <p:tgtEl>
                                          <p:spTgt spid="6246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24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2467">
                                            <p:txEl>
                                              <p:pRg st="4" end="4"/>
                                            </p:txEl>
                                          </p:spTgt>
                                        </p:tgtEl>
                                        <p:attrNameLst>
                                          <p:attrName>style.visibility</p:attrName>
                                        </p:attrNameLst>
                                      </p:cBhvr>
                                      <p:to>
                                        <p:strVal val="visible"/>
                                      </p:to>
                                    </p:set>
                                    <p:anim calcmode="lin" valueType="num">
                                      <p:cBhvr additive="base">
                                        <p:cTn id="31" dur="500" fill="hold"/>
                                        <p:tgtEl>
                                          <p:spTgt spid="6246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24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Indirect or “Coded” Clues</a:t>
            </a:r>
            <a:endParaRPr lang="en-US" dirty="0" smtClean="0"/>
          </a:p>
        </p:txBody>
      </p:sp>
      <p:sp>
        <p:nvSpPr>
          <p:cNvPr id="63491" name="Rectangle 3"/>
          <p:cNvSpPr>
            <a:spLocks noGrp="1" noChangeArrowheads="1"/>
          </p:cNvSpPr>
          <p:nvPr>
            <p:ph idx="1"/>
          </p:nvPr>
        </p:nvSpPr>
        <p:spPr/>
        <p:txBody>
          <a:bodyPr>
            <a:normAutofit lnSpcReduction="10000"/>
          </a:bodyPr>
          <a:lstStyle/>
          <a:p>
            <a:r>
              <a:rPr lang="en-US" smtClean="0"/>
              <a:t>“I’m so tired of life I just can’t go on.”</a:t>
            </a:r>
          </a:p>
          <a:p>
            <a:r>
              <a:rPr lang="en-US" smtClean="0"/>
              <a:t>“My family would be better off without me.”</a:t>
            </a:r>
          </a:p>
          <a:p>
            <a:r>
              <a:rPr lang="en-US" smtClean="0"/>
              <a:t>“Who cares if I’m dead anyway.”</a:t>
            </a:r>
          </a:p>
          <a:p>
            <a:r>
              <a:rPr lang="en-US" smtClean="0"/>
              <a:t>“I just want out.”</a:t>
            </a:r>
          </a:p>
          <a:p>
            <a:r>
              <a:rPr lang="en-US" smtClean="0"/>
              <a:t>“I won’t be around much longer.”</a:t>
            </a:r>
          </a:p>
          <a:p>
            <a:r>
              <a:rPr lang="en-US" smtClean="0"/>
              <a:t>“Pretty soon you won’t have to worry about me.”</a:t>
            </a:r>
          </a:p>
          <a:p>
            <a:r>
              <a:rPr lang="en-US" smtClean="0"/>
              <a:t>“I’m worth more dead than alive.”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 calcmode="lin" valueType="num">
                                      <p:cBhvr additive="base">
                                        <p:cTn id="37" dur="5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34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3491">
                                            <p:txEl>
                                              <p:pRg st="6" end="6"/>
                                            </p:txEl>
                                          </p:spTgt>
                                        </p:tgtEl>
                                        <p:attrNameLst>
                                          <p:attrName>style.visibility</p:attrName>
                                        </p:attrNameLst>
                                      </p:cBhvr>
                                      <p:to>
                                        <p:strVal val="visible"/>
                                      </p:to>
                                    </p:set>
                                    <p:anim calcmode="lin" valueType="num">
                                      <p:cBhvr additive="base">
                                        <p:cTn id="43" dur="5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34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Behavioral Clues</a:t>
            </a:r>
            <a:endParaRPr lang="en-US" dirty="0" smtClean="0"/>
          </a:p>
        </p:txBody>
      </p:sp>
      <p:sp>
        <p:nvSpPr>
          <p:cNvPr id="64515" name="Rectangle 3"/>
          <p:cNvSpPr>
            <a:spLocks noGrp="1" noChangeArrowheads="1"/>
          </p:cNvSpPr>
          <p:nvPr>
            <p:ph idx="1"/>
          </p:nvPr>
        </p:nvSpPr>
        <p:spPr/>
        <p:txBody>
          <a:bodyPr>
            <a:normAutofit fontScale="92500" lnSpcReduction="10000"/>
          </a:bodyPr>
          <a:lstStyle/>
          <a:p>
            <a:pPr lvl="0"/>
            <a:r>
              <a:rPr lang="en-US" smtClean="0"/>
              <a:t>Any previous suicide attempt</a:t>
            </a:r>
          </a:p>
          <a:p>
            <a:pPr lvl="0"/>
            <a:r>
              <a:rPr lang="en-US" smtClean="0"/>
              <a:t>Stockpiling pills</a:t>
            </a:r>
          </a:p>
          <a:p>
            <a:pPr lvl="0"/>
            <a:r>
              <a:rPr lang="en-US" smtClean="0"/>
              <a:t>Co-occuring depression, moodiness, hopelessness</a:t>
            </a:r>
          </a:p>
          <a:p>
            <a:pPr lvl="0"/>
            <a:r>
              <a:rPr lang="en-US" smtClean="0"/>
              <a:t>Putting personal affairs in order</a:t>
            </a:r>
          </a:p>
          <a:p>
            <a:pPr lvl="0"/>
            <a:r>
              <a:rPr lang="en-US" smtClean="0"/>
              <a:t>Giving away prized possessions</a:t>
            </a:r>
          </a:p>
          <a:p>
            <a:pPr lvl="0"/>
            <a:r>
              <a:rPr lang="en-US" smtClean="0"/>
              <a:t>Sudden interest or disinterest in religion</a:t>
            </a:r>
          </a:p>
          <a:p>
            <a:pPr lvl="0"/>
            <a:r>
              <a:rPr lang="en-US" smtClean="0"/>
              <a:t>Drug or alcohol abuse or relapse after period of recovery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64515">
                                            <p:txEl>
                                              <p:pRg st="4" end="4"/>
                                            </p:txEl>
                                          </p:spTgt>
                                        </p:tgtEl>
                                        <p:attrNameLst>
                                          <p:attrName>style.visibility</p:attrName>
                                        </p:attrNameLst>
                                      </p:cBhvr>
                                      <p:to>
                                        <p:strVal val="visible"/>
                                      </p:to>
                                    </p:set>
                                    <p:anim calcmode="lin" valueType="num">
                                      <p:cBhvr additive="base">
                                        <p:cTn id="31" dur="500" fill="hold"/>
                                        <p:tgtEl>
                                          <p:spTgt spid="6451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45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64515">
                                            <p:txEl>
                                              <p:pRg st="5" end="5"/>
                                            </p:txEl>
                                          </p:spTgt>
                                        </p:tgtEl>
                                        <p:attrNameLst>
                                          <p:attrName>style.visibility</p:attrName>
                                        </p:attrNameLst>
                                      </p:cBhvr>
                                      <p:to>
                                        <p:strVal val="visible"/>
                                      </p:to>
                                    </p:set>
                                    <p:anim calcmode="lin" valueType="num">
                                      <p:cBhvr additive="base">
                                        <p:cTn id="37" dur="500" fill="hold"/>
                                        <p:tgtEl>
                                          <p:spTgt spid="6451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45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64515">
                                            <p:txEl>
                                              <p:pRg st="6" end="6"/>
                                            </p:txEl>
                                          </p:spTgt>
                                        </p:tgtEl>
                                        <p:attrNameLst>
                                          <p:attrName>style.visibility</p:attrName>
                                        </p:attrNameLst>
                                      </p:cBhvr>
                                      <p:to>
                                        <p:strVal val="visible"/>
                                      </p:to>
                                    </p:set>
                                    <p:anim calcmode="lin" valueType="num">
                                      <p:cBhvr additive="base">
                                        <p:cTn id="43" dur="500" fill="hold"/>
                                        <p:tgtEl>
                                          <p:spTgt spid="6451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45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Don’t Ignore These Behaviors </a:t>
            </a:r>
            <a:endParaRPr lang="en-US" dirty="0" smtClean="0"/>
          </a:p>
        </p:txBody>
      </p:sp>
      <p:sp>
        <p:nvSpPr>
          <p:cNvPr id="33795" name="Rectangle 3"/>
          <p:cNvSpPr>
            <a:spLocks noGrp="1" noChangeArrowheads="1"/>
          </p:cNvSpPr>
          <p:nvPr>
            <p:ph idx="1"/>
          </p:nvPr>
        </p:nvSpPr>
        <p:spPr/>
        <p:txBody>
          <a:bodyPr>
            <a:normAutofit fontScale="92500" lnSpcReduction="10000"/>
          </a:bodyPr>
          <a:lstStyle/>
          <a:p>
            <a:pPr lvl="0"/>
            <a:r>
              <a:rPr lang="en-US" dirty="0" smtClean="0"/>
              <a:t>May be more aggressive when handling serious calls or situations – risk-taking behavior</a:t>
            </a:r>
          </a:p>
          <a:p>
            <a:pPr lvl="0"/>
            <a:r>
              <a:rPr lang="en-US" dirty="0" smtClean="0"/>
              <a:t>Seems more agitated or nervous</a:t>
            </a:r>
          </a:p>
          <a:p>
            <a:pPr lvl="0"/>
            <a:r>
              <a:rPr lang="en-US" dirty="0" smtClean="0"/>
              <a:t>Sends letters or communications to close friends outlining wishes if, “something happens to me.” </a:t>
            </a:r>
          </a:p>
          <a:p>
            <a:pPr lvl="0"/>
            <a:r>
              <a:rPr lang="en-US" dirty="0" smtClean="0"/>
              <a:t>Seems to lose their love of the profession;  becomes disillusioned</a:t>
            </a:r>
          </a:p>
          <a:p>
            <a:pPr lvl="0"/>
            <a:r>
              <a:rPr lang="en-US" dirty="0" smtClean="0"/>
              <a:t>Gives away possessions</a:t>
            </a:r>
          </a:p>
          <a:p>
            <a:pPr lvl="0"/>
            <a:r>
              <a:rPr lang="en-US" dirty="0" smtClean="0"/>
              <a:t>Has tried to commit suicide before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Suicide Clues and Warning Signs</a:t>
            </a:r>
            <a:endParaRPr lang="en-US" dirty="0" smtClean="0"/>
          </a:p>
        </p:txBody>
      </p:sp>
      <p:sp>
        <p:nvSpPr>
          <p:cNvPr id="59395" name="Rectangle 3"/>
          <p:cNvSpPr>
            <a:spLocks noGrp="1" noChangeArrowheads="1"/>
          </p:cNvSpPr>
          <p:nvPr>
            <p:ph idx="1"/>
          </p:nvPr>
        </p:nvSpPr>
        <p:spPr/>
        <p:txBody>
          <a:bodyPr/>
          <a:lstStyle/>
          <a:p>
            <a:pPr marL="0" lvl="0" indent="0">
              <a:buNone/>
            </a:pPr>
            <a:endParaRPr lang="en-US" dirty="0" smtClean="0"/>
          </a:p>
          <a:p>
            <a:pPr marL="0" lvl="0" indent="0" algn="ctr">
              <a:buNone/>
            </a:pPr>
            <a:r>
              <a:rPr lang="en-US" sz="4000" dirty="0" smtClean="0"/>
              <a:t>The more clues and signs observed, the greater the risk.</a:t>
            </a:r>
          </a:p>
          <a:p>
            <a:pPr marL="0" lvl="0" indent="0" algn="ctr">
              <a:buNone/>
            </a:pPr>
            <a:r>
              <a:rPr lang="en-US" sz="4000" dirty="0" smtClean="0"/>
              <a:t>Take all signs </a:t>
            </a:r>
            <a:r>
              <a:rPr lang="en-US" sz="4000" b="1" i="1" u="sng" dirty="0" smtClean="0"/>
              <a:t>seriously</a:t>
            </a:r>
            <a:r>
              <a:rPr lang="en-US" sz="4000" dirty="0" smtClean="0"/>
              <a:t>.</a:t>
            </a:r>
            <a:endParaRPr lang="en-US" sz="4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Intervention Strategies</a:t>
            </a:r>
            <a:endParaRPr lang="en-US" dirty="0"/>
          </a:p>
        </p:txBody>
      </p:sp>
      <p:sp>
        <p:nvSpPr>
          <p:cNvPr id="3" name="Content Placeholder 2"/>
          <p:cNvSpPr>
            <a:spLocks noGrp="1"/>
          </p:cNvSpPr>
          <p:nvPr>
            <p:ph type="subTitle" idx="1"/>
          </p:nvPr>
        </p:nvSpPr>
        <p:spPr/>
        <p:txBody>
          <a:bodyPr/>
          <a:lstStyle/>
          <a:p>
            <a:pPr lvl="0"/>
            <a:r>
              <a:rPr lang="en-US" smtClean="0"/>
              <a:t>A.I.D. L.I.F.E.</a:t>
            </a:r>
          </a:p>
          <a:p>
            <a:pPr lvl="0"/>
            <a:r>
              <a:rPr lang="en-US" smtClean="0"/>
              <a:t>QPR</a:t>
            </a:r>
          </a:p>
          <a:p>
            <a:pPr lvl="0"/>
            <a:r>
              <a:rPr lang="en-US" smtClean="0"/>
              <a:t>Peer Support Program</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AID LIFE In-Service Training</a:t>
            </a:r>
            <a:endParaRPr lang="en-US" dirty="0" smtClean="0"/>
          </a:p>
        </p:txBody>
      </p:sp>
      <p:sp>
        <p:nvSpPr>
          <p:cNvPr id="51203" name="Rectangle 3"/>
          <p:cNvSpPr>
            <a:spLocks noGrp="1" noChangeArrowheads="1"/>
          </p:cNvSpPr>
          <p:nvPr>
            <p:ph idx="1"/>
          </p:nvPr>
        </p:nvSpPr>
        <p:spPr/>
        <p:txBody>
          <a:bodyPr/>
          <a:lstStyle/>
          <a:p>
            <a:pPr lvl="0"/>
            <a:r>
              <a:rPr lang="en-US" smtClean="0"/>
              <a:t>Developed by The Los Angeles County Sheriff’s Department Psychological Services.</a:t>
            </a:r>
          </a:p>
          <a:p>
            <a:pPr lvl="0"/>
            <a:endParaRPr lang="en-US" smtClean="0"/>
          </a:p>
          <a:p>
            <a:pPr lvl="0"/>
            <a:r>
              <a:rPr lang="en-US" smtClean="0"/>
              <a:t>In-Service Training/Roll Call Training.</a:t>
            </a:r>
          </a:p>
          <a:p>
            <a:pPr lvl="0"/>
            <a:endParaRPr lang="en-US" smtClean="0"/>
          </a:p>
          <a:p>
            <a:endParaRPr lang="en-US" smtClean="0"/>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endParaRPr lang="en-US" sz="5400" dirty="0" smtClean="0"/>
          </a:p>
          <a:p>
            <a:pPr algn="ctr">
              <a:buNone/>
            </a:pPr>
            <a:r>
              <a:rPr lang="en-US" sz="6600" b="1" dirty="0" smtClean="0"/>
              <a:t>ROLLING BACK-UP VIDEO</a:t>
            </a:r>
            <a:endParaRPr lang="en-US" sz="66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A.I.D.  L.I.F.E.</a:t>
            </a:r>
            <a:endParaRPr lang="en-US" dirty="0" smtClean="0"/>
          </a:p>
        </p:txBody>
      </p:sp>
      <p:sp>
        <p:nvSpPr>
          <p:cNvPr id="179203" name="Rectangle 3"/>
          <p:cNvSpPr>
            <a:spLocks noGrp="1" noChangeArrowheads="1"/>
          </p:cNvSpPr>
          <p:nvPr>
            <p:ph idx="1"/>
          </p:nvPr>
        </p:nvSpPr>
        <p:spPr>
          <a:xfrm>
            <a:off x="1706880" y="1600200"/>
            <a:ext cx="6979920" cy="4525963"/>
          </a:xfrm>
        </p:spPr>
        <p:txBody>
          <a:bodyPr>
            <a:normAutofit fontScale="77500" lnSpcReduction="20000"/>
          </a:bodyPr>
          <a:lstStyle/>
          <a:p>
            <a:pPr marL="0" lvl="0" indent="0">
              <a:buNone/>
              <a:tabLst>
                <a:tab pos="457200" algn="l"/>
              </a:tabLst>
            </a:pPr>
            <a:r>
              <a:rPr lang="en-US" sz="4400" b="1" dirty="0" smtClean="0"/>
              <a:t>A	</a:t>
            </a:r>
            <a:r>
              <a:rPr lang="en-US" dirty="0" smtClean="0"/>
              <a:t>= ASK</a:t>
            </a:r>
          </a:p>
          <a:p>
            <a:pPr marL="0" lvl="0" indent="0">
              <a:buNone/>
              <a:tabLst>
                <a:tab pos="457200" algn="l"/>
              </a:tabLst>
            </a:pPr>
            <a:r>
              <a:rPr lang="en-US" sz="4400" b="1" dirty="0" smtClean="0"/>
              <a:t> I	</a:t>
            </a:r>
            <a:r>
              <a:rPr lang="en-US" dirty="0" smtClean="0"/>
              <a:t>= INTERVENE</a:t>
            </a:r>
          </a:p>
          <a:p>
            <a:pPr marL="0" lvl="0" indent="0">
              <a:buNone/>
              <a:tabLst>
                <a:tab pos="457200" algn="l"/>
              </a:tabLst>
            </a:pPr>
            <a:r>
              <a:rPr lang="en-US" sz="4800" b="1" dirty="0" smtClean="0"/>
              <a:t>D	</a:t>
            </a:r>
            <a:r>
              <a:rPr lang="en-US" dirty="0" smtClean="0"/>
              <a:t>= DON’T KEEP IT A SECRET</a:t>
            </a:r>
          </a:p>
          <a:p>
            <a:pPr marL="0" lvl="0" indent="0">
              <a:buNone/>
              <a:tabLst>
                <a:tab pos="457200" algn="l"/>
              </a:tabLst>
            </a:pPr>
            <a:endParaRPr lang="en-US" dirty="0" smtClean="0"/>
          </a:p>
          <a:p>
            <a:pPr marL="0" lvl="0" indent="0">
              <a:buNone/>
              <a:tabLst>
                <a:tab pos="457200" algn="l"/>
              </a:tabLst>
            </a:pPr>
            <a:r>
              <a:rPr lang="en-US" sz="4800" b="1" dirty="0" smtClean="0"/>
              <a:t>L	</a:t>
            </a:r>
            <a:r>
              <a:rPr lang="en-US" dirty="0" smtClean="0"/>
              <a:t>= LOCATE HELP</a:t>
            </a:r>
          </a:p>
          <a:p>
            <a:pPr marL="0" lvl="0" indent="0">
              <a:buNone/>
              <a:tabLst>
                <a:tab pos="457200" algn="l"/>
              </a:tabLst>
            </a:pPr>
            <a:r>
              <a:rPr lang="en-US" sz="4800" b="1" dirty="0" smtClean="0"/>
              <a:t>I	</a:t>
            </a:r>
            <a:r>
              <a:rPr lang="en-US" dirty="0" smtClean="0"/>
              <a:t>= INFORM</a:t>
            </a:r>
          </a:p>
          <a:p>
            <a:pPr marL="0" lvl="0" indent="0">
              <a:buNone/>
              <a:tabLst>
                <a:tab pos="457200" algn="l"/>
              </a:tabLst>
            </a:pPr>
            <a:r>
              <a:rPr lang="en-US" sz="5200" b="1" dirty="0" smtClean="0"/>
              <a:t>F	</a:t>
            </a:r>
            <a:r>
              <a:rPr lang="en-US" dirty="0" smtClean="0"/>
              <a:t>= FIND SOMEONE</a:t>
            </a:r>
          </a:p>
          <a:p>
            <a:pPr marL="0" lvl="0" indent="0">
              <a:buNone/>
              <a:tabLst>
                <a:tab pos="457200" algn="l"/>
              </a:tabLst>
            </a:pPr>
            <a:r>
              <a:rPr lang="en-US" sz="5200" b="1" dirty="0" smtClean="0"/>
              <a:t>E	</a:t>
            </a:r>
            <a:r>
              <a:rPr lang="en-US" dirty="0" smtClean="0"/>
              <a:t>= EXPEDITE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additive="base">
                                        <p:cTn id="7" dur="500" fill="hold"/>
                                        <p:tgtEl>
                                          <p:spTgt spid="179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9203">
                                            <p:txEl>
                                              <p:pRg st="1" end="1"/>
                                            </p:txEl>
                                          </p:spTgt>
                                        </p:tgtEl>
                                        <p:attrNameLst>
                                          <p:attrName>style.visibility</p:attrName>
                                        </p:attrNameLst>
                                      </p:cBhvr>
                                      <p:to>
                                        <p:strVal val="visible"/>
                                      </p:to>
                                    </p:set>
                                    <p:anim calcmode="lin" valueType="num">
                                      <p:cBhvr additive="base">
                                        <p:cTn id="13" dur="500" fill="hold"/>
                                        <p:tgtEl>
                                          <p:spTgt spid="179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9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9203">
                                            <p:txEl>
                                              <p:pRg st="2" end="2"/>
                                            </p:txEl>
                                          </p:spTgt>
                                        </p:tgtEl>
                                        <p:attrNameLst>
                                          <p:attrName>style.visibility</p:attrName>
                                        </p:attrNameLst>
                                      </p:cBhvr>
                                      <p:to>
                                        <p:strVal val="visible"/>
                                      </p:to>
                                    </p:set>
                                    <p:anim calcmode="lin" valueType="num">
                                      <p:cBhvr additive="base">
                                        <p:cTn id="19" dur="500" fill="hold"/>
                                        <p:tgtEl>
                                          <p:spTgt spid="179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9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9203">
                                            <p:txEl>
                                              <p:pRg st="4" end="4"/>
                                            </p:txEl>
                                          </p:spTgt>
                                        </p:tgtEl>
                                        <p:attrNameLst>
                                          <p:attrName>style.visibility</p:attrName>
                                        </p:attrNameLst>
                                      </p:cBhvr>
                                      <p:to>
                                        <p:strVal val="visible"/>
                                      </p:to>
                                    </p:set>
                                    <p:anim calcmode="lin" valueType="num">
                                      <p:cBhvr additive="base">
                                        <p:cTn id="25" dur="500" fill="hold"/>
                                        <p:tgtEl>
                                          <p:spTgt spid="17920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92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9203">
                                            <p:txEl>
                                              <p:pRg st="5" end="5"/>
                                            </p:txEl>
                                          </p:spTgt>
                                        </p:tgtEl>
                                        <p:attrNameLst>
                                          <p:attrName>style.visibility</p:attrName>
                                        </p:attrNameLst>
                                      </p:cBhvr>
                                      <p:to>
                                        <p:strVal val="visible"/>
                                      </p:to>
                                    </p:set>
                                    <p:anim calcmode="lin" valueType="num">
                                      <p:cBhvr additive="base">
                                        <p:cTn id="31" dur="500" fill="hold"/>
                                        <p:tgtEl>
                                          <p:spTgt spid="17920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92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9203">
                                            <p:txEl>
                                              <p:pRg st="6" end="6"/>
                                            </p:txEl>
                                          </p:spTgt>
                                        </p:tgtEl>
                                        <p:attrNameLst>
                                          <p:attrName>style.visibility</p:attrName>
                                        </p:attrNameLst>
                                      </p:cBhvr>
                                      <p:to>
                                        <p:strVal val="visible"/>
                                      </p:to>
                                    </p:set>
                                    <p:anim calcmode="lin" valueType="num">
                                      <p:cBhvr additive="base">
                                        <p:cTn id="37" dur="500" fill="hold"/>
                                        <p:tgtEl>
                                          <p:spTgt spid="17920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92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9203">
                                            <p:txEl>
                                              <p:pRg st="7" end="7"/>
                                            </p:txEl>
                                          </p:spTgt>
                                        </p:tgtEl>
                                        <p:attrNameLst>
                                          <p:attrName>style.visibility</p:attrName>
                                        </p:attrNameLst>
                                      </p:cBhvr>
                                      <p:to>
                                        <p:strVal val="visible"/>
                                      </p:to>
                                    </p:set>
                                    <p:anim calcmode="lin" valueType="num">
                                      <p:cBhvr additive="base">
                                        <p:cTn id="43" dur="500" fill="hold"/>
                                        <p:tgtEl>
                                          <p:spTgt spid="17920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920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94678"/>
            <a:ext cx="8229600" cy="1143000"/>
          </a:xfrm>
        </p:spPr>
        <p:txBody>
          <a:bodyPr>
            <a:normAutofit fontScale="90000"/>
          </a:bodyPr>
          <a:lstStyle/>
          <a:p>
            <a:r>
              <a:rPr lang="en-US" dirty="0" smtClean="0"/>
              <a:t>QPR Institute</a:t>
            </a:r>
            <a:br>
              <a:rPr lang="en-US" dirty="0" smtClean="0"/>
            </a:br>
            <a:r>
              <a:rPr lang="en-US" dirty="0" smtClean="0"/>
              <a:t>1-888-726-7926</a:t>
            </a:r>
            <a:br>
              <a:rPr lang="en-US" dirty="0" smtClean="0"/>
            </a:br>
            <a:r>
              <a:rPr lang="en-US" dirty="0" smtClean="0"/>
              <a:t>http://www.qprinstitute.com</a:t>
            </a:r>
          </a:p>
        </p:txBody>
      </p:sp>
      <p:sp>
        <p:nvSpPr>
          <p:cNvPr id="35843" name="Rectangle 3"/>
          <p:cNvSpPr>
            <a:spLocks noGrp="1" noChangeArrowheads="1"/>
          </p:cNvSpPr>
          <p:nvPr>
            <p:ph idx="1"/>
          </p:nvPr>
        </p:nvSpPr>
        <p:spPr>
          <a:xfrm>
            <a:off x="457200" y="2438400"/>
            <a:ext cx="8229600" cy="4525963"/>
          </a:xfrm>
        </p:spPr>
        <p:txBody>
          <a:bodyPr/>
          <a:lstStyle/>
          <a:p>
            <a:pPr lvl="0"/>
            <a:r>
              <a:rPr lang="en-US" dirty="0" smtClean="0"/>
              <a:t>Paul </a:t>
            </a:r>
            <a:r>
              <a:rPr lang="en-US" dirty="0" err="1" smtClean="0"/>
              <a:t>Quinnett</a:t>
            </a:r>
            <a:r>
              <a:rPr lang="en-US" dirty="0" smtClean="0"/>
              <a:t>, </a:t>
            </a:r>
            <a:r>
              <a:rPr lang="en-US" dirty="0" err="1" smtClean="0"/>
              <a:t>Ph.D</a:t>
            </a:r>
            <a:r>
              <a:rPr lang="en-US" dirty="0" smtClean="0"/>
              <a:t>, Founder and Director</a:t>
            </a:r>
          </a:p>
          <a:p>
            <a:pPr lvl="0"/>
            <a:r>
              <a:rPr lang="en-US" dirty="0" smtClean="0"/>
              <a:t>Suicide Prevention and Intervention Training Strategies.</a:t>
            </a:r>
          </a:p>
          <a:p>
            <a:pPr lvl="0"/>
            <a:r>
              <a:rPr lang="en-US" dirty="0" smtClean="0"/>
              <a:t>The QPR Model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Learning Objectives</a:t>
            </a:r>
            <a:endParaRPr lang="en-US" b="0" dirty="0"/>
          </a:p>
        </p:txBody>
      </p:sp>
      <p:sp>
        <p:nvSpPr>
          <p:cNvPr id="3" name="Content Placeholder 2"/>
          <p:cNvSpPr>
            <a:spLocks noGrp="1"/>
          </p:cNvSpPr>
          <p:nvPr>
            <p:ph idx="1"/>
          </p:nvPr>
        </p:nvSpPr>
        <p:spPr/>
        <p:txBody>
          <a:bodyPr>
            <a:normAutofit/>
          </a:bodyPr>
          <a:lstStyle/>
          <a:p>
            <a:pPr marL="0" indent="0">
              <a:buNone/>
            </a:pPr>
            <a:r>
              <a:rPr lang="en-US" sz="3000" dirty="0">
                <a:latin typeface="+mj-lt"/>
              </a:rPr>
              <a:t>At the conclusion of this course, the student will be able to:</a:t>
            </a:r>
          </a:p>
          <a:p>
            <a:r>
              <a:rPr lang="en-US" sz="3000" dirty="0">
                <a:latin typeface="+mj-lt"/>
              </a:rPr>
              <a:t>Understand the stress, pressures, and culture in law enforcement that can lead to suicidal ideation.</a:t>
            </a:r>
          </a:p>
          <a:p>
            <a:r>
              <a:rPr lang="en-US" sz="3000" dirty="0">
                <a:latin typeface="+mj-lt"/>
              </a:rPr>
              <a:t>Identify behaviors and communication that should not be ignored.</a:t>
            </a:r>
          </a:p>
          <a:p>
            <a:r>
              <a:rPr lang="en-US" sz="3000" dirty="0" smtClean="0">
                <a:latin typeface="+mj-lt"/>
              </a:rPr>
              <a:t>Stress </a:t>
            </a:r>
            <a:r>
              <a:rPr lang="en-US" sz="3000" dirty="0">
                <a:latin typeface="+mj-lt"/>
              </a:rPr>
              <a:t>the importance of establishing department policy, protocol, and procedures.</a:t>
            </a:r>
          </a:p>
          <a:p>
            <a:endParaRPr lang="en-US" sz="3000" dirty="0" smtClean="0">
              <a:latin typeface="+mj-lt"/>
            </a:endParaRP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QPR</a:t>
            </a:r>
            <a:endParaRPr lang="en-US" dirty="0" smtClean="0"/>
          </a:p>
        </p:txBody>
      </p:sp>
      <p:sp>
        <p:nvSpPr>
          <p:cNvPr id="51203" name="Rectangle 3"/>
          <p:cNvSpPr>
            <a:spLocks noGrp="1" noChangeArrowheads="1"/>
          </p:cNvSpPr>
          <p:nvPr>
            <p:ph idx="1"/>
          </p:nvPr>
        </p:nvSpPr>
        <p:spPr/>
        <p:txBody>
          <a:bodyPr/>
          <a:lstStyle/>
          <a:p>
            <a:pPr lvl="0"/>
            <a:r>
              <a:rPr lang="en-US" smtClean="0"/>
              <a:t>QPR is not intended to be a form of counseling or treatment.</a:t>
            </a:r>
          </a:p>
          <a:p>
            <a:pPr lvl="0"/>
            <a:endParaRPr lang="en-US" smtClean="0"/>
          </a:p>
          <a:p>
            <a:pPr lvl="0"/>
            <a:r>
              <a:rPr lang="en-US" smtClean="0"/>
              <a:t>QPR is intended to offer hope through positive action.</a:t>
            </a:r>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 calcmode="lin" valueType="num">
                                      <p:cBhvr additive="base">
                                        <p:cTn id="13"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QPR</a:t>
            </a:r>
            <a:endParaRPr lang="en-US" dirty="0" smtClean="0"/>
          </a:p>
        </p:txBody>
      </p:sp>
      <p:sp>
        <p:nvSpPr>
          <p:cNvPr id="46083" name="Rectangle 3"/>
          <p:cNvSpPr>
            <a:spLocks noGrp="1" noChangeArrowheads="1"/>
          </p:cNvSpPr>
          <p:nvPr>
            <p:ph idx="1"/>
          </p:nvPr>
        </p:nvSpPr>
        <p:spPr/>
        <p:txBody>
          <a:bodyPr/>
          <a:lstStyle/>
          <a:p>
            <a:pPr lvl="0"/>
            <a:r>
              <a:rPr lang="en-US" sz="4800" b="1" dirty="0" smtClean="0"/>
              <a:t>Q</a:t>
            </a:r>
            <a:r>
              <a:rPr lang="en-US" dirty="0" smtClean="0"/>
              <a:t>uestion the meaning of suicidal communication.</a:t>
            </a:r>
          </a:p>
          <a:p>
            <a:pPr lvl="0"/>
            <a:r>
              <a:rPr lang="en-US" sz="4800" b="1" dirty="0"/>
              <a:t>P</a:t>
            </a:r>
            <a:r>
              <a:rPr lang="en-US" dirty="0" smtClean="0"/>
              <a:t>ersuade the person to get help.</a:t>
            </a:r>
          </a:p>
          <a:p>
            <a:pPr lvl="0"/>
            <a:r>
              <a:rPr lang="en-US" sz="4800" b="1" dirty="0"/>
              <a:t>R</a:t>
            </a:r>
            <a:r>
              <a:rPr lang="en-US" dirty="0" smtClean="0"/>
              <a:t>efer to competent counseling.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smtClean="0"/>
              <a:t>Q = Question</a:t>
            </a:r>
            <a:br>
              <a:rPr lang="en-US" smtClean="0"/>
            </a:br>
            <a:r>
              <a:rPr lang="en-US" smtClean="0"/>
              <a:t>Ask a Question…Save a Life!</a:t>
            </a:r>
            <a:endParaRPr lang="en-US" dirty="0" smtClean="0"/>
          </a:p>
        </p:txBody>
      </p:sp>
      <p:sp>
        <p:nvSpPr>
          <p:cNvPr id="39939" name="Rectangle 3"/>
          <p:cNvSpPr>
            <a:spLocks noGrp="1" noChangeArrowheads="1"/>
          </p:cNvSpPr>
          <p:nvPr>
            <p:ph idx="1"/>
          </p:nvPr>
        </p:nvSpPr>
        <p:spPr/>
        <p:txBody>
          <a:bodyPr/>
          <a:lstStyle/>
          <a:p>
            <a:pPr lvl="0"/>
            <a:r>
              <a:rPr lang="en-US" dirty="0" smtClean="0"/>
              <a:t>Tips for asking the suicide question…</a:t>
            </a:r>
          </a:p>
          <a:p>
            <a:pPr lvl="0"/>
            <a:r>
              <a:rPr lang="en-US" dirty="0" smtClean="0"/>
              <a:t>If the person is reluctant, be persistent.</a:t>
            </a:r>
          </a:p>
          <a:p>
            <a:pPr lvl="0"/>
            <a:r>
              <a:rPr lang="en-US" dirty="0" smtClean="0"/>
              <a:t>Find a private setting for your talk.</a:t>
            </a:r>
          </a:p>
          <a:p>
            <a:pPr lvl="0"/>
            <a:r>
              <a:rPr lang="en-US" dirty="0" smtClean="0"/>
              <a:t>Allow the person to talk freely.</a:t>
            </a:r>
          </a:p>
          <a:p>
            <a:pPr lvl="0"/>
            <a:r>
              <a:rPr lang="en-US" dirty="0" smtClean="0"/>
              <a:t>Give yourself plenty of time.</a:t>
            </a:r>
          </a:p>
          <a:p>
            <a:pPr lvl="0"/>
            <a:r>
              <a:rPr lang="en-US" dirty="0" smtClean="0"/>
              <a:t>Know what resources you have</a:t>
            </a:r>
          </a:p>
          <a:p>
            <a:pPr lvl="1"/>
            <a:r>
              <a:rPr lang="en-US" dirty="0" smtClean="0"/>
              <a:t>counselors names and numbers, etc.</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smtClean="0"/>
              <a:t>The Suicide Question</a:t>
            </a:r>
            <a:br>
              <a:rPr lang="en-US" smtClean="0"/>
            </a:br>
            <a:r>
              <a:rPr lang="en-US" smtClean="0"/>
              <a:t>Direct Approach</a:t>
            </a:r>
            <a:endParaRPr lang="en-US" dirty="0" smtClean="0"/>
          </a:p>
        </p:txBody>
      </p:sp>
      <p:sp>
        <p:nvSpPr>
          <p:cNvPr id="70659" name="Rectangle 3"/>
          <p:cNvSpPr>
            <a:spLocks noGrp="1" noChangeArrowheads="1"/>
          </p:cNvSpPr>
          <p:nvPr>
            <p:ph idx="1"/>
          </p:nvPr>
        </p:nvSpPr>
        <p:spPr/>
        <p:txBody>
          <a:bodyPr>
            <a:normAutofit fontScale="92500"/>
          </a:bodyPr>
          <a:lstStyle/>
          <a:p>
            <a:pPr lvl="0"/>
            <a:r>
              <a:rPr lang="en-US" dirty="0" smtClean="0"/>
              <a:t>“You know, when people are as upset as you seem to be, they sometimes wish they were dead.  I’m wondering if you feel that way too?”</a:t>
            </a:r>
          </a:p>
          <a:p>
            <a:pPr lvl="0"/>
            <a:r>
              <a:rPr lang="en-US" dirty="0" smtClean="0"/>
              <a:t>“I’m concerned about you. You’ve looked depressed lately. Have you been thinking of killing yourself?”</a:t>
            </a:r>
          </a:p>
          <a:p>
            <a:pPr lvl="0"/>
            <a:r>
              <a:rPr lang="en-US" dirty="0" smtClean="0"/>
              <a:t>“Are you thinking about killing yourself?”</a:t>
            </a:r>
          </a:p>
          <a:p>
            <a:pPr lvl="1"/>
            <a:r>
              <a:rPr lang="en-US" dirty="0" smtClean="0"/>
              <a:t>(If you can’t ask the question, find someone who can)</a:t>
            </a:r>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0659">
                                            <p:txEl>
                                              <p:pRg st="3" end="3"/>
                                            </p:txEl>
                                          </p:spTgt>
                                        </p:tgtEl>
                                        <p:attrNameLst>
                                          <p:attrName>style.visibility</p:attrName>
                                        </p:attrNameLst>
                                      </p:cBhvr>
                                      <p:to>
                                        <p:strVal val="visible"/>
                                      </p:to>
                                    </p:set>
                                    <p:anim calcmode="lin" valueType="num">
                                      <p:cBhvr additive="base">
                                        <p:cTn id="23" dur="5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06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n-US" smtClean="0"/>
              <a:t>The Suicide Question</a:t>
            </a:r>
            <a:br>
              <a:rPr lang="en-US" smtClean="0"/>
            </a:br>
            <a:r>
              <a:rPr lang="en-US" smtClean="0"/>
              <a:t>Less Direct Approach</a:t>
            </a:r>
            <a:endParaRPr lang="en-US" dirty="0" smtClean="0"/>
          </a:p>
        </p:txBody>
      </p:sp>
      <p:sp>
        <p:nvSpPr>
          <p:cNvPr id="69635" name="Rectangle 3"/>
          <p:cNvSpPr>
            <a:spLocks noGrp="1" noChangeArrowheads="1"/>
          </p:cNvSpPr>
          <p:nvPr>
            <p:ph idx="1"/>
          </p:nvPr>
        </p:nvSpPr>
        <p:spPr/>
        <p:txBody>
          <a:bodyPr/>
          <a:lstStyle/>
          <a:p>
            <a:pPr lvl="0"/>
            <a:r>
              <a:rPr lang="en-US" smtClean="0"/>
              <a:t>“Have you been so unhappy lately that you have been thinking of ending your life?”</a:t>
            </a:r>
          </a:p>
          <a:p>
            <a:pPr lvl="0"/>
            <a:endParaRPr lang="en-US" smtClean="0"/>
          </a:p>
          <a:p>
            <a:pPr lvl="0"/>
            <a:r>
              <a:rPr lang="en-US" smtClean="0"/>
              <a:t>“Do you ever wish you could go to sleep and never wake up?”</a:t>
            </a:r>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 calcmode="lin" valueType="num">
                                      <p:cBhvr additive="base">
                                        <p:cTn id="13"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How NOT to Ask the Question</a:t>
            </a:r>
            <a:endParaRPr lang="en-US" dirty="0" smtClean="0"/>
          </a:p>
        </p:txBody>
      </p:sp>
      <p:sp>
        <p:nvSpPr>
          <p:cNvPr id="153603" name="Rectangle 3"/>
          <p:cNvSpPr>
            <a:spLocks noGrp="1" noChangeArrowheads="1"/>
          </p:cNvSpPr>
          <p:nvPr>
            <p:ph idx="1"/>
          </p:nvPr>
        </p:nvSpPr>
        <p:spPr/>
        <p:txBody>
          <a:bodyPr/>
          <a:lstStyle/>
          <a:p>
            <a:endParaRPr lang="en-US" dirty="0" smtClean="0"/>
          </a:p>
          <a:p>
            <a:pPr lvl="0"/>
            <a:r>
              <a:rPr lang="en-US" dirty="0" smtClean="0"/>
              <a:t>“You’re not suicidal are you?”</a:t>
            </a:r>
          </a:p>
          <a:p>
            <a:pPr lvl="0"/>
            <a:endParaRPr lang="en-US" dirty="0" smtClean="0"/>
          </a:p>
          <a:p>
            <a:pPr lvl="0"/>
            <a:r>
              <a:rPr lang="en-US" dirty="0" smtClean="0"/>
              <a:t>“You’re not going to do something stupid are you?”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03">
                                            <p:txEl>
                                              <p:pRg st="1" end="1"/>
                                            </p:txEl>
                                          </p:spTgt>
                                        </p:tgtEl>
                                        <p:attrNameLst>
                                          <p:attrName>style.visibility</p:attrName>
                                        </p:attrNameLst>
                                      </p:cBhvr>
                                      <p:to>
                                        <p:strVal val="visible"/>
                                      </p:to>
                                    </p:set>
                                    <p:anim calcmode="lin" valueType="num">
                                      <p:cBhvr additive="base">
                                        <p:cTn id="7" dur="500" fill="hold"/>
                                        <p:tgtEl>
                                          <p:spTgt spid="1536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03">
                                            <p:txEl>
                                              <p:pRg st="3" end="3"/>
                                            </p:txEl>
                                          </p:spTgt>
                                        </p:tgtEl>
                                        <p:attrNameLst>
                                          <p:attrName>style.visibility</p:attrName>
                                        </p:attrNameLst>
                                      </p:cBhvr>
                                      <p:to>
                                        <p:strVal val="visible"/>
                                      </p:to>
                                    </p:set>
                                    <p:anim calcmode="lin" valueType="num">
                                      <p:cBhvr additive="base">
                                        <p:cTn id="13" dur="500" fill="hold"/>
                                        <p:tgtEl>
                                          <p:spTgt spid="15360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dirty="0" smtClean="0"/>
              <a:t>P = Persuade</a:t>
            </a:r>
            <a:br>
              <a:rPr lang="en-US" dirty="0" smtClean="0"/>
            </a:br>
            <a:r>
              <a:rPr lang="en-US" sz="4000" dirty="0" smtClean="0"/>
              <a:t>How to persuade someone to stay alive</a:t>
            </a:r>
          </a:p>
        </p:txBody>
      </p:sp>
      <p:sp>
        <p:nvSpPr>
          <p:cNvPr id="71683" name="Rectangle 3"/>
          <p:cNvSpPr>
            <a:spLocks noGrp="1" noChangeArrowheads="1"/>
          </p:cNvSpPr>
          <p:nvPr>
            <p:ph idx="1"/>
          </p:nvPr>
        </p:nvSpPr>
        <p:spPr>
          <a:xfrm>
            <a:off x="457200" y="1920240"/>
            <a:ext cx="8229600" cy="4525963"/>
          </a:xfrm>
        </p:spPr>
        <p:txBody>
          <a:bodyPr/>
          <a:lstStyle/>
          <a:p>
            <a:pPr lvl="0"/>
            <a:r>
              <a:rPr lang="en-US" dirty="0" smtClean="0"/>
              <a:t>Listen to the problem with your full         attention.</a:t>
            </a:r>
          </a:p>
          <a:p>
            <a:pPr lvl="0"/>
            <a:r>
              <a:rPr lang="en-US" dirty="0" smtClean="0"/>
              <a:t>Remember, suicide is not the problem, only the solution to a perceived insoluble problem.</a:t>
            </a:r>
          </a:p>
          <a:p>
            <a:pPr lvl="0"/>
            <a:r>
              <a:rPr lang="en-US" dirty="0" smtClean="0"/>
              <a:t>Do not rush judgment.</a:t>
            </a:r>
          </a:p>
          <a:p>
            <a:pPr lvl="0"/>
            <a:r>
              <a:rPr lang="en-US" dirty="0" smtClean="0"/>
              <a:t>Offer hope in any form.</a:t>
            </a:r>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smtClean="0"/>
              <a:t>P = Persuade</a:t>
            </a:r>
            <a:br>
              <a:rPr lang="en-US" smtClean="0"/>
            </a:br>
            <a:r>
              <a:rPr lang="en-US" smtClean="0"/>
              <a:t>Then Ask:</a:t>
            </a:r>
            <a:endParaRPr lang="en-US" dirty="0" smtClean="0"/>
          </a:p>
        </p:txBody>
      </p:sp>
      <p:sp>
        <p:nvSpPr>
          <p:cNvPr id="72707" name="Rectangle 3"/>
          <p:cNvSpPr>
            <a:spLocks noGrp="1" noChangeArrowheads="1"/>
          </p:cNvSpPr>
          <p:nvPr>
            <p:ph idx="1"/>
          </p:nvPr>
        </p:nvSpPr>
        <p:spPr/>
        <p:txBody>
          <a:bodyPr/>
          <a:lstStyle/>
          <a:p>
            <a:pPr lvl="0"/>
            <a:r>
              <a:rPr lang="en-US" dirty="0" smtClean="0"/>
              <a:t>“Will you go with me to get help?”</a:t>
            </a:r>
          </a:p>
          <a:p>
            <a:pPr lvl="0"/>
            <a:endParaRPr lang="en-US" dirty="0" smtClean="0"/>
          </a:p>
          <a:p>
            <a:pPr lvl="0"/>
            <a:r>
              <a:rPr lang="en-US" dirty="0" smtClean="0"/>
              <a:t>“Will you let me get you help?”</a:t>
            </a:r>
          </a:p>
          <a:p>
            <a:pPr marL="0" lvl="0" indent="0">
              <a:buNone/>
            </a:pPr>
            <a:endParaRPr lang="en-US" dirty="0" smtClean="0"/>
          </a:p>
          <a:p>
            <a:pPr marL="0" lvl="0" indent="0" algn="ctr">
              <a:buNone/>
            </a:pPr>
            <a:r>
              <a:rPr lang="en-US" b="1" i="1" dirty="0" smtClean="0"/>
              <a:t>Your willingness to listen and help</a:t>
            </a:r>
          </a:p>
          <a:p>
            <a:pPr marL="0" lvl="0" indent="0" algn="ctr">
              <a:buNone/>
            </a:pPr>
            <a:r>
              <a:rPr lang="en-US" b="1" i="1" dirty="0" smtClean="0"/>
              <a:t>can rekindle hope</a:t>
            </a:r>
          </a:p>
          <a:p>
            <a:pPr marL="0" lvl="0" indent="0" algn="ctr">
              <a:buNone/>
            </a:pPr>
            <a:r>
              <a:rPr lang="en-US" b="1" i="1" dirty="0" smtClean="0"/>
              <a:t>and make all the difference!!</a:t>
            </a:r>
            <a:endParaRPr lang="en-U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anim calcmode="lin" valueType="num">
                                      <p:cBhvr additive="base">
                                        <p:cTn id="13"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R = Refer</a:t>
            </a:r>
            <a:endParaRPr lang="en-US" dirty="0" smtClean="0"/>
          </a:p>
        </p:txBody>
      </p:sp>
      <p:sp>
        <p:nvSpPr>
          <p:cNvPr id="73731" name="Rectangle 3"/>
          <p:cNvSpPr>
            <a:spLocks noGrp="1" noChangeArrowheads="1"/>
          </p:cNvSpPr>
          <p:nvPr>
            <p:ph idx="1"/>
          </p:nvPr>
        </p:nvSpPr>
        <p:spPr/>
        <p:txBody>
          <a:bodyPr/>
          <a:lstStyle/>
          <a:p>
            <a:pPr lvl="0"/>
            <a:r>
              <a:rPr lang="en-US" smtClean="0"/>
              <a:t>Suicidal people sometimes feel they can’t be helped so you may have to do more.</a:t>
            </a:r>
          </a:p>
          <a:p>
            <a:pPr lvl="0"/>
            <a:endParaRPr lang="en-US" smtClean="0"/>
          </a:p>
          <a:p>
            <a:pPr lvl="0"/>
            <a:r>
              <a:rPr lang="en-US" smtClean="0"/>
              <a:t>The best course is getting a commitment from them to accept help, and then making arrangements for that help.</a:t>
            </a:r>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1">
                                            <p:txEl>
                                              <p:pRg st="2" end="2"/>
                                            </p:txEl>
                                          </p:spTgt>
                                        </p:tgtEl>
                                        <p:attrNameLst>
                                          <p:attrName>style.visibility</p:attrName>
                                        </p:attrNameLst>
                                      </p:cBhvr>
                                      <p:to>
                                        <p:strVal val="visible"/>
                                      </p:to>
                                    </p:set>
                                    <p:anim calcmode="lin" valueType="num">
                                      <p:cBhvr additive="base">
                                        <p:cTn id="13"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For Effective QPR</a:t>
            </a:r>
            <a:endParaRPr lang="en-US" dirty="0" smtClean="0"/>
          </a:p>
        </p:txBody>
      </p:sp>
      <p:sp>
        <p:nvSpPr>
          <p:cNvPr id="75779" name="Rectangle 3"/>
          <p:cNvSpPr>
            <a:spLocks noGrp="1" noChangeArrowheads="1"/>
          </p:cNvSpPr>
          <p:nvPr>
            <p:ph idx="1"/>
          </p:nvPr>
        </p:nvSpPr>
        <p:spPr/>
        <p:txBody>
          <a:bodyPr/>
          <a:lstStyle/>
          <a:p>
            <a:pPr lvl="0"/>
            <a:r>
              <a:rPr lang="en-US" dirty="0" smtClean="0"/>
              <a:t>Say, “I want you to live, or “I’m on your side… we’ll get through this.”</a:t>
            </a:r>
          </a:p>
          <a:p>
            <a:pPr lvl="0"/>
            <a:endParaRPr lang="en-US" dirty="0" smtClean="0"/>
          </a:p>
          <a:p>
            <a:pPr lvl="0"/>
            <a:r>
              <a:rPr lang="en-US" dirty="0" smtClean="0"/>
              <a:t>Get others involved. Ask the person who else might help.  Family? Friends? Brothers or Sisters?  Clergy?  Physician?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mtClean="0"/>
              <a:t>How Do</a:t>
            </a:r>
            <a:br>
              <a:rPr lang="en-US" smtClean="0"/>
            </a:br>
            <a:r>
              <a:rPr lang="en-US" smtClean="0"/>
              <a:t>Law Enforcement Personnel Die?</a:t>
            </a:r>
            <a:endParaRPr lang="en-US" dirty="0" smtClean="0"/>
          </a:p>
        </p:txBody>
      </p:sp>
      <p:sp>
        <p:nvSpPr>
          <p:cNvPr id="4099" name="Rectangle 3"/>
          <p:cNvSpPr>
            <a:spLocks noGrp="1" noChangeArrowheads="1"/>
          </p:cNvSpPr>
          <p:nvPr>
            <p:ph idx="1"/>
          </p:nvPr>
        </p:nvSpPr>
        <p:spPr/>
        <p:txBody>
          <a:bodyPr>
            <a:normAutofit lnSpcReduction="10000"/>
          </a:bodyPr>
          <a:lstStyle/>
          <a:p>
            <a:endParaRPr lang="en-US" smtClean="0"/>
          </a:p>
          <a:p>
            <a:r>
              <a:rPr lang="en-US" smtClean="0"/>
              <a:t>At the hands of bad guys</a:t>
            </a:r>
          </a:p>
          <a:p>
            <a:endParaRPr lang="en-US" smtClean="0"/>
          </a:p>
          <a:p>
            <a:r>
              <a:rPr lang="en-US" smtClean="0"/>
              <a:t>In accidents, including car crashes</a:t>
            </a:r>
          </a:p>
          <a:p>
            <a:endParaRPr lang="en-US" smtClean="0"/>
          </a:p>
          <a:p>
            <a:r>
              <a:rPr lang="en-US" smtClean="0"/>
              <a:t>By heart attacks</a:t>
            </a:r>
          </a:p>
          <a:p>
            <a:endParaRPr lang="en-US" smtClean="0"/>
          </a:p>
          <a:p>
            <a:r>
              <a:rPr lang="en-US" smtClean="0"/>
              <a:t>By their own hand</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REMEMBER…</a:t>
            </a:r>
            <a:endParaRPr lang="en-US" dirty="0" smtClean="0"/>
          </a:p>
        </p:txBody>
      </p:sp>
      <p:sp>
        <p:nvSpPr>
          <p:cNvPr id="68611" name="Rectangle 3"/>
          <p:cNvSpPr>
            <a:spLocks noGrp="1" noChangeArrowheads="1"/>
          </p:cNvSpPr>
          <p:nvPr>
            <p:ph idx="1"/>
          </p:nvPr>
        </p:nvSpPr>
        <p:spPr/>
        <p:txBody>
          <a:bodyPr/>
          <a:lstStyle/>
          <a:p>
            <a:pPr marL="0" lvl="0" indent="0" algn="ctr">
              <a:buNone/>
            </a:pPr>
            <a:endParaRPr lang="en-US" b="1" i="1" dirty="0" smtClean="0"/>
          </a:p>
          <a:p>
            <a:pPr marL="0" lvl="0" indent="0" algn="ctr">
              <a:buNone/>
            </a:pPr>
            <a:r>
              <a:rPr lang="en-US" sz="4400" b="1" i="1" dirty="0" smtClean="0"/>
              <a:t>How you ask the question</a:t>
            </a:r>
          </a:p>
          <a:p>
            <a:pPr marL="0" lvl="0" indent="0" algn="ctr">
              <a:buNone/>
            </a:pPr>
            <a:r>
              <a:rPr lang="en-US" sz="4400" b="1" i="1" dirty="0" smtClean="0"/>
              <a:t>is less important than</a:t>
            </a:r>
          </a:p>
          <a:p>
            <a:pPr marL="0" lvl="0" indent="0" algn="ctr">
              <a:buNone/>
            </a:pPr>
            <a:r>
              <a:rPr lang="en-US" sz="4400" b="1" i="1" dirty="0" smtClean="0"/>
              <a:t>that you ask.</a:t>
            </a:r>
            <a:endParaRPr lang="en-US" sz="4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anim calcmode="lin" valueType="num">
                                      <p:cBhvr additive="base">
                                        <p:cTn id="7"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anim calcmode="lin" valueType="num">
                                      <p:cBhvr additive="base">
                                        <p:cTn id="13"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anim calcmode="lin" valueType="num">
                                      <p:cBhvr additive="base">
                                        <p:cTn id="19"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Peer Support Program</a:t>
            </a:r>
            <a:endParaRPr lang="en-US" dirty="0"/>
          </a:p>
        </p:txBody>
      </p:sp>
      <p:sp>
        <p:nvSpPr>
          <p:cNvPr id="3" name="Content Placeholder 2"/>
          <p:cNvSpPr>
            <a:spLocks noGrp="1"/>
          </p:cNvSpPr>
          <p:nvPr>
            <p:ph idx="1"/>
          </p:nvPr>
        </p:nvSpPr>
        <p:spPr/>
        <p:txBody>
          <a:bodyPr/>
          <a:lstStyle/>
          <a:p>
            <a:pPr lvl="0"/>
            <a:r>
              <a:rPr lang="en-US" smtClean="0"/>
              <a:t>We are our brothers’ and sisters’ keepers.</a:t>
            </a:r>
          </a:p>
          <a:p>
            <a:pPr lvl="0"/>
            <a:r>
              <a:rPr lang="en-US" smtClean="0"/>
              <a:t>We DO take care of our own.</a:t>
            </a:r>
          </a:p>
          <a:p>
            <a:pPr lvl="0"/>
            <a:r>
              <a:rPr lang="en-US" smtClean="0"/>
              <a:t>Trained peer support can assist fellow officers and employees in crisis.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Peer Support Training</a:t>
            </a:r>
            <a:endParaRPr lang="en-US" dirty="0"/>
          </a:p>
        </p:txBody>
      </p:sp>
      <p:sp>
        <p:nvSpPr>
          <p:cNvPr id="3" name="Content Placeholder 2"/>
          <p:cNvSpPr>
            <a:spLocks noGrp="1"/>
          </p:cNvSpPr>
          <p:nvPr>
            <p:ph idx="1"/>
          </p:nvPr>
        </p:nvSpPr>
        <p:spPr/>
        <p:txBody>
          <a:bodyPr>
            <a:normAutofit lnSpcReduction="10000"/>
          </a:bodyPr>
          <a:lstStyle/>
          <a:p>
            <a:pPr lvl="0"/>
            <a:r>
              <a:rPr lang="en-US" smtClean="0"/>
              <a:t>Communication skills</a:t>
            </a:r>
          </a:p>
          <a:p>
            <a:pPr lvl="0"/>
            <a:r>
              <a:rPr lang="en-US" smtClean="0"/>
              <a:t>Recognizing a crisis and what to do</a:t>
            </a:r>
          </a:p>
          <a:p>
            <a:pPr lvl="0"/>
            <a:r>
              <a:rPr lang="en-US" smtClean="0"/>
              <a:t>Understanding depression and its dangers</a:t>
            </a:r>
          </a:p>
          <a:p>
            <a:pPr lvl="0"/>
            <a:r>
              <a:rPr lang="en-US" smtClean="0"/>
              <a:t>The suicide risk</a:t>
            </a:r>
          </a:p>
          <a:p>
            <a:pPr lvl="0"/>
            <a:r>
              <a:rPr lang="en-US" smtClean="0"/>
              <a:t>Substance abuse issues</a:t>
            </a:r>
          </a:p>
          <a:p>
            <a:pPr lvl="0"/>
            <a:r>
              <a:rPr lang="en-US" smtClean="0"/>
              <a:t>Assessment and referral techniques</a:t>
            </a:r>
          </a:p>
          <a:p>
            <a:pPr lvl="0"/>
            <a:r>
              <a:rPr lang="en-US" smtClean="0"/>
              <a:t>Critical incident stress intervention and de-briefing procedure</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Peer Support Program Benefits</a:t>
            </a:r>
            <a:endParaRPr lang="en-US" dirty="0"/>
          </a:p>
        </p:txBody>
      </p:sp>
      <p:sp>
        <p:nvSpPr>
          <p:cNvPr id="3" name="Content Placeholder 2"/>
          <p:cNvSpPr>
            <a:spLocks noGrp="1"/>
          </p:cNvSpPr>
          <p:nvPr>
            <p:ph idx="1"/>
          </p:nvPr>
        </p:nvSpPr>
        <p:spPr/>
        <p:txBody>
          <a:bodyPr/>
          <a:lstStyle/>
          <a:p>
            <a:pPr lvl="0"/>
            <a:r>
              <a:rPr lang="en-US" smtClean="0"/>
              <a:t>Decreased absenteeism</a:t>
            </a:r>
          </a:p>
          <a:p>
            <a:pPr lvl="0"/>
            <a:r>
              <a:rPr lang="en-US" smtClean="0"/>
              <a:t>Positive effect on morale - shows management cares</a:t>
            </a:r>
          </a:p>
          <a:p>
            <a:pPr lvl="0"/>
            <a:r>
              <a:rPr lang="en-US" smtClean="0"/>
              <a:t>Is cost effective</a:t>
            </a:r>
          </a:p>
          <a:p>
            <a:pPr lvl="0"/>
            <a:r>
              <a:rPr lang="en-US" smtClean="0"/>
              <a:t>Increase productivity</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Very Important!!</a:t>
            </a:r>
            <a:endParaRPr lang="en-US" dirty="0" smtClean="0"/>
          </a:p>
        </p:txBody>
      </p:sp>
      <p:sp>
        <p:nvSpPr>
          <p:cNvPr id="39939" name="Rectangle 3"/>
          <p:cNvSpPr>
            <a:spLocks noGrp="1" noChangeArrowheads="1"/>
          </p:cNvSpPr>
          <p:nvPr>
            <p:ph idx="1"/>
          </p:nvPr>
        </p:nvSpPr>
        <p:spPr/>
        <p:txBody>
          <a:bodyPr/>
          <a:lstStyle/>
          <a:p>
            <a:pPr lvl="0"/>
            <a:r>
              <a:rPr lang="en-US" smtClean="0"/>
              <a:t>In a suicide intervention, you will use  your communication skills.</a:t>
            </a:r>
          </a:p>
          <a:p>
            <a:pPr lvl="0"/>
            <a:r>
              <a:rPr lang="en-US" smtClean="0"/>
              <a:t>Patience, compassion, understanding, and listening skills will all come into play.</a:t>
            </a:r>
          </a:p>
          <a:p>
            <a:pPr lvl="0"/>
            <a:r>
              <a:rPr lang="en-US" smtClean="0"/>
              <a:t>INSURE you have a plan in place and a competent, qualified mental health professional identified.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939">
                                            <p:txEl>
                                              <p:pRg st="0" end="0"/>
                                            </p:txEl>
                                          </p:spTgt>
                                        </p:tgtEl>
                                        <p:attrNameLst>
                                          <p:attrName>ppt_c</p:attrName>
                                        </p:attrNameLst>
                                      </p:cBhvr>
                                      <p:to>
                                        <a:srgbClr val="663300"/>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939">
                                            <p:txEl>
                                              <p:pRg st="1" end="1"/>
                                            </p:txEl>
                                          </p:spTgt>
                                        </p:tgtEl>
                                        <p:attrNameLst>
                                          <p:attrName>ppt_c</p:attrName>
                                        </p:attrNameLst>
                                      </p:cBhvr>
                                      <p:to>
                                        <a:srgbClr val="663300"/>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9939">
                                            <p:txEl>
                                              <p:pRg st="2" end="2"/>
                                            </p:txEl>
                                          </p:spTgt>
                                        </p:tgtEl>
                                        <p:attrNameLst>
                                          <p:attrName>ppt_c</p:attrName>
                                        </p:attrNameLst>
                                      </p:cBhvr>
                                      <p:to>
                                        <a:srgbClr val="66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REMEMBER…</a:t>
            </a:r>
            <a:endParaRPr lang="en-US" dirty="0" smtClean="0"/>
          </a:p>
        </p:txBody>
      </p:sp>
      <p:sp>
        <p:nvSpPr>
          <p:cNvPr id="97283" name="Rectangle 3"/>
          <p:cNvSpPr>
            <a:spLocks noGrp="1" noChangeArrowheads="1"/>
          </p:cNvSpPr>
          <p:nvPr>
            <p:ph idx="1"/>
          </p:nvPr>
        </p:nvSpPr>
        <p:spPr/>
        <p:txBody>
          <a:bodyPr/>
          <a:lstStyle/>
          <a:p>
            <a:pPr lvl="0"/>
            <a:r>
              <a:rPr lang="en-US" smtClean="0"/>
              <a:t>The closer someone is to attempting suicide the more resistant they may be in accepting help. </a:t>
            </a:r>
          </a:p>
          <a:p>
            <a:pPr lvl="0"/>
            <a:r>
              <a:rPr lang="en-US" smtClean="0"/>
              <a:t>You must be patient and persistent.</a:t>
            </a:r>
          </a:p>
          <a:p>
            <a:pPr lvl="0"/>
            <a:r>
              <a:rPr lang="en-US" smtClean="0"/>
              <a:t>Don’t give up!!</a:t>
            </a:r>
          </a:p>
          <a:p>
            <a:pPr lvl="0"/>
            <a:r>
              <a:rPr lang="en-US" smtClean="0"/>
              <a:t>During an intervention, you may have really thrown in the “monkey wrench” as they have made their “decision” and are  “at peace.”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Good News!</a:t>
            </a:r>
            <a:endParaRPr lang="en-US" dirty="0" smtClean="0"/>
          </a:p>
        </p:txBody>
      </p:sp>
      <p:sp>
        <p:nvSpPr>
          <p:cNvPr id="48131" name="Rectangle 3"/>
          <p:cNvSpPr>
            <a:spLocks noGrp="1" noChangeArrowheads="1"/>
          </p:cNvSpPr>
          <p:nvPr>
            <p:ph idx="1"/>
          </p:nvPr>
        </p:nvSpPr>
        <p:spPr/>
        <p:txBody>
          <a:bodyPr/>
          <a:lstStyle/>
          <a:p>
            <a:pPr marL="0" lvl="0" indent="0">
              <a:buNone/>
            </a:pPr>
            <a:r>
              <a:rPr lang="en-US" dirty="0" smtClean="0"/>
              <a:t>Since almost all efforts to persuade someone to live instead of attempt suicide will be met with agreement and relief, don’t hesitate to get involved or take the lead.</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Very Important!!</a:t>
            </a:r>
            <a:endParaRPr lang="en-US" dirty="0"/>
          </a:p>
        </p:txBody>
      </p:sp>
      <p:sp>
        <p:nvSpPr>
          <p:cNvPr id="3" name="Content Placeholder 2"/>
          <p:cNvSpPr>
            <a:spLocks noGrp="1"/>
          </p:cNvSpPr>
          <p:nvPr>
            <p:ph idx="1"/>
          </p:nvPr>
        </p:nvSpPr>
        <p:spPr/>
        <p:txBody>
          <a:bodyPr/>
          <a:lstStyle/>
          <a:p>
            <a:pPr marL="0" lvl="0" indent="0" algn="ctr">
              <a:buNone/>
            </a:pPr>
            <a:endParaRPr lang="en-US" dirty="0" smtClean="0"/>
          </a:p>
          <a:p>
            <a:pPr marL="0" lvl="0" indent="0" algn="ctr">
              <a:buNone/>
            </a:pPr>
            <a:r>
              <a:rPr lang="en-US" dirty="0" smtClean="0"/>
              <a:t>When the crisis has stabilized,</a:t>
            </a:r>
          </a:p>
          <a:p>
            <a:pPr marL="0" lvl="0" indent="0" algn="ctr">
              <a:buNone/>
            </a:pPr>
            <a:r>
              <a:rPr lang="en-US" dirty="0" smtClean="0"/>
              <a:t>get debriefed for your own peace of mind!!</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smtClean="0"/>
              <a:t>IN HARM’S WAY</a:t>
            </a:r>
            <a:br>
              <a:rPr lang="en-US" smtClean="0"/>
            </a:br>
            <a:r>
              <a:rPr lang="en-US" smtClean="0"/>
              <a:t>Resource Materials</a:t>
            </a:r>
            <a:endParaRPr lang="en-US" dirty="0"/>
          </a:p>
        </p:txBody>
      </p:sp>
      <p:pic>
        <p:nvPicPr>
          <p:cNvPr id="73730" name="Picture 1" descr="http://cop.spcollege.edu/cop/RCPI.png"/>
          <p:cNvPicPr>
            <a:picLocks noGrp="1" noChangeAspect="1" noChangeArrowheads="1"/>
          </p:cNvPicPr>
          <p:nvPr>
            <p:ph idx="4294967295"/>
          </p:nvPr>
        </p:nvPicPr>
        <p:blipFill>
          <a:blip r:embed="rId3" cstate="print"/>
          <a:stretch>
            <a:fillRect/>
          </a:stretch>
        </p:blipFill>
        <p:spPr>
          <a:xfrm>
            <a:off x="563880" y="2441575"/>
            <a:ext cx="7982552" cy="987425"/>
          </a:xfrm>
        </p:spPr>
      </p:pic>
      <p:sp>
        <p:nvSpPr>
          <p:cNvPr id="73731" name="Rectangle 4"/>
          <p:cNvSpPr>
            <a:spLocks noChangeArrowheads="1"/>
          </p:cNvSpPr>
          <p:nvPr/>
        </p:nvSpPr>
        <p:spPr bwMode="auto">
          <a:xfrm>
            <a:off x="85725" y="3703320"/>
            <a:ext cx="8972550" cy="584775"/>
          </a:xfrm>
          <a:prstGeom prst="rect">
            <a:avLst/>
          </a:prstGeom>
          <a:noFill/>
          <a:ln w="9525">
            <a:noFill/>
            <a:miter lim="800000"/>
            <a:headEnd/>
            <a:tailEnd/>
          </a:ln>
        </p:spPr>
        <p:txBody>
          <a:bodyPr wrap="square">
            <a:spAutoFit/>
          </a:bodyPr>
          <a:lstStyle/>
          <a:p>
            <a:pPr lvl="0" algn="ctr"/>
            <a:r>
              <a:rPr lang="en-US" sz="3200" dirty="0"/>
              <a:t>  </a:t>
            </a:r>
            <a:r>
              <a:rPr lang="en-US" sz="3200" dirty="0">
                <a:latin typeface="Lucida Sans"/>
              </a:rPr>
              <a:t>http://PoliceSuicide.spcollege.edu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Resources	</a:t>
            </a:r>
            <a:endParaRPr lang="en-US" dirty="0" smtClean="0"/>
          </a:p>
        </p:txBody>
      </p:sp>
      <p:sp>
        <p:nvSpPr>
          <p:cNvPr id="3" name="Content Placeholder 2"/>
          <p:cNvSpPr>
            <a:spLocks noGrp="1"/>
          </p:cNvSpPr>
          <p:nvPr>
            <p:ph idx="1"/>
          </p:nvPr>
        </p:nvSpPr>
        <p:spPr/>
        <p:txBody>
          <a:bodyPr>
            <a:normAutofit/>
          </a:bodyPr>
          <a:lstStyle/>
          <a:p>
            <a:pPr lvl="0"/>
            <a:r>
              <a:rPr lang="en-US" dirty="0" smtClean="0"/>
              <a:t>Employee Assistance Program (EAP)</a:t>
            </a:r>
          </a:p>
          <a:p>
            <a:pPr lvl="0"/>
            <a:r>
              <a:rPr lang="en-US" dirty="0" smtClean="0"/>
              <a:t>Police Chaplains</a:t>
            </a:r>
          </a:p>
          <a:p>
            <a:pPr lvl="0"/>
            <a:r>
              <a:rPr lang="en-US" dirty="0" smtClean="0"/>
              <a:t>Critical Incident Stress Debriefing Team</a:t>
            </a:r>
          </a:p>
          <a:p>
            <a:pPr lvl="0"/>
            <a:r>
              <a:rPr lang="en-US" dirty="0" smtClean="0"/>
              <a:t>Peer Support Unit</a:t>
            </a:r>
          </a:p>
          <a:p>
            <a:pPr lvl="0"/>
            <a:r>
              <a:rPr lang="en-US" dirty="0" smtClean="0"/>
              <a:t>Survivors of Law Enforcement Suicide (SOLES) – Teresa Tate, Founder</a:t>
            </a:r>
          </a:p>
          <a:p>
            <a:pPr lvl="0"/>
            <a:r>
              <a:rPr lang="en-US" dirty="0" smtClean="0"/>
              <a:t>Law Enforcement Wellness Association – Dell Hackett, Executive Director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Suicide</a:t>
            </a:r>
            <a:endParaRPr lang="en-US" dirty="0" smtClean="0"/>
          </a:p>
        </p:txBody>
      </p:sp>
      <p:sp>
        <p:nvSpPr>
          <p:cNvPr id="48131" name="Rectangle 3"/>
          <p:cNvSpPr>
            <a:spLocks noGrp="1" noChangeArrowheads="1"/>
          </p:cNvSpPr>
          <p:nvPr>
            <p:ph idx="1"/>
          </p:nvPr>
        </p:nvSpPr>
        <p:spPr/>
        <p:txBody>
          <a:bodyPr/>
          <a:lstStyle/>
          <a:p>
            <a:r>
              <a:rPr lang="en-US" smtClean="0"/>
              <a:t>A permanent solution to a temporary situation.</a:t>
            </a:r>
          </a:p>
          <a:p>
            <a:endParaRPr lang="en-US" smtClean="0"/>
          </a:p>
          <a:p>
            <a:r>
              <a:rPr lang="en-US" smtClean="0"/>
              <a:t>“The Forever Decision”</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Resources	</a:t>
            </a:r>
            <a:endParaRPr lang="en-US" dirty="0" smtClean="0"/>
          </a:p>
        </p:txBody>
      </p:sp>
      <p:sp>
        <p:nvSpPr>
          <p:cNvPr id="3" name="Content Placeholder 2"/>
          <p:cNvSpPr>
            <a:spLocks noGrp="1"/>
          </p:cNvSpPr>
          <p:nvPr>
            <p:ph idx="1"/>
          </p:nvPr>
        </p:nvSpPr>
        <p:spPr/>
        <p:txBody>
          <a:bodyPr>
            <a:normAutofit fontScale="77500" lnSpcReduction="20000"/>
          </a:bodyPr>
          <a:lstStyle/>
          <a:p>
            <a:pPr lvl="0"/>
            <a:r>
              <a:rPr lang="en-US" dirty="0" smtClean="0"/>
              <a:t>IACP Preventing Law Enforcement Suicide:  A compilation of Resources and Best Practices CD </a:t>
            </a:r>
            <a:r>
              <a:rPr lang="en-US" dirty="0" smtClean="0">
                <a:hlinkClick r:id="rId3"/>
              </a:rPr>
              <a:t>http://www.theiacp.org/PublicationsGuides</a:t>
            </a:r>
            <a:endParaRPr lang="en-US" dirty="0" smtClean="0"/>
          </a:p>
          <a:p>
            <a:pPr marL="0" lvl="0" indent="0">
              <a:buNone/>
            </a:pPr>
            <a:endParaRPr lang="en-US" dirty="0" smtClean="0"/>
          </a:p>
          <a:p>
            <a:pPr lvl="0"/>
            <a:r>
              <a:rPr lang="en-US" dirty="0" smtClean="0"/>
              <a:t>SSPBA Behind the Badge Program</a:t>
            </a:r>
            <a:br>
              <a:rPr lang="en-US" dirty="0" smtClean="0"/>
            </a:br>
            <a:r>
              <a:rPr lang="en-US" dirty="0" smtClean="0">
                <a:hlinkClick r:id="rId4"/>
              </a:rPr>
              <a:t>http://www.PBFI.org</a:t>
            </a:r>
            <a:r>
              <a:rPr lang="en-US" dirty="0" smtClean="0"/>
              <a:t> </a:t>
            </a:r>
          </a:p>
          <a:p>
            <a:pPr lvl="0"/>
            <a:endParaRPr lang="en-US" dirty="0" smtClean="0"/>
          </a:p>
          <a:p>
            <a:pPr lvl="0"/>
            <a:r>
              <a:rPr lang="en-US" dirty="0" smtClean="0"/>
              <a:t>Badge of Life, Andy O’Hara</a:t>
            </a:r>
            <a:br>
              <a:rPr lang="en-US" dirty="0" smtClean="0"/>
            </a:br>
            <a:r>
              <a:rPr lang="en-US" dirty="0" smtClean="0">
                <a:hlinkClick r:id="rId5"/>
              </a:rPr>
              <a:t>http://www.badgeoflife.com</a:t>
            </a:r>
            <a:endParaRPr lang="en-US" dirty="0" smtClean="0"/>
          </a:p>
          <a:p>
            <a:pPr lvl="0"/>
            <a:endParaRPr lang="en-US" dirty="0" smtClean="0"/>
          </a:p>
          <a:p>
            <a:pPr lvl="0"/>
            <a:r>
              <a:rPr lang="en-US" dirty="0" smtClean="0"/>
              <a:t>Pain Behind the Badge, Clarke Paris</a:t>
            </a:r>
            <a:br>
              <a:rPr lang="en-US" dirty="0" smtClean="0"/>
            </a:br>
            <a:r>
              <a:rPr lang="en-US" dirty="0" smtClean="0">
                <a:hlinkClick r:id="rId6"/>
              </a:rPr>
              <a:t>http://www.thepainbehindthebadge.com</a:t>
            </a:r>
            <a:endParaRPr lang="en-US" dirty="0" smtClean="0"/>
          </a:p>
          <a:p>
            <a:pPr lvl="0"/>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In Crisis Now?</a:t>
            </a:r>
            <a:endParaRPr lang="en-US" dirty="0" smtClean="0"/>
          </a:p>
        </p:txBody>
      </p:sp>
      <p:sp>
        <p:nvSpPr>
          <p:cNvPr id="177155" name="Rectangle 3"/>
          <p:cNvSpPr>
            <a:spLocks noGrp="1" noChangeArrowheads="1"/>
          </p:cNvSpPr>
          <p:nvPr>
            <p:ph idx="1"/>
          </p:nvPr>
        </p:nvSpPr>
        <p:spPr/>
        <p:txBody>
          <a:bodyPr/>
          <a:lstStyle/>
          <a:p>
            <a:pPr lvl="0"/>
            <a:r>
              <a:rPr lang="en-US" smtClean="0"/>
              <a:t>Call 1-800-SUICIDE (1800-784-2433)</a:t>
            </a:r>
          </a:p>
          <a:p>
            <a:pPr lvl="0"/>
            <a:endParaRPr lang="en-US" smtClean="0"/>
          </a:p>
          <a:p>
            <a:pPr lvl="0"/>
            <a:r>
              <a:rPr lang="en-US" smtClean="0"/>
              <a:t>Local Suicide Hotlines?</a:t>
            </a:r>
          </a:p>
          <a:p>
            <a:pPr lvl="0"/>
            <a:endParaRPr lang="en-US" smtClean="0"/>
          </a:p>
          <a:p>
            <a:pPr lvl="0"/>
            <a:r>
              <a:rPr lang="en-US" smtClean="0"/>
              <a:t>Develop and know your resources before you need them!</a:t>
            </a:r>
          </a:p>
          <a:p>
            <a:pPr lvl="0"/>
            <a:endParaRPr lang="en-US" smtClean="0"/>
          </a:p>
          <a:p>
            <a:pPr lvl="0"/>
            <a:endParaRPr lang="en-US" smtClean="0"/>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checkerboard(across)">
                                      <p:cBhvr>
                                        <p:cTn id="7" dur="500"/>
                                        <p:tgtEl>
                                          <p:spTgt spid="177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7155">
                                            <p:txEl>
                                              <p:pRg st="2" end="2"/>
                                            </p:txEl>
                                          </p:spTgt>
                                        </p:tgtEl>
                                        <p:attrNameLst>
                                          <p:attrName>style.visibility</p:attrName>
                                        </p:attrNameLst>
                                      </p:cBhvr>
                                      <p:to>
                                        <p:strVal val="visible"/>
                                      </p:to>
                                    </p:set>
                                    <p:animEffect transition="in" filter="checkerboard(across)">
                                      <p:cBhvr>
                                        <p:cTn id="12" dur="500"/>
                                        <p:tgtEl>
                                          <p:spTgt spid="1771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7155">
                                            <p:txEl>
                                              <p:pRg st="4" end="4"/>
                                            </p:txEl>
                                          </p:spTgt>
                                        </p:tgtEl>
                                        <p:attrNameLst>
                                          <p:attrName>style.visibility</p:attrName>
                                        </p:attrNameLst>
                                      </p:cBhvr>
                                      <p:to>
                                        <p:strVal val="visible"/>
                                      </p:to>
                                    </p:set>
                                    <p:animEffect transition="in" filter="checkerboard(across)">
                                      <p:cBhvr>
                                        <p:cTn id="17" dur="500"/>
                                        <p:tgtEl>
                                          <p:spTgt spid="177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a:xfrm rot="5400000">
            <a:off x="1696847" y="-668144"/>
            <a:ext cx="5731256" cy="836295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p:cNvPicPr>
            <a:picLocks noGrp="1" noChangeAspect="1" noChangeArrowheads="1"/>
          </p:cNvPicPr>
          <p:nvPr>
            <p:ph idx="1"/>
          </p:nvPr>
        </p:nvPicPr>
        <p:blipFill>
          <a:blip r:embed="rId3" cstate="print"/>
          <a:srcRect/>
          <a:stretch>
            <a:fillRect/>
          </a:stretch>
        </p:blipFill>
        <p:spPr>
          <a:xfrm>
            <a:off x="342900" y="247650"/>
            <a:ext cx="8420100" cy="63627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p:extLst>
              <p:ext uri="{D42A27DB-BD31-4B8C-83A1-F6EECF244321}">
                <p14:modId xmlns:p14="http://schemas.microsoft.com/office/powerpoint/2010/main" xmlns="" val="2396587459"/>
              </p:ext>
            </p:extLst>
          </p:nvPr>
        </p:nvGraphicFramePr>
        <p:xfrm>
          <a:off x="624840" y="426720"/>
          <a:ext cx="7826671" cy="6050126"/>
        </p:xfrm>
        <a:graphic>
          <a:graphicData uri="http://schemas.openxmlformats.org/presentationml/2006/ole">
            <p:oleObj spid="_x0000_s1056" name="Acrobat Document" r:id="rId4" imgW="8910000" imgH="6885000" progId="AcroExch.Document.DC">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3"/>
          <p:cNvPicPr>
            <a:picLocks noGrp="1" noChangeAspect="1" noChangeArrowheads="1"/>
          </p:cNvPicPr>
          <p:nvPr>
            <p:ph sz="half" idx="1"/>
          </p:nvPr>
        </p:nvPicPr>
        <p:blipFill>
          <a:blip r:embed="rId3" cstate="print"/>
          <a:srcRect/>
          <a:stretch>
            <a:fillRect/>
          </a:stretch>
        </p:blipFill>
        <p:spPr>
          <a:xfrm>
            <a:off x="285750" y="438150"/>
            <a:ext cx="8382000" cy="6096000"/>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Grp="1" noChangeAspect="1"/>
          </p:cNvGraphicFramePr>
          <p:nvPr>
            <p:ph/>
            <p:extLst>
              <p:ext uri="{D42A27DB-BD31-4B8C-83A1-F6EECF244321}">
                <p14:modId xmlns:p14="http://schemas.microsoft.com/office/powerpoint/2010/main" xmlns="" val="3391842953"/>
              </p:ext>
            </p:extLst>
          </p:nvPr>
        </p:nvGraphicFramePr>
        <p:xfrm>
          <a:off x="548640" y="370872"/>
          <a:ext cx="7909559" cy="6114199"/>
        </p:xfrm>
        <a:graphic>
          <a:graphicData uri="http://schemas.openxmlformats.org/presentationml/2006/ole">
            <p:oleObj spid="_x0000_s2080" name="Acrobat Document" r:id="rId4" imgW="8910000" imgH="6885000" progId="AcroExch.Document.DC">
              <p:embed/>
            </p:oleObj>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Grp="1" noChangeAspect="1"/>
          </p:cNvGraphicFramePr>
          <p:nvPr>
            <p:ph idx="1"/>
            <p:extLst>
              <p:ext uri="{D42A27DB-BD31-4B8C-83A1-F6EECF244321}">
                <p14:modId xmlns:p14="http://schemas.microsoft.com/office/powerpoint/2010/main" xmlns="" val="318507107"/>
              </p:ext>
            </p:extLst>
          </p:nvPr>
        </p:nvGraphicFramePr>
        <p:xfrm>
          <a:off x="766135" y="2090738"/>
          <a:ext cx="7703169" cy="4401502"/>
        </p:xfrm>
        <a:graphic>
          <a:graphicData uri="http://schemas.openxmlformats.org/presentationml/2006/ole">
            <p:oleObj spid="_x0000_s3104" name="Acrobat Document" r:id="rId4" imgW="5670000" imgH="3240000" progId="AcroExch.Document.DC">
              <p:embed/>
            </p:oleObj>
          </a:graphicData>
        </a:graphic>
      </p:graphicFrame>
      <p:sp>
        <p:nvSpPr>
          <p:cNvPr id="3075" name="WordArt 7"/>
          <p:cNvSpPr>
            <a:spLocks noChangeArrowheads="1" noChangeShapeType="1" noTextEdit="1"/>
          </p:cNvSpPr>
          <p:nvPr/>
        </p:nvSpPr>
        <p:spPr bwMode="auto">
          <a:xfrm>
            <a:off x="1981200" y="685800"/>
            <a:ext cx="5334000" cy="1066800"/>
          </a:xfrm>
          <a:prstGeom prst="rect">
            <a:avLst/>
          </a:prstGeom>
        </p:spPr>
        <p:txBody>
          <a:bodyPr wrap="none" fromWordArt="1">
            <a:prstTxWarp prst="textPlain">
              <a:avLst>
                <a:gd name="adj" fmla="val 50000"/>
              </a:avLst>
            </a:prstTxWarp>
          </a:bodyPr>
          <a:lstStyle/>
          <a:p>
            <a:pPr algn="ctr"/>
            <a:r>
              <a:rPr lang="en-US" kern="10" dirty="0">
                <a:ln w="25400">
                  <a:solidFill>
                    <a:srgbClr val="000000"/>
                  </a:solidFill>
                  <a:round/>
                  <a:headEnd/>
                  <a:tailEnd/>
                </a:ln>
                <a:solidFill>
                  <a:srgbClr val="E20000"/>
                </a:solidFill>
                <a:latin typeface="Arial Black"/>
              </a:rPr>
              <a:t>The Buddy Card</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Please Remember</a:t>
            </a:r>
            <a:endParaRPr lang="en-US" dirty="0" smtClean="0"/>
          </a:p>
        </p:txBody>
      </p:sp>
      <p:sp>
        <p:nvSpPr>
          <p:cNvPr id="77827" name="Rectangle 3"/>
          <p:cNvSpPr>
            <a:spLocks noGrp="1" noChangeArrowheads="1"/>
          </p:cNvSpPr>
          <p:nvPr>
            <p:ph idx="1"/>
          </p:nvPr>
        </p:nvSpPr>
        <p:spPr/>
        <p:txBody>
          <a:bodyPr/>
          <a:lstStyle/>
          <a:p>
            <a:pPr marL="0" lvl="0" indent="0" algn="ctr">
              <a:buNone/>
            </a:pPr>
            <a:r>
              <a:rPr lang="en-US" b="1" dirty="0" smtClean="0"/>
              <a:t>PLANT THE SEEDS OF HOPE. </a:t>
            </a:r>
          </a:p>
          <a:p>
            <a:pPr marL="0" lvl="0" indent="0" algn="ctr">
              <a:buNone/>
            </a:pPr>
            <a:endParaRPr lang="en-US" b="1" dirty="0" smtClean="0"/>
          </a:p>
          <a:p>
            <a:pPr marL="0" lvl="0" indent="0" algn="ctr">
              <a:buNone/>
            </a:pPr>
            <a:r>
              <a:rPr lang="en-US" b="1" dirty="0" smtClean="0"/>
              <a:t>HOPE HELPS PREVENT SUICIDE.</a:t>
            </a:r>
          </a:p>
          <a:p>
            <a:pPr marL="0" lvl="0" indent="0" algn="ctr">
              <a:buNone/>
            </a:pPr>
            <a:endParaRPr lang="en-US" b="1" dirty="0" smtClean="0"/>
          </a:p>
          <a:p>
            <a:pPr marL="0" lvl="0" indent="0" algn="ctr">
              <a:buNone/>
            </a:pPr>
            <a:r>
              <a:rPr lang="en-US" b="1" i="1" dirty="0" smtClean="0"/>
              <a:t>It takes courage to ask for help.  </a:t>
            </a:r>
          </a:p>
          <a:p>
            <a:pPr marL="0" lvl="0" indent="0" algn="ctr">
              <a:buNone/>
            </a:pPr>
            <a:r>
              <a:rPr lang="en-US" b="1" i="1" dirty="0" smtClean="0"/>
              <a:t>Be courageous!</a:t>
            </a:r>
          </a:p>
          <a:p>
            <a:pPr marL="0" lvl="0" indent="0" algn="ctr">
              <a:buNone/>
            </a:pPr>
            <a:endParaRPr lang="en-US" b="1"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609601"/>
            <a:ext cx="7772400" cy="2133599"/>
          </a:xfrm>
        </p:spPr>
        <p:txBody>
          <a:bodyPr>
            <a:normAutofit/>
          </a:bodyPr>
          <a:lstStyle/>
          <a:p>
            <a:r>
              <a:rPr lang="en-US" dirty="0" smtClean="0"/>
              <a:t>California Highway Patrol</a:t>
            </a:r>
            <a:br>
              <a:rPr lang="en-US" dirty="0" smtClean="0"/>
            </a:br>
            <a:r>
              <a:rPr lang="en-US" dirty="0" smtClean="0"/>
              <a:t>Suicide Video</a:t>
            </a:r>
          </a:p>
        </p:txBody>
      </p:sp>
      <p:sp>
        <p:nvSpPr>
          <p:cNvPr id="5" name="Subtitle 4"/>
          <p:cNvSpPr>
            <a:spLocks noGrp="1"/>
          </p:cNvSpPr>
          <p:nvPr>
            <p:ph type="subTitle" idx="1"/>
          </p:nvPr>
        </p:nvSpPr>
        <p:spPr/>
        <p:txBody>
          <a:bodyPr/>
          <a:lstStyle/>
          <a:p>
            <a:endParaRPr lang="en-US" dirty="0"/>
          </a:p>
        </p:txBody>
      </p:sp>
      <p:pic>
        <p:nvPicPr>
          <p:cNvPr id="8" name="Picture 7" descr="upset police.jpg"/>
          <p:cNvPicPr>
            <a:picLocks noChangeAspect="1"/>
          </p:cNvPicPr>
          <p:nvPr/>
        </p:nvPicPr>
        <p:blipFill>
          <a:blip r:embed="rId3" cstate="print"/>
          <a:stretch>
            <a:fillRect/>
          </a:stretch>
        </p:blipFill>
        <p:spPr>
          <a:xfrm>
            <a:off x="2038350" y="2952750"/>
            <a:ext cx="5105400" cy="330993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300" b="1" dirty="0" smtClean="0"/>
              <a:t>The Experts Speak</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10322</TotalTime>
  <Words>7860</Words>
  <Application>Microsoft Office PowerPoint</Application>
  <PresentationFormat>On-screen Show (4:3)</PresentationFormat>
  <Paragraphs>846</Paragraphs>
  <Slides>78</Slides>
  <Notes>76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Office Theme</vt:lpstr>
      <vt:lpstr>Acrobat Document</vt:lpstr>
      <vt:lpstr> IN HARM’S WAY Law Enforcement Suicide</vt:lpstr>
      <vt:lpstr>Slide 2</vt:lpstr>
      <vt:lpstr>IN HARM’S WAY  Partners</vt:lpstr>
      <vt:lpstr>Acknowledgements</vt:lpstr>
      <vt:lpstr>Learning Objectives</vt:lpstr>
      <vt:lpstr>How Do Law Enforcement Personnel Die?</vt:lpstr>
      <vt:lpstr>Suicide</vt:lpstr>
      <vt:lpstr>California Highway Patrol Suicide Video</vt:lpstr>
      <vt:lpstr>The Experts Speak </vt:lpstr>
      <vt:lpstr>Brent E. Turvey</vt:lpstr>
      <vt:lpstr>   Ralph Slovenko     </vt:lpstr>
      <vt:lpstr>Paul Quinnett, Ph.D.</vt:lpstr>
      <vt:lpstr>Paul Quinnett, Ph.D.</vt:lpstr>
      <vt:lpstr>John Violanti, Ph.D. </vt:lpstr>
      <vt:lpstr>Factors in Law Enforcement Suicide </vt:lpstr>
      <vt:lpstr>Facts, Statistics, Truth,  and Myth</vt:lpstr>
      <vt:lpstr>Culture</vt:lpstr>
      <vt:lpstr>Culture</vt:lpstr>
      <vt:lpstr>Law Enforcement Culture</vt:lpstr>
      <vt:lpstr>Myths and Facts</vt:lpstr>
      <vt:lpstr>Myths and Facts</vt:lpstr>
      <vt:lpstr>Myths and Facts</vt:lpstr>
      <vt:lpstr>Myths and Facts</vt:lpstr>
      <vt:lpstr>Myths and Facts</vt:lpstr>
      <vt:lpstr>Myths and Facts</vt:lpstr>
      <vt:lpstr>The Realities of Depression…</vt:lpstr>
      <vt:lpstr>The Realities of Alcohol</vt:lpstr>
      <vt:lpstr>The Realities of Alcohol</vt:lpstr>
      <vt:lpstr>The Realities of Divorce</vt:lpstr>
      <vt:lpstr>Facts and Statistics</vt:lpstr>
      <vt:lpstr>Facts and Statistics</vt:lpstr>
      <vt:lpstr>Leaders, Supervisors, and Managers</vt:lpstr>
      <vt:lpstr>Leaders, Supervisors, and Managers</vt:lpstr>
      <vt:lpstr>Leaders</vt:lpstr>
      <vt:lpstr>Signs and Signals</vt:lpstr>
      <vt:lpstr>Signs</vt:lpstr>
      <vt:lpstr>Signs</vt:lpstr>
      <vt:lpstr>Signs</vt:lpstr>
      <vt:lpstr>Situational Precipitators</vt:lpstr>
      <vt:lpstr>Direct Verbal Clues</vt:lpstr>
      <vt:lpstr>Indirect or “Coded” Clues</vt:lpstr>
      <vt:lpstr>Behavioral Clues</vt:lpstr>
      <vt:lpstr>Don’t Ignore These Behaviors </vt:lpstr>
      <vt:lpstr>Suicide Clues and Warning Signs</vt:lpstr>
      <vt:lpstr>Intervention Strategies</vt:lpstr>
      <vt:lpstr>AID LIFE In-Service Training</vt:lpstr>
      <vt:lpstr>Slide 47</vt:lpstr>
      <vt:lpstr>A.I.D.  L.I.F.E.</vt:lpstr>
      <vt:lpstr>QPR Institute 1-888-726-7926 http://www.qprinstitute.com</vt:lpstr>
      <vt:lpstr>QPR</vt:lpstr>
      <vt:lpstr>QPR</vt:lpstr>
      <vt:lpstr>Q = Question Ask a Question…Save a Life!</vt:lpstr>
      <vt:lpstr>The Suicide Question Direct Approach</vt:lpstr>
      <vt:lpstr>The Suicide Question Less Direct Approach</vt:lpstr>
      <vt:lpstr>How NOT to Ask the Question</vt:lpstr>
      <vt:lpstr>P = Persuade How to persuade someone to stay alive</vt:lpstr>
      <vt:lpstr>P = Persuade Then Ask:</vt:lpstr>
      <vt:lpstr>R = Refer</vt:lpstr>
      <vt:lpstr>For Effective QPR</vt:lpstr>
      <vt:lpstr>REMEMBER…</vt:lpstr>
      <vt:lpstr>Peer Support Program</vt:lpstr>
      <vt:lpstr>Peer Support Training</vt:lpstr>
      <vt:lpstr>Peer Support Program Benefits</vt:lpstr>
      <vt:lpstr>Very Important!!</vt:lpstr>
      <vt:lpstr>REMEMBER…</vt:lpstr>
      <vt:lpstr>Good News!</vt:lpstr>
      <vt:lpstr>Very Important!!</vt:lpstr>
      <vt:lpstr>IN HARM’S WAY Resource Materials</vt:lpstr>
      <vt:lpstr>Resources </vt:lpstr>
      <vt:lpstr>Resources </vt:lpstr>
      <vt:lpstr>In Crisis Now?</vt:lpstr>
      <vt:lpstr>Slide 72</vt:lpstr>
      <vt:lpstr>Slide 73</vt:lpstr>
      <vt:lpstr>Slide 74</vt:lpstr>
      <vt:lpstr>Slide 75</vt:lpstr>
      <vt:lpstr>Slide 76</vt:lpstr>
      <vt:lpstr>Slide 77</vt:lpstr>
      <vt:lpstr>Please Remember</vt:lpstr>
    </vt:vector>
  </TitlesOfParts>
  <Company>Law Enforcement Wellness Association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Enforcement Suicide</dc:title>
  <dc:creator>Dell Hackett</dc:creator>
  <cp:lastModifiedBy>pd3126</cp:lastModifiedBy>
  <cp:revision>329</cp:revision>
  <cp:lastPrinted>2000-10-19T17:17:43Z</cp:lastPrinted>
  <dcterms:created xsi:type="dcterms:W3CDTF">2000-08-27T19:59:33Z</dcterms:created>
  <dcterms:modified xsi:type="dcterms:W3CDTF">2016-06-06T21:30:45Z</dcterms:modified>
</cp:coreProperties>
</file>