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296" r:id="rId3"/>
    <p:sldId id="257" r:id="rId4"/>
    <p:sldId id="258" r:id="rId5"/>
    <p:sldId id="297" r:id="rId6"/>
    <p:sldId id="259" r:id="rId7"/>
    <p:sldId id="260" r:id="rId8"/>
    <p:sldId id="261" r:id="rId9"/>
    <p:sldId id="262" r:id="rId10"/>
    <p:sldId id="263" r:id="rId11"/>
    <p:sldId id="264" r:id="rId12"/>
    <p:sldId id="278" r:id="rId13"/>
    <p:sldId id="265" r:id="rId14"/>
    <p:sldId id="279" r:id="rId15"/>
    <p:sldId id="266" r:id="rId16"/>
    <p:sldId id="267" r:id="rId17"/>
    <p:sldId id="268" r:id="rId18"/>
    <p:sldId id="270" r:id="rId19"/>
    <p:sldId id="303" r:id="rId20"/>
    <p:sldId id="304" r:id="rId21"/>
    <p:sldId id="271" r:id="rId22"/>
    <p:sldId id="273" r:id="rId23"/>
    <p:sldId id="272" r:id="rId24"/>
    <p:sldId id="274" r:id="rId25"/>
    <p:sldId id="275" r:id="rId26"/>
    <p:sldId id="276" r:id="rId27"/>
    <p:sldId id="277" r:id="rId28"/>
    <p:sldId id="280" r:id="rId29"/>
    <p:sldId id="281" r:id="rId30"/>
    <p:sldId id="282" r:id="rId31"/>
    <p:sldId id="283" r:id="rId32"/>
    <p:sldId id="284" r:id="rId33"/>
    <p:sldId id="285" r:id="rId34"/>
    <p:sldId id="302" r:id="rId35"/>
    <p:sldId id="286" r:id="rId36"/>
    <p:sldId id="288" r:id="rId37"/>
    <p:sldId id="289" r:id="rId38"/>
    <p:sldId id="298" r:id="rId39"/>
    <p:sldId id="290" r:id="rId40"/>
    <p:sldId id="291" r:id="rId41"/>
    <p:sldId id="299" r:id="rId42"/>
    <p:sldId id="305" r:id="rId43"/>
    <p:sldId id="295" r:id="rId44"/>
    <p:sldId id="293" r:id="rId45"/>
    <p:sldId id="292" r:id="rId46"/>
    <p:sldId id="294" r:id="rId4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Meds</a:t>
            </a:r>
            <a:r>
              <a:rPr lang="en-US" baseline="0" dirty="0" smtClean="0"/>
              <a:t> Prescribed Twice Daily</a:t>
            </a:r>
            <a:endParaRPr lang="en-US" dirty="0"/>
          </a:p>
        </c:rich>
      </c:tx>
      <c:layout/>
      <c:overlay val="0"/>
    </c:title>
    <c:autoTitleDeleted val="0"/>
    <c:plotArea>
      <c:layout/>
      <c:pieChart>
        <c:varyColors val="1"/>
        <c:ser>
          <c:idx val="0"/>
          <c:order val="0"/>
          <c:tx>
            <c:strRef>
              <c:f>Sheet1!$B$1</c:f>
              <c:strCache>
                <c:ptCount val="1"/>
                <c:pt idx="0">
                  <c:v>Sales</c:v>
                </c:pt>
              </c:strCache>
            </c:strRef>
          </c:tx>
          <c:explosion val="25"/>
          <c:cat>
            <c:strRef>
              <c:f>Sheet1!$A$2:$A$5</c:f>
              <c:strCache>
                <c:ptCount val="4"/>
                <c:pt idx="0">
                  <c:v>75% Only 80% Compliant</c:v>
                </c:pt>
                <c:pt idx="3">
                  <c:v>4th Qtr</c:v>
                </c:pt>
              </c:strCache>
            </c:strRef>
          </c:cat>
          <c:val>
            <c:numRef>
              <c:f>Sheet1!$B$2:$B$5</c:f>
              <c:numCache>
                <c:formatCode>0%</c:formatCode>
                <c:ptCount val="4"/>
                <c:pt idx="0">
                  <c:v>0.75</c:v>
                </c:pt>
                <c:pt idx="1">
                  <c:v>0.25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255999624274513"/>
          <c:y val="0.23195254778174754"/>
          <c:w val="0.27514177262055456"/>
          <c:h val="0.1748261819695445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pieChart>
        <c:varyColors val="1"/>
        <c:ser>
          <c:idx val="0"/>
          <c:order val="0"/>
          <c:tx>
            <c:strRef>
              <c:f>Sheet1!$B$1</c:f>
              <c:strCache>
                <c:ptCount val="1"/>
                <c:pt idx="0">
                  <c:v>Meds Prescribed Three Times Daily</c:v>
                </c:pt>
              </c:strCache>
            </c:strRef>
          </c:tx>
          <c:explosion val="25"/>
          <c:cat>
            <c:strRef>
              <c:f>Sheet1!$A$2:$A$5</c:f>
              <c:strCache>
                <c:ptCount val="3"/>
                <c:pt idx="0">
                  <c:v>55% Only 80% Compliant</c:v>
                </c:pt>
                <c:pt idx="2">
                  <c:v>3rd Qtr</c:v>
                </c:pt>
              </c:strCache>
            </c:strRef>
          </c:cat>
          <c:val>
            <c:numRef>
              <c:f>Sheet1!$B$2:$B$5</c:f>
              <c:numCache>
                <c:formatCode>General</c:formatCode>
                <c:ptCount val="4"/>
                <c:pt idx="0" formatCode="0%">
                  <c:v>0.55000000000000004</c:v>
                </c:pt>
                <c:pt idx="2" formatCode="0%">
                  <c:v>0.45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1255999624274513"/>
          <c:y val="0.23195254778174754"/>
          <c:w val="0.27514177262055456"/>
          <c:h val="0.19597155641888375"/>
        </c:manualLayout>
      </c:layout>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364F9F8-98D7-4B7A-8466-D254A9FB8DF7}" type="datetimeFigureOut">
              <a:rPr lang="en-US" smtClean="0"/>
              <a:t>3/2/2016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AEA70D5-A9EC-4718-A62B-43F81D2B35C8}" type="slidenum">
              <a:rPr lang="en-US" smtClean="0"/>
              <a:t>‹#›</a:t>
            </a:fld>
            <a:endParaRPr lang="en-US"/>
          </a:p>
        </p:txBody>
      </p:sp>
    </p:spTree>
    <p:extLst>
      <p:ext uri="{BB962C8B-B14F-4D97-AF65-F5344CB8AC3E}">
        <p14:creationId xmlns:p14="http://schemas.microsoft.com/office/powerpoint/2010/main" val="464659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6FF8DF3-0247-4500-B9F3-B42CE78DC8D4}" type="datetimeFigureOut">
              <a:rPr lang="en-US" smtClean="0"/>
              <a:t>3/2/2016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A67DC65-B37A-400D-BD3E-A2A6D66CF40B}" type="slidenum">
              <a:rPr lang="en-US" smtClean="0"/>
              <a:t>‹#›</a:t>
            </a:fld>
            <a:endParaRPr lang="en-US"/>
          </a:p>
        </p:txBody>
      </p:sp>
    </p:spTree>
    <p:extLst>
      <p:ext uri="{BB962C8B-B14F-4D97-AF65-F5344CB8AC3E}">
        <p14:creationId xmlns:p14="http://schemas.microsoft.com/office/powerpoint/2010/main" val="3347520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in the brain</a:t>
            </a:r>
            <a:r>
              <a:rPr lang="en-US" baseline="0" dirty="0" smtClean="0"/>
              <a:t> is there are too much of some chemicals and not enough of others. It takes a professional to help determine exactly what is going on in your brain. These imbalances can be treated with counseling and/or medication management. One of the questions we get asked is, “How does counseling help a physical chemical imbalance.” The same way walking can help improve your heart by oxygenating your blood and strengthening the heart muscle without the need for heart medication.  Talk therapy, journaling, positive thinking, support networks and other counseling resources are all “exercises” for your brain that help keep it healthy and in balance. That said, medication is often needed to aid in the process or to speed up the process.</a:t>
            </a:r>
            <a:endParaRPr lang="en-US" dirty="0"/>
          </a:p>
        </p:txBody>
      </p:sp>
      <p:sp>
        <p:nvSpPr>
          <p:cNvPr id="4" name="Slide Number Placeholder 3"/>
          <p:cNvSpPr>
            <a:spLocks noGrp="1"/>
          </p:cNvSpPr>
          <p:nvPr>
            <p:ph type="sldNum" sz="quarter" idx="10"/>
          </p:nvPr>
        </p:nvSpPr>
        <p:spPr/>
        <p:txBody>
          <a:bodyPr/>
          <a:lstStyle/>
          <a:p>
            <a:fld id="{6A67DC65-B37A-400D-BD3E-A2A6D66CF40B}" type="slidenum">
              <a:rPr lang="en-US" smtClean="0"/>
              <a:t>5</a:t>
            </a:fld>
            <a:endParaRPr lang="en-US"/>
          </a:p>
        </p:txBody>
      </p:sp>
    </p:spTree>
    <p:extLst>
      <p:ext uri="{BB962C8B-B14F-4D97-AF65-F5344CB8AC3E}">
        <p14:creationId xmlns:p14="http://schemas.microsoft.com/office/powerpoint/2010/main" val="55169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important thing to remember about mental illness is that it is a physical imbalance of chemical sin the brain. When we have a chemical imbalance of insulin in our bodies, we aren’t stigmatized about getting treatment for diabetes, but for</a:t>
            </a:r>
            <a:r>
              <a:rPr lang="en-US" baseline="0" dirty="0" smtClean="0"/>
              <a:t> some reason, when the imbalance is in our brain, we are stigmatized about getting treatment from a mental health professional. These chemical imbalances happen for a number of reasons; sometimes receptors stop receiving, sometimes transporters stop transporting and sometimes these chemicals are released at the wrong times.</a:t>
            </a:r>
            <a:endParaRPr lang="en-US" dirty="0"/>
          </a:p>
        </p:txBody>
      </p:sp>
      <p:sp>
        <p:nvSpPr>
          <p:cNvPr id="4" name="Slide Number Placeholder 3"/>
          <p:cNvSpPr>
            <a:spLocks noGrp="1"/>
          </p:cNvSpPr>
          <p:nvPr>
            <p:ph type="sldNum" sz="quarter" idx="10"/>
          </p:nvPr>
        </p:nvSpPr>
        <p:spPr/>
        <p:txBody>
          <a:bodyPr/>
          <a:lstStyle/>
          <a:p>
            <a:fld id="{6A67DC65-B37A-400D-BD3E-A2A6D66CF40B}" type="slidenum">
              <a:rPr lang="en-US" smtClean="0"/>
              <a:t>6</a:t>
            </a:fld>
            <a:endParaRPr lang="en-US"/>
          </a:p>
        </p:txBody>
      </p:sp>
    </p:spTree>
    <p:extLst>
      <p:ext uri="{BB962C8B-B14F-4D97-AF65-F5344CB8AC3E}">
        <p14:creationId xmlns:p14="http://schemas.microsoft.com/office/powerpoint/2010/main" val="28327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tend to label those who do not take their medications as “resistant to treatment” and naively</a:t>
            </a:r>
            <a:r>
              <a:rPr lang="en-US" baseline="0" dirty="0" smtClean="0"/>
              <a:t> belief that if it treats the problem, it’s worth the side effects. </a:t>
            </a:r>
            <a:endParaRPr lang="en-US" dirty="0"/>
          </a:p>
        </p:txBody>
      </p:sp>
      <p:sp>
        <p:nvSpPr>
          <p:cNvPr id="4" name="Slide Number Placeholder 3"/>
          <p:cNvSpPr>
            <a:spLocks noGrp="1"/>
          </p:cNvSpPr>
          <p:nvPr>
            <p:ph type="sldNum" sz="quarter" idx="10"/>
          </p:nvPr>
        </p:nvSpPr>
        <p:spPr/>
        <p:txBody>
          <a:bodyPr/>
          <a:lstStyle/>
          <a:p>
            <a:fld id="{6A67DC65-B37A-400D-BD3E-A2A6D66CF40B}" type="slidenum">
              <a:rPr lang="en-US" smtClean="0"/>
              <a:t>41</a:t>
            </a:fld>
            <a:endParaRPr lang="en-US"/>
          </a:p>
        </p:txBody>
      </p:sp>
    </p:spTree>
    <p:extLst>
      <p:ext uri="{BB962C8B-B14F-4D97-AF65-F5344CB8AC3E}">
        <p14:creationId xmlns:p14="http://schemas.microsoft.com/office/powerpoint/2010/main" val="3128677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C78ADD2D-541E-416D-A840-2591EB70CFAF}" type="datetimeFigureOut">
              <a:rPr lang="en-US" smtClean="0"/>
              <a:t>3/2/2016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53CF780-D40D-4F85-9D2D-F202C8CADD4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ADD2D-541E-416D-A840-2591EB70CFAF}"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CF780-D40D-4F85-9D2D-F202C8CADD4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ADD2D-541E-416D-A840-2591EB70CFAF}"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CF780-D40D-4F85-9D2D-F202C8CADD4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ADD2D-541E-416D-A840-2591EB70CFAF}"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CF780-D40D-4F85-9D2D-F202C8CADD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8ADD2D-541E-416D-A840-2591EB70CFAF}"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3CF780-D40D-4F85-9D2D-F202C8CADD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78ADD2D-541E-416D-A840-2591EB70CFAF}"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3CF780-D40D-4F85-9D2D-F202C8CADD4E}"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78ADD2D-541E-416D-A840-2591EB70CFAF}"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3CF780-D40D-4F85-9D2D-F202C8CADD4E}"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8ADD2D-541E-416D-A840-2591EB70CFAF}" type="datetimeFigureOut">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3CF780-D40D-4F85-9D2D-F202C8CADD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ADD2D-541E-416D-A840-2591EB70CFAF}" type="datetimeFigureOut">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3CF780-D40D-4F85-9D2D-F202C8CADD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C78ADD2D-541E-416D-A840-2591EB70CFAF}" type="datetimeFigureOut">
              <a:rPr lang="en-US" smtClean="0"/>
              <a:t>3/2/2016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53CF780-D40D-4F85-9D2D-F202C8CADD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C78ADD2D-541E-416D-A840-2591EB70CFAF}" type="datetimeFigureOut">
              <a:rPr lang="en-US" smtClean="0"/>
              <a:t>3/2/2016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53CF780-D40D-4F85-9D2D-F202C8CADD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C78ADD2D-541E-416D-A840-2591EB70CFAF}" type="datetimeFigureOut">
              <a:rPr lang="en-US" smtClean="0"/>
              <a:t>3/2/2016</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53CF780-D40D-4F85-9D2D-F202C8CADD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33676"/>
            <a:ext cx="6553200" cy="4390646"/>
          </a:xfrm>
          <a:prstGeom prst="rect">
            <a:avLst/>
          </a:prstGeom>
        </p:spPr>
      </p:pic>
      <p:sp>
        <p:nvSpPr>
          <p:cNvPr id="5" name="Rectangle 4"/>
          <p:cNvSpPr/>
          <p:nvPr/>
        </p:nvSpPr>
        <p:spPr>
          <a:xfrm>
            <a:off x="990600" y="2971800"/>
            <a:ext cx="7162800" cy="9144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727201" y="1981910"/>
            <a:ext cx="5723468" cy="1828090"/>
          </a:xfrm>
        </p:spPr>
        <p:txBody>
          <a:bodyPr/>
          <a:lstStyle/>
          <a:p>
            <a:r>
              <a:rPr lang="en-US" dirty="0" smtClean="0"/>
              <a:t>Medications</a:t>
            </a:r>
            <a:endParaRPr lang="en-US" dirty="0"/>
          </a:p>
        </p:txBody>
      </p:sp>
    </p:spTree>
    <p:extLst>
      <p:ext uri="{BB962C8B-B14F-4D97-AF65-F5344CB8AC3E}">
        <p14:creationId xmlns:p14="http://schemas.microsoft.com/office/powerpoint/2010/main" val="2434907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a:t>Benzodiazepine Family</a:t>
            </a:r>
            <a:endParaRPr lang="en-US" dirty="0"/>
          </a:p>
        </p:txBody>
      </p:sp>
      <p:sp>
        <p:nvSpPr>
          <p:cNvPr id="3" name="Content Placeholder 2"/>
          <p:cNvSpPr>
            <a:spLocks noGrp="1"/>
          </p:cNvSpPr>
          <p:nvPr>
            <p:ph idx="1"/>
          </p:nvPr>
        </p:nvSpPr>
        <p:spPr>
          <a:xfrm>
            <a:off x="1463040" y="1905000"/>
            <a:ext cx="6196405" cy="4297362"/>
          </a:xfrm>
        </p:spPr>
        <p:txBody>
          <a:bodyPr/>
          <a:lstStyle/>
          <a:p>
            <a:pPr marL="273050" lvl="1" indent="-273050"/>
            <a:r>
              <a:rPr lang="en-US" dirty="0" smtClean="0"/>
              <a:t>Acts similar to alcohol (Jack Daniels in a pill)</a:t>
            </a:r>
          </a:p>
          <a:p>
            <a:pPr marL="273050" lvl="1" indent="-273050"/>
            <a:r>
              <a:rPr lang="en-US" dirty="0" smtClean="0"/>
              <a:t>Build tolerance, cause withdrawal</a:t>
            </a:r>
          </a:p>
          <a:p>
            <a:pPr marL="273050" lvl="1" indent="-273050"/>
            <a:r>
              <a:rPr lang="en-US" dirty="0" smtClean="0"/>
              <a:t>Intoxication: Confusion, slurring of words, drowsiness</a:t>
            </a:r>
          </a:p>
          <a:p>
            <a:pPr marL="273050" lvl="1" indent="-273050"/>
            <a:r>
              <a:rPr lang="en-US" dirty="0" smtClean="0"/>
              <a:t>Affects memory, concentration, </a:t>
            </a:r>
            <a:br>
              <a:rPr lang="en-US" dirty="0" smtClean="0"/>
            </a:br>
            <a:r>
              <a:rPr lang="en-US" dirty="0" smtClean="0"/>
              <a:t>coordination</a:t>
            </a:r>
          </a:p>
          <a:p>
            <a:pPr marL="273050" lvl="1" indent="-273050"/>
            <a:r>
              <a:rPr lang="en-US" dirty="0" smtClean="0"/>
              <a:t>Withdrawal: Irritability, </a:t>
            </a:r>
            <a:br>
              <a:rPr lang="en-US" dirty="0" smtClean="0"/>
            </a:br>
            <a:r>
              <a:rPr lang="en-US" dirty="0" smtClean="0"/>
              <a:t>anxiety, racing heart</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779838"/>
            <a:ext cx="3344492" cy="2392362"/>
          </a:xfrm>
          <a:prstGeom prst="rect">
            <a:avLst/>
          </a:prstGeom>
          <a:ln w="127000" cap="sq">
            <a:solidFill>
              <a:srgbClr val="000000"/>
            </a:solidFill>
            <a:miter lim="800000"/>
          </a:ln>
          <a:effectLst>
            <a:outerShdw blurRad="57150" dist="50800" dir="2700000" algn="tl" rotWithShape="0">
              <a:srgbClr val="000000">
                <a:alpha val="40000"/>
              </a:srgbClr>
            </a:outerShdw>
          </a:effectLst>
          <a:scene3d>
            <a:camera prst="orthographicFront">
              <a:rot lat="0" lon="0" rev="600000"/>
            </a:camera>
            <a:lightRig rig="threePt" dir="t"/>
          </a:scene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6877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a:t>Benzodiazepine Family</a:t>
            </a:r>
            <a:endParaRPr lang="en-US" dirty="0"/>
          </a:p>
        </p:txBody>
      </p:sp>
      <p:sp>
        <p:nvSpPr>
          <p:cNvPr id="3" name="Content Placeholder 2"/>
          <p:cNvSpPr>
            <a:spLocks noGrp="1"/>
          </p:cNvSpPr>
          <p:nvPr>
            <p:ph idx="1"/>
          </p:nvPr>
        </p:nvSpPr>
        <p:spPr>
          <a:xfrm>
            <a:off x="1463040" y="1905000"/>
            <a:ext cx="6196405" cy="3818069"/>
          </a:xfrm>
        </p:spPr>
        <p:txBody>
          <a:bodyPr>
            <a:normAutofit/>
          </a:bodyPr>
          <a:lstStyle/>
          <a:p>
            <a:r>
              <a:rPr lang="en-US" sz="2200" dirty="0" smtClean="0"/>
              <a:t>Federally controlled meds: Crime to dispense, use or possess without a valid prescription</a:t>
            </a:r>
            <a:endParaRPr lang="en-US" sz="2200" dirty="0"/>
          </a:p>
          <a:p>
            <a:r>
              <a:rPr lang="en-US" sz="2200" dirty="0" smtClean="0"/>
              <a:t>Seductive, like the “Dark Side”</a:t>
            </a:r>
          </a:p>
          <a:p>
            <a:r>
              <a:rPr lang="en-US" sz="2200" dirty="0" smtClean="0"/>
              <a:t>Abuse-able &amp; do have street value</a:t>
            </a:r>
          </a:p>
          <a:p>
            <a:r>
              <a:rPr lang="en-US" sz="2200" dirty="0" smtClean="0"/>
              <a:t>Often banned in jails &amp; treatment centers</a:t>
            </a:r>
            <a:endParaRPr lang="en-US" sz="2200" dirty="0"/>
          </a:p>
        </p:txBody>
      </p:sp>
      <p:pic>
        <p:nvPicPr>
          <p:cNvPr id="4" name="Picture 2" descr="C:\Users\Jim's computer\Documents\Forensic Conference 2013\276374600_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038600"/>
            <a:ext cx="4876800" cy="213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29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smtClean="0"/>
              <a:t>Common</a:t>
            </a:r>
            <a:r>
              <a:rPr lang="en-US" dirty="0" smtClean="0"/>
              <a:t> </a:t>
            </a:r>
            <a:r>
              <a:rPr lang="en-US" sz="3100" dirty="0" smtClean="0"/>
              <a:t>Benzodiazepines</a:t>
            </a:r>
            <a:endParaRPr lang="en-US" dirty="0"/>
          </a:p>
        </p:txBody>
      </p:sp>
      <p:sp>
        <p:nvSpPr>
          <p:cNvPr id="3" name="Text Placeholder 2"/>
          <p:cNvSpPr>
            <a:spLocks noGrp="1"/>
          </p:cNvSpPr>
          <p:nvPr>
            <p:ph type="body" idx="1"/>
          </p:nvPr>
        </p:nvSpPr>
        <p:spPr>
          <a:xfrm>
            <a:off x="1557869" y="2122312"/>
            <a:ext cx="2939521" cy="392288"/>
          </a:xfrm>
        </p:spPr>
        <p:txBody>
          <a:bodyPr>
            <a:normAutofit lnSpcReduction="10000"/>
          </a:bodyPr>
          <a:lstStyle/>
          <a:p>
            <a:r>
              <a:rPr lang="en-US" dirty="0" smtClean="0"/>
              <a:t>Brand Name</a:t>
            </a:r>
            <a:endParaRPr lang="en-US" dirty="0"/>
          </a:p>
        </p:txBody>
      </p:sp>
      <p:sp>
        <p:nvSpPr>
          <p:cNvPr id="4" name="Text Placeholder 3"/>
          <p:cNvSpPr>
            <a:spLocks noGrp="1"/>
          </p:cNvSpPr>
          <p:nvPr>
            <p:ph type="body" sz="quarter" idx="3"/>
          </p:nvPr>
        </p:nvSpPr>
        <p:spPr>
          <a:xfrm>
            <a:off x="4910669" y="2122311"/>
            <a:ext cx="2944368" cy="392289"/>
          </a:xfrm>
        </p:spPr>
        <p:txBody>
          <a:bodyPr>
            <a:normAutofit lnSpcReduction="10000"/>
          </a:bodyPr>
          <a:lstStyle/>
          <a:p>
            <a:r>
              <a:rPr lang="en-US" dirty="0" smtClean="0"/>
              <a:t>Generic</a:t>
            </a:r>
            <a:endParaRPr lang="en-US" dirty="0"/>
          </a:p>
        </p:txBody>
      </p:sp>
      <p:sp>
        <p:nvSpPr>
          <p:cNvPr id="5" name="Content Placeholder 4"/>
          <p:cNvSpPr>
            <a:spLocks noGrp="1"/>
          </p:cNvSpPr>
          <p:nvPr>
            <p:ph sz="quarter" idx="13"/>
          </p:nvPr>
        </p:nvSpPr>
        <p:spPr>
          <a:xfrm>
            <a:off x="1298448" y="2667000"/>
            <a:ext cx="3227832" cy="3057144"/>
          </a:xfrm>
        </p:spPr>
        <p:txBody>
          <a:bodyPr/>
          <a:lstStyle/>
          <a:p>
            <a:r>
              <a:rPr lang="en-US" dirty="0"/>
              <a:t>V</a:t>
            </a:r>
            <a:r>
              <a:rPr lang="en-US" dirty="0" smtClean="0"/>
              <a:t>alium</a:t>
            </a:r>
          </a:p>
          <a:p>
            <a:r>
              <a:rPr lang="en-US" dirty="0" smtClean="0"/>
              <a:t>Librium</a:t>
            </a:r>
          </a:p>
          <a:p>
            <a:r>
              <a:rPr lang="en-US" dirty="0" err="1" smtClean="0"/>
              <a:t>Klonopin</a:t>
            </a:r>
            <a:endParaRPr lang="en-US" dirty="0" smtClean="0"/>
          </a:p>
          <a:p>
            <a:r>
              <a:rPr lang="en-US" dirty="0" smtClean="0"/>
              <a:t>Ativan</a:t>
            </a:r>
          </a:p>
          <a:p>
            <a:r>
              <a:rPr lang="en-US" dirty="0" smtClean="0"/>
              <a:t>Xanax</a:t>
            </a:r>
            <a:endParaRPr lang="en-US" dirty="0"/>
          </a:p>
        </p:txBody>
      </p:sp>
      <p:sp>
        <p:nvSpPr>
          <p:cNvPr id="6" name="Content Placeholder 5"/>
          <p:cNvSpPr>
            <a:spLocks noGrp="1"/>
          </p:cNvSpPr>
          <p:nvPr>
            <p:ph sz="quarter" idx="14"/>
          </p:nvPr>
        </p:nvSpPr>
        <p:spPr>
          <a:xfrm>
            <a:off x="4645151" y="2667000"/>
            <a:ext cx="3227832" cy="3057589"/>
          </a:xfrm>
        </p:spPr>
        <p:txBody>
          <a:bodyPr/>
          <a:lstStyle/>
          <a:p>
            <a:r>
              <a:rPr lang="en-US" dirty="0" smtClean="0"/>
              <a:t>Diazepam</a:t>
            </a:r>
          </a:p>
          <a:p>
            <a:r>
              <a:rPr lang="en-US" dirty="0" err="1" smtClean="0"/>
              <a:t>Chlordiazepoxide</a:t>
            </a:r>
            <a:endParaRPr lang="en-US" dirty="0" smtClean="0"/>
          </a:p>
          <a:p>
            <a:r>
              <a:rPr lang="en-US" dirty="0" smtClean="0"/>
              <a:t>Clonazepam</a:t>
            </a:r>
          </a:p>
          <a:p>
            <a:r>
              <a:rPr lang="en-US" dirty="0" smtClean="0"/>
              <a:t>Lorazepam</a:t>
            </a:r>
          </a:p>
          <a:p>
            <a:r>
              <a:rPr lang="en-US" dirty="0" smtClean="0"/>
              <a:t>Alprazolam</a:t>
            </a:r>
            <a:endParaRPr lang="en-US" dirty="0"/>
          </a:p>
        </p:txBody>
      </p:sp>
    </p:spTree>
    <p:extLst>
      <p:ext uri="{BB962C8B-B14F-4D97-AF65-F5344CB8AC3E}">
        <p14:creationId xmlns:p14="http://schemas.microsoft.com/office/powerpoint/2010/main" val="4001783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smtClean="0"/>
              <a:t>Amphetamine </a:t>
            </a:r>
            <a:r>
              <a:rPr lang="en-US" sz="3100" dirty="0"/>
              <a:t>Family</a:t>
            </a:r>
            <a:endParaRPr lang="en-US" dirty="0"/>
          </a:p>
        </p:txBody>
      </p:sp>
      <p:sp>
        <p:nvSpPr>
          <p:cNvPr id="3" name="Content Placeholder 2"/>
          <p:cNvSpPr>
            <a:spLocks noGrp="1"/>
          </p:cNvSpPr>
          <p:nvPr>
            <p:ph idx="1"/>
          </p:nvPr>
        </p:nvSpPr>
        <p:spPr>
          <a:xfrm>
            <a:off x="1463040" y="1981200"/>
            <a:ext cx="6461760" cy="4114800"/>
          </a:xfrm>
        </p:spPr>
        <p:txBody>
          <a:bodyPr>
            <a:normAutofit lnSpcReduction="10000"/>
          </a:bodyPr>
          <a:lstStyle/>
          <a:p>
            <a:r>
              <a:rPr lang="en-US" dirty="0" smtClean="0"/>
              <a:t>Uppers</a:t>
            </a:r>
          </a:p>
          <a:p>
            <a:r>
              <a:rPr lang="en-US" dirty="0" smtClean="0"/>
              <a:t>Generic names usually end in “amphetamine” Ex. </a:t>
            </a:r>
            <a:r>
              <a:rPr lang="en-US" dirty="0" err="1" smtClean="0"/>
              <a:t>Vyvanse</a:t>
            </a:r>
            <a:r>
              <a:rPr lang="en-US" dirty="0" smtClean="0"/>
              <a:t> (</a:t>
            </a:r>
            <a:r>
              <a:rPr lang="en-US" dirty="0" err="1" smtClean="0"/>
              <a:t>dextroAMPHETAMINE</a:t>
            </a:r>
            <a:r>
              <a:rPr lang="en-US" dirty="0" smtClean="0"/>
              <a:t>)</a:t>
            </a:r>
          </a:p>
          <a:p>
            <a:r>
              <a:rPr lang="en-US" dirty="0" smtClean="0"/>
              <a:t>Legal speed- Pill form of methamphetamine</a:t>
            </a:r>
          </a:p>
          <a:p>
            <a:r>
              <a:rPr lang="en-US" dirty="0" smtClean="0"/>
              <a:t>Used to treat concentration problems (ADHD)</a:t>
            </a:r>
          </a:p>
          <a:p>
            <a:r>
              <a:rPr lang="en-US" dirty="0" smtClean="0"/>
              <a:t>Intoxication: Rapid speech, irritability, psychosis</a:t>
            </a:r>
          </a:p>
          <a:p>
            <a:r>
              <a:rPr lang="en-US" dirty="0" smtClean="0"/>
              <a:t>Withdrawal: Sedation, headaches, irritability</a:t>
            </a:r>
          </a:p>
          <a:p>
            <a:r>
              <a:rPr lang="en-US" dirty="0" smtClean="0"/>
              <a:t>Withdrawal not fatal</a:t>
            </a:r>
          </a:p>
          <a:p>
            <a:r>
              <a:rPr lang="en-US" dirty="0" smtClean="0"/>
              <a:t>Do have street value</a:t>
            </a:r>
            <a:endParaRPr lang="en-US" dirty="0"/>
          </a:p>
        </p:txBody>
      </p:sp>
    </p:spTree>
    <p:extLst>
      <p:ext uri="{BB962C8B-B14F-4D97-AF65-F5344CB8AC3E}">
        <p14:creationId xmlns:p14="http://schemas.microsoft.com/office/powerpoint/2010/main" val="309478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smtClean="0"/>
              <a:t>Common</a:t>
            </a:r>
            <a:r>
              <a:rPr lang="en-US" dirty="0" smtClean="0"/>
              <a:t> </a:t>
            </a:r>
            <a:r>
              <a:rPr lang="en-US" sz="3100" dirty="0" smtClean="0"/>
              <a:t>Amphetamines</a:t>
            </a:r>
            <a:endParaRPr lang="en-US" dirty="0"/>
          </a:p>
        </p:txBody>
      </p:sp>
      <p:sp>
        <p:nvSpPr>
          <p:cNvPr id="3" name="Text Placeholder 2"/>
          <p:cNvSpPr>
            <a:spLocks noGrp="1"/>
          </p:cNvSpPr>
          <p:nvPr>
            <p:ph type="body" idx="1"/>
          </p:nvPr>
        </p:nvSpPr>
        <p:spPr>
          <a:xfrm>
            <a:off x="1557869" y="2122312"/>
            <a:ext cx="2939521" cy="392288"/>
          </a:xfrm>
        </p:spPr>
        <p:txBody>
          <a:bodyPr>
            <a:normAutofit lnSpcReduction="10000"/>
          </a:bodyPr>
          <a:lstStyle/>
          <a:p>
            <a:r>
              <a:rPr lang="en-US" dirty="0" smtClean="0"/>
              <a:t>Brand Name</a:t>
            </a:r>
            <a:endParaRPr lang="en-US" dirty="0"/>
          </a:p>
        </p:txBody>
      </p:sp>
      <p:sp>
        <p:nvSpPr>
          <p:cNvPr id="4" name="Text Placeholder 3"/>
          <p:cNvSpPr>
            <a:spLocks noGrp="1"/>
          </p:cNvSpPr>
          <p:nvPr>
            <p:ph type="body" sz="quarter" idx="3"/>
          </p:nvPr>
        </p:nvSpPr>
        <p:spPr>
          <a:xfrm>
            <a:off x="4910669" y="2122311"/>
            <a:ext cx="2944368" cy="392289"/>
          </a:xfrm>
        </p:spPr>
        <p:txBody>
          <a:bodyPr>
            <a:normAutofit lnSpcReduction="10000"/>
          </a:bodyPr>
          <a:lstStyle/>
          <a:p>
            <a:r>
              <a:rPr lang="en-US" dirty="0" smtClean="0"/>
              <a:t>Generic</a:t>
            </a:r>
            <a:endParaRPr lang="en-US" dirty="0"/>
          </a:p>
        </p:txBody>
      </p:sp>
      <p:sp>
        <p:nvSpPr>
          <p:cNvPr id="5" name="Content Placeholder 4"/>
          <p:cNvSpPr>
            <a:spLocks noGrp="1"/>
          </p:cNvSpPr>
          <p:nvPr>
            <p:ph sz="quarter" idx="13"/>
          </p:nvPr>
        </p:nvSpPr>
        <p:spPr>
          <a:xfrm>
            <a:off x="1298448" y="2667000"/>
            <a:ext cx="3227832" cy="3057144"/>
          </a:xfrm>
        </p:spPr>
        <p:txBody>
          <a:bodyPr/>
          <a:lstStyle/>
          <a:p>
            <a:r>
              <a:rPr lang="en-US" dirty="0" smtClean="0"/>
              <a:t>Adderall</a:t>
            </a:r>
          </a:p>
          <a:p>
            <a:r>
              <a:rPr lang="en-US" dirty="0" err="1" smtClean="0"/>
              <a:t>Vyvanse</a:t>
            </a:r>
            <a:endParaRPr lang="en-US" dirty="0" smtClean="0"/>
          </a:p>
          <a:p>
            <a:r>
              <a:rPr lang="en-US" dirty="0" smtClean="0"/>
              <a:t>Dexedrine</a:t>
            </a:r>
          </a:p>
          <a:p>
            <a:endParaRPr lang="en-US" dirty="0"/>
          </a:p>
        </p:txBody>
      </p:sp>
      <p:sp>
        <p:nvSpPr>
          <p:cNvPr id="6" name="Content Placeholder 5"/>
          <p:cNvSpPr>
            <a:spLocks noGrp="1"/>
          </p:cNvSpPr>
          <p:nvPr>
            <p:ph sz="quarter" idx="14"/>
          </p:nvPr>
        </p:nvSpPr>
        <p:spPr>
          <a:xfrm>
            <a:off x="4645150" y="2667000"/>
            <a:ext cx="3432049" cy="3057589"/>
          </a:xfrm>
        </p:spPr>
        <p:txBody>
          <a:bodyPr/>
          <a:lstStyle/>
          <a:p>
            <a:r>
              <a:rPr lang="en-US" dirty="0" smtClean="0"/>
              <a:t>D- and L-amphetamine</a:t>
            </a:r>
          </a:p>
          <a:p>
            <a:r>
              <a:rPr lang="en-US" dirty="0" err="1" smtClean="0"/>
              <a:t>Lisdexamphetamine</a:t>
            </a:r>
            <a:endParaRPr lang="en-US" dirty="0" smtClean="0"/>
          </a:p>
          <a:p>
            <a:r>
              <a:rPr lang="en-US" dirty="0" err="1" smtClean="0"/>
              <a:t>Dextroamphetamine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4184442"/>
            <a:ext cx="4038600" cy="1825834"/>
          </a:xfrm>
          <a:prstGeom prst="rect">
            <a:avLst/>
          </a:prstGeom>
        </p:spPr>
      </p:pic>
    </p:spTree>
    <p:extLst>
      <p:ext uri="{BB962C8B-B14F-4D97-AF65-F5344CB8AC3E}">
        <p14:creationId xmlns:p14="http://schemas.microsoft.com/office/powerpoint/2010/main" val="2913197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smtClean="0"/>
              <a:t>Antidepressant Family A</a:t>
            </a:r>
            <a:endParaRPr lang="en-US" dirty="0"/>
          </a:p>
        </p:txBody>
      </p:sp>
      <p:sp>
        <p:nvSpPr>
          <p:cNvPr id="3" name="Content Placeholder 2"/>
          <p:cNvSpPr>
            <a:spLocks noGrp="1"/>
          </p:cNvSpPr>
          <p:nvPr>
            <p:ph idx="1"/>
          </p:nvPr>
        </p:nvSpPr>
        <p:spPr/>
        <p:txBody>
          <a:bodyPr>
            <a:normAutofit lnSpcReduction="10000"/>
          </a:bodyPr>
          <a:lstStyle/>
          <a:p>
            <a:r>
              <a:rPr lang="en-US" dirty="0" smtClean="0"/>
              <a:t>Newer medications since 1985 Ex. Paxil, Prozac</a:t>
            </a:r>
          </a:p>
          <a:p>
            <a:r>
              <a:rPr lang="en-US" dirty="0" smtClean="0"/>
              <a:t>Not abuse-able</a:t>
            </a:r>
          </a:p>
          <a:p>
            <a:r>
              <a:rPr lang="en-US" dirty="0" smtClean="0"/>
              <a:t>Not fatal, even in overdose</a:t>
            </a:r>
          </a:p>
          <a:p>
            <a:r>
              <a:rPr lang="en-US" dirty="0" smtClean="0"/>
              <a:t>Attempted overdose should be treated as a suicide gesture or attempt</a:t>
            </a:r>
          </a:p>
          <a:p>
            <a:r>
              <a:rPr lang="en-US" dirty="0" smtClean="0"/>
              <a:t>Overdose: Sedation, sweating</a:t>
            </a:r>
          </a:p>
          <a:p>
            <a:r>
              <a:rPr lang="en-US" dirty="0" smtClean="0"/>
              <a:t>Withdrawal: (minimal) Physical symptoms such as nausea</a:t>
            </a:r>
            <a:endParaRPr lang="en-US" dirty="0"/>
          </a:p>
        </p:txBody>
      </p:sp>
    </p:spTree>
    <p:extLst>
      <p:ext uri="{BB962C8B-B14F-4D97-AF65-F5344CB8AC3E}">
        <p14:creationId xmlns:p14="http://schemas.microsoft.com/office/powerpoint/2010/main" val="1996913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smtClean="0"/>
              <a:t>Antidepressant Family B</a:t>
            </a:r>
            <a:endParaRPr lang="en-US" dirty="0"/>
          </a:p>
        </p:txBody>
      </p:sp>
      <p:sp>
        <p:nvSpPr>
          <p:cNvPr id="3" name="Content Placeholder 2"/>
          <p:cNvSpPr>
            <a:spLocks noGrp="1"/>
          </p:cNvSpPr>
          <p:nvPr>
            <p:ph idx="1"/>
          </p:nvPr>
        </p:nvSpPr>
        <p:spPr>
          <a:xfrm>
            <a:off x="1463040" y="1981200"/>
            <a:ext cx="6196405" cy="3962400"/>
          </a:xfrm>
        </p:spPr>
        <p:txBody>
          <a:bodyPr>
            <a:normAutofit/>
          </a:bodyPr>
          <a:lstStyle/>
          <a:p>
            <a:r>
              <a:rPr lang="en-US" dirty="0" smtClean="0"/>
              <a:t>Older medications (1985 or older)</a:t>
            </a:r>
          </a:p>
          <a:p>
            <a:r>
              <a:rPr lang="en-US" dirty="0" smtClean="0"/>
              <a:t>Not “happy pills”</a:t>
            </a:r>
          </a:p>
          <a:p>
            <a:r>
              <a:rPr lang="en-US" dirty="0" smtClean="0"/>
              <a:t>Work over time- have to “kick in”</a:t>
            </a:r>
          </a:p>
          <a:p>
            <a:r>
              <a:rPr lang="en-US" dirty="0" smtClean="0"/>
              <a:t>Best used for a biologically based sad mood</a:t>
            </a:r>
          </a:p>
          <a:p>
            <a:r>
              <a:rPr lang="en-US" dirty="0" smtClean="0"/>
              <a:t>Not 100% effective- More effective for severe depression</a:t>
            </a:r>
          </a:p>
          <a:p>
            <a:r>
              <a:rPr lang="en-US" dirty="0" smtClean="0"/>
              <a:t>Have drawbacks and side effects</a:t>
            </a:r>
          </a:p>
        </p:txBody>
      </p:sp>
    </p:spTree>
    <p:extLst>
      <p:ext uri="{BB962C8B-B14F-4D97-AF65-F5344CB8AC3E}">
        <p14:creationId xmlns:p14="http://schemas.microsoft.com/office/powerpoint/2010/main" val="4145200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a:t>Antidepressant Family B</a:t>
            </a:r>
            <a:endParaRPr lang="en-US" dirty="0"/>
          </a:p>
        </p:txBody>
      </p:sp>
      <p:sp>
        <p:nvSpPr>
          <p:cNvPr id="3" name="Content Placeholder 2"/>
          <p:cNvSpPr>
            <a:spLocks noGrp="1"/>
          </p:cNvSpPr>
          <p:nvPr>
            <p:ph idx="1"/>
          </p:nvPr>
        </p:nvSpPr>
        <p:spPr>
          <a:xfrm>
            <a:off x="1463040" y="1981200"/>
            <a:ext cx="6196405" cy="3741869"/>
          </a:xfrm>
        </p:spPr>
        <p:txBody>
          <a:bodyPr/>
          <a:lstStyle/>
          <a:p>
            <a:r>
              <a:rPr lang="en-US" dirty="0"/>
              <a:t>Typically not abused</a:t>
            </a:r>
          </a:p>
          <a:p>
            <a:r>
              <a:rPr lang="en-US" dirty="0"/>
              <a:t>Can be dangerous. Requires more monitoring</a:t>
            </a:r>
          </a:p>
          <a:p>
            <a:r>
              <a:rPr lang="en-US" dirty="0"/>
              <a:t>Overdose typically a suicide attempt but unintentional overuse does occur</a:t>
            </a:r>
          </a:p>
          <a:p>
            <a:r>
              <a:rPr lang="en-US" dirty="0"/>
              <a:t>Overdose: Confusion, flushed face, very little sweating</a:t>
            </a:r>
          </a:p>
          <a:p>
            <a:endParaRPr lang="en-US" dirty="0"/>
          </a:p>
        </p:txBody>
      </p:sp>
    </p:spTree>
    <p:extLst>
      <p:ext uri="{BB962C8B-B14F-4D97-AF65-F5344CB8AC3E}">
        <p14:creationId xmlns:p14="http://schemas.microsoft.com/office/powerpoint/2010/main" val="3597610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a:t>Common Antidepressants</a:t>
            </a:r>
            <a:endParaRPr lang="en-US" dirty="0"/>
          </a:p>
        </p:txBody>
      </p:sp>
      <p:sp>
        <p:nvSpPr>
          <p:cNvPr id="3" name="Text Placeholder 2"/>
          <p:cNvSpPr>
            <a:spLocks noGrp="1"/>
          </p:cNvSpPr>
          <p:nvPr>
            <p:ph type="body" idx="1"/>
          </p:nvPr>
        </p:nvSpPr>
        <p:spPr>
          <a:xfrm>
            <a:off x="1557869" y="1905000"/>
            <a:ext cx="2939521" cy="392288"/>
          </a:xfrm>
        </p:spPr>
        <p:txBody>
          <a:bodyPr>
            <a:normAutofit lnSpcReduction="10000"/>
          </a:bodyPr>
          <a:lstStyle/>
          <a:p>
            <a:r>
              <a:rPr lang="en-US" dirty="0" smtClean="0"/>
              <a:t>Trade Name</a:t>
            </a:r>
            <a:endParaRPr lang="en-US" dirty="0"/>
          </a:p>
        </p:txBody>
      </p:sp>
      <p:sp>
        <p:nvSpPr>
          <p:cNvPr id="4" name="Text Placeholder 3"/>
          <p:cNvSpPr>
            <a:spLocks noGrp="1"/>
          </p:cNvSpPr>
          <p:nvPr>
            <p:ph type="body" sz="quarter" idx="3"/>
          </p:nvPr>
        </p:nvSpPr>
        <p:spPr>
          <a:xfrm>
            <a:off x="4910669" y="1905000"/>
            <a:ext cx="2944368" cy="392289"/>
          </a:xfrm>
        </p:spPr>
        <p:txBody>
          <a:bodyPr>
            <a:normAutofit lnSpcReduction="10000"/>
          </a:bodyPr>
          <a:lstStyle/>
          <a:p>
            <a:r>
              <a:rPr lang="en-US" dirty="0" smtClean="0"/>
              <a:t>Generic</a:t>
            </a:r>
            <a:endParaRPr lang="en-US" dirty="0"/>
          </a:p>
        </p:txBody>
      </p:sp>
      <p:sp>
        <p:nvSpPr>
          <p:cNvPr id="5" name="Content Placeholder 4"/>
          <p:cNvSpPr>
            <a:spLocks noGrp="1"/>
          </p:cNvSpPr>
          <p:nvPr>
            <p:ph sz="quarter" idx="13"/>
          </p:nvPr>
        </p:nvSpPr>
        <p:spPr>
          <a:xfrm>
            <a:off x="1298448" y="2286000"/>
            <a:ext cx="3227832" cy="3886200"/>
          </a:xfrm>
        </p:spPr>
        <p:txBody>
          <a:bodyPr>
            <a:normAutofit fontScale="92500" lnSpcReduction="10000"/>
          </a:bodyPr>
          <a:lstStyle/>
          <a:p>
            <a:r>
              <a:rPr lang="en-US" dirty="0" smtClean="0">
                <a:solidFill>
                  <a:schemeClr val="accent2"/>
                </a:solidFill>
              </a:rPr>
              <a:t>Prozac</a:t>
            </a:r>
          </a:p>
          <a:p>
            <a:r>
              <a:rPr lang="en-US" dirty="0" smtClean="0">
                <a:solidFill>
                  <a:schemeClr val="accent2"/>
                </a:solidFill>
              </a:rPr>
              <a:t>Zoloft</a:t>
            </a:r>
          </a:p>
          <a:p>
            <a:r>
              <a:rPr lang="en-US" dirty="0" smtClean="0">
                <a:solidFill>
                  <a:schemeClr val="accent2"/>
                </a:solidFill>
              </a:rPr>
              <a:t>Paxil</a:t>
            </a:r>
          </a:p>
          <a:p>
            <a:r>
              <a:rPr lang="en-US" dirty="0" err="1" smtClean="0">
                <a:solidFill>
                  <a:schemeClr val="accent2"/>
                </a:solidFill>
              </a:rPr>
              <a:t>Celexa</a:t>
            </a:r>
            <a:endParaRPr lang="en-US" dirty="0" smtClean="0">
              <a:solidFill>
                <a:schemeClr val="accent2"/>
              </a:solidFill>
            </a:endParaRPr>
          </a:p>
          <a:p>
            <a:r>
              <a:rPr lang="en-US" dirty="0" smtClean="0">
                <a:solidFill>
                  <a:schemeClr val="accent2"/>
                </a:solidFill>
              </a:rPr>
              <a:t>Lexapro</a:t>
            </a:r>
          </a:p>
          <a:p>
            <a:r>
              <a:rPr lang="en-US" dirty="0" err="1" smtClean="0">
                <a:solidFill>
                  <a:schemeClr val="accent4"/>
                </a:solidFill>
              </a:rPr>
              <a:t>Remeron</a:t>
            </a:r>
            <a:endParaRPr lang="en-US" dirty="0" smtClean="0">
              <a:solidFill>
                <a:schemeClr val="accent4"/>
              </a:solidFill>
            </a:endParaRPr>
          </a:p>
          <a:p>
            <a:r>
              <a:rPr lang="en-US" dirty="0" smtClean="0">
                <a:solidFill>
                  <a:schemeClr val="accent4"/>
                </a:solidFill>
              </a:rPr>
              <a:t>Cymbalta</a:t>
            </a:r>
          </a:p>
          <a:p>
            <a:r>
              <a:rPr lang="en-US" dirty="0" smtClean="0">
                <a:solidFill>
                  <a:schemeClr val="accent4"/>
                </a:solidFill>
              </a:rPr>
              <a:t>Effexor</a:t>
            </a:r>
          </a:p>
          <a:p>
            <a:r>
              <a:rPr lang="en-US" dirty="0" err="1" smtClean="0">
                <a:solidFill>
                  <a:schemeClr val="accent4"/>
                </a:solidFill>
              </a:rPr>
              <a:t>Pristiq</a:t>
            </a:r>
            <a:endParaRPr lang="en-US" dirty="0" smtClean="0">
              <a:solidFill>
                <a:schemeClr val="accent4"/>
              </a:solidFill>
            </a:endParaRPr>
          </a:p>
          <a:p>
            <a:r>
              <a:rPr lang="en-US" dirty="0" smtClean="0">
                <a:solidFill>
                  <a:schemeClr val="tx2"/>
                </a:solidFill>
              </a:rPr>
              <a:t>Wellbutrin</a:t>
            </a:r>
          </a:p>
          <a:p>
            <a:endParaRPr lang="en-US" dirty="0" smtClean="0"/>
          </a:p>
          <a:p>
            <a:endParaRPr lang="en-US" dirty="0"/>
          </a:p>
        </p:txBody>
      </p:sp>
      <p:sp>
        <p:nvSpPr>
          <p:cNvPr id="6" name="Content Placeholder 5"/>
          <p:cNvSpPr>
            <a:spLocks noGrp="1"/>
          </p:cNvSpPr>
          <p:nvPr>
            <p:ph sz="quarter" idx="14"/>
          </p:nvPr>
        </p:nvSpPr>
        <p:spPr>
          <a:xfrm>
            <a:off x="4645151" y="2286000"/>
            <a:ext cx="3227832" cy="3886200"/>
          </a:xfrm>
        </p:spPr>
        <p:txBody>
          <a:bodyPr>
            <a:normAutofit fontScale="92500" lnSpcReduction="10000"/>
          </a:bodyPr>
          <a:lstStyle/>
          <a:p>
            <a:r>
              <a:rPr lang="en-US" dirty="0" smtClean="0">
                <a:solidFill>
                  <a:schemeClr val="accent2"/>
                </a:solidFill>
              </a:rPr>
              <a:t>Fluoxetine</a:t>
            </a:r>
          </a:p>
          <a:p>
            <a:r>
              <a:rPr lang="en-US" dirty="0" smtClean="0">
                <a:solidFill>
                  <a:schemeClr val="accent2"/>
                </a:solidFill>
              </a:rPr>
              <a:t>Sertraline</a:t>
            </a:r>
          </a:p>
          <a:p>
            <a:r>
              <a:rPr lang="en-US" dirty="0" smtClean="0">
                <a:solidFill>
                  <a:schemeClr val="accent2"/>
                </a:solidFill>
              </a:rPr>
              <a:t>Paroxetine</a:t>
            </a:r>
          </a:p>
          <a:p>
            <a:r>
              <a:rPr lang="en-US" dirty="0" smtClean="0">
                <a:solidFill>
                  <a:schemeClr val="accent2"/>
                </a:solidFill>
              </a:rPr>
              <a:t>Citalopram</a:t>
            </a:r>
          </a:p>
          <a:p>
            <a:r>
              <a:rPr lang="en-US" dirty="0" smtClean="0">
                <a:solidFill>
                  <a:schemeClr val="accent2"/>
                </a:solidFill>
              </a:rPr>
              <a:t>Escitalopram</a:t>
            </a:r>
          </a:p>
          <a:p>
            <a:r>
              <a:rPr lang="en-US" dirty="0" smtClean="0">
                <a:solidFill>
                  <a:schemeClr val="accent4"/>
                </a:solidFill>
              </a:rPr>
              <a:t>Mirtazapine</a:t>
            </a:r>
          </a:p>
          <a:p>
            <a:r>
              <a:rPr lang="en-US" dirty="0" smtClean="0">
                <a:solidFill>
                  <a:schemeClr val="accent4"/>
                </a:solidFill>
              </a:rPr>
              <a:t>Duloxetine</a:t>
            </a:r>
          </a:p>
          <a:p>
            <a:r>
              <a:rPr lang="en-US" dirty="0" smtClean="0">
                <a:solidFill>
                  <a:schemeClr val="accent4"/>
                </a:solidFill>
              </a:rPr>
              <a:t>Venlafaxine</a:t>
            </a:r>
          </a:p>
          <a:p>
            <a:r>
              <a:rPr lang="en-US" dirty="0" err="1" smtClean="0">
                <a:solidFill>
                  <a:schemeClr val="accent4"/>
                </a:solidFill>
              </a:rPr>
              <a:t>Desvenlafaxine</a:t>
            </a:r>
            <a:endParaRPr lang="en-US" dirty="0" smtClean="0">
              <a:solidFill>
                <a:schemeClr val="accent4"/>
              </a:solidFill>
            </a:endParaRPr>
          </a:p>
          <a:p>
            <a:r>
              <a:rPr lang="en-US" dirty="0" err="1" smtClean="0">
                <a:solidFill>
                  <a:schemeClr val="tx2"/>
                </a:solidFill>
              </a:rPr>
              <a:t>Buproprion</a:t>
            </a:r>
            <a:endParaRPr lang="en-US" dirty="0">
              <a:solidFill>
                <a:schemeClr val="tx2"/>
              </a:solidFill>
            </a:endParaRPr>
          </a:p>
        </p:txBody>
      </p:sp>
    </p:spTree>
    <p:extLst>
      <p:ext uri="{BB962C8B-B14F-4D97-AF65-F5344CB8AC3E}">
        <p14:creationId xmlns:p14="http://schemas.microsoft.com/office/powerpoint/2010/main" val="2013723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Antidepressants</a:t>
            </a:r>
            <a:endParaRPr lang="en-US" dirty="0"/>
          </a:p>
        </p:txBody>
      </p:sp>
      <p:sp>
        <p:nvSpPr>
          <p:cNvPr id="3" name="Content Placeholder 2"/>
          <p:cNvSpPr>
            <a:spLocks noGrp="1"/>
          </p:cNvSpPr>
          <p:nvPr>
            <p:ph idx="1"/>
          </p:nvPr>
        </p:nvSpPr>
        <p:spPr/>
        <p:txBody>
          <a:bodyPr>
            <a:normAutofit/>
          </a:bodyPr>
          <a:lstStyle/>
          <a:p>
            <a:r>
              <a:rPr lang="en-US" dirty="0" smtClean="0"/>
              <a:t>Tricyclic Antidepressants</a:t>
            </a:r>
          </a:p>
          <a:p>
            <a:pPr lvl="1"/>
            <a:r>
              <a:rPr lang="en-US" dirty="0" smtClean="0"/>
              <a:t>Elavil (amitriptyline)</a:t>
            </a:r>
          </a:p>
          <a:p>
            <a:pPr lvl="1"/>
            <a:r>
              <a:rPr lang="en-US" dirty="0" smtClean="0"/>
              <a:t>Tofranil (imipramine)</a:t>
            </a:r>
          </a:p>
          <a:p>
            <a:pPr lvl="1"/>
            <a:r>
              <a:rPr lang="en-US" dirty="0" smtClean="0"/>
              <a:t>Sinequan (doxepin)</a:t>
            </a:r>
          </a:p>
          <a:p>
            <a:r>
              <a:rPr lang="en-US" dirty="0" smtClean="0"/>
              <a:t>Lithium</a:t>
            </a:r>
          </a:p>
          <a:p>
            <a:r>
              <a:rPr lang="en-US" dirty="0"/>
              <a:t>Thyroid </a:t>
            </a:r>
            <a:r>
              <a:rPr lang="en-US" dirty="0" smtClean="0"/>
              <a:t>hormone</a:t>
            </a:r>
          </a:p>
          <a:p>
            <a:r>
              <a:rPr lang="en-US" dirty="0" smtClean="0"/>
              <a:t>Amphetamines and other stimulants</a:t>
            </a:r>
          </a:p>
          <a:p>
            <a:pPr lvl="1"/>
            <a:r>
              <a:rPr lang="en-US" dirty="0" smtClean="0"/>
              <a:t>And yes, caffeine</a:t>
            </a:r>
          </a:p>
          <a:p>
            <a:pPr marL="0" indent="0">
              <a:buNone/>
            </a:pPr>
            <a:endParaRPr lang="en-US" dirty="0"/>
          </a:p>
        </p:txBody>
      </p:sp>
    </p:spTree>
    <p:extLst>
      <p:ext uri="{BB962C8B-B14F-4D97-AF65-F5344CB8AC3E}">
        <p14:creationId xmlns:p14="http://schemas.microsoft.com/office/powerpoint/2010/main" val="3627982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List major classes of psychiatric medications and side effects</a:t>
            </a:r>
          </a:p>
          <a:p>
            <a:r>
              <a:rPr lang="en-US" dirty="0" smtClean="0"/>
              <a:t>List psychiatric side effects of common non-psychiatric medications</a:t>
            </a:r>
          </a:p>
          <a:p>
            <a:r>
              <a:rPr lang="en-US" dirty="0" smtClean="0"/>
              <a:t>List reasons for non-compliance</a:t>
            </a:r>
            <a:endParaRPr lang="en-US" dirty="0"/>
          </a:p>
        </p:txBody>
      </p:sp>
      <p:sp>
        <p:nvSpPr>
          <p:cNvPr id="4" name="Oval 3"/>
          <p:cNvSpPr>
            <a:spLocks noChangeAspect="1"/>
          </p:cNvSpPr>
          <p:nvPr/>
        </p:nvSpPr>
        <p:spPr>
          <a:xfrm>
            <a:off x="5638800" y="4038600"/>
            <a:ext cx="2057400" cy="20619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7" name="Picture 3" descr="C:\Users\jgentry\AppData\Local\Microsoft\Windows\Temporary Internet Files\Content.IE5\Q46YLUSH\Green_check.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381500"/>
            <a:ext cx="13335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45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im's computer\Documents\Forensic Conference 2013\9938521_2c6d5d75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609600"/>
            <a:ext cx="6094767"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266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smtClean="0"/>
              <a:t>Mood Stabilizer Family</a:t>
            </a:r>
            <a:endParaRPr lang="en-US" sz="3100" dirty="0"/>
          </a:p>
        </p:txBody>
      </p:sp>
      <p:sp>
        <p:nvSpPr>
          <p:cNvPr id="3" name="Content Placeholder 2"/>
          <p:cNvSpPr>
            <a:spLocks noGrp="1"/>
          </p:cNvSpPr>
          <p:nvPr>
            <p:ph idx="1"/>
          </p:nvPr>
        </p:nvSpPr>
        <p:spPr/>
        <p:txBody>
          <a:bodyPr/>
          <a:lstStyle/>
          <a:p>
            <a:r>
              <a:rPr lang="en-US" dirty="0" smtClean="0"/>
              <a:t>Used to treat mood swings</a:t>
            </a:r>
          </a:p>
          <a:p>
            <a:r>
              <a:rPr lang="en-US" dirty="0" smtClean="0"/>
              <a:t>Helpful to many but not a cure-all</a:t>
            </a:r>
          </a:p>
          <a:p>
            <a:r>
              <a:rPr lang="en-US" dirty="0" smtClean="0"/>
              <a:t>In cases of psychosis, may need antipsychotics first to bring back to reality</a:t>
            </a:r>
          </a:p>
          <a:p>
            <a:r>
              <a:rPr lang="en-US" dirty="0" smtClean="0"/>
              <a:t>Must build to a level, like antidepressants- have to “kick in”</a:t>
            </a:r>
          </a:p>
          <a:p>
            <a:r>
              <a:rPr lang="en-US" dirty="0" smtClean="0"/>
              <a:t>Side effects/ long-term health effects</a:t>
            </a:r>
          </a:p>
          <a:p>
            <a:r>
              <a:rPr lang="en-US" dirty="0" smtClean="0"/>
              <a:t>Often checked with blood draws</a:t>
            </a:r>
            <a:endParaRPr lang="en-US" dirty="0"/>
          </a:p>
        </p:txBody>
      </p:sp>
    </p:spTree>
    <p:extLst>
      <p:ext uri="{BB962C8B-B14F-4D97-AF65-F5344CB8AC3E}">
        <p14:creationId xmlns:p14="http://schemas.microsoft.com/office/powerpoint/2010/main" val="3658164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a:t>Common</a:t>
            </a:r>
            <a:r>
              <a:rPr lang="en-US" sz="2800" dirty="0"/>
              <a:t> </a:t>
            </a:r>
            <a:r>
              <a:rPr lang="en-US" sz="3100" dirty="0"/>
              <a:t>Mood Stabilizers</a:t>
            </a:r>
            <a:endParaRPr lang="en-US" dirty="0"/>
          </a:p>
        </p:txBody>
      </p:sp>
      <p:sp>
        <p:nvSpPr>
          <p:cNvPr id="3" name="Text Placeholder 2"/>
          <p:cNvSpPr>
            <a:spLocks noGrp="1"/>
          </p:cNvSpPr>
          <p:nvPr>
            <p:ph type="body" idx="1"/>
          </p:nvPr>
        </p:nvSpPr>
        <p:spPr>
          <a:xfrm>
            <a:off x="1557869" y="1905000"/>
            <a:ext cx="2939521" cy="392288"/>
          </a:xfrm>
        </p:spPr>
        <p:txBody>
          <a:bodyPr>
            <a:normAutofit lnSpcReduction="10000"/>
          </a:bodyPr>
          <a:lstStyle/>
          <a:p>
            <a:r>
              <a:rPr lang="en-US" dirty="0" smtClean="0"/>
              <a:t>Trade Name</a:t>
            </a:r>
            <a:endParaRPr lang="en-US" dirty="0"/>
          </a:p>
        </p:txBody>
      </p:sp>
      <p:sp>
        <p:nvSpPr>
          <p:cNvPr id="4" name="Text Placeholder 3"/>
          <p:cNvSpPr>
            <a:spLocks noGrp="1"/>
          </p:cNvSpPr>
          <p:nvPr>
            <p:ph type="body" sz="quarter" idx="3"/>
          </p:nvPr>
        </p:nvSpPr>
        <p:spPr>
          <a:xfrm>
            <a:off x="4910669" y="1905000"/>
            <a:ext cx="2944368" cy="392289"/>
          </a:xfrm>
        </p:spPr>
        <p:txBody>
          <a:bodyPr>
            <a:normAutofit lnSpcReduction="10000"/>
          </a:bodyPr>
          <a:lstStyle/>
          <a:p>
            <a:r>
              <a:rPr lang="en-US" dirty="0" smtClean="0"/>
              <a:t>Generic</a:t>
            </a:r>
            <a:endParaRPr lang="en-US" dirty="0"/>
          </a:p>
        </p:txBody>
      </p:sp>
      <p:sp>
        <p:nvSpPr>
          <p:cNvPr id="5" name="Content Placeholder 4"/>
          <p:cNvSpPr>
            <a:spLocks noGrp="1"/>
          </p:cNvSpPr>
          <p:nvPr>
            <p:ph sz="quarter" idx="13"/>
          </p:nvPr>
        </p:nvSpPr>
        <p:spPr>
          <a:xfrm>
            <a:off x="1298448" y="2286000"/>
            <a:ext cx="3227832" cy="3438144"/>
          </a:xfrm>
        </p:spPr>
        <p:txBody>
          <a:bodyPr/>
          <a:lstStyle/>
          <a:p>
            <a:r>
              <a:rPr lang="en-US" dirty="0" smtClean="0"/>
              <a:t>Depakote</a:t>
            </a:r>
          </a:p>
          <a:p>
            <a:r>
              <a:rPr lang="en-US" dirty="0" err="1" smtClean="0"/>
              <a:t>Lithobid</a:t>
            </a:r>
            <a:r>
              <a:rPr lang="en-US" dirty="0" smtClean="0"/>
              <a:t>/ </a:t>
            </a:r>
            <a:r>
              <a:rPr lang="en-US" dirty="0" err="1" smtClean="0"/>
              <a:t>Eskalith</a:t>
            </a:r>
            <a:endParaRPr lang="en-US" dirty="0" smtClean="0"/>
          </a:p>
          <a:p>
            <a:r>
              <a:rPr lang="en-US" dirty="0" err="1" smtClean="0"/>
              <a:t>Tegretol</a:t>
            </a:r>
            <a:endParaRPr lang="en-US" dirty="0" smtClean="0"/>
          </a:p>
          <a:p>
            <a:r>
              <a:rPr lang="en-US" dirty="0" smtClean="0"/>
              <a:t>Zyprexa</a:t>
            </a:r>
          </a:p>
          <a:p>
            <a:r>
              <a:rPr lang="en-US" dirty="0" smtClean="0"/>
              <a:t>Lesser used agents</a:t>
            </a:r>
          </a:p>
          <a:p>
            <a:pPr lvl="1"/>
            <a:r>
              <a:rPr lang="en-US" dirty="0" err="1" smtClean="0"/>
              <a:t>Lamictal</a:t>
            </a:r>
            <a:endParaRPr lang="en-US" dirty="0" smtClean="0"/>
          </a:p>
          <a:p>
            <a:pPr lvl="1"/>
            <a:r>
              <a:rPr lang="en-US" dirty="0" smtClean="0"/>
              <a:t>Neurontin</a:t>
            </a:r>
          </a:p>
          <a:p>
            <a:pPr lvl="1"/>
            <a:r>
              <a:rPr lang="en-US" dirty="0" smtClean="0"/>
              <a:t>Topamax</a:t>
            </a:r>
            <a:endParaRPr lang="en-US" dirty="0"/>
          </a:p>
        </p:txBody>
      </p:sp>
      <p:sp>
        <p:nvSpPr>
          <p:cNvPr id="6" name="Content Placeholder 5"/>
          <p:cNvSpPr>
            <a:spLocks noGrp="1"/>
          </p:cNvSpPr>
          <p:nvPr>
            <p:ph sz="quarter" idx="14"/>
          </p:nvPr>
        </p:nvSpPr>
        <p:spPr>
          <a:xfrm>
            <a:off x="4495800" y="2286000"/>
            <a:ext cx="3810000" cy="3438589"/>
          </a:xfrm>
        </p:spPr>
        <p:txBody>
          <a:bodyPr/>
          <a:lstStyle/>
          <a:p>
            <a:r>
              <a:rPr lang="en-US" dirty="0" err="1" smtClean="0"/>
              <a:t>Divalproate</a:t>
            </a:r>
            <a:r>
              <a:rPr lang="en-US" dirty="0" smtClean="0"/>
              <a:t>/ </a:t>
            </a:r>
            <a:r>
              <a:rPr lang="en-US" dirty="0" err="1" smtClean="0"/>
              <a:t>Valproic</a:t>
            </a:r>
            <a:r>
              <a:rPr lang="en-US" dirty="0" smtClean="0"/>
              <a:t> Acid</a:t>
            </a:r>
          </a:p>
          <a:p>
            <a:r>
              <a:rPr lang="en-US" dirty="0" smtClean="0"/>
              <a:t>Lithium</a:t>
            </a:r>
          </a:p>
          <a:p>
            <a:r>
              <a:rPr lang="en-US" dirty="0" smtClean="0"/>
              <a:t>Carbamazepine</a:t>
            </a:r>
          </a:p>
          <a:p>
            <a:r>
              <a:rPr lang="en-US" dirty="0" smtClean="0"/>
              <a:t>Olanzapine</a:t>
            </a:r>
          </a:p>
          <a:p>
            <a:endParaRPr lang="en-US" dirty="0"/>
          </a:p>
          <a:p>
            <a:pPr lvl="1"/>
            <a:r>
              <a:rPr lang="en-US" dirty="0" smtClean="0"/>
              <a:t>Lamotrigine</a:t>
            </a:r>
          </a:p>
          <a:p>
            <a:pPr lvl="1"/>
            <a:r>
              <a:rPr lang="en-US" dirty="0" smtClean="0"/>
              <a:t>Gabapentin</a:t>
            </a:r>
          </a:p>
          <a:p>
            <a:pPr lvl="1"/>
            <a:r>
              <a:rPr lang="en-US" dirty="0" err="1" smtClean="0"/>
              <a:t>Topiramate</a:t>
            </a:r>
            <a:endParaRPr lang="en-US" dirty="0"/>
          </a:p>
        </p:txBody>
      </p:sp>
    </p:spTree>
    <p:extLst>
      <p:ext uri="{BB962C8B-B14F-4D97-AF65-F5344CB8AC3E}">
        <p14:creationId xmlns:p14="http://schemas.microsoft.com/office/powerpoint/2010/main" val="477078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91"/>
          <a:stretch/>
        </p:blipFill>
        <p:spPr>
          <a:xfrm>
            <a:off x="815546" y="842634"/>
            <a:ext cx="7566454" cy="5100966"/>
          </a:xfrm>
          <a:prstGeom prst="rect">
            <a:avLst/>
          </a:prstGeom>
        </p:spPr>
      </p:pic>
      <p:sp>
        <p:nvSpPr>
          <p:cNvPr id="6" name="Rectangle 5"/>
          <p:cNvSpPr/>
          <p:nvPr/>
        </p:nvSpPr>
        <p:spPr>
          <a:xfrm>
            <a:off x="4419600" y="2067696"/>
            <a:ext cx="3581400" cy="2656703"/>
          </a:xfrm>
          <a:prstGeom prst="rect">
            <a:avLst/>
          </a:prstGeom>
          <a:solidFill>
            <a:schemeClr val="bg1">
              <a:lumMod val="7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solidFill>
                  <a:schemeClr val="bg1"/>
                </a:solidFill>
              </a:rPr>
              <a:t>Types of Medications:</a:t>
            </a:r>
            <a:br>
              <a:rPr lang="en-US" dirty="0">
                <a:solidFill>
                  <a:schemeClr val="bg1"/>
                </a:solidFill>
              </a:rPr>
            </a:br>
            <a:r>
              <a:rPr lang="en-US" sz="3100" dirty="0" smtClean="0">
                <a:solidFill>
                  <a:schemeClr val="bg1"/>
                </a:solidFill>
              </a:rPr>
              <a:t>Antipsychotic Family</a:t>
            </a:r>
            <a:endParaRPr lang="en-US" dirty="0">
              <a:solidFill>
                <a:schemeClr val="bg1"/>
              </a:solidFill>
            </a:endParaRPr>
          </a:p>
        </p:txBody>
      </p:sp>
      <p:sp>
        <p:nvSpPr>
          <p:cNvPr id="3" name="Content Placeholder 2"/>
          <p:cNvSpPr>
            <a:spLocks noGrp="1"/>
          </p:cNvSpPr>
          <p:nvPr>
            <p:ph idx="1"/>
          </p:nvPr>
        </p:nvSpPr>
        <p:spPr>
          <a:xfrm>
            <a:off x="4532555" y="2119257"/>
            <a:ext cx="3392245" cy="3603812"/>
          </a:xfrm>
        </p:spPr>
        <p:txBody>
          <a:bodyPr/>
          <a:lstStyle/>
          <a:p>
            <a:r>
              <a:rPr lang="en-US" dirty="0" smtClean="0">
                <a:solidFill>
                  <a:schemeClr val="bg1"/>
                </a:solidFill>
              </a:rPr>
              <a:t>Used to treat breaks in reality</a:t>
            </a:r>
          </a:p>
          <a:p>
            <a:r>
              <a:rPr lang="en-US" dirty="0" smtClean="0">
                <a:solidFill>
                  <a:schemeClr val="bg1"/>
                </a:solidFill>
              </a:rPr>
              <a:t>Not abuse-able drugs</a:t>
            </a:r>
          </a:p>
          <a:p>
            <a:r>
              <a:rPr lang="en-US" dirty="0" smtClean="0">
                <a:solidFill>
                  <a:schemeClr val="bg1"/>
                </a:solidFill>
              </a:rPr>
              <a:t>Will cause sedation</a:t>
            </a:r>
          </a:p>
          <a:p>
            <a:r>
              <a:rPr lang="en-US" dirty="0" smtClean="0">
                <a:solidFill>
                  <a:schemeClr val="bg1"/>
                </a:solidFill>
              </a:rPr>
              <a:t>Withdrawals are minimal</a:t>
            </a:r>
            <a:endParaRPr lang="en-US" dirty="0">
              <a:solidFill>
                <a:schemeClr val="bg1"/>
              </a:solidFill>
            </a:endParaRPr>
          </a:p>
        </p:txBody>
      </p:sp>
    </p:spTree>
    <p:extLst>
      <p:ext uri="{BB962C8B-B14F-4D97-AF65-F5344CB8AC3E}">
        <p14:creationId xmlns:p14="http://schemas.microsoft.com/office/powerpoint/2010/main" val="2183745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a:t>Antipsychotic </a:t>
            </a:r>
            <a:r>
              <a:rPr lang="en-US" sz="3100" dirty="0" smtClean="0"/>
              <a:t>Family- First Generation</a:t>
            </a:r>
            <a:endParaRPr lang="en-US" dirty="0"/>
          </a:p>
        </p:txBody>
      </p:sp>
      <p:sp>
        <p:nvSpPr>
          <p:cNvPr id="3" name="Text Placeholder 2"/>
          <p:cNvSpPr>
            <a:spLocks noGrp="1"/>
          </p:cNvSpPr>
          <p:nvPr>
            <p:ph type="body" idx="1"/>
          </p:nvPr>
        </p:nvSpPr>
        <p:spPr>
          <a:xfrm>
            <a:off x="1557869" y="1981200"/>
            <a:ext cx="2939521" cy="392288"/>
          </a:xfrm>
        </p:spPr>
        <p:txBody>
          <a:bodyPr>
            <a:normAutofit lnSpcReduction="10000"/>
          </a:bodyPr>
          <a:lstStyle/>
          <a:p>
            <a:r>
              <a:rPr lang="en-US" dirty="0" smtClean="0"/>
              <a:t>Brand Name</a:t>
            </a:r>
            <a:endParaRPr lang="en-US" dirty="0"/>
          </a:p>
        </p:txBody>
      </p:sp>
      <p:sp>
        <p:nvSpPr>
          <p:cNvPr id="4" name="Text Placeholder 3"/>
          <p:cNvSpPr>
            <a:spLocks noGrp="1"/>
          </p:cNvSpPr>
          <p:nvPr>
            <p:ph type="body" sz="quarter" idx="3"/>
          </p:nvPr>
        </p:nvSpPr>
        <p:spPr>
          <a:xfrm>
            <a:off x="4910669" y="1981200"/>
            <a:ext cx="2944368" cy="392289"/>
          </a:xfrm>
        </p:spPr>
        <p:txBody>
          <a:bodyPr>
            <a:normAutofit lnSpcReduction="10000"/>
          </a:bodyPr>
          <a:lstStyle/>
          <a:p>
            <a:r>
              <a:rPr lang="en-US" dirty="0" smtClean="0"/>
              <a:t>Generic</a:t>
            </a:r>
            <a:endParaRPr lang="en-US" dirty="0"/>
          </a:p>
        </p:txBody>
      </p:sp>
      <p:sp>
        <p:nvSpPr>
          <p:cNvPr id="5" name="Content Placeholder 4"/>
          <p:cNvSpPr>
            <a:spLocks noGrp="1"/>
          </p:cNvSpPr>
          <p:nvPr>
            <p:ph sz="quarter" idx="13"/>
          </p:nvPr>
        </p:nvSpPr>
        <p:spPr>
          <a:xfrm>
            <a:off x="1298448" y="2362200"/>
            <a:ext cx="3227832" cy="3361944"/>
          </a:xfrm>
        </p:spPr>
        <p:txBody>
          <a:bodyPr/>
          <a:lstStyle/>
          <a:p>
            <a:r>
              <a:rPr lang="en-US" b="1" dirty="0" smtClean="0"/>
              <a:t>Haldol</a:t>
            </a:r>
          </a:p>
          <a:p>
            <a:r>
              <a:rPr lang="en-US" b="1" dirty="0" err="1" smtClean="0"/>
              <a:t>Thorazine</a:t>
            </a:r>
            <a:endParaRPr lang="en-US" b="1" dirty="0" smtClean="0"/>
          </a:p>
          <a:p>
            <a:r>
              <a:rPr lang="en-US" dirty="0" err="1" smtClean="0"/>
              <a:t>Loxitane</a:t>
            </a:r>
            <a:endParaRPr lang="en-US" dirty="0" smtClean="0"/>
          </a:p>
          <a:p>
            <a:r>
              <a:rPr lang="en-US" dirty="0" err="1" smtClean="0"/>
              <a:t>Trilafon</a:t>
            </a:r>
            <a:endParaRPr lang="en-US" dirty="0" smtClean="0"/>
          </a:p>
          <a:p>
            <a:r>
              <a:rPr lang="en-US" dirty="0" err="1" smtClean="0"/>
              <a:t>Navane</a:t>
            </a:r>
            <a:endParaRPr lang="en-US" dirty="0" smtClean="0"/>
          </a:p>
          <a:p>
            <a:r>
              <a:rPr lang="en-US" dirty="0" err="1" smtClean="0"/>
              <a:t>Prolixin</a:t>
            </a:r>
            <a:endParaRPr lang="en-US" dirty="0" smtClean="0"/>
          </a:p>
          <a:p>
            <a:r>
              <a:rPr lang="en-US" dirty="0" err="1" smtClean="0"/>
              <a:t>Orap</a:t>
            </a:r>
            <a:endParaRPr lang="en-US" dirty="0"/>
          </a:p>
        </p:txBody>
      </p:sp>
      <p:sp>
        <p:nvSpPr>
          <p:cNvPr id="6" name="Content Placeholder 5"/>
          <p:cNvSpPr>
            <a:spLocks noGrp="1"/>
          </p:cNvSpPr>
          <p:nvPr>
            <p:ph sz="quarter" idx="14"/>
          </p:nvPr>
        </p:nvSpPr>
        <p:spPr>
          <a:xfrm>
            <a:off x="4645151" y="2362200"/>
            <a:ext cx="3227832" cy="3362389"/>
          </a:xfrm>
        </p:spPr>
        <p:txBody>
          <a:bodyPr/>
          <a:lstStyle/>
          <a:p>
            <a:r>
              <a:rPr lang="en-US" dirty="0" smtClean="0"/>
              <a:t>Haloperidol</a:t>
            </a:r>
          </a:p>
          <a:p>
            <a:r>
              <a:rPr lang="en-US" dirty="0" smtClean="0"/>
              <a:t>Chlorpromazine</a:t>
            </a:r>
          </a:p>
          <a:p>
            <a:r>
              <a:rPr lang="en-US" dirty="0" err="1" smtClean="0"/>
              <a:t>Loxapine</a:t>
            </a:r>
            <a:endParaRPr lang="en-US" dirty="0" smtClean="0"/>
          </a:p>
          <a:p>
            <a:r>
              <a:rPr lang="en-US" dirty="0" err="1" smtClean="0"/>
              <a:t>Perphenazine</a:t>
            </a:r>
            <a:endParaRPr lang="en-US" dirty="0" smtClean="0"/>
          </a:p>
          <a:p>
            <a:r>
              <a:rPr lang="en-US" dirty="0" err="1" smtClean="0"/>
              <a:t>Thiothixene</a:t>
            </a:r>
            <a:endParaRPr lang="en-US" dirty="0" smtClean="0"/>
          </a:p>
          <a:p>
            <a:r>
              <a:rPr lang="en-US" dirty="0" err="1" smtClean="0"/>
              <a:t>Fluphenazine</a:t>
            </a:r>
            <a:endParaRPr lang="en-US" dirty="0" smtClean="0"/>
          </a:p>
          <a:p>
            <a:r>
              <a:rPr lang="en-US" dirty="0" err="1" smtClean="0"/>
              <a:t>Pimozide</a:t>
            </a:r>
            <a:endParaRPr lang="en-US" dirty="0"/>
          </a:p>
        </p:txBody>
      </p:sp>
    </p:spTree>
    <p:extLst>
      <p:ext uri="{BB962C8B-B14F-4D97-AF65-F5344CB8AC3E}">
        <p14:creationId xmlns:p14="http://schemas.microsoft.com/office/powerpoint/2010/main" val="978094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a:t>Antipsychotic Family- First Generation</a:t>
            </a:r>
          </a:p>
        </p:txBody>
      </p:sp>
      <p:sp>
        <p:nvSpPr>
          <p:cNvPr id="3" name="Text Placeholder 2"/>
          <p:cNvSpPr>
            <a:spLocks noGrp="1"/>
          </p:cNvSpPr>
          <p:nvPr>
            <p:ph type="body" idx="1"/>
          </p:nvPr>
        </p:nvSpPr>
        <p:spPr>
          <a:xfrm>
            <a:off x="1557869" y="2122312"/>
            <a:ext cx="2939521" cy="392288"/>
          </a:xfrm>
        </p:spPr>
        <p:txBody>
          <a:bodyPr>
            <a:normAutofit lnSpcReduction="10000"/>
          </a:bodyPr>
          <a:lstStyle/>
          <a:p>
            <a:r>
              <a:rPr lang="en-US" dirty="0" smtClean="0"/>
              <a:t>PROS</a:t>
            </a:r>
            <a:endParaRPr lang="en-US" dirty="0"/>
          </a:p>
        </p:txBody>
      </p:sp>
      <p:sp>
        <p:nvSpPr>
          <p:cNvPr id="4" name="Text Placeholder 3"/>
          <p:cNvSpPr>
            <a:spLocks noGrp="1"/>
          </p:cNvSpPr>
          <p:nvPr>
            <p:ph type="body" sz="quarter" idx="3"/>
          </p:nvPr>
        </p:nvSpPr>
        <p:spPr>
          <a:xfrm>
            <a:off x="4910669" y="2122311"/>
            <a:ext cx="2944368" cy="392289"/>
          </a:xfrm>
        </p:spPr>
        <p:txBody>
          <a:bodyPr>
            <a:normAutofit lnSpcReduction="10000"/>
          </a:bodyPr>
          <a:lstStyle/>
          <a:p>
            <a:r>
              <a:rPr lang="en-US" dirty="0" smtClean="0"/>
              <a:t>CONS</a:t>
            </a:r>
            <a:endParaRPr lang="en-US" dirty="0"/>
          </a:p>
        </p:txBody>
      </p:sp>
      <p:sp>
        <p:nvSpPr>
          <p:cNvPr id="5" name="Content Placeholder 4"/>
          <p:cNvSpPr>
            <a:spLocks noGrp="1"/>
          </p:cNvSpPr>
          <p:nvPr>
            <p:ph sz="quarter" idx="13"/>
          </p:nvPr>
        </p:nvSpPr>
        <p:spPr>
          <a:xfrm>
            <a:off x="1298448" y="2505456"/>
            <a:ext cx="3227832" cy="3438144"/>
          </a:xfrm>
        </p:spPr>
        <p:txBody>
          <a:bodyPr/>
          <a:lstStyle/>
          <a:p>
            <a:r>
              <a:rPr lang="en-US" dirty="0" smtClean="0"/>
              <a:t>Cheap</a:t>
            </a:r>
          </a:p>
          <a:p>
            <a:r>
              <a:rPr lang="en-US" dirty="0" smtClean="0"/>
              <a:t>Available</a:t>
            </a:r>
          </a:p>
          <a:p>
            <a:r>
              <a:rPr lang="en-US" dirty="0" smtClean="0"/>
              <a:t>Effective</a:t>
            </a:r>
          </a:p>
          <a:p>
            <a:r>
              <a:rPr lang="en-US" dirty="0" smtClean="0"/>
              <a:t>Less Metabolic Effects?</a:t>
            </a:r>
            <a:endParaRPr lang="en-US" dirty="0"/>
          </a:p>
        </p:txBody>
      </p:sp>
      <p:sp>
        <p:nvSpPr>
          <p:cNvPr id="6" name="Content Placeholder 5"/>
          <p:cNvSpPr>
            <a:spLocks noGrp="1"/>
          </p:cNvSpPr>
          <p:nvPr>
            <p:ph sz="quarter" idx="14"/>
          </p:nvPr>
        </p:nvSpPr>
        <p:spPr>
          <a:xfrm>
            <a:off x="4645151" y="2505011"/>
            <a:ext cx="3227832" cy="3438589"/>
          </a:xfrm>
        </p:spPr>
        <p:txBody>
          <a:bodyPr/>
          <a:lstStyle/>
          <a:p>
            <a:r>
              <a:rPr lang="en-US" dirty="0" smtClean="0"/>
              <a:t>Not promoted</a:t>
            </a:r>
          </a:p>
          <a:p>
            <a:r>
              <a:rPr lang="en-US" dirty="0" smtClean="0"/>
              <a:t>Shortages</a:t>
            </a:r>
          </a:p>
          <a:p>
            <a:r>
              <a:rPr lang="en-US" dirty="0" smtClean="0"/>
              <a:t>Side Effects</a:t>
            </a:r>
          </a:p>
          <a:p>
            <a:r>
              <a:rPr lang="en-US" dirty="0" smtClean="0"/>
              <a:t>Tardive Dyskinesia/ NMS</a:t>
            </a:r>
            <a:endParaRPr lang="en-US" dirty="0"/>
          </a:p>
        </p:txBody>
      </p:sp>
    </p:spTree>
    <p:extLst>
      <p:ext uri="{BB962C8B-B14F-4D97-AF65-F5344CB8AC3E}">
        <p14:creationId xmlns:p14="http://schemas.microsoft.com/office/powerpoint/2010/main" val="3084339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a:t>Antipsychotic Family- Second </a:t>
            </a:r>
            <a:r>
              <a:rPr lang="en-US" sz="3100" dirty="0" smtClean="0"/>
              <a:t>Generation (Atypical)</a:t>
            </a:r>
            <a:endParaRPr lang="en-US" sz="3100" dirty="0"/>
          </a:p>
        </p:txBody>
      </p:sp>
      <p:sp>
        <p:nvSpPr>
          <p:cNvPr id="3" name="Text Placeholder 2"/>
          <p:cNvSpPr>
            <a:spLocks noGrp="1"/>
          </p:cNvSpPr>
          <p:nvPr>
            <p:ph type="body" idx="1"/>
          </p:nvPr>
        </p:nvSpPr>
        <p:spPr>
          <a:xfrm>
            <a:off x="1557869" y="1905000"/>
            <a:ext cx="2939521" cy="392288"/>
          </a:xfrm>
        </p:spPr>
        <p:txBody>
          <a:bodyPr>
            <a:normAutofit lnSpcReduction="10000"/>
          </a:bodyPr>
          <a:lstStyle/>
          <a:p>
            <a:r>
              <a:rPr lang="en-US" dirty="0" smtClean="0"/>
              <a:t>Brand Name</a:t>
            </a:r>
            <a:endParaRPr lang="en-US" dirty="0"/>
          </a:p>
        </p:txBody>
      </p:sp>
      <p:sp>
        <p:nvSpPr>
          <p:cNvPr id="4" name="Text Placeholder 3"/>
          <p:cNvSpPr>
            <a:spLocks noGrp="1"/>
          </p:cNvSpPr>
          <p:nvPr>
            <p:ph type="body" sz="quarter" idx="3"/>
          </p:nvPr>
        </p:nvSpPr>
        <p:spPr>
          <a:xfrm>
            <a:off x="4910669" y="1905000"/>
            <a:ext cx="2944368" cy="392289"/>
          </a:xfrm>
        </p:spPr>
        <p:txBody>
          <a:bodyPr>
            <a:normAutofit lnSpcReduction="10000"/>
          </a:bodyPr>
          <a:lstStyle/>
          <a:p>
            <a:r>
              <a:rPr lang="en-US" dirty="0" smtClean="0"/>
              <a:t>Generic</a:t>
            </a:r>
            <a:endParaRPr lang="en-US" dirty="0"/>
          </a:p>
        </p:txBody>
      </p:sp>
      <p:sp>
        <p:nvSpPr>
          <p:cNvPr id="5" name="Content Placeholder 4"/>
          <p:cNvSpPr>
            <a:spLocks noGrp="1"/>
          </p:cNvSpPr>
          <p:nvPr>
            <p:ph sz="quarter" idx="13"/>
          </p:nvPr>
        </p:nvSpPr>
        <p:spPr>
          <a:xfrm>
            <a:off x="1298448" y="2286000"/>
            <a:ext cx="3227832" cy="3886200"/>
          </a:xfrm>
        </p:spPr>
        <p:txBody>
          <a:bodyPr>
            <a:normAutofit/>
          </a:bodyPr>
          <a:lstStyle/>
          <a:p>
            <a:r>
              <a:rPr lang="en-US" b="1" dirty="0" smtClean="0"/>
              <a:t>Risperdal</a:t>
            </a:r>
          </a:p>
          <a:p>
            <a:r>
              <a:rPr lang="en-US" b="1" dirty="0" err="1" smtClean="0"/>
              <a:t>Invega</a:t>
            </a:r>
            <a:r>
              <a:rPr lang="en-US" b="1" dirty="0" smtClean="0"/>
              <a:t> </a:t>
            </a:r>
            <a:r>
              <a:rPr lang="en-US" sz="1800" dirty="0" smtClean="0"/>
              <a:t>(Really Risperdal)</a:t>
            </a:r>
          </a:p>
          <a:p>
            <a:r>
              <a:rPr lang="en-US" b="1" dirty="0" smtClean="0"/>
              <a:t>Zyprexa</a:t>
            </a:r>
          </a:p>
          <a:p>
            <a:r>
              <a:rPr lang="en-US" dirty="0" smtClean="0"/>
              <a:t>Geodon</a:t>
            </a:r>
          </a:p>
          <a:p>
            <a:r>
              <a:rPr lang="en-US" b="1" dirty="0" err="1" smtClean="0"/>
              <a:t>Abilify</a:t>
            </a:r>
            <a:endParaRPr lang="en-US" b="1" dirty="0" smtClean="0"/>
          </a:p>
          <a:p>
            <a:r>
              <a:rPr lang="en-US" b="1" dirty="0" err="1" smtClean="0"/>
              <a:t>Latuda</a:t>
            </a:r>
            <a:endParaRPr lang="en-US" b="1" dirty="0" smtClean="0"/>
          </a:p>
          <a:p>
            <a:r>
              <a:rPr lang="en-US" b="1" dirty="0" smtClean="0"/>
              <a:t>Seroquel</a:t>
            </a:r>
            <a:r>
              <a:rPr lang="en-US" dirty="0" smtClean="0"/>
              <a:t>	</a:t>
            </a:r>
          </a:p>
          <a:p>
            <a:r>
              <a:rPr lang="en-US" dirty="0" err="1" smtClean="0"/>
              <a:t>Clozaril</a:t>
            </a:r>
            <a:r>
              <a:rPr lang="en-US" dirty="0" smtClean="0"/>
              <a:t>	</a:t>
            </a:r>
            <a:endParaRPr lang="en-US" dirty="0"/>
          </a:p>
        </p:txBody>
      </p:sp>
      <p:sp>
        <p:nvSpPr>
          <p:cNvPr id="6" name="Content Placeholder 5"/>
          <p:cNvSpPr>
            <a:spLocks noGrp="1"/>
          </p:cNvSpPr>
          <p:nvPr>
            <p:ph sz="quarter" idx="14"/>
          </p:nvPr>
        </p:nvSpPr>
        <p:spPr>
          <a:xfrm>
            <a:off x="4645151" y="2286000"/>
            <a:ext cx="3227832" cy="3886200"/>
          </a:xfrm>
        </p:spPr>
        <p:txBody>
          <a:bodyPr>
            <a:normAutofit/>
          </a:bodyPr>
          <a:lstStyle/>
          <a:p>
            <a:r>
              <a:rPr lang="en-US" dirty="0" smtClean="0"/>
              <a:t>Risperidone</a:t>
            </a:r>
          </a:p>
          <a:p>
            <a:r>
              <a:rPr lang="en-US" dirty="0" err="1" smtClean="0"/>
              <a:t>Paliperidone</a:t>
            </a:r>
            <a:endParaRPr lang="en-US" dirty="0" smtClean="0"/>
          </a:p>
          <a:p>
            <a:r>
              <a:rPr lang="en-US" dirty="0" smtClean="0"/>
              <a:t>Olanzapine</a:t>
            </a:r>
          </a:p>
          <a:p>
            <a:r>
              <a:rPr lang="en-US" dirty="0" smtClean="0"/>
              <a:t>Ziprasidone</a:t>
            </a:r>
          </a:p>
          <a:p>
            <a:r>
              <a:rPr lang="en-US" dirty="0" smtClean="0"/>
              <a:t>Aripiprazole</a:t>
            </a:r>
          </a:p>
          <a:p>
            <a:r>
              <a:rPr lang="en-US" dirty="0" err="1" smtClean="0"/>
              <a:t>Lurasidone</a:t>
            </a:r>
            <a:endParaRPr lang="en-US" dirty="0" smtClean="0"/>
          </a:p>
          <a:p>
            <a:r>
              <a:rPr lang="en-US" dirty="0" smtClean="0"/>
              <a:t>Quetiapine</a:t>
            </a:r>
          </a:p>
          <a:p>
            <a:r>
              <a:rPr lang="en-US" dirty="0" smtClean="0"/>
              <a:t>Clozapine</a:t>
            </a:r>
          </a:p>
        </p:txBody>
      </p:sp>
    </p:spTree>
    <p:extLst>
      <p:ext uri="{BB962C8B-B14F-4D97-AF65-F5344CB8AC3E}">
        <p14:creationId xmlns:p14="http://schemas.microsoft.com/office/powerpoint/2010/main" val="2347964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Medications:</a:t>
            </a:r>
            <a:br>
              <a:rPr lang="en-US" dirty="0"/>
            </a:br>
            <a:r>
              <a:rPr lang="en-US" sz="3100" dirty="0"/>
              <a:t>Antipsychotic Family- Second </a:t>
            </a:r>
            <a:r>
              <a:rPr lang="en-US" sz="3100" dirty="0" smtClean="0"/>
              <a:t>Generation (Atypical)</a:t>
            </a:r>
            <a:endParaRPr lang="en-US" sz="3100" dirty="0"/>
          </a:p>
        </p:txBody>
      </p:sp>
      <p:sp>
        <p:nvSpPr>
          <p:cNvPr id="3" name="Text Placeholder 2"/>
          <p:cNvSpPr>
            <a:spLocks noGrp="1"/>
          </p:cNvSpPr>
          <p:nvPr>
            <p:ph type="body" idx="1"/>
          </p:nvPr>
        </p:nvSpPr>
        <p:spPr>
          <a:xfrm>
            <a:off x="1557869" y="1905000"/>
            <a:ext cx="2939521" cy="392288"/>
          </a:xfrm>
        </p:spPr>
        <p:txBody>
          <a:bodyPr>
            <a:normAutofit lnSpcReduction="10000"/>
          </a:bodyPr>
          <a:lstStyle/>
          <a:p>
            <a:r>
              <a:rPr lang="en-US" dirty="0" smtClean="0"/>
              <a:t>PROS</a:t>
            </a:r>
            <a:endParaRPr lang="en-US" dirty="0"/>
          </a:p>
        </p:txBody>
      </p:sp>
      <p:sp>
        <p:nvSpPr>
          <p:cNvPr id="4" name="Text Placeholder 3"/>
          <p:cNvSpPr>
            <a:spLocks noGrp="1"/>
          </p:cNvSpPr>
          <p:nvPr>
            <p:ph type="body" sz="quarter" idx="3"/>
          </p:nvPr>
        </p:nvSpPr>
        <p:spPr>
          <a:xfrm>
            <a:off x="4910669" y="1905000"/>
            <a:ext cx="2944368" cy="392289"/>
          </a:xfrm>
        </p:spPr>
        <p:txBody>
          <a:bodyPr>
            <a:normAutofit lnSpcReduction="10000"/>
          </a:bodyPr>
          <a:lstStyle/>
          <a:p>
            <a:r>
              <a:rPr lang="en-US" dirty="0" smtClean="0"/>
              <a:t>CONS</a:t>
            </a:r>
            <a:endParaRPr lang="en-US" dirty="0"/>
          </a:p>
        </p:txBody>
      </p:sp>
      <p:sp>
        <p:nvSpPr>
          <p:cNvPr id="5" name="Content Placeholder 4"/>
          <p:cNvSpPr>
            <a:spLocks noGrp="1"/>
          </p:cNvSpPr>
          <p:nvPr>
            <p:ph sz="quarter" idx="13"/>
          </p:nvPr>
        </p:nvSpPr>
        <p:spPr>
          <a:xfrm>
            <a:off x="1298448" y="2362200"/>
            <a:ext cx="3227832" cy="3361944"/>
          </a:xfrm>
        </p:spPr>
        <p:txBody>
          <a:bodyPr/>
          <a:lstStyle/>
          <a:p>
            <a:r>
              <a:rPr lang="en-US" dirty="0" smtClean="0"/>
              <a:t>New and Improved</a:t>
            </a:r>
          </a:p>
          <a:p>
            <a:r>
              <a:rPr lang="en-US" dirty="0" smtClean="0"/>
              <a:t>More effective?</a:t>
            </a:r>
          </a:p>
          <a:p>
            <a:r>
              <a:rPr lang="en-US" dirty="0" smtClean="0"/>
              <a:t>Less EPS</a:t>
            </a:r>
          </a:p>
          <a:p>
            <a:r>
              <a:rPr lang="en-US" dirty="0" smtClean="0"/>
              <a:t>Patient Friendly</a:t>
            </a:r>
            <a:endParaRPr lang="en-US" dirty="0"/>
          </a:p>
        </p:txBody>
      </p:sp>
      <p:sp>
        <p:nvSpPr>
          <p:cNvPr id="6" name="Content Placeholder 5"/>
          <p:cNvSpPr>
            <a:spLocks noGrp="1"/>
          </p:cNvSpPr>
          <p:nvPr>
            <p:ph sz="quarter" idx="14"/>
          </p:nvPr>
        </p:nvSpPr>
        <p:spPr>
          <a:xfrm>
            <a:off x="4645151" y="2362200"/>
            <a:ext cx="3227832" cy="3362389"/>
          </a:xfrm>
        </p:spPr>
        <p:txBody>
          <a:bodyPr/>
          <a:lstStyle/>
          <a:p>
            <a:r>
              <a:rPr lang="en-US" dirty="0" smtClean="0"/>
              <a:t>Less used/ untried?</a:t>
            </a:r>
          </a:p>
          <a:p>
            <a:r>
              <a:rPr lang="en-US" dirty="0" smtClean="0"/>
              <a:t>More expensive!</a:t>
            </a:r>
          </a:p>
          <a:p>
            <a:r>
              <a:rPr lang="en-US" dirty="0" smtClean="0"/>
              <a:t>Metabolic Syndrome</a:t>
            </a:r>
          </a:p>
          <a:p>
            <a:r>
              <a:rPr lang="en-US" dirty="0" smtClean="0"/>
              <a:t>Fewer long-acting options</a:t>
            </a:r>
            <a:endParaRPr lang="en-US" dirty="0"/>
          </a:p>
        </p:txBody>
      </p:sp>
    </p:spTree>
    <p:extLst>
      <p:ext uri="{BB962C8B-B14F-4D97-AF65-F5344CB8AC3E}">
        <p14:creationId xmlns:p14="http://schemas.microsoft.com/office/powerpoint/2010/main" val="2280113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Substance Use Medications</a:t>
            </a:r>
            <a:endParaRPr lang="en-US" dirty="0"/>
          </a:p>
        </p:txBody>
      </p:sp>
      <p:sp>
        <p:nvSpPr>
          <p:cNvPr id="5" name="Text Placeholder 4"/>
          <p:cNvSpPr>
            <a:spLocks noGrp="1"/>
          </p:cNvSpPr>
          <p:nvPr>
            <p:ph type="body" idx="1"/>
          </p:nvPr>
        </p:nvSpPr>
        <p:spPr>
          <a:xfrm>
            <a:off x="1557869" y="1752600"/>
            <a:ext cx="2939521" cy="392288"/>
          </a:xfrm>
        </p:spPr>
        <p:txBody>
          <a:bodyPr>
            <a:normAutofit lnSpcReduction="10000"/>
          </a:bodyPr>
          <a:lstStyle/>
          <a:p>
            <a:r>
              <a:rPr lang="en-US" dirty="0" smtClean="0"/>
              <a:t>Brand Name</a:t>
            </a:r>
            <a:endParaRPr lang="en-US" dirty="0"/>
          </a:p>
        </p:txBody>
      </p:sp>
      <p:sp>
        <p:nvSpPr>
          <p:cNvPr id="6" name="Text Placeholder 5"/>
          <p:cNvSpPr>
            <a:spLocks noGrp="1"/>
          </p:cNvSpPr>
          <p:nvPr>
            <p:ph type="body" sz="quarter" idx="3"/>
          </p:nvPr>
        </p:nvSpPr>
        <p:spPr>
          <a:xfrm>
            <a:off x="4910669" y="1752600"/>
            <a:ext cx="2944368" cy="392289"/>
          </a:xfrm>
        </p:spPr>
        <p:txBody>
          <a:bodyPr>
            <a:normAutofit lnSpcReduction="10000"/>
          </a:bodyPr>
          <a:lstStyle/>
          <a:p>
            <a:r>
              <a:rPr lang="en-US" dirty="0" smtClean="0"/>
              <a:t>Generic</a:t>
            </a:r>
            <a:endParaRPr lang="en-US" dirty="0"/>
          </a:p>
        </p:txBody>
      </p:sp>
      <p:sp>
        <p:nvSpPr>
          <p:cNvPr id="7" name="Content Placeholder 6"/>
          <p:cNvSpPr>
            <a:spLocks noGrp="1"/>
          </p:cNvSpPr>
          <p:nvPr>
            <p:ph sz="quarter" idx="13"/>
          </p:nvPr>
        </p:nvSpPr>
        <p:spPr>
          <a:xfrm>
            <a:off x="1298448" y="2209800"/>
            <a:ext cx="3227832" cy="3962400"/>
          </a:xfrm>
        </p:spPr>
        <p:txBody>
          <a:bodyPr>
            <a:normAutofit fontScale="92500" lnSpcReduction="20000"/>
          </a:bodyPr>
          <a:lstStyle/>
          <a:p>
            <a:r>
              <a:rPr lang="en-US" dirty="0" err="1" smtClean="0"/>
              <a:t>Dolphine</a:t>
            </a:r>
            <a:r>
              <a:rPr lang="en-US" dirty="0" smtClean="0"/>
              <a:t>, </a:t>
            </a:r>
            <a:r>
              <a:rPr lang="en-US" dirty="0" err="1" smtClean="0"/>
              <a:t>Methadose</a:t>
            </a:r>
            <a:r>
              <a:rPr lang="en-US" dirty="0" smtClean="0"/>
              <a:t>: Opioids</a:t>
            </a:r>
          </a:p>
          <a:p>
            <a:r>
              <a:rPr lang="en-US" dirty="0" err="1" smtClean="0"/>
              <a:t>Suboxone</a:t>
            </a:r>
            <a:r>
              <a:rPr lang="en-US" dirty="0" smtClean="0"/>
              <a:t>, </a:t>
            </a:r>
            <a:r>
              <a:rPr lang="en-US" dirty="0" err="1" smtClean="0"/>
              <a:t>Subutex</a:t>
            </a:r>
            <a:r>
              <a:rPr lang="en-US" dirty="0" smtClean="0"/>
              <a:t>: Opioids 	</a:t>
            </a:r>
          </a:p>
          <a:p>
            <a:r>
              <a:rPr lang="en-US" dirty="0" err="1" smtClean="0"/>
              <a:t>Vivitrol</a:t>
            </a:r>
            <a:r>
              <a:rPr lang="en-US" dirty="0" smtClean="0"/>
              <a:t>: Opioids &amp; Alcohol- Reduces cravings</a:t>
            </a:r>
          </a:p>
          <a:p>
            <a:r>
              <a:rPr lang="en-US" dirty="0" err="1" smtClean="0"/>
              <a:t>Campral</a:t>
            </a:r>
            <a:r>
              <a:rPr lang="en-US" dirty="0" smtClean="0"/>
              <a:t>: Alcohol- Reduces withdrawal </a:t>
            </a:r>
          </a:p>
          <a:p>
            <a:r>
              <a:rPr lang="en-US" dirty="0" smtClean="0"/>
              <a:t>Antabuse: Alcohol- Creates negative side effects to drinking</a:t>
            </a:r>
            <a:endParaRPr lang="en-US" dirty="0"/>
          </a:p>
        </p:txBody>
      </p:sp>
      <p:sp>
        <p:nvSpPr>
          <p:cNvPr id="8" name="Content Placeholder 7"/>
          <p:cNvSpPr>
            <a:spLocks noGrp="1"/>
          </p:cNvSpPr>
          <p:nvPr>
            <p:ph sz="quarter" idx="14"/>
          </p:nvPr>
        </p:nvSpPr>
        <p:spPr>
          <a:xfrm>
            <a:off x="4645151" y="2209800"/>
            <a:ext cx="3227832" cy="3514789"/>
          </a:xfrm>
        </p:spPr>
        <p:txBody>
          <a:bodyPr>
            <a:normAutofit/>
          </a:bodyPr>
          <a:lstStyle/>
          <a:p>
            <a:r>
              <a:rPr lang="en-US" dirty="0" err="1" smtClean="0"/>
              <a:t>Methodone</a:t>
            </a:r>
            <a:endParaRPr lang="en-US" dirty="0" smtClean="0"/>
          </a:p>
          <a:p>
            <a:endParaRPr lang="en-US" sz="400" dirty="0" smtClean="0"/>
          </a:p>
          <a:p>
            <a:r>
              <a:rPr lang="en-US" dirty="0" smtClean="0"/>
              <a:t>Buprenorphine</a:t>
            </a:r>
          </a:p>
          <a:p>
            <a:pPr marL="0" indent="0">
              <a:buNone/>
            </a:pPr>
            <a:endParaRPr lang="en-US" sz="1000" dirty="0" smtClean="0"/>
          </a:p>
          <a:p>
            <a:r>
              <a:rPr lang="en-US" dirty="0" smtClean="0"/>
              <a:t>Naltrexone</a:t>
            </a:r>
          </a:p>
          <a:p>
            <a:endParaRPr lang="en-US" dirty="0" smtClean="0"/>
          </a:p>
          <a:p>
            <a:r>
              <a:rPr lang="en-US" dirty="0" err="1" smtClean="0"/>
              <a:t>Acamprosate</a:t>
            </a:r>
            <a:endParaRPr lang="en-US" dirty="0" smtClean="0"/>
          </a:p>
          <a:p>
            <a:endParaRPr lang="en-US" sz="800" dirty="0" smtClean="0"/>
          </a:p>
          <a:p>
            <a:r>
              <a:rPr lang="en-US" dirty="0" smtClean="0"/>
              <a:t>Disulfiram</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800" y="4038600"/>
            <a:ext cx="1481946" cy="2066925"/>
          </a:xfrm>
          <a:prstGeom prst="rect">
            <a:avLst/>
          </a:prstGeom>
        </p:spPr>
      </p:pic>
    </p:spTree>
    <p:extLst>
      <p:ext uri="{BB962C8B-B14F-4D97-AF65-F5344CB8AC3E}">
        <p14:creationId xmlns:p14="http://schemas.microsoft.com/office/powerpoint/2010/main" val="1676971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Management</a:t>
            </a:r>
            <a:endParaRPr lang="en-US" dirty="0"/>
          </a:p>
        </p:txBody>
      </p:sp>
      <p:sp>
        <p:nvSpPr>
          <p:cNvPr id="3" name="Content Placeholder 2"/>
          <p:cNvSpPr>
            <a:spLocks noGrp="1"/>
          </p:cNvSpPr>
          <p:nvPr>
            <p:ph idx="1"/>
          </p:nvPr>
        </p:nvSpPr>
        <p:spPr>
          <a:xfrm>
            <a:off x="1463040" y="1981200"/>
            <a:ext cx="6196405" cy="3603812"/>
          </a:xfrm>
        </p:spPr>
        <p:txBody>
          <a:bodyPr/>
          <a:lstStyle/>
          <a:p>
            <a:r>
              <a:rPr lang="en-US" dirty="0" smtClean="0"/>
              <a:t>Difficult to find the “right” med(s) the first time.</a:t>
            </a:r>
          </a:p>
          <a:p>
            <a:pPr lvl="1"/>
            <a:r>
              <a:rPr lang="en-US" dirty="0" smtClean="0"/>
              <a:t>Complexity of symptoms</a:t>
            </a:r>
          </a:p>
          <a:p>
            <a:pPr lvl="1"/>
            <a:r>
              <a:rPr lang="en-US" dirty="0" smtClean="0"/>
              <a:t>Metabolism</a:t>
            </a:r>
          </a:p>
          <a:p>
            <a:r>
              <a:rPr lang="en-US" dirty="0" smtClean="0"/>
              <a:t>May try several before finding the med(s) that works best.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4191000"/>
            <a:ext cx="2971800" cy="19104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56580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Mental Illness vs. Physical Illness</a:t>
            </a:r>
            <a:endParaRPr lang="en-US" sz="3600" dirty="0"/>
          </a:p>
        </p:txBody>
      </p:sp>
      <p:sp>
        <p:nvSpPr>
          <p:cNvPr id="3" name="Content Placeholder 2"/>
          <p:cNvSpPr>
            <a:spLocks noGrp="1"/>
          </p:cNvSpPr>
          <p:nvPr>
            <p:ph idx="1"/>
          </p:nvPr>
        </p:nvSpPr>
        <p:spPr>
          <a:xfrm>
            <a:off x="1463040" y="1752600"/>
            <a:ext cx="6196405" cy="4419599"/>
          </a:xfrm>
        </p:spPr>
        <p:txBody>
          <a:bodyPr>
            <a:normAutofit/>
          </a:bodyPr>
          <a:lstStyle/>
          <a:p>
            <a:r>
              <a:rPr lang="en-US" dirty="0" smtClean="0"/>
              <a:t>Naturally occurring chemicals in the brain</a:t>
            </a:r>
          </a:p>
          <a:p>
            <a:r>
              <a:rPr lang="en-US" dirty="0" smtClean="0"/>
              <a:t>In Balance= Healthy Experiences</a:t>
            </a:r>
          </a:p>
          <a:p>
            <a:r>
              <a:rPr lang="en-US" dirty="0" smtClean="0"/>
              <a:t>Out of Balance= Mental Illness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995" y="3276600"/>
            <a:ext cx="5429250" cy="28670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505863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509"/>
          <a:stretch/>
        </p:blipFill>
        <p:spPr>
          <a:xfrm>
            <a:off x="3200400" y="4055355"/>
            <a:ext cx="2876550" cy="2234234"/>
          </a:xfrm>
          <a:prstGeom prst="rect">
            <a:avLst/>
          </a:prstGeom>
        </p:spPr>
      </p:pic>
      <p:sp>
        <p:nvSpPr>
          <p:cNvPr id="2" name="Title 1"/>
          <p:cNvSpPr>
            <a:spLocks noGrp="1"/>
          </p:cNvSpPr>
          <p:nvPr>
            <p:ph type="title"/>
          </p:nvPr>
        </p:nvSpPr>
        <p:spPr/>
        <p:txBody>
          <a:bodyPr>
            <a:normAutofit/>
          </a:bodyPr>
          <a:lstStyle/>
          <a:p>
            <a:r>
              <a:rPr lang="en-US" dirty="0" smtClean="0"/>
              <a:t>Efficacy</a:t>
            </a:r>
            <a:endParaRPr lang="en-US" dirty="0"/>
          </a:p>
        </p:txBody>
      </p:sp>
      <p:sp>
        <p:nvSpPr>
          <p:cNvPr id="3" name="Content Placeholder 2"/>
          <p:cNvSpPr>
            <a:spLocks noGrp="1"/>
          </p:cNvSpPr>
          <p:nvPr>
            <p:ph idx="1"/>
          </p:nvPr>
        </p:nvSpPr>
        <p:spPr/>
        <p:txBody>
          <a:bodyPr/>
          <a:lstStyle/>
          <a:p>
            <a:r>
              <a:rPr lang="en-US" dirty="0" smtClean="0"/>
              <a:t>Many patients benefit from medications.</a:t>
            </a:r>
          </a:p>
          <a:p>
            <a:r>
              <a:rPr lang="en-US" dirty="0" smtClean="0"/>
              <a:t>Some patients do not get better and others receive partial benefit.</a:t>
            </a:r>
          </a:p>
          <a:p>
            <a:r>
              <a:rPr lang="en-US" dirty="0" smtClean="0"/>
              <a:t>Meds are not perfect.</a:t>
            </a:r>
          </a:p>
          <a:p>
            <a:r>
              <a:rPr lang="en-US" dirty="0" smtClean="0"/>
              <a:t>Non-compliance, even in studies, can be an issue.</a:t>
            </a:r>
            <a:endParaRPr lang="en-US" dirty="0"/>
          </a:p>
        </p:txBody>
      </p:sp>
    </p:spTree>
    <p:extLst>
      <p:ext uri="{BB962C8B-B14F-4D97-AF65-F5344CB8AC3E}">
        <p14:creationId xmlns:p14="http://schemas.microsoft.com/office/powerpoint/2010/main" val="20193715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Efficacy:</a:t>
            </a:r>
            <a:br>
              <a:rPr lang="en-US" dirty="0" smtClean="0"/>
            </a:br>
            <a:r>
              <a:rPr lang="en-US" sz="3100" dirty="0" smtClean="0"/>
              <a:t>How long does it take?</a:t>
            </a:r>
            <a:endParaRPr lang="en-US" sz="3100" dirty="0"/>
          </a:p>
        </p:txBody>
      </p:sp>
      <p:sp>
        <p:nvSpPr>
          <p:cNvPr id="3" name="Content Placeholder 2"/>
          <p:cNvSpPr>
            <a:spLocks noGrp="1"/>
          </p:cNvSpPr>
          <p:nvPr>
            <p:ph idx="1"/>
          </p:nvPr>
        </p:nvSpPr>
        <p:spPr/>
        <p:txBody>
          <a:bodyPr/>
          <a:lstStyle/>
          <a:p>
            <a:r>
              <a:rPr lang="en-US" dirty="0" smtClean="0"/>
              <a:t>Varies greatly</a:t>
            </a:r>
          </a:p>
          <a:p>
            <a:r>
              <a:rPr lang="en-US" dirty="0" smtClean="0"/>
              <a:t>If sure of compliance</a:t>
            </a:r>
          </a:p>
          <a:p>
            <a:pPr lvl="1"/>
            <a:r>
              <a:rPr lang="en-US" dirty="0" smtClean="0"/>
              <a:t>Reduced aggression within a day or two</a:t>
            </a:r>
          </a:p>
          <a:p>
            <a:pPr lvl="1"/>
            <a:r>
              <a:rPr lang="en-US" dirty="0" smtClean="0"/>
              <a:t>Hallucinations may stop in a few days</a:t>
            </a:r>
          </a:p>
          <a:p>
            <a:pPr lvl="1"/>
            <a:r>
              <a:rPr lang="en-US" dirty="0" smtClean="0"/>
              <a:t>Delusions take longer and may never completely go away.</a:t>
            </a:r>
          </a:p>
          <a:p>
            <a:pPr lvl="2"/>
            <a:r>
              <a:rPr lang="en-US" dirty="0" smtClean="0"/>
              <a:t>Some consumers say they are “no longer bothered by them” or they “don’t worry about them”.</a:t>
            </a:r>
            <a:endParaRPr lang="en-US" dirty="0"/>
          </a:p>
        </p:txBody>
      </p:sp>
    </p:spTree>
    <p:extLst>
      <p:ext uri="{BB962C8B-B14F-4D97-AF65-F5344CB8AC3E}">
        <p14:creationId xmlns:p14="http://schemas.microsoft.com/office/powerpoint/2010/main" val="11049727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Efficacy:</a:t>
            </a:r>
            <a:br>
              <a:rPr lang="en-US" dirty="0" smtClean="0"/>
            </a:br>
            <a:r>
              <a:rPr lang="en-US" sz="3100" dirty="0" smtClean="0"/>
              <a:t>How soon will they relapse?</a:t>
            </a:r>
            <a:endParaRPr lang="en-US" sz="3100" dirty="0"/>
          </a:p>
        </p:txBody>
      </p:sp>
      <p:sp>
        <p:nvSpPr>
          <p:cNvPr id="3" name="Content Placeholder 2"/>
          <p:cNvSpPr>
            <a:spLocks noGrp="1"/>
          </p:cNvSpPr>
          <p:nvPr>
            <p:ph idx="1"/>
          </p:nvPr>
        </p:nvSpPr>
        <p:spPr>
          <a:xfrm>
            <a:off x="1463040" y="2119257"/>
            <a:ext cx="6461760" cy="3603812"/>
          </a:xfrm>
        </p:spPr>
        <p:txBody>
          <a:bodyPr>
            <a:normAutofit/>
          </a:bodyPr>
          <a:lstStyle/>
          <a:p>
            <a:r>
              <a:rPr lang="en-US" dirty="0" smtClean="0"/>
              <a:t>Varies greatly</a:t>
            </a:r>
          </a:p>
          <a:p>
            <a:r>
              <a:rPr lang="en-US" dirty="0" smtClean="0"/>
              <a:t>Once “steady state” is reached, “half-life” becomes important</a:t>
            </a:r>
          </a:p>
          <a:p>
            <a:r>
              <a:rPr lang="en-US" dirty="0" err="1" smtClean="0"/>
              <a:t>Shhh</a:t>
            </a:r>
            <a:r>
              <a:rPr lang="en-US" dirty="0" smtClean="0"/>
              <a:t>… Don’t speak this out loud</a:t>
            </a:r>
          </a:p>
          <a:p>
            <a:pPr lvl="1"/>
            <a:r>
              <a:rPr lang="en-US" dirty="0" smtClean="0"/>
              <a:t>One pill missed won’t hurt</a:t>
            </a:r>
          </a:p>
          <a:p>
            <a:pPr lvl="1"/>
            <a:r>
              <a:rPr lang="en-US" dirty="0" smtClean="0"/>
              <a:t>And a couple extra glasses of pop won’t “flush”</a:t>
            </a:r>
          </a:p>
          <a:p>
            <a:r>
              <a:rPr lang="en-US" dirty="0" smtClean="0"/>
              <a:t>But missed pills DO matter- Makes the next easier to miss</a:t>
            </a:r>
            <a:endParaRPr lang="en-US" dirty="0"/>
          </a:p>
        </p:txBody>
      </p:sp>
    </p:spTree>
    <p:extLst>
      <p:ext uri="{BB962C8B-B14F-4D97-AF65-F5344CB8AC3E}">
        <p14:creationId xmlns:p14="http://schemas.microsoft.com/office/powerpoint/2010/main" val="34817974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Efficacy:</a:t>
            </a:r>
            <a:br>
              <a:rPr lang="en-US" dirty="0" smtClean="0"/>
            </a:br>
            <a:r>
              <a:rPr lang="en-US" sz="3600" dirty="0" smtClean="0"/>
              <a:t>Judgement goes first</a:t>
            </a:r>
            <a:endParaRPr lang="en-US" sz="3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15177"/>
            <a:ext cx="5791200" cy="386812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078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6019" y="2625890"/>
            <a:ext cx="4980581" cy="331771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1295400" y="1676400"/>
            <a:ext cx="6553200" cy="830997"/>
          </a:xfrm>
          <a:prstGeom prst="rect">
            <a:avLst/>
          </a:prstGeom>
          <a:noFill/>
        </p:spPr>
        <p:txBody>
          <a:bodyPr wrap="square" rtlCol="0">
            <a:spAutoFit/>
          </a:bodyPr>
          <a:lstStyle/>
          <a:p>
            <a:pPr algn="ctr"/>
            <a:r>
              <a:rPr lang="en-US" sz="2400" dirty="0" smtClean="0"/>
              <a:t>How many people take medications as prescribed by their doctor?</a:t>
            </a:r>
            <a:endParaRPr lang="en-US" sz="2400" dirty="0"/>
          </a:p>
        </p:txBody>
      </p:sp>
    </p:spTree>
    <p:extLst>
      <p:ext uri="{BB962C8B-B14F-4D97-AF65-F5344CB8AC3E}">
        <p14:creationId xmlns:p14="http://schemas.microsoft.com/office/powerpoint/2010/main" val="20181449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824567"/>
            <a:ext cx="6471490" cy="429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313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786225"/>
              </p:ext>
            </p:extLst>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5810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40185954"/>
              </p:ext>
            </p:extLst>
          </p:nvPr>
        </p:nvGraphicFramePr>
        <p:xfrm>
          <a:off x="1463675" y="2119313"/>
          <a:ext cx="6196013" cy="360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rot="-780000">
            <a:off x="998753" y="2967335"/>
            <a:ext cx="7146508" cy="1323439"/>
          </a:xfrm>
          <a:prstGeom prst="rect">
            <a:avLst/>
          </a:prstGeom>
          <a:noFill/>
          <a:ln>
            <a:noFill/>
          </a:ln>
        </p:spPr>
        <p:txBody>
          <a:bodyPr wrap="none" lIns="91440" tIns="45720" rIns="91440" bIns="45720">
            <a:spAutoFit/>
          </a:bodyPr>
          <a:lstStyle/>
          <a:p>
            <a:pPr algn="ctr"/>
            <a:r>
              <a:rPr lang="en-US" sz="8000" b="1" cap="none" spc="0" dirty="0" smtClean="0">
                <a:ln w="12700">
                  <a:solidFill>
                    <a:schemeClr val="tx1"/>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rPr>
              <a:t>Non-mentally Ill People</a:t>
            </a:r>
            <a:endParaRPr lang="en-US" sz="8000" b="1" cap="none" spc="0" dirty="0">
              <a:ln w="12700">
                <a:solidFill>
                  <a:schemeClr val="tx1"/>
                </a:solidFill>
                <a:prstDash val="solid"/>
              </a:ln>
              <a:effectLst>
                <a:outerShdw blurRad="41275" dist="20320" dir="1800000" algn="tl" rotWithShape="0">
                  <a:srgbClr val="000000">
                    <a:alpha val="40000"/>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6083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a:t>
            </a:r>
            <a:endParaRPr lang="en-US" dirty="0"/>
          </a:p>
        </p:txBody>
      </p:sp>
      <p:sp>
        <p:nvSpPr>
          <p:cNvPr id="3" name="Content Placeholder 2"/>
          <p:cNvSpPr>
            <a:spLocks noGrp="1"/>
          </p:cNvSpPr>
          <p:nvPr>
            <p:ph idx="1"/>
          </p:nvPr>
        </p:nvSpPr>
        <p:spPr/>
        <p:txBody>
          <a:bodyPr/>
          <a:lstStyle/>
          <a:p>
            <a:r>
              <a:rPr lang="en-US" dirty="0" err="1" smtClean="0"/>
              <a:t>Injectables</a:t>
            </a:r>
            <a:endParaRPr lang="en-US" dirty="0" smtClean="0"/>
          </a:p>
          <a:p>
            <a:pPr lvl="1"/>
            <a:r>
              <a:rPr lang="en-US" dirty="0" smtClean="0"/>
              <a:t>Haldol </a:t>
            </a:r>
            <a:r>
              <a:rPr lang="en-US" dirty="0" err="1" smtClean="0"/>
              <a:t>decanoate</a:t>
            </a:r>
            <a:r>
              <a:rPr lang="en-US" dirty="0" smtClean="0"/>
              <a:t>- monthly injection</a:t>
            </a:r>
          </a:p>
          <a:p>
            <a:pPr lvl="1"/>
            <a:r>
              <a:rPr lang="en-US" dirty="0" err="1" smtClean="0"/>
              <a:t>Prolixin</a:t>
            </a:r>
            <a:r>
              <a:rPr lang="en-US" dirty="0" smtClean="0"/>
              <a:t> </a:t>
            </a:r>
            <a:r>
              <a:rPr lang="en-US" dirty="0" err="1" smtClean="0"/>
              <a:t>decanoate</a:t>
            </a:r>
            <a:r>
              <a:rPr lang="en-US" dirty="0" smtClean="0"/>
              <a:t>- every 2-3 weeks injection</a:t>
            </a:r>
          </a:p>
          <a:p>
            <a:pPr lvl="1"/>
            <a:r>
              <a:rPr lang="en-US" dirty="0" smtClean="0"/>
              <a:t>Risperdal </a:t>
            </a:r>
            <a:r>
              <a:rPr lang="en-US" dirty="0" err="1" smtClean="0"/>
              <a:t>consta</a:t>
            </a:r>
            <a:r>
              <a:rPr lang="en-US" dirty="0" smtClean="0"/>
              <a:t>- every 2 weeks injection</a:t>
            </a:r>
          </a:p>
          <a:p>
            <a:pPr lvl="1"/>
            <a:r>
              <a:rPr lang="en-US" dirty="0" err="1" smtClean="0"/>
              <a:t>Invega</a:t>
            </a:r>
            <a:r>
              <a:rPr lang="en-US" dirty="0" smtClean="0"/>
              <a:t> </a:t>
            </a:r>
            <a:r>
              <a:rPr lang="en-US" dirty="0" err="1" smtClean="0"/>
              <a:t>sustenna</a:t>
            </a:r>
            <a:r>
              <a:rPr lang="en-US" dirty="0" smtClean="0"/>
              <a:t>- monthly injection</a:t>
            </a:r>
          </a:p>
          <a:p>
            <a:pPr lvl="1"/>
            <a:r>
              <a:rPr lang="en-US" dirty="0" smtClean="0"/>
              <a:t>Zyprexa </a:t>
            </a:r>
            <a:r>
              <a:rPr lang="en-US" dirty="0" err="1" smtClean="0"/>
              <a:t>relprevv</a:t>
            </a:r>
            <a:r>
              <a:rPr lang="en-US" dirty="0" smtClean="0"/>
              <a:t>- (recent reports of deaths)</a:t>
            </a:r>
            <a:endParaRPr lang="en-US" dirty="0"/>
          </a:p>
        </p:txBody>
      </p:sp>
    </p:spTree>
    <p:extLst>
      <p:ext uri="{BB962C8B-B14F-4D97-AF65-F5344CB8AC3E}">
        <p14:creationId xmlns:p14="http://schemas.microsoft.com/office/powerpoint/2010/main" val="1020489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Compliance:</a:t>
            </a:r>
            <a:br>
              <a:rPr lang="en-US" dirty="0" smtClean="0"/>
            </a:br>
            <a:r>
              <a:rPr lang="en-US" dirty="0" smtClean="0"/>
              <a:t>Reasons for Noncompliance</a:t>
            </a:r>
            <a:endParaRPr lang="en-US" dirty="0"/>
          </a:p>
        </p:txBody>
      </p:sp>
      <p:sp>
        <p:nvSpPr>
          <p:cNvPr id="3" name="Content Placeholder 2"/>
          <p:cNvSpPr>
            <a:spLocks noGrp="1"/>
          </p:cNvSpPr>
          <p:nvPr>
            <p:ph idx="1"/>
          </p:nvPr>
        </p:nvSpPr>
        <p:spPr/>
        <p:txBody>
          <a:bodyPr/>
          <a:lstStyle/>
          <a:p>
            <a:r>
              <a:rPr lang="en-US" dirty="0" smtClean="0"/>
              <a:t>Side Effects: “I don’t like the way my medicine makes me feel”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048000"/>
            <a:ext cx="4094270" cy="298608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91488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Imbalances</a:t>
            </a:r>
            <a:endParaRPr lang="en-US" dirty="0"/>
          </a:p>
        </p:txBody>
      </p:sp>
      <p:sp>
        <p:nvSpPr>
          <p:cNvPr id="3" name="Content Placeholder 2"/>
          <p:cNvSpPr>
            <a:spLocks noGrp="1"/>
          </p:cNvSpPr>
          <p:nvPr>
            <p:ph idx="1"/>
          </p:nvPr>
        </p:nvSpPr>
        <p:spPr>
          <a:xfrm>
            <a:off x="1463040" y="1905000"/>
            <a:ext cx="6196405" cy="4267199"/>
          </a:xfrm>
        </p:spPr>
        <p:txBody>
          <a:bodyPr>
            <a:normAutofit fontScale="92500" lnSpcReduction="20000"/>
          </a:bodyPr>
          <a:lstStyle/>
          <a:p>
            <a:r>
              <a:rPr lang="en-US" b="1" dirty="0"/>
              <a:t>Norepinephrine</a:t>
            </a:r>
            <a:r>
              <a:rPr lang="en-US" dirty="0"/>
              <a:t> (Adrenaline): Fight or Flight</a:t>
            </a:r>
            <a:br>
              <a:rPr lang="en-US" dirty="0"/>
            </a:br>
            <a:r>
              <a:rPr lang="en-US" dirty="0"/>
              <a:t>Anxiety, Phobias</a:t>
            </a:r>
          </a:p>
          <a:p>
            <a:r>
              <a:rPr lang="en-US" b="1" dirty="0"/>
              <a:t>Serotonin</a:t>
            </a:r>
            <a:r>
              <a:rPr lang="en-US" dirty="0"/>
              <a:t>: Mood and Desire Regulation</a:t>
            </a:r>
            <a:br>
              <a:rPr lang="en-US" dirty="0"/>
            </a:br>
            <a:r>
              <a:rPr lang="en-US" sz="2100" dirty="0"/>
              <a:t>Obsessive Thoughts &amp; Suicidal Ideation</a:t>
            </a:r>
          </a:p>
          <a:p>
            <a:r>
              <a:rPr lang="en-US" b="1" dirty="0"/>
              <a:t>Dopamine</a:t>
            </a:r>
            <a:r>
              <a:rPr lang="en-US" dirty="0"/>
              <a:t>: Reward System (Love, Sex &amp; Food)</a:t>
            </a:r>
            <a:br>
              <a:rPr lang="en-US" dirty="0"/>
            </a:br>
            <a:r>
              <a:rPr lang="en-US" sz="2100" dirty="0"/>
              <a:t>Depression</a:t>
            </a:r>
          </a:p>
          <a:p>
            <a:r>
              <a:rPr lang="en-US" b="1" dirty="0"/>
              <a:t>GABA</a:t>
            </a:r>
            <a:r>
              <a:rPr lang="en-US" dirty="0"/>
              <a:t>: Police for the Other Chemicals</a:t>
            </a:r>
            <a:br>
              <a:rPr lang="en-US" dirty="0"/>
            </a:br>
            <a:r>
              <a:rPr lang="en-US" sz="2100" dirty="0"/>
              <a:t>Depression, </a:t>
            </a:r>
            <a:r>
              <a:rPr lang="en-US" sz="2100" dirty="0" smtClean="0"/>
              <a:t>Anxiety</a:t>
            </a:r>
          </a:p>
          <a:p>
            <a:r>
              <a:rPr lang="en-US" dirty="0" smtClean="0"/>
              <a:t>Imbalances may occur due to:</a:t>
            </a:r>
          </a:p>
          <a:p>
            <a:pPr lvl="1"/>
            <a:r>
              <a:rPr lang="en-US" dirty="0" smtClean="0"/>
              <a:t>Chemical producing synapses do not produce or release chemicals</a:t>
            </a:r>
          </a:p>
          <a:p>
            <a:pPr lvl="1"/>
            <a:r>
              <a:rPr lang="en-US" dirty="0" smtClean="0"/>
              <a:t>Chemical receiving synapses do not receive </a:t>
            </a:r>
          </a:p>
          <a:p>
            <a:pPr lvl="1"/>
            <a:r>
              <a:rPr lang="en-US" dirty="0" smtClean="0"/>
              <a:t>Chemicals are released in abundance or at inappropriate times</a:t>
            </a:r>
            <a:endParaRPr lang="en-US" dirty="0"/>
          </a:p>
          <a:p>
            <a:endParaRPr lang="en-US" dirty="0"/>
          </a:p>
        </p:txBody>
      </p:sp>
    </p:spTree>
    <p:extLst>
      <p:ext uri="{BB962C8B-B14F-4D97-AF65-F5344CB8AC3E}">
        <p14:creationId xmlns:p14="http://schemas.microsoft.com/office/powerpoint/2010/main" val="2491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819400"/>
            <a:ext cx="7620000" cy="700143"/>
          </a:xfrm>
          <a:ln w="76200">
            <a:solidFill>
              <a:schemeClr val="tx1"/>
            </a:solidFill>
          </a:ln>
        </p:spPr>
        <p:txBody>
          <a:bodyPr>
            <a:noAutofit/>
          </a:bodyPr>
          <a:lstStyle/>
          <a:p>
            <a:pPr marL="0" indent="0" algn="ctr">
              <a:buNone/>
            </a:pPr>
            <a:r>
              <a:rPr lang="en-US" sz="3600" b="1" dirty="0" smtClean="0">
                <a:latin typeface="Lucida Bright" panose="02040602050505020304" pitchFamily="18" charset="0"/>
              </a:rPr>
              <a:t>Would you want to take them?</a:t>
            </a:r>
            <a:endParaRPr lang="en-US" sz="3600" b="1" dirty="0">
              <a:latin typeface="Lucida Bright" panose="02040602050505020304" pitchFamily="18" charset="0"/>
            </a:endParaRPr>
          </a:p>
        </p:txBody>
      </p:sp>
      <p:sp>
        <p:nvSpPr>
          <p:cNvPr id="4" name="TextBox 3"/>
          <p:cNvSpPr txBox="1"/>
          <p:nvPr/>
        </p:nvSpPr>
        <p:spPr>
          <a:xfrm>
            <a:off x="762000" y="838200"/>
            <a:ext cx="7620000" cy="2308324"/>
          </a:xfrm>
          <a:prstGeom prst="rect">
            <a:avLst/>
          </a:prstGeom>
          <a:noFill/>
        </p:spPr>
        <p:txBody>
          <a:bodyPr wrap="square" rtlCol="0">
            <a:spAutoFit/>
          </a:bodyPr>
          <a:lstStyle/>
          <a:p>
            <a:pPr algn="ctr"/>
            <a:r>
              <a:rPr lang="en-US" sz="2400" b="1" dirty="0" smtClean="0"/>
              <a:t>Restlessness – Hives - Insomnia - Agitation - Bloody Vomit </a:t>
            </a:r>
          </a:p>
          <a:p>
            <a:pPr algn="ctr"/>
            <a:r>
              <a:rPr lang="en-US" sz="2400" b="1" dirty="0"/>
              <a:t> </a:t>
            </a:r>
            <a:r>
              <a:rPr lang="en-US" sz="2400" b="1" dirty="0" smtClean="0"/>
              <a:t>Anxiety – Chest Pain – Mania – Hot Flashes – Itching – </a:t>
            </a:r>
          </a:p>
          <a:p>
            <a:pPr algn="ctr"/>
            <a:r>
              <a:rPr lang="en-US" sz="2400" b="1" dirty="0" smtClean="0"/>
              <a:t>Blurred Vision – Coma – Abnormal Bleeding – Swelling</a:t>
            </a:r>
          </a:p>
          <a:p>
            <a:pPr algn="ctr"/>
            <a:r>
              <a:rPr lang="en-US" sz="2400" b="1" dirty="0" smtClean="0"/>
              <a:t>Confusion – Increased Appetite – Nightmares – Fever Delusions – Sweating – Dry Mouth – Dizziness - Rash</a:t>
            </a:r>
          </a:p>
          <a:p>
            <a:endParaRPr lang="en-US" sz="2400" b="1" dirty="0"/>
          </a:p>
        </p:txBody>
      </p:sp>
      <p:sp>
        <p:nvSpPr>
          <p:cNvPr id="5" name="TextBox 4"/>
          <p:cNvSpPr txBox="1"/>
          <p:nvPr/>
        </p:nvSpPr>
        <p:spPr>
          <a:xfrm>
            <a:off x="762000" y="3581400"/>
            <a:ext cx="7620000" cy="2677656"/>
          </a:xfrm>
          <a:prstGeom prst="rect">
            <a:avLst/>
          </a:prstGeom>
          <a:noFill/>
        </p:spPr>
        <p:txBody>
          <a:bodyPr wrap="square" rtlCol="0">
            <a:spAutoFit/>
          </a:bodyPr>
          <a:lstStyle/>
          <a:p>
            <a:pPr algn="ctr"/>
            <a:r>
              <a:rPr lang="en-US" sz="2400" b="1" dirty="0" smtClean="0"/>
              <a:t>Jaundice – Diarrhea – Impotence – Irregular Heartbeat</a:t>
            </a:r>
          </a:p>
          <a:p>
            <a:pPr algn="ctr"/>
            <a:r>
              <a:rPr lang="en-US" sz="2400" b="1" dirty="0" smtClean="0"/>
              <a:t>Twitching – Shaking – Violent Behavior – Constipation</a:t>
            </a:r>
          </a:p>
          <a:p>
            <a:pPr algn="ctr"/>
            <a:r>
              <a:rPr lang="en-US" sz="2400" b="1" dirty="0" smtClean="0"/>
              <a:t>Difficulty Breathing – Suicidal Thoughts – Stomach Pain</a:t>
            </a:r>
          </a:p>
          <a:p>
            <a:pPr algn="ctr"/>
            <a:r>
              <a:rPr lang="en-US" sz="2400" b="1" dirty="0" smtClean="0"/>
              <a:t>Painful Urination – Diabetes – Weight Gain – Blood Clots</a:t>
            </a:r>
          </a:p>
          <a:p>
            <a:pPr algn="ctr"/>
            <a:r>
              <a:rPr lang="en-US" sz="2400" b="1" dirty="0" smtClean="0"/>
              <a:t>Liver Failure – Cardiac Arrest – Fainting – Pancreatitis – </a:t>
            </a:r>
          </a:p>
          <a:p>
            <a:pPr algn="ctr"/>
            <a:r>
              <a:rPr lang="en-US" sz="2400" b="1" dirty="0" smtClean="0"/>
              <a:t>Spasms – Lactation – Lack of Energy – Joint Pain – Fear</a:t>
            </a:r>
          </a:p>
          <a:p>
            <a:pPr algn="ctr"/>
            <a:r>
              <a:rPr lang="en-US" sz="2400" b="1" dirty="0" smtClean="0"/>
              <a:t>Changes in Sex Drive – Disorientation - Hallucinations</a:t>
            </a:r>
            <a:endParaRPr lang="en-US" sz="2400" b="1" dirty="0"/>
          </a:p>
        </p:txBody>
      </p:sp>
    </p:spTree>
    <p:extLst>
      <p:ext uri="{BB962C8B-B14F-4D97-AF65-F5344CB8AC3E}">
        <p14:creationId xmlns:p14="http://schemas.microsoft.com/office/powerpoint/2010/main" val="418289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Effects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9371" y="1981200"/>
            <a:ext cx="7360229" cy="3886200"/>
          </a:xfrm>
        </p:spPr>
      </p:pic>
    </p:spTree>
    <p:extLst>
      <p:ext uri="{BB962C8B-B14F-4D97-AF65-F5344CB8AC3E}">
        <p14:creationId xmlns:p14="http://schemas.microsoft.com/office/powerpoint/2010/main" val="3761279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b="1" dirty="0" smtClean="0">
                <a:solidFill>
                  <a:srgbClr val="FF0000"/>
                </a:solidFill>
              </a:rPr>
              <a:t>E</a:t>
            </a:r>
            <a:r>
              <a:rPr lang="en-US" dirty="0" smtClean="0"/>
              <a:t>xtra </a:t>
            </a:r>
            <a:r>
              <a:rPr lang="en-US" b="1" dirty="0" smtClean="0">
                <a:solidFill>
                  <a:srgbClr val="FF0000"/>
                </a:solidFill>
              </a:rPr>
              <a:t>P</a:t>
            </a:r>
            <a:r>
              <a:rPr lang="en-US" dirty="0" smtClean="0"/>
              <a:t>yramidal </a:t>
            </a:r>
            <a:r>
              <a:rPr lang="en-US" b="1" dirty="0" smtClean="0">
                <a:solidFill>
                  <a:srgbClr val="FF0000"/>
                </a:solidFill>
              </a:rPr>
              <a:t>S</a:t>
            </a:r>
            <a:r>
              <a:rPr lang="en-US" dirty="0" smtClean="0"/>
              <a:t>ide-effects</a:t>
            </a:r>
            <a:endParaRPr lang="en-US"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371600"/>
            <a:ext cx="6370480" cy="486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82556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Side Effects:</a:t>
            </a:r>
            <a:br>
              <a:rPr lang="en-US" dirty="0" smtClean="0"/>
            </a:br>
            <a:r>
              <a:rPr lang="en-US" sz="3100" dirty="0" smtClean="0"/>
              <a:t>What to Look For</a:t>
            </a:r>
            <a:endParaRPr lang="en-US" dirty="0"/>
          </a:p>
        </p:txBody>
      </p:sp>
      <p:sp>
        <p:nvSpPr>
          <p:cNvPr id="3" name="Content Placeholder 2"/>
          <p:cNvSpPr>
            <a:spLocks noGrp="1"/>
          </p:cNvSpPr>
          <p:nvPr>
            <p:ph sz="quarter" idx="13"/>
          </p:nvPr>
        </p:nvSpPr>
        <p:spPr/>
        <p:txBody>
          <a:bodyPr>
            <a:normAutofit/>
          </a:bodyPr>
          <a:lstStyle/>
          <a:p>
            <a:r>
              <a:rPr lang="en-US" dirty="0" smtClean="0"/>
              <a:t>Drowsiness</a:t>
            </a:r>
          </a:p>
          <a:p>
            <a:r>
              <a:rPr lang="en-US" dirty="0" smtClean="0"/>
              <a:t>Dizziness</a:t>
            </a:r>
          </a:p>
          <a:p>
            <a:r>
              <a:rPr lang="en-US" dirty="0" smtClean="0"/>
              <a:t>Rapid Heart Beat</a:t>
            </a:r>
          </a:p>
          <a:p>
            <a:r>
              <a:rPr lang="en-US" dirty="0" smtClean="0"/>
              <a:t>Confusion</a:t>
            </a:r>
          </a:p>
          <a:p>
            <a:r>
              <a:rPr lang="en-US" dirty="0" smtClean="0"/>
              <a:t>Unsteady Gait</a:t>
            </a:r>
          </a:p>
          <a:p>
            <a:r>
              <a:rPr lang="en-US" dirty="0" smtClean="0"/>
              <a:t>Tremors</a:t>
            </a:r>
          </a:p>
          <a:p>
            <a:r>
              <a:rPr lang="en-US" dirty="0" smtClean="0"/>
              <a:t>Muscle Weakness</a:t>
            </a:r>
          </a:p>
          <a:p>
            <a:r>
              <a:rPr lang="en-US" dirty="0" smtClean="0"/>
              <a:t>Agitation</a:t>
            </a:r>
          </a:p>
        </p:txBody>
      </p:sp>
      <p:sp>
        <p:nvSpPr>
          <p:cNvPr id="4" name="Content Placeholder 3"/>
          <p:cNvSpPr>
            <a:spLocks noGrp="1"/>
          </p:cNvSpPr>
          <p:nvPr>
            <p:ph sz="quarter" idx="14"/>
          </p:nvPr>
        </p:nvSpPr>
        <p:spPr/>
        <p:txBody>
          <a:bodyPr/>
          <a:lstStyle/>
          <a:p>
            <a:r>
              <a:rPr lang="en-US" dirty="0"/>
              <a:t>Tardive Dyskinesia </a:t>
            </a:r>
          </a:p>
          <a:p>
            <a:pPr lvl="1"/>
            <a:r>
              <a:rPr lang="en-US" dirty="0"/>
              <a:t>Facial Grimacing</a:t>
            </a:r>
          </a:p>
          <a:p>
            <a:pPr lvl="1"/>
            <a:r>
              <a:rPr lang="en-US" dirty="0"/>
              <a:t>Jaw Swinging</a:t>
            </a:r>
          </a:p>
          <a:p>
            <a:pPr lvl="1"/>
            <a:r>
              <a:rPr lang="en-US" dirty="0"/>
              <a:t>Finger Pointing</a:t>
            </a:r>
          </a:p>
          <a:p>
            <a:pPr lvl="1"/>
            <a:r>
              <a:rPr lang="en-US" dirty="0"/>
              <a:t>Repetitive Chewing</a:t>
            </a:r>
          </a:p>
          <a:p>
            <a:pPr lvl="1"/>
            <a:r>
              <a:rPr lang="en-US" dirty="0"/>
              <a:t>Tongue Thrusting</a:t>
            </a:r>
          </a:p>
          <a:p>
            <a:endParaRPr lang="en-US" dirty="0"/>
          </a:p>
        </p:txBody>
      </p:sp>
    </p:spTree>
    <p:extLst>
      <p:ext uri="{BB962C8B-B14F-4D97-AF65-F5344CB8AC3E}">
        <p14:creationId xmlns:p14="http://schemas.microsoft.com/office/powerpoint/2010/main" val="1906291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202485"/>
          </a:xfrm>
        </p:spPr>
        <p:txBody>
          <a:bodyPr>
            <a:normAutofit fontScale="90000"/>
          </a:bodyPr>
          <a:lstStyle/>
          <a:p>
            <a:r>
              <a:rPr lang="en-US" dirty="0" smtClean="0"/>
              <a:t>Compliance:</a:t>
            </a:r>
            <a:br>
              <a:rPr lang="en-US" dirty="0" smtClean="0"/>
            </a:br>
            <a:r>
              <a:rPr lang="en-US" dirty="0" smtClean="0"/>
              <a:t>Reasons for Noncompliance</a:t>
            </a:r>
            <a:endParaRPr lang="en-US" dirty="0"/>
          </a:p>
        </p:txBody>
      </p:sp>
      <p:sp>
        <p:nvSpPr>
          <p:cNvPr id="3" name="Content Placeholder 2"/>
          <p:cNvSpPr>
            <a:spLocks noGrp="1"/>
          </p:cNvSpPr>
          <p:nvPr>
            <p:ph idx="1"/>
          </p:nvPr>
        </p:nvSpPr>
        <p:spPr>
          <a:xfrm>
            <a:off x="1463040" y="1981200"/>
            <a:ext cx="6196405" cy="4510144"/>
          </a:xfrm>
        </p:spPr>
        <p:txBody>
          <a:bodyPr>
            <a:normAutofit fontScale="92500" lnSpcReduction="20000"/>
          </a:bodyPr>
          <a:lstStyle/>
          <a:p>
            <a:r>
              <a:rPr lang="en-US" b="1" dirty="0" smtClean="0"/>
              <a:t>Side Effects</a:t>
            </a:r>
            <a:r>
              <a:rPr lang="en-US" dirty="0" smtClean="0"/>
              <a:t>: “I don’t like the way my medicine makes me feel.”</a:t>
            </a:r>
          </a:p>
          <a:p>
            <a:r>
              <a:rPr lang="en-US" b="1" dirty="0" smtClean="0"/>
              <a:t>Lack of Insight</a:t>
            </a:r>
            <a:r>
              <a:rPr lang="en-US" dirty="0" smtClean="0"/>
              <a:t>: “I’m not sick. I don’t need meds.”</a:t>
            </a:r>
          </a:p>
          <a:p>
            <a:r>
              <a:rPr lang="en-US" b="1" dirty="0" smtClean="0"/>
              <a:t>Efficacy</a:t>
            </a:r>
            <a:r>
              <a:rPr lang="en-US" dirty="0" smtClean="0"/>
              <a:t>: “I feel so good I must be cured and can stop my medicine.”</a:t>
            </a:r>
          </a:p>
          <a:p>
            <a:r>
              <a:rPr lang="en-US" b="1" dirty="0" smtClean="0"/>
              <a:t>High Cost</a:t>
            </a:r>
            <a:r>
              <a:rPr lang="en-US" dirty="0" smtClean="0"/>
              <a:t>: “My insurance doesn’t cover my meds” or “I don’t have insurance.”</a:t>
            </a:r>
          </a:p>
          <a:p>
            <a:r>
              <a:rPr lang="en-US" b="1" dirty="0" smtClean="0"/>
              <a:t>Psychiatric Symptoms</a:t>
            </a:r>
            <a:r>
              <a:rPr lang="en-US" dirty="0" smtClean="0"/>
              <a:t>: “My doctor is trying to drug me” or “The government wants me doped up.”</a:t>
            </a:r>
          </a:p>
          <a:p>
            <a:r>
              <a:rPr lang="en-US" b="1" dirty="0" smtClean="0"/>
              <a:t>Stigma</a:t>
            </a:r>
            <a:r>
              <a:rPr lang="en-US" dirty="0" smtClean="0"/>
              <a:t>: “I’m not crazy.”</a:t>
            </a:r>
          </a:p>
          <a:p>
            <a:r>
              <a:rPr lang="en-US" b="1" dirty="0" smtClean="0"/>
              <a:t>Conflicting Information</a:t>
            </a:r>
            <a:r>
              <a:rPr lang="en-US" dirty="0" smtClean="0"/>
              <a:t>: “Susie’s husband ruined his liver taking those.”</a:t>
            </a:r>
            <a:endParaRPr lang="en-US" dirty="0"/>
          </a:p>
        </p:txBody>
      </p:sp>
    </p:spTree>
    <p:extLst>
      <p:ext uri="{BB962C8B-B14F-4D97-AF65-F5344CB8AC3E}">
        <p14:creationId xmlns:p14="http://schemas.microsoft.com/office/powerpoint/2010/main" val="224281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Compliance:</a:t>
            </a:r>
            <a:br>
              <a:rPr lang="en-US" dirty="0" smtClean="0"/>
            </a:br>
            <a:r>
              <a:rPr lang="en-US" sz="3100" dirty="0" smtClean="0"/>
              <a:t>Effects of Noncompliance</a:t>
            </a:r>
            <a:endParaRPr lang="en-US" sz="3100" dirty="0"/>
          </a:p>
        </p:txBody>
      </p:sp>
      <p:sp>
        <p:nvSpPr>
          <p:cNvPr id="3" name="Content Placeholder 2"/>
          <p:cNvSpPr>
            <a:spLocks noGrp="1"/>
          </p:cNvSpPr>
          <p:nvPr>
            <p:ph idx="1"/>
          </p:nvPr>
        </p:nvSpPr>
        <p:spPr/>
        <p:txBody>
          <a:bodyPr/>
          <a:lstStyle/>
          <a:p>
            <a:r>
              <a:rPr lang="en-US" dirty="0" smtClean="0"/>
              <a:t>Most dangerous 2-7 days after stopping.</a:t>
            </a:r>
          </a:p>
          <a:p>
            <a:r>
              <a:rPr lang="en-US" dirty="0" smtClean="0"/>
              <a:t>Stopped meds abruptly a few days ago and was “normal” prior to that, should at least be evaluated by a nurse who can identify specific medication stopped.</a:t>
            </a:r>
          </a:p>
          <a:p>
            <a:r>
              <a:rPr lang="en-US" dirty="0" smtClean="0"/>
              <a:t>Stopped meds 2 weeks ago, illness may surface but no concerns for withdrawal or med effects.</a:t>
            </a:r>
          </a:p>
        </p:txBody>
      </p:sp>
    </p:spTree>
    <p:extLst>
      <p:ext uri="{BB962C8B-B14F-4D97-AF65-F5344CB8AC3E}">
        <p14:creationId xmlns:p14="http://schemas.microsoft.com/office/powerpoint/2010/main" val="39614551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202485"/>
          </a:xfrm>
        </p:spPr>
        <p:txBody>
          <a:bodyPr>
            <a:normAutofit fontScale="90000"/>
          </a:bodyPr>
          <a:lstStyle/>
          <a:p>
            <a:r>
              <a:rPr lang="en-US" dirty="0" smtClean="0"/>
              <a:t>Overuse or Use of Non-Prescribed Meds</a:t>
            </a:r>
            <a:endParaRPr lang="en-US" dirty="0"/>
          </a:p>
        </p:txBody>
      </p:sp>
      <p:sp>
        <p:nvSpPr>
          <p:cNvPr id="3" name="Content Placeholder 2"/>
          <p:cNvSpPr>
            <a:spLocks noGrp="1"/>
          </p:cNvSpPr>
          <p:nvPr>
            <p:ph idx="1"/>
          </p:nvPr>
        </p:nvSpPr>
        <p:spPr>
          <a:xfrm>
            <a:off x="1463040" y="1828800"/>
            <a:ext cx="6196405" cy="4343399"/>
          </a:xfrm>
        </p:spPr>
        <p:txBody>
          <a:bodyPr>
            <a:normAutofit lnSpcReduction="10000"/>
          </a:bodyPr>
          <a:lstStyle/>
          <a:p>
            <a:r>
              <a:rPr lang="en-US" b="1" dirty="0" smtClean="0"/>
              <a:t>Always evaluate for suicidal intent</a:t>
            </a:r>
          </a:p>
          <a:p>
            <a:r>
              <a:rPr lang="en-US" dirty="0" smtClean="0"/>
              <a:t>Most will cause confusion and delirium</a:t>
            </a:r>
          </a:p>
          <a:p>
            <a:r>
              <a:rPr lang="en-US" dirty="0" smtClean="0"/>
              <a:t>Can cause pinpoint pupils, tremors, sweating, flushed face</a:t>
            </a:r>
          </a:p>
          <a:p>
            <a:r>
              <a:rPr lang="en-US" dirty="0"/>
              <a:t>Seek a hospital evaluation if:</a:t>
            </a:r>
          </a:p>
          <a:p>
            <a:pPr lvl="1"/>
            <a:r>
              <a:rPr lang="en-US" dirty="0"/>
              <a:t>Someone appears drunk or on drugs but there is no evidence of use.</a:t>
            </a:r>
          </a:p>
          <a:p>
            <a:pPr lvl="1"/>
            <a:r>
              <a:rPr lang="en-US" dirty="0"/>
              <a:t>Someone appears drunk but has an odd physical complaint or physical findings that police can </a:t>
            </a:r>
            <a:r>
              <a:rPr lang="en-US" dirty="0" smtClean="0"/>
              <a:t>see</a:t>
            </a:r>
          </a:p>
          <a:p>
            <a:r>
              <a:rPr lang="en-US" dirty="0"/>
              <a:t>If substance ingested and quantity are known, call Poison Control to seek </a:t>
            </a:r>
            <a:r>
              <a:rPr lang="en-US" dirty="0" smtClean="0"/>
              <a:t>guidance</a:t>
            </a:r>
          </a:p>
        </p:txBody>
      </p:sp>
    </p:spTree>
    <p:extLst>
      <p:ext uri="{BB962C8B-B14F-4D97-AF65-F5344CB8AC3E}">
        <p14:creationId xmlns:p14="http://schemas.microsoft.com/office/powerpoint/2010/main" val="2884506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7131"/>
          <a:stretch/>
        </p:blipFill>
        <p:spPr>
          <a:xfrm>
            <a:off x="1371600" y="685800"/>
            <a:ext cx="6484098" cy="5464002"/>
          </a:xfrm>
        </p:spPr>
      </p:pic>
    </p:spTree>
    <p:extLst>
      <p:ext uri="{BB962C8B-B14F-4D97-AF65-F5344CB8AC3E}">
        <p14:creationId xmlns:p14="http://schemas.microsoft.com/office/powerpoint/2010/main" val="386165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Mental Illness </a:t>
            </a:r>
            <a:r>
              <a:rPr lang="en-US" sz="3600" dirty="0" smtClean="0"/>
              <a:t>is a Physical </a:t>
            </a:r>
            <a:r>
              <a:rPr lang="en-US" sz="3600" dirty="0"/>
              <a:t>Illness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4145" y="1819314"/>
            <a:ext cx="6434455" cy="3971886"/>
          </a:xfrm>
        </p:spPr>
      </p:pic>
    </p:spTree>
    <p:extLst>
      <p:ext uri="{BB962C8B-B14F-4D97-AF65-F5344CB8AC3E}">
        <p14:creationId xmlns:p14="http://schemas.microsoft.com/office/powerpoint/2010/main" val="3038015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Reasons to Use </a:t>
            </a:r>
            <a:br>
              <a:rPr lang="en-US" dirty="0" smtClean="0"/>
            </a:br>
            <a:r>
              <a:rPr lang="en-US" dirty="0" smtClean="0"/>
              <a:t>Psychiatric Medications</a:t>
            </a:r>
            <a:endParaRPr lang="en-US" dirty="0"/>
          </a:p>
        </p:txBody>
      </p:sp>
      <p:sp>
        <p:nvSpPr>
          <p:cNvPr id="3" name="Content Placeholder 2"/>
          <p:cNvSpPr>
            <a:spLocks noGrp="1"/>
          </p:cNvSpPr>
          <p:nvPr>
            <p:ph idx="1"/>
          </p:nvPr>
        </p:nvSpPr>
        <p:spPr>
          <a:xfrm>
            <a:off x="1463040" y="2119256"/>
            <a:ext cx="6196405" cy="3976743"/>
          </a:xfrm>
        </p:spPr>
        <p:txBody>
          <a:bodyPr>
            <a:normAutofit fontScale="92500"/>
          </a:bodyPr>
          <a:lstStyle/>
          <a:p>
            <a:r>
              <a:rPr lang="en-US" dirty="0" smtClean="0"/>
              <a:t>Illnesses that effect everyday life or functioning</a:t>
            </a:r>
          </a:p>
          <a:p>
            <a:pPr lvl="1"/>
            <a:r>
              <a:rPr lang="en-US" dirty="0" smtClean="0"/>
              <a:t>Depression</a:t>
            </a:r>
          </a:p>
          <a:p>
            <a:pPr lvl="1"/>
            <a:r>
              <a:rPr lang="en-US" dirty="0" smtClean="0"/>
              <a:t>Anxiety/ Phobias</a:t>
            </a:r>
          </a:p>
          <a:p>
            <a:pPr lvl="1"/>
            <a:r>
              <a:rPr lang="en-US" dirty="0" smtClean="0"/>
              <a:t>Impulsivity, Mood Swings</a:t>
            </a:r>
          </a:p>
          <a:p>
            <a:pPr lvl="1"/>
            <a:r>
              <a:rPr lang="en-US" dirty="0" smtClean="0"/>
              <a:t>Addictions</a:t>
            </a:r>
          </a:p>
          <a:p>
            <a:pPr lvl="1"/>
            <a:r>
              <a:rPr lang="en-US" dirty="0" smtClean="0"/>
              <a:t>ADHD</a:t>
            </a:r>
          </a:p>
          <a:p>
            <a:pPr lvl="1"/>
            <a:r>
              <a:rPr lang="en-US" dirty="0" smtClean="0"/>
              <a:t>Severe and Persistent Mental Illness (SPMI): Ex. Schizophrenia, Bipolar</a:t>
            </a:r>
          </a:p>
          <a:p>
            <a:pPr lvl="1"/>
            <a:r>
              <a:rPr lang="en-US" dirty="0" smtClean="0"/>
              <a:t>Delusions (Hardest to treat with medications.)</a:t>
            </a:r>
          </a:p>
          <a:p>
            <a:pPr lvl="1"/>
            <a:r>
              <a:rPr lang="en-US" dirty="0" smtClean="0"/>
              <a:t>Medication for other illnesses causing a chemical imbalance</a:t>
            </a:r>
            <a:endParaRPr lang="en-US" dirty="0"/>
          </a:p>
        </p:txBody>
      </p:sp>
    </p:spTree>
    <p:extLst>
      <p:ext uri="{BB962C8B-B14F-4D97-AF65-F5344CB8AC3E}">
        <p14:creationId xmlns:p14="http://schemas.microsoft.com/office/powerpoint/2010/main" val="1385866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Psychiatric Side Effects of Non-Psychiatric Medications</a:t>
            </a:r>
            <a:endParaRPr lang="en-US" dirty="0"/>
          </a:p>
        </p:txBody>
      </p:sp>
      <p:sp>
        <p:nvSpPr>
          <p:cNvPr id="3" name="Content Placeholder 2"/>
          <p:cNvSpPr>
            <a:spLocks noGrp="1"/>
          </p:cNvSpPr>
          <p:nvPr>
            <p:ph idx="1"/>
          </p:nvPr>
        </p:nvSpPr>
        <p:spPr/>
        <p:txBody>
          <a:bodyPr>
            <a:normAutofit lnSpcReduction="10000"/>
          </a:bodyPr>
          <a:lstStyle/>
          <a:p>
            <a:r>
              <a:rPr lang="en-US" b="1" dirty="0" smtClean="0"/>
              <a:t>Blood Pressure</a:t>
            </a:r>
            <a:r>
              <a:rPr lang="en-US" dirty="0" smtClean="0"/>
              <a:t>: Depressive symptoms</a:t>
            </a:r>
          </a:p>
          <a:p>
            <a:r>
              <a:rPr lang="en-US" b="1" dirty="0" smtClean="0"/>
              <a:t>Over-the-Counter Cold Medications</a:t>
            </a:r>
            <a:r>
              <a:rPr lang="en-US" dirty="0" smtClean="0"/>
              <a:t>: Psychotic behavior (delusions, hallucinations, paranoia) or anxiety</a:t>
            </a:r>
          </a:p>
          <a:p>
            <a:r>
              <a:rPr lang="en-US" b="1" dirty="0" smtClean="0"/>
              <a:t>Prednisone</a:t>
            </a:r>
            <a:r>
              <a:rPr lang="en-US" dirty="0" smtClean="0"/>
              <a:t>: Psychotic Behavior</a:t>
            </a:r>
          </a:p>
          <a:p>
            <a:r>
              <a:rPr lang="en-US" b="1" dirty="0" smtClean="0"/>
              <a:t>Thyroid Medications</a:t>
            </a:r>
            <a:r>
              <a:rPr lang="en-US" dirty="0" smtClean="0"/>
              <a:t>: Anxiety, agitation, depressive symptoms</a:t>
            </a:r>
          </a:p>
          <a:p>
            <a:r>
              <a:rPr lang="en-US" b="1" dirty="0" smtClean="0"/>
              <a:t>Diabetic Emergency </a:t>
            </a:r>
            <a:r>
              <a:rPr lang="en-US" dirty="0" smtClean="0"/>
              <a:t>(ketoacidosis): Delirious behavior</a:t>
            </a:r>
            <a:endParaRPr lang="en-US" dirty="0"/>
          </a:p>
        </p:txBody>
      </p:sp>
    </p:spTree>
    <p:extLst>
      <p:ext uri="{BB962C8B-B14F-4D97-AF65-F5344CB8AC3E}">
        <p14:creationId xmlns:p14="http://schemas.microsoft.com/office/powerpoint/2010/main" val="4248652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Medications:</a:t>
            </a:r>
            <a:br>
              <a:rPr lang="en-US" dirty="0" smtClean="0"/>
            </a:br>
            <a:r>
              <a:rPr lang="en-US" sz="3100" dirty="0" smtClean="0"/>
              <a:t>Benzodiazepine Family</a:t>
            </a:r>
            <a:endParaRPr lang="en-US" dirty="0"/>
          </a:p>
        </p:txBody>
      </p:sp>
      <p:sp>
        <p:nvSpPr>
          <p:cNvPr id="3" name="Content Placeholder 2"/>
          <p:cNvSpPr>
            <a:spLocks noGrp="1"/>
          </p:cNvSpPr>
          <p:nvPr>
            <p:ph idx="1"/>
          </p:nvPr>
        </p:nvSpPr>
        <p:spPr>
          <a:xfrm>
            <a:off x="1463040" y="1905000"/>
            <a:ext cx="6196405" cy="4267199"/>
          </a:xfrm>
        </p:spPr>
        <p:txBody>
          <a:bodyPr>
            <a:normAutofit/>
          </a:bodyPr>
          <a:lstStyle/>
          <a:p>
            <a:pPr marL="285750" lvl="1" indent="-273050"/>
            <a:r>
              <a:rPr lang="en-US" dirty="0" smtClean="0"/>
              <a:t>Downers</a:t>
            </a:r>
          </a:p>
          <a:p>
            <a:pPr marL="285750" lvl="1" indent="-273050"/>
            <a:r>
              <a:rPr lang="en-US" dirty="0" smtClean="0"/>
              <a:t>Usually end in “lam” or “pam”</a:t>
            </a:r>
            <a:br>
              <a:rPr lang="en-US" dirty="0" smtClean="0"/>
            </a:br>
            <a:r>
              <a:rPr lang="en-US" dirty="0" smtClean="0"/>
              <a:t>Ex. Xanax (</a:t>
            </a:r>
            <a:r>
              <a:rPr lang="en-US" dirty="0" err="1" smtClean="0"/>
              <a:t>alaprazoLAM</a:t>
            </a:r>
            <a:r>
              <a:rPr lang="en-US" dirty="0" smtClean="0"/>
              <a:t>), Valium (</a:t>
            </a:r>
            <a:r>
              <a:rPr lang="en-US" dirty="0" err="1" smtClean="0"/>
              <a:t>diazePAM</a:t>
            </a:r>
            <a:r>
              <a:rPr lang="en-US" dirty="0" smtClean="0"/>
              <a:t>), </a:t>
            </a:r>
            <a:r>
              <a:rPr lang="en-US" dirty="0" err="1" smtClean="0"/>
              <a:t>Klonopin</a:t>
            </a:r>
            <a:r>
              <a:rPr lang="en-US" dirty="0" smtClean="0"/>
              <a:t> (</a:t>
            </a:r>
            <a:r>
              <a:rPr lang="en-US" dirty="0" err="1" smtClean="0"/>
              <a:t>clonazePAM</a:t>
            </a:r>
            <a:r>
              <a:rPr lang="en-US" dirty="0" smtClean="0"/>
              <a:t>)</a:t>
            </a:r>
          </a:p>
          <a:p>
            <a:pPr marL="285750" lvl="1" indent="-273050"/>
            <a:r>
              <a:rPr lang="en-US" dirty="0" smtClean="0"/>
              <a:t>Dangerous but they have their place</a:t>
            </a:r>
          </a:p>
          <a:p>
            <a:pPr marL="285750" lvl="1" indent="-273050"/>
            <a:r>
              <a:rPr lang="en-US" dirty="0" smtClean="0"/>
              <a:t>May be essential in controlling: acute mania, severe anxiety, panic attacks</a:t>
            </a:r>
          </a:p>
          <a:p>
            <a:pPr marL="285750" lvl="1" indent="-273050"/>
            <a:r>
              <a:rPr lang="en-US" dirty="0" smtClean="0"/>
              <a:t>Used for treating alcohol withdrawal </a:t>
            </a:r>
            <a:br>
              <a:rPr lang="en-US" dirty="0" smtClean="0"/>
            </a:br>
            <a:r>
              <a:rPr lang="en-US" sz="2000" dirty="0" smtClean="0"/>
              <a:t>(Withdrawal can be life threatening!)</a:t>
            </a:r>
          </a:p>
          <a:p>
            <a:pPr marL="285750" lvl="1" indent="-273050"/>
            <a:r>
              <a:rPr lang="en-US" dirty="0" smtClean="0"/>
              <a:t>Sometimes used for insomnia </a:t>
            </a:r>
            <a:endParaRPr lang="en-US" dirty="0"/>
          </a:p>
        </p:txBody>
      </p:sp>
    </p:spTree>
    <p:extLst>
      <p:ext uri="{BB962C8B-B14F-4D97-AF65-F5344CB8AC3E}">
        <p14:creationId xmlns:p14="http://schemas.microsoft.com/office/powerpoint/2010/main" val="218976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573</TotalTime>
  <Words>1648</Words>
  <Application>Microsoft Office PowerPoint</Application>
  <PresentationFormat>On-screen Show (4:3)</PresentationFormat>
  <Paragraphs>338</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Pushpin</vt:lpstr>
      <vt:lpstr>Medications</vt:lpstr>
      <vt:lpstr>Objectives</vt:lpstr>
      <vt:lpstr>Mental Illness vs. Physical Illness</vt:lpstr>
      <vt:lpstr>Chemical Imbalances</vt:lpstr>
      <vt:lpstr>PowerPoint Presentation</vt:lpstr>
      <vt:lpstr>Mental Illness is a Physical Illness</vt:lpstr>
      <vt:lpstr>Reasons to Use  Psychiatric Medications</vt:lpstr>
      <vt:lpstr>Psychiatric Side Effects of Non-Psychiatric Medications</vt:lpstr>
      <vt:lpstr>Types of Medications: Benzodiazepine Family</vt:lpstr>
      <vt:lpstr>Types of Medications: Benzodiazepine Family</vt:lpstr>
      <vt:lpstr>Types of Medications: Benzodiazepine Family</vt:lpstr>
      <vt:lpstr>Types of Medications: Common Benzodiazepines</vt:lpstr>
      <vt:lpstr>Types of Medications: Amphetamine Family</vt:lpstr>
      <vt:lpstr>Types of Medications: Common Amphetamines</vt:lpstr>
      <vt:lpstr>Types of Medications: Antidepressant Family A</vt:lpstr>
      <vt:lpstr>Types of Medications: Antidepressant Family B</vt:lpstr>
      <vt:lpstr>Types of Medications: Antidepressant Family B</vt:lpstr>
      <vt:lpstr>Types of Medications: Common Antidepressants</vt:lpstr>
      <vt:lpstr>Antidepressants</vt:lpstr>
      <vt:lpstr>PowerPoint Presentation</vt:lpstr>
      <vt:lpstr>Types of Medications: Mood Stabilizer Family</vt:lpstr>
      <vt:lpstr>Types of Medications: Common Mood Stabilizers</vt:lpstr>
      <vt:lpstr>Types of Medications: Antipsychotic Family</vt:lpstr>
      <vt:lpstr>Types of Medications: Antipsychotic Family- First Generation</vt:lpstr>
      <vt:lpstr>Types of Medications: Antipsychotic Family- First Generation</vt:lpstr>
      <vt:lpstr>Types of Medications: Antipsychotic Family- Second Generation (Atypical)</vt:lpstr>
      <vt:lpstr>Types of Medications: Antipsychotic Family- Second Generation (Atypical)</vt:lpstr>
      <vt:lpstr>Substance Use Medications</vt:lpstr>
      <vt:lpstr>Medication Management</vt:lpstr>
      <vt:lpstr>Efficacy</vt:lpstr>
      <vt:lpstr>Efficacy: How long does it take?</vt:lpstr>
      <vt:lpstr>Efficacy: How soon will they relapse?</vt:lpstr>
      <vt:lpstr>Efficacy: Judgement goes first</vt:lpstr>
      <vt:lpstr>Compliance</vt:lpstr>
      <vt:lpstr>Compliance</vt:lpstr>
      <vt:lpstr>Compliance</vt:lpstr>
      <vt:lpstr>Compliance</vt:lpstr>
      <vt:lpstr>Compliance</vt:lpstr>
      <vt:lpstr>Compliance: Reasons for Noncompliance</vt:lpstr>
      <vt:lpstr>PowerPoint Presentation</vt:lpstr>
      <vt:lpstr>Side Effects</vt:lpstr>
      <vt:lpstr>Extra Pyramidal Side-effects</vt:lpstr>
      <vt:lpstr>Side Effects: What to Look For</vt:lpstr>
      <vt:lpstr>Compliance: Reasons for Noncompliance</vt:lpstr>
      <vt:lpstr>Compliance: Effects of Noncompliance</vt:lpstr>
      <vt:lpstr>Overuse or Use of Non-Prescribed Meds</vt:lpstr>
    </vt:vector>
  </TitlesOfParts>
  <Company>Family Guidance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Medications</dc:title>
  <dc:creator>Jen Gentry</dc:creator>
  <cp:lastModifiedBy>Jen Gentry</cp:lastModifiedBy>
  <cp:revision>10</cp:revision>
  <dcterms:created xsi:type="dcterms:W3CDTF">2016-02-15T20:12:08Z</dcterms:created>
  <dcterms:modified xsi:type="dcterms:W3CDTF">2016-03-02T15:44:40Z</dcterms:modified>
</cp:coreProperties>
</file>