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handoutMasterIdLst>
    <p:handoutMasterId r:id="rId43"/>
  </p:handoutMasterIdLst>
  <p:sldIdLst>
    <p:sldId id="256" r:id="rId2"/>
    <p:sldId id="264" r:id="rId3"/>
    <p:sldId id="259" r:id="rId4"/>
    <p:sldId id="260" r:id="rId5"/>
    <p:sldId id="261" r:id="rId6"/>
    <p:sldId id="263" r:id="rId7"/>
    <p:sldId id="262" r:id="rId8"/>
    <p:sldId id="266" r:id="rId9"/>
    <p:sldId id="265" r:id="rId10"/>
    <p:sldId id="267" r:id="rId11"/>
    <p:sldId id="268" r:id="rId12"/>
    <p:sldId id="269" r:id="rId13"/>
    <p:sldId id="271" r:id="rId14"/>
    <p:sldId id="272" r:id="rId15"/>
    <p:sldId id="270" r:id="rId16"/>
    <p:sldId id="277" r:id="rId17"/>
    <p:sldId id="278" r:id="rId18"/>
    <p:sldId id="281" r:id="rId19"/>
    <p:sldId id="282" r:id="rId20"/>
    <p:sldId id="283" r:id="rId21"/>
    <p:sldId id="284" r:id="rId22"/>
    <p:sldId id="285" r:id="rId23"/>
    <p:sldId id="286" r:id="rId24"/>
    <p:sldId id="273" r:id="rId25"/>
    <p:sldId id="275" r:id="rId26"/>
    <p:sldId id="27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29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
    </p:cViewPr>
  </p:sorterViewPr>
  <p:notesViewPr>
    <p:cSldViewPr>
      <p:cViewPr varScale="1">
        <p:scale>
          <a:sx n="81" d="100"/>
          <a:sy n="81" d="100"/>
        </p:scale>
        <p:origin x="-199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3B8ACB-5F0A-4A95-A702-A14744532EC0}" type="datetimeFigureOut">
              <a:rPr lang="en-US" smtClean="0"/>
              <a:pPr/>
              <a:t>10/14/2016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714B6D-E850-4234-84AF-EFCC1DD7C0CA}" type="slidenum">
              <a:rPr lang="en-US" smtClean="0"/>
              <a:pPr/>
              <a:t>‹#›</a:t>
            </a:fld>
            <a:endParaRPr lang="en-US" dirty="0"/>
          </a:p>
        </p:txBody>
      </p:sp>
    </p:spTree>
    <p:extLst>
      <p:ext uri="{BB962C8B-B14F-4D97-AF65-F5344CB8AC3E}">
        <p14:creationId xmlns:p14="http://schemas.microsoft.com/office/powerpoint/2010/main" xmlns="" val="159271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F274C6-85CB-4859-90F7-0D660F2BCEB0}" type="datetimeFigureOut">
              <a:rPr lang="en-US" smtClean="0"/>
              <a:pPr/>
              <a:t>10/14/2016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69E9B1-4BF4-45F8-AAB8-0338141E0D4D}" type="slidenum">
              <a:rPr lang="en-US" smtClean="0"/>
              <a:pPr/>
              <a:t>‹#›</a:t>
            </a:fld>
            <a:endParaRPr lang="en-US" dirty="0"/>
          </a:p>
        </p:txBody>
      </p:sp>
    </p:spTree>
    <p:extLst>
      <p:ext uri="{BB962C8B-B14F-4D97-AF65-F5344CB8AC3E}">
        <p14:creationId xmlns:p14="http://schemas.microsoft.com/office/powerpoint/2010/main" xmlns="" val="107958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574887" cy="4210404"/>
          </a:xfrm>
          <a:prstGeom prst="rect">
            <a:avLst/>
          </a:prstGeom>
        </p:spPr>
        <p:txBody>
          <a:bodyPr lIns="93177" tIns="46589" rIns="93177" bIns="46589">
            <a:normAutofit/>
          </a:bodyPr>
          <a:lstStyle/>
          <a:p>
            <a:r>
              <a:rPr lang="en-US" sz="1800" dirty="0" smtClean="0"/>
              <a:t>What factors influence the law enforcement culture different from the general population?</a:t>
            </a:r>
          </a:p>
          <a:p>
            <a:endParaRPr lang="en-US" sz="1800" dirty="0" smtClean="0"/>
          </a:p>
          <a:p>
            <a:r>
              <a:rPr lang="en-US" sz="1800" dirty="0" smtClean="0"/>
              <a:t>The suicide rate for LE is higher than the homicide rate, yet we receive no training to offset suicide rate.</a:t>
            </a:r>
          </a:p>
          <a:p>
            <a:endParaRPr lang="en-US" sz="1800" dirty="0" smtClean="0"/>
          </a:p>
          <a:p>
            <a:pPr defTabSz="931774">
              <a:defRPr/>
            </a:pPr>
            <a:endParaRPr lang="en-US" sz="1800" b="1" dirty="0" smtClean="0"/>
          </a:p>
          <a:p>
            <a:pPr defTabSz="931774">
              <a:defRPr/>
            </a:pPr>
            <a:r>
              <a:rPr lang="en-US" sz="1800" b="1" dirty="0" smtClean="0"/>
              <a:t>Robert</a:t>
            </a:r>
            <a:r>
              <a:rPr lang="en-US" sz="1800" b="1" baseline="0" dirty="0" smtClean="0"/>
              <a:t> Douglas:  National POLICE Suicide Foundation</a:t>
            </a:r>
          </a:p>
          <a:p>
            <a:pPr defTabSz="931774">
              <a:defRPr/>
            </a:pPr>
            <a:r>
              <a:rPr lang="en-US" sz="1800" b="1" baseline="0" dirty="0" smtClean="0"/>
              <a:t>“If a 747 airliner with approximately 300 passengers on board crashed each year the FAA would ground 747’s until the problem was discovered and corrected, yet we lose 300 police officers every year to suicide and we think that is just the cost of doing business”.</a:t>
            </a:r>
          </a:p>
          <a:p>
            <a:pPr defTabSz="931774">
              <a:defRPr/>
            </a:pPr>
            <a:endParaRPr lang="en-US" b="1" dirty="0" smtClean="0"/>
          </a:p>
          <a:p>
            <a:pPr defTabSz="931774">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416425"/>
            <a:ext cx="6003925" cy="4498975"/>
          </a:xfrm>
          <a:prstGeom prst="rect">
            <a:avLst/>
          </a:prstGeom>
        </p:spPr>
        <p:txBody>
          <a:bodyPr>
            <a:normAutofit/>
          </a:bodyPr>
          <a:lstStyle/>
          <a:p>
            <a:r>
              <a:rPr lang="en-US" sz="1400" b="1" dirty="0" smtClean="0"/>
              <a:t>Cynical</a:t>
            </a:r>
            <a:r>
              <a:rPr lang="en-US" sz="1400" b="1" baseline="0" dirty="0" smtClean="0"/>
              <a:t> – Contemptuously distrustful of human nature and motive.  Webster Definition</a:t>
            </a:r>
          </a:p>
          <a:p>
            <a:endParaRPr lang="en-US" sz="1400" b="1" dirty="0" smtClean="0"/>
          </a:p>
          <a:p>
            <a:r>
              <a:rPr lang="en-US" sz="1400" b="1" dirty="0" smtClean="0"/>
              <a:t>Cynicism Ratio page 26 of emotional survival for Law enforcement.  (Bullshit Test)</a:t>
            </a:r>
          </a:p>
          <a:p>
            <a:endParaRPr lang="en-US" sz="1400" b="1" baseline="0" dirty="0" smtClean="0"/>
          </a:p>
          <a:p>
            <a:r>
              <a:rPr lang="en-US" sz="1400" b="1" baseline="0" dirty="0" smtClean="0"/>
              <a:t>Why do we become cynical?  Why might we become distrustful of human nature?  SURVIVAL MECHANISM.   It keeps us alive.</a:t>
            </a:r>
          </a:p>
          <a:p>
            <a:endParaRPr lang="en-US" sz="1400" b="1" baseline="0" dirty="0" smtClean="0"/>
          </a:p>
          <a:p>
            <a:r>
              <a:rPr lang="en-US" sz="1400" b="0" baseline="0" dirty="0" smtClean="0"/>
              <a:t>Unfortunately we often cannot turn this off and what keeps us alive at work causes problems at home.</a:t>
            </a:r>
          </a:p>
          <a:p>
            <a:endParaRPr lang="en-US" sz="1400" b="0" baseline="0" dirty="0" smtClean="0"/>
          </a:p>
          <a:p>
            <a:r>
              <a:rPr lang="en-US" sz="1400" b="0" u="sng" baseline="0" dirty="0" smtClean="0"/>
              <a:t>Hyper vigilance </a:t>
            </a:r>
            <a:r>
              <a:rPr lang="en-US" sz="1400" b="0" baseline="0" dirty="0" smtClean="0"/>
              <a:t>– an enhanced state of sensory sensitivity accompanied by an exaggerated intensity of behaviors whose purpose is to detect threats.  Often also accompanied by a state of increased anxiety which can cause exhaustion.</a:t>
            </a:r>
          </a:p>
          <a:p>
            <a:endParaRPr lang="en-US" sz="1400" b="0" baseline="0" dirty="0" smtClean="0"/>
          </a:p>
          <a:p>
            <a:r>
              <a:rPr lang="en-US" sz="1400" b="0" baseline="0" dirty="0" smtClean="0"/>
              <a:t>perceive the world as potentially violent to survive on the streets.  Viewing the world through a threat based perspective.</a:t>
            </a:r>
          </a:p>
          <a:p>
            <a:r>
              <a:rPr lang="en-US" sz="1400" b="0" baseline="0" dirty="0" smtClean="0"/>
              <a:t>Officers are exposed every day to a series of unknown events, any one of which could be perfectly harmless or lethally dangerous.</a:t>
            </a:r>
          </a:p>
          <a:p>
            <a:endParaRPr lang="en-US" sz="1400" b="0" baseline="0" dirty="0" smtClean="0"/>
          </a:p>
          <a:p>
            <a:endParaRPr lang="en-US" sz="1400" b="0" dirty="0" smtClean="0"/>
          </a:p>
          <a:p>
            <a:endParaRPr lang="en-US" sz="1400"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248400" cy="4183380"/>
          </a:xfrm>
        </p:spPr>
        <p:txBody>
          <a:bodyPr>
            <a:normAutofit/>
          </a:bodyPr>
          <a:lstStyle/>
          <a:p>
            <a:r>
              <a:rPr lang="en-US" sz="1400" dirty="0" smtClean="0"/>
              <a:t>Viewing the world from a threat based perspective.</a:t>
            </a:r>
          </a:p>
          <a:p>
            <a:endParaRPr lang="en-US" sz="1400" dirty="0" smtClean="0"/>
          </a:p>
          <a:p>
            <a:r>
              <a:rPr lang="en-US" sz="1400" dirty="0" smtClean="0"/>
              <a:t>Believe that every encounter possesses the potential for risk.  Small probability, but 100% possibility</a:t>
            </a:r>
          </a:p>
          <a:p>
            <a:endParaRPr lang="en-US" sz="1400" dirty="0" smtClean="0"/>
          </a:p>
          <a:p>
            <a:r>
              <a:rPr lang="en-US" sz="1400" dirty="0" smtClean="0"/>
              <a:t>Hyper vigilant mindset - Rapid perception, quick interpretation of events, perceiving unknowns as potentially a threat until proven otherwise.</a:t>
            </a:r>
          </a:p>
          <a:p>
            <a:endParaRPr lang="en-US" sz="1400" dirty="0" smtClean="0"/>
          </a:p>
          <a:p>
            <a:endParaRPr lang="en-US" sz="1400" dirty="0" smtClean="0"/>
          </a:p>
          <a:p>
            <a:r>
              <a:rPr lang="en-US" sz="1400" dirty="0" smtClean="0"/>
              <a:t>Most people outside of law enforcement do not need to develop a state of hyper-vigilance when they are at work and they encounter an average level of daily risk</a:t>
            </a:r>
          </a:p>
          <a:p>
            <a:endParaRPr lang="en-US" sz="1400" dirty="0" smtClean="0"/>
          </a:p>
          <a:p>
            <a:r>
              <a:rPr lang="en-US" sz="1400" dirty="0" smtClean="0"/>
              <a:t>Living between the lines in the normal range of emotion and risk</a:t>
            </a:r>
          </a:p>
          <a:p>
            <a:endParaRPr lang="en-US" sz="1400" dirty="0" smtClean="0"/>
          </a:p>
          <a:p>
            <a:r>
              <a:rPr lang="en-US" sz="1400" dirty="0" smtClean="0"/>
              <a:t>Average citizen can get away with living between the lines and not experience hyper-vigilance.    You cannot</a:t>
            </a:r>
          </a:p>
          <a:p>
            <a:endParaRPr lang="en-US" sz="1400" dirty="0" smtClean="0"/>
          </a:p>
          <a:p>
            <a:r>
              <a:rPr lang="en-US" sz="1400" dirty="0" smtClean="0"/>
              <a:t>Don’t have to live here all the time.  Must develop ability to turn it on and off or else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BBF427-F8DB-4567-9FB1-C226F1677197}"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172200" cy="4423410"/>
          </a:xfrm>
        </p:spPr>
        <p:txBody>
          <a:bodyPr>
            <a:noAutofit/>
          </a:bodyPr>
          <a:lstStyle/>
          <a:p>
            <a:r>
              <a:rPr lang="en-US" sz="1600" dirty="0" smtClean="0"/>
              <a:t>Hyper-vigilance feels good.  It can be a high.  That’s why we love this job</a:t>
            </a:r>
          </a:p>
          <a:p>
            <a:endParaRPr lang="en-US" sz="1600" dirty="0" smtClean="0"/>
          </a:p>
          <a:p>
            <a:r>
              <a:rPr lang="en-US" sz="1600" dirty="0" smtClean="0"/>
              <a:t>Outsiders do not understand</a:t>
            </a:r>
          </a:p>
          <a:p>
            <a:endParaRPr lang="en-US" sz="1600" dirty="0" smtClean="0"/>
          </a:p>
          <a:p>
            <a:r>
              <a:rPr lang="en-US" sz="1600" dirty="0" smtClean="0"/>
              <a:t>Ride along with citizen on slow night -  they think it is the coolest thing going.</a:t>
            </a:r>
          </a:p>
          <a:p>
            <a:endParaRPr lang="en-US" sz="1600" dirty="0" smtClean="0"/>
          </a:p>
          <a:p>
            <a:r>
              <a:rPr lang="en-US" sz="1600" dirty="0" smtClean="0"/>
              <a:t>Don’t forget the crash at the end of hyper-vigilance.  Exhaustion.</a:t>
            </a:r>
          </a:p>
          <a:p>
            <a:r>
              <a:rPr lang="en-US" sz="1600" b="1" i="1" dirty="0" smtClean="0">
                <a:effectLst>
                  <a:outerShdw blurRad="38100" dist="38100" dir="2700000" algn="tl">
                    <a:srgbClr val="000000">
                      <a:alpha val="43137"/>
                    </a:srgbClr>
                  </a:outerShdw>
                </a:effectLst>
              </a:rPr>
              <a:t>Hyper-vigilance can be counter-productive to crisis intervention.  When possible have a second person, which allows you to let your guard down and focus on your work.</a:t>
            </a:r>
          </a:p>
          <a:p>
            <a:endParaRPr lang="en-US" sz="1600" dirty="0" smtClean="0"/>
          </a:p>
          <a:p>
            <a:endParaRPr lang="en-US" sz="1600" dirty="0" smtClean="0"/>
          </a:p>
          <a:p>
            <a:r>
              <a:rPr lang="en-US" sz="1600" b="1" dirty="0" smtClean="0"/>
              <a:t>What happens when you are in this state of Hyper vigilance?  Transition</a:t>
            </a:r>
          </a:p>
          <a:p>
            <a:endParaRPr lang="en-US" sz="1600" b="1" dirty="0" smtClean="0"/>
          </a:p>
          <a:p>
            <a:r>
              <a:rPr lang="en-US" sz="1600" b="1" dirty="0" smtClean="0"/>
              <a:t>The comedown part causes problems at home</a:t>
            </a:r>
          </a:p>
        </p:txBody>
      </p:sp>
      <p:sp>
        <p:nvSpPr>
          <p:cNvPr id="4" name="Slide Number Placeholder 3"/>
          <p:cNvSpPr>
            <a:spLocks noGrp="1"/>
          </p:cNvSpPr>
          <p:nvPr>
            <p:ph type="sldNum" sz="quarter" idx="10"/>
          </p:nvPr>
        </p:nvSpPr>
        <p:spPr/>
        <p:txBody>
          <a:bodyPr/>
          <a:lstStyle/>
          <a:p>
            <a:pPr>
              <a:defRPr/>
            </a:pPr>
            <a:fld id="{B0BBF427-F8DB-4567-9FB1-C226F167719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C4B566D6-BF6A-4E67-B3CE-543E6DE372F1}" type="slidenum">
              <a:rPr lang="en-US" smtClean="0"/>
              <a:pPr/>
              <a:t>15</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457199" y="4388767"/>
            <a:ext cx="6307015" cy="4210404"/>
          </a:xfrm>
          <a:prstGeom prst="rect">
            <a:avLst/>
          </a:prstGeom>
          <a:noFill/>
          <a:ln/>
        </p:spPr>
        <p:txBody>
          <a:bodyPr lIns="93177" tIns="46589" rIns="93177" bIns="46589">
            <a:normAutofit/>
          </a:bodyPr>
          <a:lstStyle/>
          <a:p>
            <a:r>
              <a:rPr lang="en-US" sz="2000" dirty="0" smtClean="0"/>
              <a:t>Given this fact, why is it that so little is being done?  </a:t>
            </a:r>
          </a:p>
          <a:p>
            <a:endParaRPr lang="en-US" sz="2000" dirty="0" smtClean="0"/>
          </a:p>
          <a:p>
            <a:r>
              <a:rPr lang="en-US" sz="2000" dirty="0" smtClean="0"/>
              <a:t>What changes need to occur?  </a:t>
            </a:r>
          </a:p>
          <a:p>
            <a:endParaRPr lang="en-US" sz="2000" dirty="0" smtClean="0"/>
          </a:p>
          <a:p>
            <a:r>
              <a:rPr lang="en-US" sz="2000" dirty="0" smtClean="0"/>
              <a:t>How can we protect and serve for community wellness, if we are not well ourselves?</a:t>
            </a:r>
          </a:p>
          <a:p>
            <a:endParaRPr lang="en-US" sz="2000" dirty="0" smtClean="0"/>
          </a:p>
          <a:p>
            <a:r>
              <a:rPr lang="en-US" sz="2000" dirty="0" smtClean="0"/>
              <a:t>How can we be good family members</a:t>
            </a:r>
          </a:p>
          <a:p>
            <a:endParaRPr lang="en-US" sz="2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06904333-9532-4A0B-972C-E759A6274083}" type="slidenum">
              <a:rPr lang="en-US" smtClean="0"/>
              <a:pPr/>
              <a:t>17</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02113" y="4388767"/>
            <a:ext cx="5803487" cy="4210404"/>
          </a:xfrm>
          <a:prstGeom prst="rect">
            <a:avLst/>
          </a:prstGeom>
          <a:noFill/>
          <a:ln/>
        </p:spPr>
        <p:txBody>
          <a:bodyPr lIns="93177" tIns="46589" rIns="93177" bIns="46589">
            <a:normAutofit/>
          </a:bodyPr>
          <a:lstStyle/>
          <a:p>
            <a:r>
              <a:rPr lang="en-US" sz="1800" dirty="0" smtClean="0"/>
              <a:t>Suicidal behavior is the result of a medical condition, not a sign of weakness or a character defect.</a:t>
            </a:r>
          </a:p>
          <a:p>
            <a:endParaRPr lang="en-US" sz="1800" dirty="0" smtClean="0"/>
          </a:p>
          <a:p>
            <a:r>
              <a:rPr lang="en-US" sz="1800" dirty="0" smtClean="0"/>
              <a:t>These are some of the indicators/symptoms of a major depressive episode (MDE)…</a:t>
            </a:r>
          </a:p>
          <a:p>
            <a:endParaRPr lang="en-US" sz="1800" dirty="0" smtClean="0"/>
          </a:p>
          <a:p>
            <a:r>
              <a:rPr lang="en-US" sz="1800" dirty="0" smtClean="0"/>
              <a:t>It is believed by psychologists that if a person suffers from 4 of these symptoms, s/he most likely is suffering from a MDE</a:t>
            </a:r>
          </a:p>
          <a:p>
            <a:r>
              <a:rPr lang="en-US" sz="1800" dirty="0" smtClean="0"/>
              <a:t>These are signs/indicators that tell us someone is in crisis.</a:t>
            </a:r>
          </a:p>
          <a:p>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DE8C0A57-2908-40D6-8F24-79322B368E71}" type="slidenum">
              <a:rPr lang="en-US" smtClean="0"/>
              <a:pPr/>
              <a:t>18</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685800" y="4388767"/>
            <a:ext cx="5714999" cy="4210404"/>
          </a:xfrm>
          <a:prstGeom prst="rect">
            <a:avLst/>
          </a:prstGeom>
          <a:noFill/>
          <a:ln/>
        </p:spPr>
        <p:txBody>
          <a:bodyPr lIns="93177" tIns="46589" rIns="93177" bIns="46589"/>
          <a:lstStyle/>
          <a:p>
            <a:r>
              <a:rPr lang="en-US" sz="1400" dirty="0" smtClean="0"/>
              <a:t>Times that an officer should be watched closely or monitored….</a:t>
            </a:r>
          </a:p>
          <a:p>
            <a:r>
              <a:rPr lang="en-US" sz="1400" dirty="0" smtClean="0"/>
              <a:t>Traumatic, stressful times for an officer…</a:t>
            </a:r>
          </a:p>
          <a:p>
            <a:r>
              <a:rPr lang="en-US" sz="1400" dirty="0" smtClean="0"/>
              <a:t>Are there other situations you can think of?</a:t>
            </a:r>
          </a:p>
          <a:p>
            <a:r>
              <a:rPr lang="en-US" sz="1400" dirty="0" smtClean="0"/>
              <a:t> </a:t>
            </a:r>
          </a:p>
          <a:p>
            <a:r>
              <a:rPr lang="en-US" sz="1400" dirty="0" smtClean="0"/>
              <a:t>“We are the barbed wire that separate the sheep from the wolves.”  (A quote from an unknown peace officer)</a:t>
            </a:r>
          </a:p>
          <a:p>
            <a:r>
              <a:rPr lang="en-US" sz="1400" dirty="0" smtClean="0"/>
              <a:t>If we do not deal with the stress of LE, then this wire becomes stretched to the breaking point and an officer may become involved in criminal behavior, domestic violence, alcohol and other drug abuse, and/or suicide.</a:t>
            </a:r>
          </a:p>
          <a:p>
            <a:endParaRPr lang="en-US" sz="1400" dirty="0" smtClean="0"/>
          </a:p>
          <a:p>
            <a:r>
              <a:rPr lang="en-US" sz="1400" dirty="0" smtClean="0"/>
              <a:t>Talk about when most unpleasant agency memos are released or when someone might be notified of an IA investigation – Friday at 5 PM.  This leaves the situation to fester over the weekend until administration and other internal staff return on Monday morning.  This can lead to out-of-control behavior that’s not being monitored; no assistance is being given.</a:t>
            </a:r>
          </a:p>
          <a:p>
            <a:endParaRPr lang="en-US" sz="1400" dirty="0" smtClean="0"/>
          </a:p>
          <a:p>
            <a:r>
              <a:rPr lang="en-US" sz="1400" dirty="0" smtClean="0"/>
              <a:t>Settling lawsuits</a:t>
            </a:r>
          </a:p>
          <a:p>
            <a:endParaRPr lang="en-US" sz="1400" dirty="0" smtClean="0"/>
          </a:p>
          <a:p>
            <a:r>
              <a:rPr lang="en-US" sz="1400" dirty="0" smtClean="0"/>
              <a:t>Consider the repercussions of agency decisions.</a:t>
            </a:r>
            <a:endParaRPr lang="en-US" dirty="0" smtClean="0"/>
          </a:p>
          <a:p>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14D128B6-BFAA-4058-B53B-F869523D9A83}" type="slidenum">
              <a:rPr lang="en-US" smtClean="0"/>
              <a:pPr/>
              <a:t>19</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Never ignore and always question out of character comments and behavior.  </a:t>
            </a:r>
          </a:p>
          <a:p>
            <a:r>
              <a:rPr lang="en-US" dirty="0" smtClean="0"/>
              <a:t>When you hear an officer make these types of comments, take them very seriously.  </a:t>
            </a:r>
          </a:p>
          <a:p>
            <a:endParaRPr lang="en-US" dirty="0" smtClean="0"/>
          </a:p>
          <a:p>
            <a:r>
              <a:rPr lang="en-US" b="1" dirty="0" smtClean="0"/>
              <a:t>Find a quiet place to sit down and talk with the officer.  Don’t wait!</a:t>
            </a:r>
          </a:p>
          <a:p>
            <a:r>
              <a:rPr lang="en-US" dirty="0" smtClean="0"/>
              <a:t>Spend the time necessary to assist the person in crisis.   </a:t>
            </a:r>
          </a:p>
          <a:p>
            <a:r>
              <a:rPr lang="en-US" dirty="0" smtClean="0"/>
              <a:t> </a:t>
            </a:r>
          </a:p>
          <a:p>
            <a:r>
              <a:rPr lang="en-US" dirty="0" smtClean="0"/>
              <a:t>Do intervene…remain calm.</a:t>
            </a:r>
          </a:p>
          <a:p>
            <a:endParaRPr lang="en-US" dirty="0" smtClean="0"/>
          </a:p>
          <a:p>
            <a:r>
              <a:rPr lang="en-US" dirty="0" smtClean="0"/>
              <a:t>Help define the problem; be an active listener.</a:t>
            </a:r>
          </a:p>
          <a:p>
            <a:r>
              <a:rPr lang="en-US" dirty="0" smtClean="0"/>
              <a:t>Focus on central issue; emphasize the temporary nature of the problem.</a:t>
            </a:r>
          </a:p>
          <a:p>
            <a:endParaRPr lang="en-US" dirty="0" smtClean="0"/>
          </a:p>
          <a:p>
            <a:r>
              <a:rPr lang="en-US" dirty="0" smtClean="0"/>
              <a:t>Ask the question…Have you been thinking of killing yourself?  What has been keeping you alive so far?  What does the future hold for you?  </a:t>
            </a:r>
          </a:p>
          <a:p>
            <a:r>
              <a:rPr lang="en-US" dirty="0" smtClean="0"/>
              <a:t>It’s not so much how you ask or what you ask, but rather that YOU ASK!</a:t>
            </a:r>
          </a:p>
          <a:p>
            <a:r>
              <a:rPr lang="en-US" dirty="0" smtClean="0"/>
              <a:t>Don’t overlook the signs…don’t do nothing.</a:t>
            </a:r>
          </a:p>
          <a:p>
            <a:r>
              <a:rPr lang="en-US" dirty="0" smtClean="0"/>
              <a:t>Don’t sound shocked or offer empty promises.</a:t>
            </a:r>
          </a:p>
          <a:p>
            <a:r>
              <a:rPr lang="en-US" dirty="0" smtClean="0"/>
              <a:t>Never debate morality.</a:t>
            </a:r>
          </a:p>
          <a:p>
            <a:r>
              <a:rPr lang="en-US" dirty="0" smtClean="0"/>
              <a:t>Don’t leave the person alone. </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0118ADA7-FE96-479F-9C33-F8C3550334ED}" type="slidenum">
              <a:rPr lang="en-US" smtClean="0"/>
              <a:pPr/>
              <a:t>20</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normAutofit/>
          </a:bodyPr>
          <a:lstStyle/>
          <a:p>
            <a:r>
              <a:rPr lang="en-US" sz="1800" dirty="0" smtClean="0"/>
              <a:t>Take these comments seriously….veiled comments carry the same potential as the more direct comments.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Physical Complaints – common during Ferguson  (let to our self-care efforts)</a:t>
            </a:r>
          </a:p>
          <a:p>
            <a:endParaRPr lang="en-US" sz="1800" dirty="0" smtClean="0"/>
          </a:p>
          <a:p>
            <a:r>
              <a:rPr lang="en-US" sz="1800" dirty="0" smtClean="0"/>
              <a:t>Physical complaints are recognized more often</a:t>
            </a:r>
          </a:p>
          <a:p>
            <a:endParaRPr lang="en-US" sz="1800" dirty="0" smtClean="0"/>
          </a:p>
          <a:p>
            <a:r>
              <a:rPr lang="en-US" sz="1800" dirty="0" smtClean="0"/>
              <a:t>Chest Pains Example.</a:t>
            </a:r>
          </a:p>
          <a:p>
            <a:endParaRPr lang="en-US" sz="1800" dirty="0" smtClean="0"/>
          </a:p>
          <a:p>
            <a:r>
              <a:rPr lang="en-US" sz="1800" dirty="0" smtClean="0"/>
              <a:t>Lack of motivation (Me)</a:t>
            </a:r>
            <a:endParaRPr lang="en-US" sz="18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A39B5505-551A-4D60-9001-AF5BAA400D66}" type="slidenum">
              <a:rPr lang="en-US" smtClean="0"/>
              <a:pPr/>
              <a:t>21</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normAutofit/>
          </a:bodyPr>
          <a:lstStyle/>
          <a:p>
            <a:r>
              <a:rPr lang="en-US" sz="1800" dirty="0" smtClean="0"/>
              <a:t>Remember the behaviors we discussed earlier?  </a:t>
            </a:r>
          </a:p>
          <a:p>
            <a:endParaRPr lang="en-US" sz="1800" dirty="0" smtClean="0"/>
          </a:p>
          <a:p>
            <a:r>
              <a:rPr lang="en-US" sz="1800" dirty="0" smtClean="0"/>
              <a:t>Don’t ignore these signs.</a:t>
            </a:r>
          </a:p>
          <a:p>
            <a:endParaRPr lang="en-US" sz="1800" dirty="0" smtClean="0"/>
          </a:p>
          <a:p>
            <a:r>
              <a:rPr lang="en-US" sz="1800" dirty="0" smtClean="0"/>
              <a:t>Trust your gut instinct.  </a:t>
            </a:r>
          </a:p>
          <a:p>
            <a:endParaRPr lang="en-US" sz="1800" dirty="0" smtClean="0"/>
          </a:p>
          <a:p>
            <a:r>
              <a:rPr lang="en-US" sz="1800" dirty="0" smtClean="0"/>
              <a:t>Take action.</a:t>
            </a:r>
          </a:p>
          <a:p>
            <a:endParaRPr lang="en-US" sz="1800" dirty="0" smtClean="0"/>
          </a:p>
          <a:p>
            <a:r>
              <a:rPr lang="en-US" sz="1800" dirty="0" smtClean="0"/>
              <a:t>Get help.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E9B84FEB-40EB-4EF4-9742-D4F0FFFD0B91}" type="slidenum">
              <a:rPr lang="en-US" smtClean="0"/>
              <a:pPr/>
              <a:t>22</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z="1800" dirty="0" smtClean="0"/>
              <a:t>Boston Rob</a:t>
            </a:r>
          </a:p>
          <a:p>
            <a:endParaRPr lang="en-US"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46BB2063-0D1F-47CE-B4EE-3A4F1A96CF47}" type="slidenum">
              <a:rPr lang="en-US" smtClean="0"/>
              <a:pPr/>
              <a:t>23</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z="2000" dirty="0" smtClean="0"/>
              <a:t>Be aware.  Be vigilant.  Take action to save your fellow officers.</a:t>
            </a:r>
          </a:p>
          <a:p>
            <a:r>
              <a:rPr lang="en-US" sz="2000" dirty="0" smtClean="0"/>
              <a:t>Respond early; don’t ignore; you may not have another chance.</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Changing the organizational culture</a:t>
            </a:r>
            <a:r>
              <a:rPr lang="en-US" baseline="0" dirty="0" smtClean="0"/>
              <a:t> necessitates dealing with many issues.  A successful organizational response requires training.  Not only must employees understand the issues, they must be able to recognize warning signs within themselves and their peers.  As important, managers and supervisors must be able to identify the warning signs among their employees, understand methods by which successful intervention can occur and feel that their support of their personnel is both applauded and encouraged by agency executives. </a:t>
            </a:r>
          </a:p>
          <a:p>
            <a:endParaRPr lang="en-US" dirty="0" smtClean="0"/>
          </a:p>
          <a:p>
            <a:r>
              <a:rPr lang="en-US" baseline="0" dirty="0" smtClean="0"/>
              <a:t>Incorporate suicide prevention and stress management training from the beginning of the employee’s career all the way through the career, in annual training.  (James D. Sewell, “Police Suicide: an Executive’s Perspective”) </a:t>
            </a:r>
          </a:p>
          <a:p>
            <a:endParaRPr lang="en-US" dirty="0" smtClean="0"/>
          </a:p>
          <a:p>
            <a:r>
              <a:rPr lang="en-US" baseline="0" dirty="0" smtClean="0"/>
              <a:t>EAP Changes</a:t>
            </a:r>
          </a:p>
          <a:p>
            <a:endParaRPr lang="en-US" dirty="0" smtClean="0"/>
          </a:p>
          <a:p>
            <a:r>
              <a:rPr lang="en-US" baseline="0" dirty="0" smtClean="0"/>
              <a:t>Training</a:t>
            </a:r>
          </a:p>
          <a:p>
            <a:endParaRPr lang="en-US" dirty="0" smtClean="0"/>
          </a:p>
          <a:p>
            <a:r>
              <a:rPr lang="en-US" baseline="0" dirty="0" smtClean="0"/>
              <a:t>Peer</a:t>
            </a:r>
            <a:r>
              <a:rPr lang="en-US" dirty="0" smtClean="0"/>
              <a:t> Support</a:t>
            </a:r>
          </a:p>
          <a:p>
            <a:endParaRPr lang="en-US" baseline="0" dirty="0" smtClean="0"/>
          </a:p>
          <a:p>
            <a:r>
              <a:rPr lang="en-US" dirty="0" smtClean="0"/>
              <a:t>CISM</a:t>
            </a:r>
          </a:p>
          <a:p>
            <a:endParaRPr lang="en-US" baseline="0" dirty="0" smtClean="0"/>
          </a:p>
          <a:p>
            <a:r>
              <a:rPr lang="en-US" dirty="0" smtClean="0"/>
              <a:t>Specialized Unit Debriefings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sz="1800" dirty="0" smtClean="0"/>
              <a:t>Stress/trauma is an expected and acknowledged part of our law enforcement profession.  In its most extreme form, stress is magnified</a:t>
            </a:r>
            <a:r>
              <a:rPr lang="en-US" sz="1800" baseline="0" dirty="0" smtClean="0"/>
              <a:t> </a:t>
            </a:r>
            <a:r>
              <a:rPr lang="en-US" sz="1800" dirty="0" smtClean="0"/>
              <a:t>especially</a:t>
            </a:r>
            <a:r>
              <a:rPr lang="en-US" sz="1800" baseline="0" dirty="0" smtClean="0"/>
              <a:t> when combined with an emotional crisis in the employee’s personal life.  </a:t>
            </a:r>
          </a:p>
          <a:p>
            <a:r>
              <a:rPr lang="en-US" sz="1800" baseline="0" dirty="0" smtClean="0"/>
              <a:t>Temper firm management with compassion.</a:t>
            </a:r>
          </a:p>
          <a:p>
            <a:r>
              <a:rPr lang="en-US" sz="1800" baseline="0" dirty="0" smtClean="0"/>
              <a:t>It takes Courage!  Be Courageous!</a:t>
            </a:r>
          </a:p>
          <a:p>
            <a:endParaRPr lang="en-US" sz="1800" dirty="0" smtClean="0"/>
          </a:p>
          <a:p>
            <a:r>
              <a:rPr lang="en-US" sz="1800" b="1" dirty="0" smtClean="0"/>
              <a:t>Supervisors lead from the front (supervisors in debriefs)</a:t>
            </a:r>
            <a:endParaRPr lang="en-US" b="1"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F52BB177-2735-4A10-A466-3D246A6324CC}" type="slidenum">
              <a:rPr lang="en-US" altLang="en-US" smtClean="0"/>
              <a:pPr/>
              <a:t>26</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a:p>
            <a:r>
              <a:rPr lang="en-US" sz="2000" dirty="0" smtClean="0"/>
              <a:t>The Oh Shit Moment – Officers needing help</a:t>
            </a:r>
            <a:endParaRPr lang="en-US" sz="20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27</a:t>
            </a:fld>
            <a:endParaRPr lang="en-US" dirty="0"/>
          </a:p>
        </p:txBody>
      </p:sp>
    </p:spTree>
    <p:extLst>
      <p:ext uri="{BB962C8B-B14F-4D97-AF65-F5344CB8AC3E}">
        <p14:creationId xmlns:p14="http://schemas.microsoft.com/office/powerpoint/2010/main" xmlns="" val="3858787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Chaplains were a constant presence</a:t>
            </a:r>
          </a:p>
          <a:p>
            <a:endParaRPr lang="en-US" sz="2800" dirty="0" smtClean="0"/>
          </a:p>
          <a:p>
            <a:r>
              <a:rPr lang="en-US" sz="2800" dirty="0" smtClean="0"/>
              <a:t>Diverse group of chaplains</a:t>
            </a:r>
          </a:p>
          <a:p>
            <a:endParaRPr lang="en-US" sz="2800" dirty="0" smtClean="0"/>
          </a:p>
          <a:p>
            <a:r>
              <a:rPr lang="en-US" sz="2800" dirty="0" smtClean="0"/>
              <a:t>Did not preach, but listened</a:t>
            </a:r>
          </a:p>
          <a:p>
            <a:endParaRPr lang="en-US" sz="2800" dirty="0" smtClean="0"/>
          </a:p>
          <a:p>
            <a:r>
              <a:rPr lang="en-US" sz="2800" dirty="0" smtClean="0"/>
              <a:t>Handed out on duty/ off duty sheet</a:t>
            </a:r>
            <a:endParaRPr lang="en-US" sz="28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28</a:t>
            </a:fld>
            <a:endParaRPr lang="en-US" dirty="0"/>
          </a:p>
        </p:txBody>
      </p:sp>
    </p:spTree>
    <p:extLst>
      <p:ext uri="{BB962C8B-B14F-4D97-AF65-F5344CB8AC3E}">
        <p14:creationId xmlns:p14="http://schemas.microsoft.com/office/powerpoint/2010/main" xmlns="" val="2013623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Stolen from Connecticut State Police</a:t>
            </a:r>
          </a:p>
          <a:p>
            <a:endParaRPr lang="en-US" sz="2400" dirty="0" smtClean="0"/>
          </a:p>
          <a:p>
            <a:r>
              <a:rPr lang="en-US" sz="2400" dirty="0" smtClean="0"/>
              <a:t>New York State Police</a:t>
            </a:r>
          </a:p>
          <a:p>
            <a:endParaRPr lang="en-US" sz="2400" dirty="0" smtClean="0"/>
          </a:p>
          <a:p>
            <a:r>
              <a:rPr lang="en-US" sz="2400" dirty="0" smtClean="0"/>
              <a:t>Troy Anderson</a:t>
            </a:r>
          </a:p>
          <a:p>
            <a:endParaRPr lang="en-US" sz="2400" dirty="0" smtClean="0"/>
          </a:p>
          <a:p>
            <a:r>
              <a:rPr lang="en-US" sz="2400" dirty="0" smtClean="0"/>
              <a:t>Supervisors need to recognize signs of stress</a:t>
            </a:r>
            <a:endParaRPr lang="en-US" sz="24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29</a:t>
            </a:fld>
            <a:endParaRPr lang="en-US" dirty="0"/>
          </a:p>
        </p:txBody>
      </p:sp>
    </p:spTree>
    <p:extLst>
      <p:ext uri="{BB962C8B-B14F-4D97-AF65-F5344CB8AC3E}">
        <p14:creationId xmlns:p14="http://schemas.microsoft.com/office/powerpoint/2010/main" xmlns="" val="6333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77000" cy="4499610"/>
          </a:xfrm>
        </p:spPr>
        <p:txBody>
          <a:bodyPr>
            <a:normAutofit/>
          </a:bodyPr>
          <a:lstStyle/>
          <a:p>
            <a:r>
              <a:rPr lang="en-US" sz="1600" dirty="0" smtClean="0"/>
              <a:t>Mandatory vs. Voluntary  (Connecticut)</a:t>
            </a:r>
          </a:p>
          <a:p>
            <a:endParaRPr lang="en-US" sz="1600" dirty="0" smtClean="0"/>
          </a:p>
          <a:p>
            <a:r>
              <a:rPr lang="en-US" sz="1600" dirty="0" smtClean="0"/>
              <a:t>Not traditional traumatic event ( multi-phase event)</a:t>
            </a:r>
          </a:p>
          <a:p>
            <a:endParaRPr lang="en-US" sz="1600" dirty="0" smtClean="0"/>
          </a:p>
          <a:p>
            <a:r>
              <a:rPr lang="en-US" sz="1600" dirty="0" smtClean="0"/>
              <a:t>Traditional Mitchell model debrief – re-traumatize?</a:t>
            </a:r>
          </a:p>
          <a:p>
            <a:endParaRPr lang="en-US" sz="1600" dirty="0" smtClean="0"/>
          </a:p>
          <a:p>
            <a:r>
              <a:rPr lang="en-US" sz="1600" dirty="0" smtClean="0"/>
              <a:t>Getting employees to participate in process</a:t>
            </a:r>
          </a:p>
          <a:p>
            <a:endParaRPr lang="en-US" sz="1600" dirty="0" smtClean="0"/>
          </a:p>
          <a:p>
            <a:r>
              <a:rPr lang="en-US" sz="1600" dirty="0" smtClean="0"/>
              <a:t>Connecticut offered to assist with debrief (decided on local CISM)</a:t>
            </a:r>
          </a:p>
          <a:p>
            <a:endParaRPr lang="en-US" sz="1600" dirty="0" smtClean="0"/>
          </a:p>
          <a:p>
            <a:r>
              <a:rPr lang="en-US" sz="1600" dirty="0" smtClean="0"/>
              <a:t>Common Themes:  Anger towards media, politicians and public</a:t>
            </a:r>
          </a:p>
          <a:p>
            <a:r>
              <a:rPr lang="en-US" sz="1600" dirty="0" smtClean="0"/>
              <a:t>Frustration with command (not able to do their jobs or utilize training)</a:t>
            </a:r>
          </a:p>
          <a:p>
            <a:r>
              <a:rPr lang="en-US" sz="1600" dirty="0" smtClean="0"/>
              <a:t>Lack of trust and support from govt leaders, command, public</a:t>
            </a:r>
          </a:p>
          <a:p>
            <a:r>
              <a:rPr lang="en-US" sz="1600" dirty="0" smtClean="0"/>
              <a:t>Change in law enforcement as a profession</a:t>
            </a:r>
          </a:p>
          <a:p>
            <a:r>
              <a:rPr lang="en-US" sz="1600" dirty="0" smtClean="0"/>
              <a:t>Change in attitude, morale, motivation</a:t>
            </a:r>
          </a:p>
          <a:p>
            <a:endParaRPr lang="en-US" sz="1600" dirty="0" smtClean="0"/>
          </a:p>
          <a:p>
            <a:r>
              <a:rPr lang="en-US" sz="1600" dirty="0" smtClean="0"/>
              <a:t>Opening of PAD -  why? Questionnaire, personal experiences etc.</a:t>
            </a:r>
          </a:p>
          <a:p>
            <a:r>
              <a:rPr lang="en-US" sz="1600" b="1" dirty="0" smtClean="0"/>
              <a:t>Alex/Monterey -  Salinas California</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30</a:t>
            </a:fld>
            <a:endParaRPr lang="en-US" dirty="0"/>
          </a:p>
        </p:txBody>
      </p:sp>
    </p:spTree>
    <p:extLst>
      <p:ext uri="{BB962C8B-B14F-4D97-AF65-F5344CB8AC3E}">
        <p14:creationId xmlns:p14="http://schemas.microsoft.com/office/powerpoint/2010/main" xmlns="" val="16161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31</a:t>
            </a:fld>
            <a:endParaRPr lang="en-US" dirty="0"/>
          </a:p>
        </p:txBody>
      </p:sp>
    </p:spTree>
    <p:extLst>
      <p:ext uri="{BB962C8B-B14F-4D97-AF65-F5344CB8AC3E}">
        <p14:creationId xmlns:p14="http://schemas.microsoft.com/office/powerpoint/2010/main" xmlns="" val="4007487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Met with EAP</a:t>
            </a:r>
          </a:p>
          <a:p>
            <a:endParaRPr lang="en-US" sz="1600" dirty="0" smtClean="0"/>
          </a:p>
          <a:p>
            <a:r>
              <a:rPr lang="en-US" sz="1600" dirty="0" smtClean="0"/>
              <a:t>Former cops  as providers</a:t>
            </a:r>
          </a:p>
          <a:p>
            <a:endParaRPr lang="en-US" sz="1600" dirty="0" smtClean="0"/>
          </a:p>
          <a:p>
            <a:r>
              <a:rPr lang="en-US" sz="1600" dirty="0" smtClean="0"/>
              <a:t>Training</a:t>
            </a:r>
          </a:p>
          <a:p>
            <a:endParaRPr lang="en-US" sz="1600" dirty="0" smtClean="0"/>
          </a:p>
          <a:p>
            <a:r>
              <a:rPr lang="en-US" sz="1600" dirty="0" smtClean="0"/>
              <a:t>Education about EAP at In-Service Training</a:t>
            </a:r>
          </a:p>
          <a:p>
            <a:endParaRPr lang="en-US" sz="1600" dirty="0" smtClean="0"/>
          </a:p>
          <a:p>
            <a:r>
              <a:rPr lang="en-US" sz="1600" dirty="0" smtClean="0"/>
              <a:t>(Confidentiality)</a:t>
            </a:r>
            <a:endParaRPr lang="en-US" sz="16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36</a:t>
            </a:fld>
            <a:endParaRPr lang="en-US" dirty="0"/>
          </a:p>
        </p:txBody>
      </p:sp>
    </p:spTree>
    <p:extLst>
      <p:ext uri="{BB962C8B-B14F-4D97-AF65-F5344CB8AC3E}">
        <p14:creationId xmlns:p14="http://schemas.microsoft.com/office/powerpoint/2010/main" xmlns="" val="3939176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r>
              <a:rPr lang="en-US" sz="1800" dirty="0" smtClean="0"/>
              <a:t>Finish Self-Care with discussion of need for a culture shift.</a:t>
            </a:r>
          </a:p>
          <a:p>
            <a:endParaRPr lang="en-US" sz="1800" dirty="0" smtClean="0"/>
          </a:p>
          <a:p>
            <a:r>
              <a:rPr lang="en-US" sz="1800" dirty="0" smtClean="0"/>
              <a:t>Start a Culture Shift Now</a:t>
            </a:r>
            <a:endParaRPr lang="en-US" sz="18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37</a:t>
            </a:fld>
            <a:endParaRPr lang="en-US" dirty="0"/>
          </a:p>
        </p:txBody>
      </p:sp>
    </p:spTree>
    <p:extLst>
      <p:ext uri="{BB962C8B-B14F-4D97-AF65-F5344CB8AC3E}">
        <p14:creationId xmlns:p14="http://schemas.microsoft.com/office/powerpoint/2010/main" xmlns="" val="4213847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40</a:t>
            </a:fld>
            <a:endParaRPr lang="en-US" dirty="0"/>
          </a:p>
        </p:txBody>
      </p:sp>
    </p:spTree>
    <p:extLst>
      <p:ext uri="{BB962C8B-B14F-4D97-AF65-F5344CB8AC3E}">
        <p14:creationId xmlns:p14="http://schemas.microsoft.com/office/powerpoint/2010/main" xmlns="" val="149907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  That leads us into Law Enforcement Suicide</a:t>
            </a:r>
            <a:endParaRPr lang="en-US" sz="1800"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AF07CAD8-EE19-4B02-AB79-E0F16449DFD6}" type="slidenum">
              <a:rPr lang="en-US" smtClean="0"/>
              <a:pPr/>
              <a:t>9</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These are only guesstimates, based on what information researchers are able to glean.  Regardless of the statistics, </a:t>
            </a:r>
            <a:r>
              <a:rPr lang="en-US" b="1" dirty="0" smtClean="0"/>
              <a:t>one</a:t>
            </a:r>
            <a:r>
              <a:rPr lang="en-US" dirty="0" smtClean="0"/>
              <a:t> suicide is too many.</a:t>
            </a:r>
          </a:p>
          <a:p>
            <a:endParaRPr lang="en-US" dirty="0" smtClean="0"/>
          </a:p>
          <a:p>
            <a:r>
              <a:rPr lang="en-US" dirty="0" smtClean="0"/>
              <a:t>There is no requirement for LE agencies to keep and report statistics on LE suicide; there is no repository for this data, as opposed to UCR data being kept by the FBI.</a:t>
            </a:r>
          </a:p>
          <a:p>
            <a:endParaRPr lang="en-US" dirty="0" smtClean="0"/>
          </a:p>
          <a:p>
            <a:r>
              <a:rPr lang="en-US" b="1" dirty="0" smtClean="0"/>
              <a:t>And, often times suicides are not reported as such.  Why would that be?</a:t>
            </a:r>
          </a:p>
          <a:p>
            <a:endParaRPr lang="en-US" b="1" dirty="0" smtClean="0"/>
          </a:p>
          <a:p>
            <a:r>
              <a:rPr lang="en-US" b="1" dirty="0" smtClean="0"/>
              <a:t>  </a:t>
            </a:r>
            <a:r>
              <a:rPr lang="en-US" dirty="0" smtClean="0"/>
              <a:t>To protect the agency; to protect the family; to protect the victim.</a:t>
            </a:r>
          </a:p>
          <a:p>
            <a:endParaRPr lang="en-US" dirty="0" smtClean="0"/>
          </a:p>
          <a:p>
            <a:r>
              <a:rPr lang="en-US" dirty="0" smtClean="0"/>
              <a:t>Ask the participants how and why….suggestions:  </a:t>
            </a:r>
          </a:p>
          <a:p>
            <a:r>
              <a:rPr lang="en-US" dirty="0" smtClean="0"/>
              <a:t>-Suicides are often reported as “accidental shootings” while cleaning a weapon</a:t>
            </a:r>
          </a:p>
          <a:p>
            <a:r>
              <a:rPr lang="en-US" dirty="0" smtClean="0"/>
              <a:t>-One-car crashes are often reported as accidents</a:t>
            </a:r>
          </a:p>
          <a:p>
            <a:r>
              <a:rPr lang="en-US" dirty="0" smtClean="0"/>
              <a:t>-Reckless and dangerous behavior is often not seen as suicidal behavior  </a:t>
            </a:r>
          </a:p>
          <a:p>
            <a:r>
              <a:rPr lang="en-US" dirty="0" smtClean="0"/>
              <a:t>-The agency doesn’t want the stigma of having a suicide amongst their ranks</a:t>
            </a:r>
          </a:p>
          <a:p>
            <a:r>
              <a:rPr lang="en-US" dirty="0" smtClean="0"/>
              <a:t>-The family will not receive PSOB benefits and may not receive life insurance benefits if it’s reported as a suicide</a:t>
            </a:r>
          </a:p>
          <a:p>
            <a:r>
              <a:rPr lang="en-US" dirty="0" smtClean="0"/>
              <a:t>-They want to preserve the reputation and memory of the victim</a:t>
            </a:r>
          </a:p>
          <a:p>
            <a:r>
              <a:rPr lang="en-US" dirty="0" smtClean="0"/>
              <a:t>-Liability…</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6FEE737A-CB9B-4288-888F-2713C31F60A6}" type="slidenum">
              <a:rPr lang="en-US" smtClean="0"/>
              <a:pPr/>
              <a:t>10</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381000" y="4388767"/>
            <a:ext cx="6248399" cy="4210404"/>
          </a:xfrm>
          <a:prstGeom prst="rect">
            <a:avLst/>
          </a:prstGeom>
          <a:noFill/>
          <a:ln/>
        </p:spPr>
        <p:txBody>
          <a:bodyPr lIns="93177" tIns="46589" rIns="93177" bIns="46589"/>
          <a:lstStyle/>
          <a:p>
            <a:r>
              <a:rPr lang="en-US" sz="1600" dirty="0" smtClean="0"/>
              <a:t>Based on the factors in Law Enforcement</a:t>
            </a:r>
            <a:r>
              <a:rPr lang="en-US" sz="1600" baseline="0" dirty="0" smtClean="0"/>
              <a:t> Suicide provided through the NYPD Survey and the statement from </a:t>
            </a:r>
            <a:r>
              <a:rPr lang="en-US" sz="1600" dirty="0" smtClean="0"/>
              <a:t>Hans Selye, one of the world’s leading experts on stress, police work is “the most stressful occupation” .</a:t>
            </a:r>
            <a:r>
              <a:rPr lang="en-US" sz="1600" baseline="0" dirty="0" smtClean="0"/>
              <a:t> </a:t>
            </a:r>
          </a:p>
          <a:p>
            <a:endParaRPr lang="en-US" sz="1600" baseline="0" dirty="0" smtClean="0"/>
          </a:p>
          <a:p>
            <a:r>
              <a:rPr lang="en-US" sz="1600" baseline="0" dirty="0" smtClean="0"/>
              <a:t>Discuss with class why…</a:t>
            </a:r>
            <a:r>
              <a:rPr lang="en-US" sz="1600" dirty="0" smtClean="0"/>
              <a:t>  </a:t>
            </a:r>
          </a:p>
          <a:p>
            <a:r>
              <a:rPr lang="en-US" sz="1600" dirty="0" smtClean="0"/>
              <a:t>-We choose to put ourselves in harm’s way</a:t>
            </a:r>
          </a:p>
          <a:p>
            <a:r>
              <a:rPr lang="en-US" sz="1600" dirty="0" smtClean="0"/>
              <a:t>-We allow ourselves to be victimized</a:t>
            </a:r>
          </a:p>
          <a:p>
            <a:r>
              <a:rPr lang="en-US" sz="1600" dirty="0" smtClean="0"/>
              <a:t>-We run towards violence and traumatic situations, not away.</a:t>
            </a:r>
          </a:p>
          <a:p>
            <a:r>
              <a:rPr lang="en-US" sz="1600" dirty="0" smtClean="0"/>
              <a:t>-There is no balance in LE work.  </a:t>
            </a:r>
          </a:p>
          <a:p>
            <a:endParaRPr lang="en-US" sz="1600" dirty="0" smtClean="0"/>
          </a:p>
          <a:p>
            <a:r>
              <a:rPr lang="en-US" sz="1600" dirty="0" smtClean="0"/>
              <a:t>Media  Ferguson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20E3D-974A-4E25-96A8-4DC52CF56AA6}" type="datetimeFigureOut">
              <a:rPr lang="en-US" smtClean="0"/>
              <a:pPr/>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1D46E-9FD6-4101-982A-CFB6825A66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27B39-9E92-4A35-AD3E-51D2E03F70EB}" type="datetimeFigureOut">
              <a:rPr lang="en-US" smtClean="0"/>
              <a:pPr/>
              <a:t>10/14/2016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CB42D-8DB6-4885-93E2-33065ED497BF}" type="slidenum">
              <a:rPr lang="en-US" smtClean="0"/>
              <a:pPr/>
              <a:t>‹#›</a:t>
            </a:fld>
            <a:endParaRPr lang="en-US" dirty="0"/>
          </a:p>
        </p:txBody>
      </p:sp>
      <p:pic>
        <p:nvPicPr>
          <p:cNvPr id="7" name="Picture 6" descr="county cit.jpg"/>
          <p:cNvPicPr>
            <a:picLocks noChangeAspect="1"/>
          </p:cNvPicPr>
          <p:nvPr userDrawn="1"/>
        </p:nvPicPr>
        <p:blipFill>
          <a:blip r:embed="rId14" cstate="print"/>
          <a:stretch>
            <a:fillRect/>
          </a:stretch>
        </p:blipFill>
        <p:spPr>
          <a:xfrm>
            <a:off x="8534400" y="6172200"/>
            <a:ext cx="609600" cy="685800"/>
          </a:xfrm>
          <a:prstGeom prst="rect">
            <a:avLst/>
          </a:prstGeom>
        </p:spPr>
      </p:pic>
      <p:pic>
        <p:nvPicPr>
          <p:cNvPr id="8" name="Picture 7" descr="Missouri STate CIT Logo.no words.bmp"/>
          <p:cNvPicPr>
            <a:picLocks noChangeAspect="1"/>
          </p:cNvPicPr>
          <p:nvPr userDrawn="1"/>
        </p:nvPicPr>
        <p:blipFill>
          <a:blip r:embed="rId15" cstate="print"/>
          <a:stretch>
            <a:fillRect/>
          </a:stretch>
        </p:blipFill>
        <p:spPr>
          <a:xfrm>
            <a:off x="1" y="6248400"/>
            <a:ext cx="761999" cy="6096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O01Qeg15K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jfromo@stlouisco.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3371851"/>
          </a:xfrm>
        </p:spPr>
        <p:txBody>
          <a:bodyPr>
            <a:normAutofit/>
          </a:bodyPr>
          <a:lstStyle/>
          <a:p>
            <a:r>
              <a:rPr lang="en-US" sz="6000" dirty="0" smtClean="0"/>
              <a:t>Officer Wellness</a:t>
            </a:r>
            <a:r>
              <a:rPr lang="en-US" sz="4800" dirty="0" smtClean="0"/>
              <a:t/>
            </a:r>
            <a:br>
              <a:rPr lang="en-US" sz="4800" dirty="0" smtClean="0"/>
            </a:br>
            <a:r>
              <a:rPr lang="en-US" sz="4800" dirty="0"/>
              <a:t/>
            </a:r>
            <a:br>
              <a:rPr lang="en-US" sz="4800" dirty="0"/>
            </a:br>
            <a:endParaRPr lang="en-US" sz="4800" dirty="0"/>
          </a:p>
        </p:txBody>
      </p:sp>
      <p:sp>
        <p:nvSpPr>
          <p:cNvPr id="5" name="Subtitle 4"/>
          <p:cNvSpPr>
            <a:spLocks noGrp="1"/>
          </p:cNvSpPr>
          <p:nvPr>
            <p:ph type="subTitle" idx="1"/>
          </p:nvPr>
        </p:nvSpPr>
        <p:spPr>
          <a:xfrm>
            <a:off x="1371600" y="3886200"/>
            <a:ext cx="6400800" cy="2743200"/>
          </a:xfrm>
        </p:spPr>
        <p:txBody>
          <a:bodyPr>
            <a:normAutofit/>
          </a:bodyPr>
          <a:lstStyle/>
          <a:p>
            <a:endParaRPr lang="en-US" sz="2400" dirty="0" smtClean="0">
              <a:solidFill>
                <a:schemeClr val="tx2"/>
              </a:solidFill>
            </a:endParaRPr>
          </a:p>
          <a:p>
            <a:endParaRPr lang="en-US" sz="2400" dirty="0" smtClean="0">
              <a:solidFill>
                <a:schemeClr val="tx2"/>
              </a:solidFill>
            </a:endParaRPr>
          </a:p>
          <a:p>
            <a:endParaRPr lang="en-US" sz="2400" dirty="0" smtClean="0">
              <a:solidFill>
                <a:schemeClr val="tx2"/>
              </a:solidFill>
            </a:endParaRPr>
          </a:p>
          <a:p>
            <a:r>
              <a:rPr lang="en-US" sz="2400" dirty="0" smtClean="0">
                <a:solidFill>
                  <a:schemeClr val="tx2"/>
                </a:solidFill>
              </a:rPr>
              <a:t>Sergeant Jeremy Romo</a:t>
            </a:r>
            <a:endParaRPr lang="en-US" sz="2400" kern="0" dirty="0" smtClean="0">
              <a:solidFill>
                <a:schemeClr val="tx2"/>
              </a:solidFill>
            </a:endParaRPr>
          </a:p>
          <a:p>
            <a:r>
              <a:rPr lang="en-US" sz="2400" kern="0" smtClean="0">
                <a:solidFill>
                  <a:schemeClr val="tx2"/>
                </a:solidFill>
              </a:rPr>
              <a:t>Supervisor, </a:t>
            </a:r>
            <a:r>
              <a:rPr lang="en-US" sz="2400" kern="0" dirty="0" smtClean="0">
                <a:solidFill>
                  <a:schemeClr val="tx2"/>
                </a:solidFill>
              </a:rPr>
              <a:t>CIT Unit</a:t>
            </a:r>
            <a:endParaRPr lang="en-US" sz="2400" dirty="0" smtClean="0">
              <a:solidFill>
                <a:schemeClr val="tx2"/>
              </a:solidFill>
            </a:endParaRPr>
          </a:p>
          <a:p>
            <a:r>
              <a:rPr lang="en-US" sz="2400" dirty="0" smtClean="0">
                <a:solidFill>
                  <a:schemeClr val="tx2"/>
                </a:solidFill>
              </a:rPr>
              <a:t>St. Louis County Police Department</a:t>
            </a:r>
            <a:endParaRPr lang="en-US" sz="2400" dirty="0">
              <a:solidFill>
                <a:schemeClr val="tx2"/>
              </a:solidFill>
            </a:endParaRPr>
          </a:p>
        </p:txBody>
      </p:sp>
      <p:pic>
        <p:nvPicPr>
          <p:cNvPr id="6" name="Picture 5" descr="Elk_Newtown_Police_PTSD.jpg"/>
          <p:cNvPicPr>
            <a:picLocks noChangeAspect="1"/>
          </p:cNvPicPr>
          <p:nvPr/>
        </p:nvPicPr>
        <p:blipFill>
          <a:blip r:embed="rId2" cstate="print"/>
          <a:stretch>
            <a:fillRect/>
          </a:stretch>
        </p:blipFill>
        <p:spPr>
          <a:xfrm>
            <a:off x="497794" y="1676400"/>
            <a:ext cx="3921806" cy="2895600"/>
          </a:xfrm>
          <a:prstGeom prst="rect">
            <a:avLst/>
          </a:prstGeom>
        </p:spPr>
      </p:pic>
      <p:pic>
        <p:nvPicPr>
          <p:cNvPr id="7" name="Picture 6" descr="lapd-officer-mourns-350.gif"/>
          <p:cNvPicPr>
            <a:picLocks noChangeAspect="1"/>
          </p:cNvPicPr>
          <p:nvPr/>
        </p:nvPicPr>
        <p:blipFill>
          <a:blip r:embed="rId3" cstate="print"/>
          <a:stretch>
            <a:fillRect/>
          </a:stretch>
        </p:blipFill>
        <p:spPr>
          <a:xfrm>
            <a:off x="4690993" y="1676400"/>
            <a:ext cx="3671957"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Factors in Law Enforcement Suicide </a:t>
            </a:r>
          </a:p>
        </p:txBody>
      </p:sp>
      <p:sp>
        <p:nvSpPr>
          <p:cNvPr id="30723" name="Rectangle 3"/>
          <p:cNvSpPr>
            <a:spLocks noGrp="1" noChangeArrowheads="1"/>
          </p:cNvSpPr>
          <p:nvPr>
            <p:ph idx="1"/>
          </p:nvPr>
        </p:nvSpPr>
        <p:spPr/>
        <p:txBody>
          <a:bodyPr>
            <a:normAutofit/>
          </a:bodyPr>
          <a:lstStyle/>
          <a:p>
            <a:r>
              <a:rPr lang="en-US" sz="2800" dirty="0" smtClean="0"/>
              <a:t>Responses by NYPD Survey:</a:t>
            </a:r>
          </a:p>
          <a:p>
            <a:endParaRPr lang="en-US" sz="2800" dirty="0" smtClean="0"/>
          </a:p>
          <a:p>
            <a:pPr lvl="1"/>
            <a:r>
              <a:rPr lang="en-US" sz="2400" dirty="0" smtClean="0"/>
              <a:t>Depression</a:t>
            </a:r>
          </a:p>
          <a:p>
            <a:pPr lvl="1"/>
            <a:r>
              <a:rPr lang="en-US" sz="2400" dirty="0" smtClean="0"/>
              <a:t>Relationship conflicts or personal losses</a:t>
            </a:r>
          </a:p>
          <a:p>
            <a:pPr lvl="1"/>
            <a:r>
              <a:rPr lang="en-US" sz="2400" dirty="0" smtClean="0"/>
              <a:t>Easy access to firearms</a:t>
            </a:r>
          </a:p>
          <a:p>
            <a:pPr lvl="1"/>
            <a:r>
              <a:rPr lang="en-US" sz="2400" dirty="0" smtClean="0"/>
              <a:t>Drug and alcohol abuse</a:t>
            </a:r>
          </a:p>
          <a:p>
            <a:pPr lvl="1"/>
            <a:r>
              <a:rPr lang="en-US" sz="2400" dirty="0" smtClean="0"/>
              <a:t>Financial difficulty</a:t>
            </a:r>
          </a:p>
          <a:p>
            <a:pPr lvl="1"/>
            <a:r>
              <a:rPr lang="en-US" sz="2400" dirty="0" smtClean="0"/>
              <a:t>Internal investigations</a:t>
            </a:r>
          </a:p>
          <a:p>
            <a:pPr lvl="1"/>
            <a:r>
              <a:rPr lang="en-US" sz="2400" dirty="0" smtClean="0"/>
              <a:t>Media</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371599"/>
          </a:xfrm>
        </p:spPr>
        <p:txBody>
          <a:bodyPr>
            <a:noAutofit/>
          </a:bodyPr>
          <a:lstStyle/>
          <a:p>
            <a:r>
              <a:rPr lang="en-US" sz="4800" dirty="0" smtClean="0"/>
              <a:t>Law Enforcement Culture</a:t>
            </a:r>
            <a:br>
              <a:rPr lang="en-US" sz="4800" dirty="0" smtClean="0"/>
            </a:br>
            <a:endParaRPr lang="en-US" sz="4800" dirty="0"/>
          </a:p>
        </p:txBody>
      </p:sp>
      <p:sp>
        <p:nvSpPr>
          <p:cNvPr id="3" name="Content Placeholder 2"/>
          <p:cNvSpPr>
            <a:spLocks noGrp="1"/>
          </p:cNvSpPr>
          <p:nvPr>
            <p:ph type="subTitle" idx="1"/>
          </p:nvPr>
        </p:nvSpPr>
        <p:spPr>
          <a:xfrm>
            <a:off x="1371600" y="2514600"/>
            <a:ext cx="6400800" cy="3124200"/>
          </a:xfrm>
        </p:spPr>
        <p:txBody>
          <a:bodyPr/>
          <a:lstStyle/>
          <a:p>
            <a:r>
              <a:rPr lang="en-US" dirty="0" smtClean="0">
                <a:solidFill>
                  <a:schemeClr val="tx1">
                    <a:lumMod val="75000"/>
                    <a:lumOff val="25000"/>
                  </a:schemeClr>
                </a:solidFill>
              </a:rPr>
              <a:t>The largest barrier to officers getting the help they need</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sz="half" idx="1"/>
          </p:nvPr>
        </p:nvSpPr>
        <p:spPr/>
        <p:txBody>
          <a:bodyPr>
            <a:normAutofit/>
          </a:bodyPr>
          <a:lstStyle/>
          <a:p>
            <a:r>
              <a:rPr lang="en-US" sz="2400" dirty="0" smtClean="0"/>
              <a:t>Cynicism</a:t>
            </a:r>
          </a:p>
          <a:p>
            <a:pPr>
              <a:buNone/>
            </a:pPr>
            <a:endParaRPr lang="en-US" sz="2400" dirty="0" smtClean="0"/>
          </a:p>
          <a:p>
            <a:r>
              <a:rPr lang="en-US" sz="2400" dirty="0" smtClean="0"/>
              <a:t>Hyper Vigilance </a:t>
            </a:r>
            <a:endParaRPr lang="en-US" sz="2400" dirty="0"/>
          </a:p>
        </p:txBody>
      </p:sp>
      <p:pic>
        <p:nvPicPr>
          <p:cNvPr id="5" name="Content Placeholder 4" descr="cynicism.jpg"/>
          <p:cNvPicPr>
            <a:picLocks noGrp="1" noChangeAspect="1"/>
          </p:cNvPicPr>
          <p:nvPr>
            <p:ph sz="half" idx="2"/>
          </p:nvPr>
        </p:nvPicPr>
        <p:blipFill>
          <a:blip r:embed="rId3" cstate="print"/>
          <a:stretch>
            <a:fillRect/>
          </a:stretch>
        </p:blipFill>
        <p:spPr>
          <a:xfrm>
            <a:off x="304800" y="3810000"/>
            <a:ext cx="3524250" cy="1790700"/>
          </a:xfrm>
        </p:spPr>
      </p:pic>
      <p:pic>
        <p:nvPicPr>
          <p:cNvPr id="6" name="Picture 5" descr="It-takes-a-great-deal-of-energy-to-remain-300x300.jpg"/>
          <p:cNvPicPr>
            <a:picLocks noChangeAspect="1"/>
          </p:cNvPicPr>
          <p:nvPr/>
        </p:nvPicPr>
        <p:blipFill>
          <a:blip r:embed="rId4" cstate="print"/>
          <a:stretch>
            <a:fillRect/>
          </a:stretch>
        </p:blipFill>
        <p:spPr>
          <a:xfrm>
            <a:off x="4572000" y="1524000"/>
            <a:ext cx="4114800"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HYPERVIGILANCE </a:t>
            </a:r>
            <a:endParaRPr lang="en-US" dirty="0"/>
          </a:p>
        </p:txBody>
      </p:sp>
      <p:sp>
        <p:nvSpPr>
          <p:cNvPr id="3" name="Content Placeholder 2"/>
          <p:cNvSpPr>
            <a:spLocks noGrp="1"/>
          </p:cNvSpPr>
          <p:nvPr>
            <p:ph idx="1"/>
          </p:nvPr>
        </p:nvSpPr>
        <p:spPr>
          <a:xfrm>
            <a:off x="381000" y="1412875"/>
            <a:ext cx="8382000" cy="5022914"/>
          </a:xfrm>
        </p:spPr>
        <p:txBody>
          <a:bodyPr/>
          <a:lstStyle/>
          <a:p>
            <a:pPr algn="ctr">
              <a:buNone/>
            </a:pPr>
            <a:r>
              <a:rPr lang="en-US" sz="2400" dirty="0" smtClean="0"/>
              <a:t>An enhanced state of sensory sensitivity accompanied by an exaggerated intensity of behaviors whose purpose is to detect threats.  </a:t>
            </a:r>
          </a:p>
          <a:p>
            <a:pPr algn="ctr">
              <a:buNone/>
            </a:pPr>
            <a:endParaRPr lang="en-US" sz="2400" dirty="0" smtClean="0"/>
          </a:p>
          <a:p>
            <a:pPr algn="ctr">
              <a:buNone/>
            </a:pPr>
            <a:r>
              <a:rPr lang="en-US" sz="2400" dirty="0" smtClean="0"/>
              <a:t>It is also accompanied by a state of increased anxiety, which can cause exhaustion.</a:t>
            </a:r>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cxnSp>
        <p:nvCxnSpPr>
          <p:cNvPr id="5" name="Straight Connector 4"/>
          <p:cNvCxnSpPr/>
          <p:nvPr/>
        </p:nvCxnSpPr>
        <p:spPr>
          <a:xfrm>
            <a:off x="1676400" y="4724400"/>
            <a:ext cx="6096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6248400"/>
            <a:ext cx="60960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1" name="Up-Down Arrow 10"/>
          <p:cNvSpPr/>
          <p:nvPr/>
        </p:nvSpPr>
        <p:spPr bwMode="auto">
          <a:xfrm>
            <a:off x="2514600" y="4876800"/>
            <a:ext cx="484632" cy="1216152"/>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Up-Down Arrow 15"/>
          <p:cNvSpPr/>
          <p:nvPr/>
        </p:nvSpPr>
        <p:spPr bwMode="auto">
          <a:xfrm>
            <a:off x="3657600" y="4876800"/>
            <a:ext cx="484632" cy="1216152"/>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7" name="Up-Down Arrow 16"/>
          <p:cNvSpPr/>
          <p:nvPr/>
        </p:nvSpPr>
        <p:spPr bwMode="auto">
          <a:xfrm>
            <a:off x="4724400" y="4876800"/>
            <a:ext cx="484632" cy="1216152"/>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Up-Down Arrow 17"/>
          <p:cNvSpPr/>
          <p:nvPr/>
        </p:nvSpPr>
        <p:spPr bwMode="auto">
          <a:xfrm>
            <a:off x="5791200" y="4876800"/>
            <a:ext cx="484632" cy="1216152"/>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HYPERVIGILANCE </a:t>
            </a:r>
            <a:endParaRPr lang="en-US" dirty="0"/>
          </a:p>
        </p:txBody>
      </p:sp>
      <p:sp>
        <p:nvSpPr>
          <p:cNvPr id="3" name="Content Placeholder 2"/>
          <p:cNvSpPr>
            <a:spLocks noGrp="1"/>
          </p:cNvSpPr>
          <p:nvPr>
            <p:ph idx="1"/>
          </p:nvPr>
        </p:nvSpPr>
        <p:spPr>
          <a:xfrm>
            <a:off x="381000" y="1066800"/>
            <a:ext cx="8382000" cy="4267200"/>
          </a:xfrm>
        </p:spPr>
        <p:txBody>
          <a:bodyPr/>
          <a:lstStyle/>
          <a:p>
            <a:endParaRPr lang="en-US" dirty="0"/>
          </a:p>
        </p:txBody>
      </p:sp>
      <p:cxnSp>
        <p:nvCxnSpPr>
          <p:cNvPr id="9" name="Straight Connector 8"/>
          <p:cNvCxnSpPr/>
          <p:nvPr/>
        </p:nvCxnSpPr>
        <p:spPr>
          <a:xfrm>
            <a:off x="1143000" y="2286000"/>
            <a:ext cx="73914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4419600"/>
            <a:ext cx="74676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Up-Down Arrow 13"/>
          <p:cNvSpPr/>
          <p:nvPr/>
        </p:nvSpPr>
        <p:spPr bwMode="auto">
          <a:xfrm>
            <a:off x="2743200" y="2514600"/>
            <a:ext cx="484632" cy="1828800"/>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7" name="Up-Down Arrow 16"/>
          <p:cNvSpPr/>
          <p:nvPr/>
        </p:nvSpPr>
        <p:spPr bwMode="auto">
          <a:xfrm>
            <a:off x="6248400" y="2438400"/>
            <a:ext cx="484632" cy="1981200"/>
          </a:xfrm>
          <a:prstGeom prst="upDown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TextBox 17"/>
          <p:cNvSpPr txBox="1"/>
          <p:nvPr/>
        </p:nvSpPr>
        <p:spPr>
          <a:xfrm>
            <a:off x="3200400" y="3276600"/>
            <a:ext cx="3048000" cy="400110"/>
          </a:xfrm>
          <a:prstGeom prst="rect">
            <a:avLst/>
          </a:prstGeom>
          <a:noFill/>
          <a:ln>
            <a:solidFill>
              <a:schemeClr val="accent1"/>
            </a:solidFill>
          </a:ln>
        </p:spPr>
        <p:txBody>
          <a:bodyPr wrap="square" rtlCol="0">
            <a:spAutoFit/>
          </a:bodyPr>
          <a:lstStyle/>
          <a:p>
            <a:r>
              <a:rPr lang="en-US" sz="2000" b="1" dirty="0" smtClean="0">
                <a:solidFill>
                  <a:schemeClr val="accent1"/>
                </a:solidFill>
              </a:rPr>
              <a:t>Normal Range of Risk</a:t>
            </a:r>
            <a:endParaRPr lang="en-US" sz="2000" b="1" dirty="0">
              <a:solidFill>
                <a:schemeClr val="accent1"/>
              </a:solidFill>
            </a:endParaRPr>
          </a:p>
        </p:txBody>
      </p:sp>
      <p:sp>
        <p:nvSpPr>
          <p:cNvPr id="19" name="Bent Arrow 18"/>
          <p:cNvSpPr/>
          <p:nvPr/>
        </p:nvSpPr>
        <p:spPr bwMode="auto">
          <a:xfrm>
            <a:off x="1981200" y="1447800"/>
            <a:ext cx="813816" cy="2057400"/>
          </a:xfrm>
          <a:prstGeom prst="ben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 name="TextBox 19"/>
          <p:cNvSpPr txBox="1"/>
          <p:nvPr/>
        </p:nvSpPr>
        <p:spPr>
          <a:xfrm>
            <a:off x="3124200" y="1371600"/>
            <a:ext cx="4267200" cy="646331"/>
          </a:xfrm>
          <a:prstGeom prst="rect">
            <a:avLst/>
          </a:prstGeom>
          <a:noFill/>
        </p:spPr>
        <p:txBody>
          <a:bodyPr wrap="square" rtlCol="0">
            <a:spAutoFit/>
          </a:bodyPr>
          <a:lstStyle/>
          <a:p>
            <a:pPr algn="ctr"/>
            <a:r>
              <a:rPr lang="en-US" sz="3600" b="1" dirty="0" smtClean="0">
                <a:solidFill>
                  <a:schemeClr val="accent1"/>
                </a:solidFill>
              </a:rPr>
              <a:t>HYPERVIGILANCE</a:t>
            </a:r>
            <a:endParaRPr lang="en-US" sz="3600" b="1" dirty="0">
              <a:solidFill>
                <a:schemeClr val="accent1"/>
              </a:solidFill>
            </a:endParaRPr>
          </a:p>
        </p:txBody>
      </p:sp>
      <p:cxnSp>
        <p:nvCxnSpPr>
          <p:cNvPr id="35" name="Straight Connector 34"/>
          <p:cNvCxnSpPr/>
          <p:nvPr/>
        </p:nvCxnSpPr>
        <p:spPr>
          <a:xfrm flipH="1">
            <a:off x="457200" y="3429000"/>
            <a:ext cx="1676400" cy="0"/>
          </a:xfrm>
          <a:prstGeom prst="line">
            <a:avLst/>
          </a:prstGeom>
          <a:ln w="203200"/>
        </p:spPr>
        <p:style>
          <a:lnRef idx="1">
            <a:schemeClr val="accent1"/>
          </a:lnRef>
          <a:fillRef idx="0">
            <a:schemeClr val="accent1"/>
          </a:fillRef>
          <a:effectRef idx="0">
            <a:schemeClr val="accent1"/>
          </a:effectRef>
          <a:fontRef idx="minor">
            <a:schemeClr val="tx1"/>
          </a:fontRef>
        </p:style>
      </p:cxnSp>
      <p:sp>
        <p:nvSpPr>
          <p:cNvPr id="47" name="Bent Arrow 46"/>
          <p:cNvSpPr/>
          <p:nvPr/>
        </p:nvSpPr>
        <p:spPr bwMode="auto">
          <a:xfrm rot="5400000">
            <a:off x="6132576" y="2859024"/>
            <a:ext cx="3508248" cy="990600"/>
          </a:xfrm>
          <a:prstGeom prst="ben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Culture</a:t>
            </a:r>
          </a:p>
        </p:txBody>
      </p:sp>
      <p:sp>
        <p:nvSpPr>
          <p:cNvPr id="27651" name="Rectangle 3"/>
          <p:cNvSpPr>
            <a:spLocks noGrp="1" noChangeArrowheads="1"/>
          </p:cNvSpPr>
          <p:nvPr>
            <p:ph sz="half" idx="1"/>
          </p:nvPr>
        </p:nvSpPr>
        <p:spPr/>
        <p:txBody>
          <a:bodyPr/>
          <a:lstStyle/>
          <a:p>
            <a:endParaRPr lang="en-US" dirty="0" smtClean="0"/>
          </a:p>
          <a:p>
            <a:r>
              <a:rPr lang="en-US" sz="2400" dirty="0" smtClean="0"/>
              <a:t>The suicide rate for police officers is higher than the homicide rate. </a:t>
            </a:r>
          </a:p>
          <a:p>
            <a:endParaRPr lang="en-US" sz="2400" dirty="0" smtClean="0"/>
          </a:p>
          <a:p>
            <a:r>
              <a:rPr lang="en-US" sz="2400" dirty="0" smtClean="0"/>
              <a:t>What is the true survival skill we seem to be missing? </a:t>
            </a:r>
          </a:p>
          <a:p>
            <a:endParaRPr lang="en-US" dirty="0" smtClean="0"/>
          </a:p>
          <a:p>
            <a:endParaRPr lang="en-US" dirty="0" smtClean="0"/>
          </a:p>
        </p:txBody>
      </p:sp>
      <p:pic>
        <p:nvPicPr>
          <p:cNvPr id="5" name="Content Placeholder 4" descr="police_card.jpg"/>
          <p:cNvPicPr>
            <a:picLocks noGrp="1" noChangeAspect="1"/>
          </p:cNvPicPr>
          <p:nvPr>
            <p:ph sz="half" idx="2"/>
          </p:nvPr>
        </p:nvPicPr>
        <p:blipFill>
          <a:blip r:embed="rId3" cstate="print"/>
          <a:stretch>
            <a:fillRect/>
          </a:stretch>
        </p:blipFill>
        <p:spPr>
          <a:xfrm>
            <a:off x="4572000" y="2057400"/>
            <a:ext cx="4277417" cy="2438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lstStyle/>
          <a:p>
            <a:r>
              <a:rPr lang="en-US" dirty="0" smtClean="0"/>
              <a:t>Indicators Than an Officer May Be Experiencing Stress or Having Thoughts of Suicide </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smtClean="0"/>
              <a:t>Signs</a:t>
            </a:r>
          </a:p>
        </p:txBody>
      </p:sp>
      <p:sp>
        <p:nvSpPr>
          <p:cNvPr id="159747" name="Rectangle 3"/>
          <p:cNvSpPr>
            <a:spLocks noGrp="1" noChangeArrowheads="1"/>
          </p:cNvSpPr>
          <p:nvPr>
            <p:ph sz="half" idx="1"/>
          </p:nvPr>
        </p:nvSpPr>
        <p:spPr>
          <a:xfrm>
            <a:off x="457200" y="1600200"/>
            <a:ext cx="4038600" cy="4800600"/>
          </a:xfrm>
        </p:spPr>
        <p:txBody>
          <a:bodyPr>
            <a:normAutofit/>
          </a:bodyPr>
          <a:lstStyle/>
          <a:p>
            <a:pPr lvl="0"/>
            <a:r>
              <a:rPr lang="en-US" sz="2400" dirty="0" smtClean="0"/>
              <a:t>Poor appetite</a:t>
            </a:r>
          </a:p>
          <a:p>
            <a:pPr lvl="0"/>
            <a:endParaRPr lang="en-US" sz="1000" dirty="0" smtClean="0"/>
          </a:p>
          <a:p>
            <a:pPr lvl="0"/>
            <a:r>
              <a:rPr lang="en-US" sz="2400" dirty="0" smtClean="0"/>
              <a:t>Weight loss</a:t>
            </a:r>
          </a:p>
          <a:p>
            <a:pPr lvl="0"/>
            <a:endParaRPr lang="en-US" sz="1000" dirty="0" smtClean="0"/>
          </a:p>
          <a:p>
            <a:pPr lvl="0"/>
            <a:r>
              <a:rPr lang="en-US" sz="2400" dirty="0" smtClean="0"/>
              <a:t>Sleep disturbances</a:t>
            </a:r>
          </a:p>
          <a:p>
            <a:pPr lvl="0"/>
            <a:endParaRPr lang="en-US" sz="1000" dirty="0" smtClean="0"/>
          </a:p>
          <a:p>
            <a:pPr lvl="0"/>
            <a:r>
              <a:rPr lang="en-US" sz="2400" dirty="0" smtClean="0"/>
              <a:t>Loss of interest in hobbies &amp; activities</a:t>
            </a:r>
          </a:p>
          <a:p>
            <a:pPr lvl="0"/>
            <a:endParaRPr lang="en-US" sz="1000" dirty="0" smtClean="0"/>
          </a:p>
          <a:p>
            <a:pPr lvl="0"/>
            <a:r>
              <a:rPr lang="en-US" sz="2400" dirty="0" smtClean="0"/>
              <a:t>Appearance-neglected</a:t>
            </a:r>
          </a:p>
          <a:p>
            <a:pPr lvl="0"/>
            <a:endParaRPr lang="en-US" sz="1000" dirty="0" smtClean="0"/>
          </a:p>
          <a:p>
            <a:pPr lvl="0"/>
            <a:r>
              <a:rPr lang="en-US" sz="2400" dirty="0" smtClean="0"/>
              <a:t>Behavior-fatigue</a:t>
            </a:r>
          </a:p>
          <a:p>
            <a:pPr lvl="0"/>
            <a:endParaRPr lang="en-US" sz="1000" dirty="0" smtClean="0"/>
          </a:p>
          <a:p>
            <a:r>
              <a:rPr lang="en-US" sz="2400" dirty="0" smtClean="0"/>
              <a:t>Mood/affect-down</a:t>
            </a:r>
          </a:p>
          <a:p>
            <a:pPr lvl="0"/>
            <a:endParaRPr lang="en-US" sz="2400" dirty="0" smtClean="0"/>
          </a:p>
          <a:p>
            <a:pPr lvl="0"/>
            <a:endParaRPr lang="en-US" sz="2400" dirty="0"/>
          </a:p>
        </p:txBody>
      </p:sp>
      <p:sp>
        <p:nvSpPr>
          <p:cNvPr id="4" name="Content Placeholder 3"/>
          <p:cNvSpPr>
            <a:spLocks noGrp="1"/>
          </p:cNvSpPr>
          <p:nvPr>
            <p:ph sz="half" idx="2"/>
          </p:nvPr>
        </p:nvSpPr>
        <p:spPr/>
        <p:txBody>
          <a:bodyPr>
            <a:normAutofit/>
          </a:bodyPr>
          <a:lstStyle/>
          <a:p>
            <a:pPr lvl="0"/>
            <a:r>
              <a:rPr lang="en-US" sz="2400" dirty="0" smtClean="0"/>
              <a:t>Loss of energy</a:t>
            </a:r>
          </a:p>
          <a:p>
            <a:pPr lvl="0"/>
            <a:endParaRPr lang="en-US" sz="1000" dirty="0" smtClean="0"/>
          </a:p>
          <a:p>
            <a:pPr lvl="0"/>
            <a:r>
              <a:rPr lang="en-US" sz="2400" dirty="0" smtClean="0"/>
              <a:t>Feelings of worthlessness</a:t>
            </a:r>
          </a:p>
          <a:p>
            <a:pPr lvl="0"/>
            <a:endParaRPr lang="en-US" sz="1000" dirty="0" smtClean="0"/>
          </a:p>
          <a:p>
            <a:pPr lvl="0"/>
            <a:r>
              <a:rPr lang="en-US" sz="2400" dirty="0" smtClean="0"/>
              <a:t>Difficulty concentrating</a:t>
            </a:r>
          </a:p>
          <a:p>
            <a:pPr lvl="0"/>
            <a:endParaRPr lang="en-US" sz="1000" dirty="0" smtClean="0"/>
          </a:p>
          <a:p>
            <a:pPr lvl="0"/>
            <a:r>
              <a:rPr lang="en-US" sz="2400" dirty="0" smtClean="0"/>
              <a:t>Repeated thoughts of suicide</a:t>
            </a:r>
          </a:p>
          <a:p>
            <a:pPr lvl="0"/>
            <a:endParaRPr lang="en-US" sz="1000" dirty="0" smtClean="0"/>
          </a:p>
          <a:p>
            <a:pPr lvl="0"/>
            <a:r>
              <a:rPr lang="en-US" sz="2400" dirty="0" smtClean="0"/>
              <a:t>Perceptions/illusions</a:t>
            </a:r>
          </a:p>
          <a:p>
            <a:pPr lvl="0"/>
            <a:endParaRPr lang="en-US" sz="1000" dirty="0" smtClean="0"/>
          </a:p>
          <a:p>
            <a:pPr lvl="0"/>
            <a:r>
              <a:rPr lang="en-US" sz="2400" dirty="0" smtClean="0"/>
              <a:t>Thinking slowed</a:t>
            </a:r>
          </a:p>
          <a:p>
            <a:pPr lvl="0"/>
            <a:endParaRPr lang="en-US" sz="2400" dirty="0" smtClean="0"/>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2" end="2"/>
                                            </p:txEl>
                                          </p:spTgt>
                                        </p:tgtEl>
                                        <p:attrNameLst>
                                          <p:attrName>style.visibility</p:attrName>
                                        </p:attrNameLst>
                                      </p:cBhvr>
                                      <p:to>
                                        <p:strVal val="visible"/>
                                      </p:to>
                                    </p:set>
                                    <p:anim to="" calcmode="lin" valueType="num">
                                      <p:cBhvr>
                                        <p:cTn id="12"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59747">
                                            <p:txEl>
                                              <p:pRg st="4" end="4"/>
                                            </p:txEl>
                                          </p:spTgt>
                                        </p:tgtEl>
                                        <p:attrNameLst>
                                          <p:attrName>style.visibility</p:attrName>
                                        </p:attrNameLst>
                                      </p:cBhvr>
                                      <p:to>
                                        <p:strVal val="visible"/>
                                      </p:to>
                                    </p:set>
                                    <p:anim to="" calcmode="lin" valueType="num">
                                      <p:cBhvr>
                                        <p:cTn id="17" dur="1" fill="hold"/>
                                        <p:tgtEl>
                                          <p:spTgt spid="159747">
                                            <p:txEl>
                                              <p:pRg st="4" end="4"/>
                                            </p:txEl>
                                          </p:spTgt>
                                        </p:tgtEl>
                                        <p:attrNameLst>
                                          <p:attrName/>
                                        </p:attrNameLst>
                                      </p:cBhvr>
                                    </p:anim>
                                  </p:childTnLst>
                                  <p:subTnLst>
                                    <p:animClr clrSpc="rgb" dir="cw">
                                      <p:cBhvr override="childStyle">
                                        <p:cTn dur="1" fill="hold" display="0" masterRel="nextClick" afterEffect="1"/>
                                        <p:tgtEl>
                                          <p:spTgt spid="159747">
                                            <p:txEl>
                                              <p:pRg st="4" end="4"/>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59747">
                                            <p:txEl>
                                              <p:pRg st="6" end="6"/>
                                            </p:txEl>
                                          </p:spTgt>
                                        </p:tgtEl>
                                        <p:attrNameLst>
                                          <p:attrName>style.visibility</p:attrName>
                                        </p:attrNameLst>
                                      </p:cBhvr>
                                      <p:to>
                                        <p:strVal val="visible"/>
                                      </p:to>
                                    </p:set>
                                    <p:anim to="" calcmode="lin" valueType="num">
                                      <p:cBhvr>
                                        <p:cTn id="22" dur="1" fill="hold"/>
                                        <p:tgtEl>
                                          <p:spTgt spid="159747">
                                            <p:txEl>
                                              <p:pRg st="6" end="6"/>
                                            </p:txEl>
                                          </p:spTgt>
                                        </p:tgtEl>
                                        <p:attrNameLst>
                                          <p:attrName/>
                                        </p:attrNameLst>
                                      </p:cBhvr>
                                    </p:anim>
                                  </p:childTnLst>
                                  <p:subTnLst>
                                    <p:animClr clrSpc="rgb" dir="cw">
                                      <p:cBhvr override="childStyle">
                                        <p:cTn dur="1" fill="hold" display="0" masterRel="nextClick" afterEffect="1"/>
                                        <p:tgtEl>
                                          <p:spTgt spid="159747">
                                            <p:txEl>
                                              <p:pRg st="6" end="6"/>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59747">
                                            <p:txEl>
                                              <p:pRg st="8" end="8"/>
                                            </p:txEl>
                                          </p:spTgt>
                                        </p:tgtEl>
                                        <p:attrNameLst>
                                          <p:attrName>style.visibility</p:attrName>
                                        </p:attrNameLst>
                                      </p:cBhvr>
                                      <p:to>
                                        <p:strVal val="visible"/>
                                      </p:to>
                                    </p:set>
                                    <p:anim to="" calcmode="lin" valueType="num">
                                      <p:cBhvr>
                                        <p:cTn id="27" dur="1" fill="hold"/>
                                        <p:tgtEl>
                                          <p:spTgt spid="159747">
                                            <p:txEl>
                                              <p:pRg st="8" end="8"/>
                                            </p:txEl>
                                          </p:spTgt>
                                        </p:tgtEl>
                                        <p:attrNameLst>
                                          <p:attrName/>
                                        </p:attrNameLst>
                                      </p:cBhvr>
                                    </p:anim>
                                  </p:childTnLst>
                                  <p:subTnLst>
                                    <p:animClr clrSpc="rgb" dir="cw">
                                      <p:cBhvr override="childStyle">
                                        <p:cTn dur="1" fill="hold" display="0" masterRel="nextClick" afterEffect="1"/>
                                        <p:tgtEl>
                                          <p:spTgt spid="159747">
                                            <p:txEl>
                                              <p:pRg st="8" end="8"/>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59747">
                                            <p:txEl>
                                              <p:pRg st="10" end="10"/>
                                            </p:txEl>
                                          </p:spTgt>
                                        </p:tgtEl>
                                        <p:attrNameLst>
                                          <p:attrName>style.visibility</p:attrName>
                                        </p:attrNameLst>
                                      </p:cBhvr>
                                      <p:to>
                                        <p:strVal val="visible"/>
                                      </p:to>
                                    </p:set>
                                    <p:anim to="" calcmode="lin" valueType="num">
                                      <p:cBhvr>
                                        <p:cTn id="32" dur="1" fill="hold"/>
                                        <p:tgtEl>
                                          <p:spTgt spid="159747">
                                            <p:txEl>
                                              <p:pRg st="10" end="10"/>
                                            </p:txEl>
                                          </p:spTgt>
                                        </p:tgtEl>
                                        <p:attrNameLst>
                                          <p:attrName/>
                                        </p:attrNameLst>
                                      </p:cBhvr>
                                    </p:anim>
                                  </p:childTnLst>
                                  <p:subTnLst>
                                    <p:animClr clrSpc="rgb" dir="cw">
                                      <p:cBhvr override="childStyle">
                                        <p:cTn dur="1" fill="hold" display="0" masterRel="nextClick" afterEffect="1"/>
                                        <p:tgtEl>
                                          <p:spTgt spid="159747">
                                            <p:txEl>
                                              <p:pRg st="10" end="10"/>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59747">
                                            <p:txEl>
                                              <p:pRg st="12" end="12"/>
                                            </p:txEl>
                                          </p:spTgt>
                                        </p:tgtEl>
                                        <p:attrNameLst>
                                          <p:attrName>style.visibility</p:attrName>
                                        </p:attrNameLst>
                                      </p:cBhvr>
                                      <p:to>
                                        <p:strVal val="visible"/>
                                      </p:to>
                                    </p:set>
                                    <p:anim to="" calcmode="lin" valueType="num">
                                      <p:cBhvr>
                                        <p:cTn id="37" dur="1" fill="hold"/>
                                        <p:tgtEl>
                                          <p:spTgt spid="159747">
                                            <p:txEl>
                                              <p:pRg st="12" end="12"/>
                                            </p:txEl>
                                          </p:spTgt>
                                        </p:tgtEl>
                                        <p:attrNameLst>
                                          <p:attrName/>
                                        </p:attrNameLst>
                                      </p:cBhvr>
                                    </p:anim>
                                  </p:childTnLst>
                                  <p:subTnLst>
                                    <p:animClr clrSpc="rgb" dir="cw">
                                      <p:cBhvr override="childStyle">
                                        <p:cTn dur="1" fill="hold" display="0" masterRel="nextClick" afterEffect="1"/>
                                        <p:tgtEl>
                                          <p:spTgt spid="159747">
                                            <p:txEl>
                                              <p:pRg st="12" end="1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Situational Precipitators</a:t>
            </a:r>
          </a:p>
        </p:txBody>
      </p:sp>
      <p:sp>
        <p:nvSpPr>
          <p:cNvPr id="65539" name="Rectangle 3"/>
          <p:cNvSpPr>
            <a:spLocks noGrp="1" noChangeArrowheads="1"/>
          </p:cNvSpPr>
          <p:nvPr>
            <p:ph idx="1"/>
          </p:nvPr>
        </p:nvSpPr>
        <p:spPr/>
        <p:txBody>
          <a:bodyPr>
            <a:normAutofit/>
          </a:bodyPr>
          <a:lstStyle/>
          <a:p>
            <a:pPr lvl="0"/>
            <a:r>
              <a:rPr lang="en-US" sz="2400" dirty="0" smtClean="0"/>
              <a:t>Being terminated or an IA investigation</a:t>
            </a:r>
          </a:p>
          <a:p>
            <a:pPr lvl="0"/>
            <a:r>
              <a:rPr lang="en-US" sz="2400" dirty="0" smtClean="0"/>
              <a:t>Recent unwanted move</a:t>
            </a:r>
          </a:p>
          <a:p>
            <a:pPr lvl="0"/>
            <a:r>
              <a:rPr lang="en-US" sz="2400" dirty="0" smtClean="0"/>
              <a:t>Loss of any major relationship (red flag)</a:t>
            </a:r>
          </a:p>
          <a:p>
            <a:pPr lvl="0"/>
            <a:r>
              <a:rPr lang="en-US" sz="2400" dirty="0" smtClean="0"/>
              <a:t>Death of a close loved one or cherished friend especially if by suicide</a:t>
            </a:r>
          </a:p>
          <a:p>
            <a:pPr lvl="0"/>
            <a:r>
              <a:rPr lang="en-US" sz="2400" dirty="0" smtClean="0"/>
              <a:t>Diagnosis of a serious or terminal illness</a:t>
            </a:r>
          </a:p>
          <a:p>
            <a:pPr lvl="0"/>
            <a:r>
              <a:rPr lang="en-US" sz="2400" dirty="0" smtClean="0"/>
              <a:t>Sudden unexpected loss of freedom/fear of punishment</a:t>
            </a:r>
          </a:p>
          <a:p>
            <a:pPr lvl="0"/>
            <a:r>
              <a:rPr lang="en-US" sz="2400" dirty="0" smtClean="0"/>
              <a:t>Anticipated loss of financial security</a:t>
            </a:r>
          </a:p>
          <a:p>
            <a:pPr lvl="0"/>
            <a:r>
              <a:rPr lang="en-US" sz="2400" dirty="0" smtClean="0"/>
              <a:t>Loss of a cherished therapist or counselor</a:t>
            </a:r>
          </a:p>
          <a:p>
            <a:pPr lvl="0"/>
            <a:r>
              <a:rPr lang="en-US" sz="2400" dirty="0" smtClean="0"/>
              <a:t>A fear of becoming a burden to others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65539">
                                            <p:txEl>
                                              <p:pRg st="6" end="6"/>
                                            </p:txEl>
                                          </p:spTgt>
                                        </p:tgtEl>
                                        <p:attrNameLst>
                                          <p:attrName>style.visibility</p:attrName>
                                        </p:attrNameLst>
                                      </p:cBhvr>
                                      <p:to>
                                        <p:strVal val="visible"/>
                                      </p:to>
                                    </p:set>
                                    <p:anim calcmode="lin" valueType="num">
                                      <p:cBhvr additive="base">
                                        <p:cTn id="43"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65539">
                                            <p:txEl>
                                              <p:pRg st="7" end="7"/>
                                            </p:txEl>
                                          </p:spTgt>
                                        </p:tgtEl>
                                        <p:attrNameLst>
                                          <p:attrName>style.visibility</p:attrName>
                                        </p:attrNameLst>
                                      </p:cBhvr>
                                      <p:to>
                                        <p:strVal val="visible"/>
                                      </p:to>
                                    </p:set>
                                    <p:anim calcmode="lin" valueType="num">
                                      <p:cBhvr additive="base">
                                        <p:cTn id="49" dur="500" fill="hold"/>
                                        <p:tgtEl>
                                          <p:spTgt spid="655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65539">
                                            <p:txEl>
                                              <p:pRg st="8" end="8"/>
                                            </p:txEl>
                                          </p:spTgt>
                                        </p:tgtEl>
                                        <p:attrNameLst>
                                          <p:attrName>style.visibility</p:attrName>
                                        </p:attrNameLst>
                                      </p:cBhvr>
                                      <p:to>
                                        <p:strVal val="visible"/>
                                      </p:to>
                                    </p:set>
                                    <p:anim calcmode="lin" valueType="num">
                                      <p:cBhvr additive="base">
                                        <p:cTn id="55" dur="500" fill="hold"/>
                                        <p:tgtEl>
                                          <p:spTgt spid="655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Direct Verbal Clues</a:t>
            </a:r>
          </a:p>
        </p:txBody>
      </p:sp>
      <p:sp>
        <p:nvSpPr>
          <p:cNvPr id="62467" name="Rectangle 3"/>
          <p:cNvSpPr>
            <a:spLocks noGrp="1" noChangeArrowheads="1"/>
          </p:cNvSpPr>
          <p:nvPr>
            <p:ph sz="half" idx="1"/>
          </p:nvPr>
        </p:nvSpPr>
        <p:spPr/>
        <p:txBody>
          <a:bodyPr>
            <a:normAutofit/>
          </a:bodyPr>
          <a:lstStyle/>
          <a:p>
            <a:pPr lvl="0"/>
            <a:r>
              <a:rPr lang="en-US" sz="2400" dirty="0" smtClean="0"/>
              <a:t>“I’ve decided to kill myself.”</a:t>
            </a:r>
          </a:p>
          <a:p>
            <a:pPr lvl="0"/>
            <a:endParaRPr lang="en-US" sz="1100" dirty="0" smtClean="0"/>
          </a:p>
          <a:p>
            <a:pPr lvl="0"/>
            <a:r>
              <a:rPr lang="en-US" sz="2400" dirty="0" smtClean="0"/>
              <a:t>“I wish I were dead.”</a:t>
            </a:r>
          </a:p>
          <a:p>
            <a:pPr lvl="0"/>
            <a:endParaRPr lang="en-US" sz="1100" dirty="0" smtClean="0"/>
          </a:p>
          <a:p>
            <a:pPr lvl="0"/>
            <a:r>
              <a:rPr lang="en-US" sz="2400" dirty="0" smtClean="0"/>
              <a:t>“I’m going to commit suicide.”</a:t>
            </a:r>
          </a:p>
          <a:p>
            <a:pPr lvl="0"/>
            <a:endParaRPr lang="en-US" sz="1100" dirty="0" smtClean="0"/>
          </a:p>
          <a:p>
            <a:pPr lvl="0"/>
            <a:r>
              <a:rPr lang="en-US" sz="2400" dirty="0" smtClean="0"/>
              <a:t>“I’m going to end it all.”</a:t>
            </a:r>
          </a:p>
          <a:p>
            <a:pPr lvl="0"/>
            <a:endParaRPr lang="en-US" sz="1100" dirty="0" smtClean="0"/>
          </a:p>
          <a:p>
            <a:pPr lvl="0"/>
            <a:r>
              <a:rPr lang="en-US" sz="2400" dirty="0" smtClean="0"/>
              <a:t>“If (such and such) doesn’t happen I’m going to kill myself</a:t>
            </a:r>
            <a:endParaRPr lang="en-US" sz="2400" dirty="0"/>
          </a:p>
        </p:txBody>
      </p:sp>
      <p:pic>
        <p:nvPicPr>
          <p:cNvPr id="5" name="Content Placeholder 4" descr="hmi-blog-police-848x400px.jpg"/>
          <p:cNvPicPr>
            <a:picLocks noGrp="1" noChangeAspect="1"/>
          </p:cNvPicPr>
          <p:nvPr>
            <p:ph sz="half" idx="2"/>
          </p:nvPr>
        </p:nvPicPr>
        <p:blipFill>
          <a:blip r:embed="rId3" cstate="print"/>
          <a:stretch>
            <a:fillRect/>
          </a:stretch>
        </p:blipFill>
        <p:spPr>
          <a:xfrm>
            <a:off x="4648200" y="2362200"/>
            <a:ext cx="4038600" cy="245348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 calcmode="lin" valueType="num">
                                      <p:cBhvr additive="base">
                                        <p:cTn id="19" dur="500" fill="hold"/>
                                        <p:tgtEl>
                                          <p:spTgt spid="624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2467">
                                            <p:txEl>
                                              <p:pRg st="6" end="6"/>
                                            </p:txEl>
                                          </p:spTgt>
                                        </p:tgtEl>
                                        <p:attrNameLst>
                                          <p:attrName>style.visibility</p:attrName>
                                        </p:attrNameLst>
                                      </p:cBhvr>
                                      <p:to>
                                        <p:strVal val="visible"/>
                                      </p:to>
                                    </p:set>
                                    <p:anim calcmode="lin" valueType="num">
                                      <p:cBhvr additive="base">
                                        <p:cTn id="25" dur="500" fill="hold"/>
                                        <p:tgtEl>
                                          <p:spTgt spid="6246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24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2467">
                                            <p:txEl>
                                              <p:pRg st="8" end="8"/>
                                            </p:txEl>
                                          </p:spTgt>
                                        </p:tgtEl>
                                        <p:attrNameLst>
                                          <p:attrName>style.visibility</p:attrName>
                                        </p:attrNameLst>
                                      </p:cBhvr>
                                      <p:to>
                                        <p:strVal val="visible"/>
                                      </p:to>
                                    </p:set>
                                    <p:anim calcmode="lin" valueType="num">
                                      <p:cBhvr additive="base">
                                        <p:cTn id="31" dur="500" fill="hold"/>
                                        <p:tgtEl>
                                          <p:spTgt spid="62467">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4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600200"/>
            <a:ext cx="8229600" cy="4525963"/>
          </a:xfrm>
        </p:spPr>
        <p:txBody>
          <a:bodyPr/>
          <a:lstStyle/>
          <a:p>
            <a:pPr algn="ctr">
              <a:buNone/>
            </a:pPr>
            <a:endParaRPr lang="en-US" dirty="0" smtClean="0">
              <a:hlinkClick r:id="rId3"/>
            </a:endParaRPr>
          </a:p>
          <a:p>
            <a:pPr algn="ctr">
              <a:buNone/>
            </a:pPr>
            <a:endParaRPr lang="en-US" dirty="0" smtClean="0">
              <a:hlinkClick r:id="rId3"/>
            </a:endParaRPr>
          </a:p>
          <a:p>
            <a:pPr algn="ctr">
              <a:buNone/>
            </a:pPr>
            <a:endParaRPr lang="en-US" dirty="0" smtClean="0">
              <a:hlinkClick r:id="rId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Indirect or “Coded” Clues</a:t>
            </a:r>
          </a:p>
        </p:txBody>
      </p:sp>
      <p:sp>
        <p:nvSpPr>
          <p:cNvPr id="63491" name="Rectangle 3"/>
          <p:cNvSpPr>
            <a:spLocks noGrp="1" noChangeArrowheads="1"/>
          </p:cNvSpPr>
          <p:nvPr>
            <p:ph idx="1"/>
          </p:nvPr>
        </p:nvSpPr>
        <p:spPr/>
        <p:txBody>
          <a:bodyPr>
            <a:normAutofit/>
          </a:bodyPr>
          <a:lstStyle/>
          <a:p>
            <a:r>
              <a:rPr lang="en-US" sz="2400" dirty="0" smtClean="0"/>
              <a:t>“I’m so tired of life I just can’t go on.”</a:t>
            </a:r>
          </a:p>
          <a:p>
            <a:endParaRPr lang="en-US" sz="1000" dirty="0" smtClean="0"/>
          </a:p>
          <a:p>
            <a:r>
              <a:rPr lang="en-US" sz="2400" dirty="0" smtClean="0"/>
              <a:t>“My family would be better off without me.”</a:t>
            </a:r>
          </a:p>
          <a:p>
            <a:endParaRPr lang="en-US" sz="1000" dirty="0" smtClean="0"/>
          </a:p>
          <a:p>
            <a:r>
              <a:rPr lang="en-US" sz="2400" dirty="0" smtClean="0"/>
              <a:t>“Who cares if I’m dead anyway.”</a:t>
            </a:r>
          </a:p>
          <a:p>
            <a:endParaRPr lang="en-US" sz="1000" dirty="0" smtClean="0"/>
          </a:p>
          <a:p>
            <a:r>
              <a:rPr lang="en-US" sz="2400" dirty="0" smtClean="0"/>
              <a:t>“I just want out.”</a:t>
            </a:r>
          </a:p>
          <a:p>
            <a:endParaRPr lang="en-US" sz="1000" dirty="0" smtClean="0"/>
          </a:p>
          <a:p>
            <a:r>
              <a:rPr lang="en-US" sz="2400" dirty="0" smtClean="0"/>
              <a:t>“I won’t be around much longer.”</a:t>
            </a:r>
          </a:p>
          <a:p>
            <a:endParaRPr lang="en-US" sz="1000" dirty="0" smtClean="0"/>
          </a:p>
          <a:p>
            <a:r>
              <a:rPr lang="en-US" sz="2400" dirty="0" smtClean="0"/>
              <a:t>“Pretty soon you won’t have to worry about me.”</a:t>
            </a:r>
          </a:p>
          <a:p>
            <a:endParaRPr lang="en-US" sz="1000" dirty="0" smtClean="0"/>
          </a:p>
          <a:p>
            <a:r>
              <a:rPr lang="en-US" sz="2400" dirty="0" smtClean="0"/>
              <a:t>“I’m worth more dead than alive.”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anim calcmode="lin" valueType="num">
                                      <p:cBhvr additive="base">
                                        <p:cTn id="19"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6" end="6"/>
                                            </p:txEl>
                                          </p:spTgt>
                                        </p:tgtEl>
                                        <p:attrNameLst>
                                          <p:attrName>style.visibility</p:attrName>
                                        </p:attrNameLst>
                                      </p:cBhvr>
                                      <p:to>
                                        <p:strVal val="visible"/>
                                      </p:to>
                                    </p:set>
                                    <p:anim calcmode="lin" valueType="num">
                                      <p:cBhvr additive="base">
                                        <p:cTn id="25"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8" end="8"/>
                                            </p:txEl>
                                          </p:spTgt>
                                        </p:tgtEl>
                                        <p:attrNameLst>
                                          <p:attrName>style.visibility</p:attrName>
                                        </p:attrNameLst>
                                      </p:cBhvr>
                                      <p:to>
                                        <p:strVal val="visible"/>
                                      </p:to>
                                    </p:set>
                                    <p:anim calcmode="lin" valueType="num">
                                      <p:cBhvr additive="base">
                                        <p:cTn id="31" dur="500" fill="hold"/>
                                        <p:tgtEl>
                                          <p:spTgt spid="634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10" end="10"/>
                                            </p:txEl>
                                          </p:spTgt>
                                        </p:tgtEl>
                                        <p:attrNameLst>
                                          <p:attrName>style.visibility</p:attrName>
                                        </p:attrNameLst>
                                      </p:cBhvr>
                                      <p:to>
                                        <p:strVal val="visible"/>
                                      </p:to>
                                    </p:set>
                                    <p:anim calcmode="lin" valueType="num">
                                      <p:cBhvr additive="base">
                                        <p:cTn id="37" dur="500" fill="hold"/>
                                        <p:tgtEl>
                                          <p:spTgt spid="6349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12" end="12"/>
                                            </p:txEl>
                                          </p:spTgt>
                                        </p:tgtEl>
                                        <p:attrNameLst>
                                          <p:attrName>style.visibility</p:attrName>
                                        </p:attrNameLst>
                                      </p:cBhvr>
                                      <p:to>
                                        <p:strVal val="visible"/>
                                      </p:to>
                                    </p:set>
                                    <p:anim calcmode="lin" valueType="num">
                                      <p:cBhvr additive="base">
                                        <p:cTn id="43" dur="500" fill="hold"/>
                                        <p:tgtEl>
                                          <p:spTgt spid="63491">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Behavioral Clues</a:t>
            </a:r>
          </a:p>
        </p:txBody>
      </p:sp>
      <p:sp>
        <p:nvSpPr>
          <p:cNvPr id="64515" name="Rectangle 3"/>
          <p:cNvSpPr>
            <a:spLocks noGrp="1" noChangeArrowheads="1"/>
          </p:cNvSpPr>
          <p:nvPr>
            <p:ph idx="1"/>
          </p:nvPr>
        </p:nvSpPr>
        <p:spPr/>
        <p:txBody>
          <a:bodyPr>
            <a:normAutofit/>
          </a:bodyPr>
          <a:lstStyle/>
          <a:p>
            <a:pPr lvl="0"/>
            <a:r>
              <a:rPr lang="en-US" sz="2400" dirty="0" smtClean="0"/>
              <a:t>Any previous suicide attempt</a:t>
            </a:r>
          </a:p>
          <a:p>
            <a:pPr lvl="0"/>
            <a:endParaRPr lang="en-US" sz="1000" dirty="0" smtClean="0"/>
          </a:p>
          <a:p>
            <a:pPr lvl="0"/>
            <a:r>
              <a:rPr lang="en-US" sz="2400" dirty="0" smtClean="0"/>
              <a:t>Stockpiling pills</a:t>
            </a:r>
          </a:p>
          <a:p>
            <a:pPr lvl="0"/>
            <a:endParaRPr lang="en-US" sz="1000" dirty="0" smtClean="0"/>
          </a:p>
          <a:p>
            <a:pPr lvl="0"/>
            <a:r>
              <a:rPr lang="en-US" sz="2400" dirty="0" smtClean="0"/>
              <a:t>Co-occurring depression, moodiness, hopelessness</a:t>
            </a:r>
          </a:p>
          <a:p>
            <a:pPr lvl="0"/>
            <a:endParaRPr lang="en-US" sz="1000" dirty="0" smtClean="0"/>
          </a:p>
          <a:p>
            <a:pPr lvl="0"/>
            <a:r>
              <a:rPr lang="en-US" sz="2400" dirty="0" smtClean="0"/>
              <a:t>Putting personal affairs in order</a:t>
            </a:r>
          </a:p>
          <a:p>
            <a:pPr lvl="0"/>
            <a:endParaRPr lang="en-US" sz="1000" dirty="0" smtClean="0"/>
          </a:p>
          <a:p>
            <a:pPr lvl="0"/>
            <a:r>
              <a:rPr lang="en-US" sz="2400" dirty="0" smtClean="0"/>
              <a:t>Giving away prized possessions</a:t>
            </a:r>
          </a:p>
          <a:p>
            <a:pPr lvl="0"/>
            <a:endParaRPr lang="en-US" sz="1000" dirty="0" smtClean="0"/>
          </a:p>
          <a:p>
            <a:pPr lvl="0"/>
            <a:r>
              <a:rPr lang="en-US" sz="2400" dirty="0" smtClean="0"/>
              <a:t>Sudden interest or disinterest in religion</a:t>
            </a:r>
          </a:p>
          <a:p>
            <a:pPr lvl="0"/>
            <a:endParaRPr lang="en-US" sz="1000" dirty="0" smtClean="0"/>
          </a:p>
          <a:p>
            <a:pPr lvl="0"/>
            <a:r>
              <a:rPr lang="en-US" sz="2400" dirty="0" smtClean="0"/>
              <a:t>Drug or alcohol abuse or relapse after period of recovery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 calcmode="lin" valueType="num">
                                      <p:cBhvr additive="base">
                                        <p:cTn id="13"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 calcmode="lin" valueType="num">
                                      <p:cBhvr additive="base">
                                        <p:cTn id="19"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 calcmode="lin" valueType="num">
                                      <p:cBhvr additive="base">
                                        <p:cTn id="25" dur="500" fill="hold"/>
                                        <p:tgtEl>
                                          <p:spTgt spid="6451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45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4515">
                                            <p:txEl>
                                              <p:pRg st="8" end="8"/>
                                            </p:txEl>
                                          </p:spTgt>
                                        </p:tgtEl>
                                        <p:attrNameLst>
                                          <p:attrName>style.visibility</p:attrName>
                                        </p:attrNameLst>
                                      </p:cBhvr>
                                      <p:to>
                                        <p:strVal val="visible"/>
                                      </p:to>
                                    </p:set>
                                    <p:anim calcmode="lin" valueType="num">
                                      <p:cBhvr additive="base">
                                        <p:cTn id="31" dur="500" fill="hold"/>
                                        <p:tgtEl>
                                          <p:spTgt spid="64515">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4515">
                                            <p:txEl>
                                              <p:pRg st="10" end="10"/>
                                            </p:txEl>
                                          </p:spTgt>
                                        </p:tgtEl>
                                        <p:attrNameLst>
                                          <p:attrName>style.visibility</p:attrName>
                                        </p:attrNameLst>
                                      </p:cBhvr>
                                      <p:to>
                                        <p:strVal val="visible"/>
                                      </p:to>
                                    </p:set>
                                    <p:anim calcmode="lin" valueType="num">
                                      <p:cBhvr additive="base">
                                        <p:cTn id="37" dur="500" fill="hold"/>
                                        <p:tgtEl>
                                          <p:spTgt spid="64515">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45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4515">
                                            <p:txEl>
                                              <p:pRg st="12" end="12"/>
                                            </p:txEl>
                                          </p:spTgt>
                                        </p:tgtEl>
                                        <p:attrNameLst>
                                          <p:attrName>style.visibility</p:attrName>
                                        </p:attrNameLst>
                                      </p:cBhvr>
                                      <p:to>
                                        <p:strVal val="visible"/>
                                      </p:to>
                                    </p:set>
                                    <p:anim calcmode="lin" valueType="num">
                                      <p:cBhvr additive="base">
                                        <p:cTn id="43" dur="500" fill="hold"/>
                                        <p:tgtEl>
                                          <p:spTgt spid="64515">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45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Don’t Ignore These Behaviors </a:t>
            </a:r>
          </a:p>
        </p:txBody>
      </p:sp>
      <p:sp>
        <p:nvSpPr>
          <p:cNvPr id="33795" name="Rectangle 3"/>
          <p:cNvSpPr>
            <a:spLocks noGrp="1" noChangeArrowheads="1"/>
          </p:cNvSpPr>
          <p:nvPr>
            <p:ph idx="1"/>
          </p:nvPr>
        </p:nvSpPr>
        <p:spPr/>
        <p:txBody>
          <a:bodyPr>
            <a:normAutofit lnSpcReduction="10000"/>
          </a:bodyPr>
          <a:lstStyle/>
          <a:p>
            <a:pPr lvl="0"/>
            <a:r>
              <a:rPr lang="en-US" sz="2400" dirty="0" smtClean="0"/>
              <a:t>May be more aggressive when handling serious calls or situations – risk-taking behavior</a:t>
            </a:r>
          </a:p>
          <a:p>
            <a:pPr lvl="0"/>
            <a:endParaRPr lang="en-US" sz="1000" dirty="0" smtClean="0"/>
          </a:p>
          <a:p>
            <a:pPr lvl="0"/>
            <a:r>
              <a:rPr lang="en-US" sz="2400" dirty="0" smtClean="0"/>
              <a:t>Seems more agitated or nervous</a:t>
            </a:r>
          </a:p>
          <a:p>
            <a:pPr lvl="0"/>
            <a:endParaRPr lang="en-US" sz="1000" dirty="0" smtClean="0"/>
          </a:p>
          <a:p>
            <a:pPr lvl="0"/>
            <a:r>
              <a:rPr lang="en-US" sz="2400" dirty="0" smtClean="0"/>
              <a:t>Sends letters or communications to close friends outlining wishes if, “something happens to me.” </a:t>
            </a:r>
          </a:p>
          <a:p>
            <a:pPr lvl="0"/>
            <a:endParaRPr lang="en-US" sz="1000" dirty="0" smtClean="0"/>
          </a:p>
          <a:p>
            <a:pPr lvl="0"/>
            <a:r>
              <a:rPr lang="en-US" sz="2400" dirty="0" smtClean="0"/>
              <a:t>Seems to lose their love of the profession;  becomes disillusioned</a:t>
            </a:r>
          </a:p>
          <a:p>
            <a:pPr lvl="0"/>
            <a:endParaRPr lang="en-US" sz="1000" dirty="0" smtClean="0"/>
          </a:p>
          <a:p>
            <a:pPr lvl="0"/>
            <a:r>
              <a:rPr lang="en-US" sz="2400" dirty="0" smtClean="0"/>
              <a:t>Gives away possessions</a:t>
            </a:r>
          </a:p>
          <a:p>
            <a:pPr lvl="0"/>
            <a:endParaRPr lang="en-US" sz="1000" dirty="0" smtClean="0"/>
          </a:p>
          <a:p>
            <a:pPr lvl="0"/>
            <a:r>
              <a:rPr lang="en-US" sz="2400" dirty="0" smtClean="0"/>
              <a:t>Has tried to commit suicide before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Suicide Clues and Warning Signs</a:t>
            </a:r>
          </a:p>
        </p:txBody>
      </p:sp>
      <p:sp>
        <p:nvSpPr>
          <p:cNvPr id="59395" name="Rectangle 3"/>
          <p:cNvSpPr>
            <a:spLocks noGrp="1" noChangeArrowheads="1"/>
          </p:cNvSpPr>
          <p:nvPr>
            <p:ph sz="half" idx="1"/>
          </p:nvPr>
        </p:nvSpPr>
        <p:spPr/>
        <p:txBody>
          <a:bodyPr/>
          <a:lstStyle/>
          <a:p>
            <a:pPr marL="0" lvl="0" indent="0">
              <a:buNone/>
            </a:pPr>
            <a:endParaRPr lang="en-US" dirty="0" smtClean="0"/>
          </a:p>
          <a:p>
            <a:pPr marL="0" lvl="0" indent="0" algn="ctr">
              <a:buNone/>
            </a:pPr>
            <a:r>
              <a:rPr lang="en-US" dirty="0" smtClean="0"/>
              <a:t>The more clues and signs observed, the greater the risk.</a:t>
            </a:r>
          </a:p>
          <a:p>
            <a:pPr marL="0" lvl="0" indent="0" algn="ctr">
              <a:buNone/>
            </a:pPr>
            <a:r>
              <a:rPr lang="en-US" dirty="0" smtClean="0"/>
              <a:t>Take all signs </a:t>
            </a:r>
            <a:r>
              <a:rPr lang="en-US" b="1" i="1" u="sng" dirty="0" smtClean="0"/>
              <a:t>seriously</a:t>
            </a:r>
            <a:r>
              <a:rPr lang="en-US" dirty="0" smtClean="0"/>
              <a:t>.</a:t>
            </a:r>
            <a:endParaRPr lang="en-US" dirty="0"/>
          </a:p>
        </p:txBody>
      </p:sp>
      <p:pic>
        <p:nvPicPr>
          <p:cNvPr id="5" name="Content Placeholder 4" descr="police stress 3.png"/>
          <p:cNvPicPr>
            <a:picLocks noGrp="1" noChangeAspect="1"/>
          </p:cNvPicPr>
          <p:nvPr>
            <p:ph sz="half" idx="2"/>
          </p:nvPr>
        </p:nvPicPr>
        <p:blipFill>
          <a:blip r:embed="rId3" cstate="print"/>
          <a:stretch>
            <a:fillRect/>
          </a:stretch>
        </p:blipFill>
        <p:spPr>
          <a:xfrm>
            <a:off x="4736039" y="2514600"/>
            <a:ext cx="4321520" cy="2438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 Supervisors, and Managers</a:t>
            </a:r>
            <a:endParaRPr lang="en-US" dirty="0"/>
          </a:p>
        </p:txBody>
      </p:sp>
      <p:sp>
        <p:nvSpPr>
          <p:cNvPr id="3" name="Content Placeholder 2"/>
          <p:cNvSpPr>
            <a:spLocks noGrp="1"/>
          </p:cNvSpPr>
          <p:nvPr>
            <p:ph idx="1"/>
          </p:nvPr>
        </p:nvSpPr>
        <p:spPr/>
        <p:txBody>
          <a:bodyPr>
            <a:noAutofit/>
          </a:bodyPr>
          <a:lstStyle/>
          <a:p>
            <a:pPr lvl="0"/>
            <a:r>
              <a:rPr lang="en-US" sz="2400" dirty="0" smtClean="0"/>
              <a:t>Obtain suicide prevention training for your agency.</a:t>
            </a:r>
          </a:p>
          <a:p>
            <a:pPr lvl="0"/>
            <a:endParaRPr lang="en-US" sz="1000" dirty="0" smtClean="0"/>
          </a:p>
          <a:p>
            <a:pPr lvl="0"/>
            <a:r>
              <a:rPr lang="en-US" sz="2400" dirty="0" smtClean="0"/>
              <a:t>Make sure that information about suicide prevention is available to all staff.</a:t>
            </a:r>
          </a:p>
          <a:p>
            <a:pPr lvl="0"/>
            <a:endParaRPr lang="en-US" sz="1000" dirty="0" smtClean="0"/>
          </a:p>
          <a:p>
            <a:pPr lvl="0"/>
            <a:r>
              <a:rPr lang="en-US" sz="2400" dirty="0" smtClean="0"/>
              <a:t>Be aware and encourage the use of resources such as chaplains, peer support, Employee Assistance Programs (EAP),  and psychological services/counseling.</a:t>
            </a:r>
          </a:p>
          <a:p>
            <a:pPr lvl="0"/>
            <a:endParaRPr lang="en-US" sz="1000" dirty="0" smtClean="0"/>
          </a:p>
          <a:p>
            <a:pPr lvl="0"/>
            <a:r>
              <a:rPr lang="en-US" sz="2400" dirty="0" smtClean="0"/>
              <a:t>Ensure that your employees feel they will be given assistance and support when they bring a problem forward.</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 Supervisors, and Managers</a:t>
            </a:r>
            <a:endParaRPr lang="en-US" dirty="0"/>
          </a:p>
        </p:txBody>
      </p:sp>
      <p:sp>
        <p:nvSpPr>
          <p:cNvPr id="3" name="Content Placeholder 2"/>
          <p:cNvSpPr>
            <a:spLocks noGrp="1"/>
          </p:cNvSpPr>
          <p:nvPr>
            <p:ph idx="1"/>
          </p:nvPr>
        </p:nvSpPr>
        <p:spPr/>
        <p:txBody>
          <a:bodyPr>
            <a:normAutofit/>
          </a:bodyPr>
          <a:lstStyle/>
          <a:p>
            <a:pPr lvl="0"/>
            <a:r>
              <a:rPr lang="en-US" sz="2400" dirty="0" smtClean="0"/>
              <a:t>Leaders : you cannot distance yourselves from your officers in time of crisis nor can you afford to send the message that you simply do not care. </a:t>
            </a:r>
          </a:p>
          <a:p>
            <a:pPr lvl="0"/>
            <a:endParaRPr lang="en-US" sz="2400" dirty="0" smtClean="0"/>
          </a:p>
          <a:p>
            <a:pPr lvl="0"/>
            <a:r>
              <a:rPr lang="en-US" sz="2400" dirty="0" smtClean="0"/>
              <a:t>We must assure that our personnel hear the message from our leadership loud and clear…</a:t>
            </a:r>
          </a:p>
          <a:p>
            <a:pPr marL="0" lvl="0" indent="0" algn="ctr">
              <a:buNone/>
            </a:pPr>
            <a:endParaRPr lang="en-US" sz="2400" i="1" dirty="0" smtClean="0"/>
          </a:p>
          <a:p>
            <a:pPr marL="0" lvl="0" indent="0" algn="ctr">
              <a:buNone/>
            </a:pPr>
            <a:r>
              <a:rPr lang="en-US" sz="2800" i="1" dirty="0" smtClean="0"/>
              <a:t>It takes courage to ask for help --   </a:t>
            </a:r>
          </a:p>
          <a:p>
            <a:pPr marL="0" lvl="0" indent="0" algn="ctr">
              <a:buNone/>
            </a:pPr>
            <a:r>
              <a:rPr lang="en-US" sz="2800" i="1" dirty="0" smtClean="0"/>
              <a:t>Be courageous!</a:t>
            </a:r>
            <a:endParaRPr lang="en-US" sz="28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788987"/>
          </a:xfrm>
        </p:spPr>
        <p:txBody>
          <a:bodyPr>
            <a:noAutofit/>
          </a:bodyPr>
          <a:lstStyle/>
          <a:p>
            <a:pPr>
              <a:defRPr/>
            </a:pPr>
            <a:r>
              <a:rPr lang="en-US" dirty="0" smtClean="0"/>
              <a:t>Leaders, Supervisors, and Managers</a:t>
            </a:r>
            <a:endParaRPr lang="en-US" altLang="en-US" dirty="0" smtClean="0"/>
          </a:p>
        </p:txBody>
      </p:sp>
      <p:sp>
        <p:nvSpPr>
          <p:cNvPr id="15363" name="Rectangle 3"/>
          <p:cNvSpPr>
            <a:spLocks noGrp="1" noChangeArrowheads="1"/>
          </p:cNvSpPr>
          <p:nvPr>
            <p:ph type="body" idx="1"/>
          </p:nvPr>
        </p:nvSpPr>
        <p:spPr>
          <a:xfrm>
            <a:off x="152400" y="1295400"/>
            <a:ext cx="8839200" cy="4835525"/>
          </a:xfrm>
        </p:spPr>
        <p:txBody>
          <a:bodyPr/>
          <a:lstStyle/>
          <a:p>
            <a:pPr marL="609600" indent="-609600" algn="ctr" eaLnBrk="1" hangingPunct="1">
              <a:lnSpc>
                <a:spcPct val="90000"/>
              </a:lnSpc>
              <a:buFont typeface="Wingdings" pitchFamily="2" charset="2"/>
              <a:buNone/>
              <a:defRPr/>
            </a:pPr>
            <a:endParaRPr lang="en-US" sz="1200" i="1" dirty="0" smtClean="0">
              <a:effectLst>
                <a:outerShdw blurRad="38100" dist="38100" dir="2700000" algn="tl">
                  <a:srgbClr val="000000">
                    <a:alpha val="43137"/>
                  </a:srgbClr>
                </a:outerShdw>
              </a:effectLst>
            </a:endParaRPr>
          </a:p>
          <a:p>
            <a:pPr marL="609600" indent="-609600" eaLnBrk="1" hangingPunct="1">
              <a:lnSpc>
                <a:spcPct val="90000"/>
              </a:lnSpc>
              <a:buFont typeface="Wingdings" pitchFamily="2" charset="2"/>
              <a:buNone/>
              <a:defRPr/>
            </a:pPr>
            <a:r>
              <a:rPr lang="en-US" sz="2400" dirty="0" smtClean="0">
                <a:effectLst/>
              </a:rPr>
              <a:t>You could be saving a life! </a:t>
            </a:r>
            <a:r>
              <a:rPr lang="en-US" sz="1800" dirty="0" smtClean="0">
                <a:effectLst/>
              </a:rPr>
              <a:t>(police suicide rate: 17 of 1,000)</a:t>
            </a:r>
          </a:p>
          <a:p>
            <a:pPr marL="609600" indent="-609600" eaLnBrk="1" hangingPunct="1">
              <a:lnSpc>
                <a:spcPct val="90000"/>
              </a:lnSpc>
              <a:buFont typeface="Wingdings" pitchFamily="2" charset="2"/>
              <a:buNone/>
              <a:defRPr/>
            </a:pPr>
            <a:r>
              <a:rPr lang="en-US" sz="2400" dirty="0" smtClean="0">
                <a:effectLst/>
              </a:rPr>
              <a:t>Getting back a good officer.</a:t>
            </a:r>
          </a:p>
          <a:p>
            <a:pPr marL="609600" indent="-609600" eaLnBrk="1" hangingPunct="1">
              <a:lnSpc>
                <a:spcPct val="90000"/>
              </a:lnSpc>
              <a:buFont typeface="Wingdings" pitchFamily="2" charset="2"/>
              <a:buNone/>
              <a:defRPr/>
            </a:pPr>
            <a:r>
              <a:rPr lang="en-US" sz="2400" i="1" dirty="0" smtClean="0">
                <a:effectLst/>
              </a:rPr>
              <a:t>Keeping</a:t>
            </a:r>
            <a:r>
              <a:rPr lang="en-US" sz="2400" dirty="0" smtClean="0">
                <a:effectLst/>
              </a:rPr>
              <a:t> a good officer.</a:t>
            </a:r>
          </a:p>
          <a:p>
            <a:pPr marL="609600" indent="-609600" eaLnBrk="1" hangingPunct="1">
              <a:lnSpc>
                <a:spcPct val="90000"/>
              </a:lnSpc>
              <a:buFont typeface="Wingdings" pitchFamily="2" charset="2"/>
              <a:buNone/>
              <a:defRPr/>
            </a:pPr>
            <a:r>
              <a:rPr lang="en-US" sz="2400" dirty="0" smtClean="0">
                <a:effectLst/>
              </a:rPr>
              <a:t>Fixing a family, marriage, relationship.</a:t>
            </a:r>
          </a:p>
          <a:p>
            <a:pPr marL="609600" indent="-609600" eaLnBrk="1" hangingPunct="1">
              <a:lnSpc>
                <a:spcPct val="90000"/>
              </a:lnSpc>
              <a:buFont typeface="Wingdings" pitchFamily="2" charset="2"/>
              <a:buNone/>
              <a:defRPr/>
            </a:pPr>
            <a:r>
              <a:rPr lang="en-US" sz="2400" dirty="0" smtClean="0">
                <a:effectLst/>
              </a:rPr>
              <a:t>Preventing complaints/reducing liability. (Texas pool party)</a:t>
            </a:r>
          </a:p>
          <a:p>
            <a:pPr marL="609600" indent="-609600" eaLnBrk="1" hangingPunct="1">
              <a:lnSpc>
                <a:spcPct val="90000"/>
              </a:lnSpc>
              <a:buFont typeface="Wingdings" pitchFamily="2" charset="2"/>
              <a:buNone/>
              <a:defRPr/>
            </a:pPr>
            <a:r>
              <a:rPr lang="en-US" sz="2400" dirty="0" smtClean="0">
                <a:effectLst/>
              </a:rPr>
              <a:t>Healthy cops solve crimes</a:t>
            </a:r>
            <a:r>
              <a:rPr lang="en-US" sz="2400" dirty="0">
                <a:effectLst/>
              </a:rPr>
              <a:t> </a:t>
            </a:r>
            <a:r>
              <a:rPr lang="en-US" sz="2400" dirty="0" smtClean="0">
                <a:effectLst/>
              </a:rPr>
              <a:t>and make you look good!</a:t>
            </a:r>
          </a:p>
          <a:p>
            <a:pPr marL="609600" indent="-609600" eaLnBrk="1" hangingPunct="1">
              <a:lnSpc>
                <a:spcPct val="90000"/>
              </a:lnSpc>
              <a:buFont typeface="Wingdings" pitchFamily="2" charset="2"/>
              <a:buNone/>
              <a:defRPr/>
            </a:pPr>
            <a:endParaRPr lang="en-US" sz="2400" dirty="0" smtClean="0">
              <a:effectLst/>
            </a:endParaRPr>
          </a:p>
          <a:p>
            <a:pPr marL="609600" indent="-609600" algn="ctr" eaLnBrk="1" hangingPunct="1">
              <a:lnSpc>
                <a:spcPct val="90000"/>
              </a:lnSpc>
              <a:buFont typeface="Wingdings" pitchFamily="2" charset="2"/>
              <a:buNone/>
              <a:defRPr/>
            </a:pPr>
            <a:r>
              <a:rPr lang="en-US" b="1" i="1" dirty="0" smtClean="0">
                <a:solidFill>
                  <a:srgbClr val="FF0000"/>
                </a:solidFill>
                <a:effectLst>
                  <a:outerShdw blurRad="38100" dist="38100" dir="2700000" algn="tl">
                    <a:srgbClr val="000000">
                      <a:alpha val="43137"/>
                    </a:srgbClr>
                  </a:outerShdw>
                </a:effectLst>
              </a:rPr>
              <a:t>They will remember you and how you helped them!</a:t>
            </a:r>
          </a:p>
          <a:p>
            <a:pPr marL="609600" indent="-609600" eaLnBrk="1" hangingPunct="1">
              <a:lnSpc>
                <a:spcPct val="90000"/>
              </a:lnSpc>
              <a:buFont typeface="Wingdings" pitchFamily="2" charset="2"/>
              <a:buNone/>
              <a:defRPr/>
            </a:pPr>
            <a:endParaRPr lang="en-US" dirty="0" smtClean="0">
              <a:effectLst/>
            </a:endParaRPr>
          </a:p>
          <a:p>
            <a:pPr marL="609600" indent="-609600" eaLnBrk="1" hangingPunct="1">
              <a:lnSpc>
                <a:spcPct val="90000"/>
              </a:lnSpc>
              <a:buFont typeface="Wingdings" pitchFamily="2" charset="2"/>
              <a:buNone/>
              <a:defRPr/>
            </a:pPr>
            <a:endParaRPr lang="en-US" dirty="0" smtClean="0">
              <a:effectLst/>
            </a:endParaRPr>
          </a:p>
        </p:txBody>
      </p:sp>
      <p:sp>
        <p:nvSpPr>
          <p:cNvPr id="2" name="Footer Placeholder 1"/>
          <p:cNvSpPr>
            <a:spLocks noGrp="1"/>
          </p:cNvSpPr>
          <p:nvPr>
            <p:ph type="ftr" sz="quarter" idx="11"/>
          </p:nvPr>
        </p:nvSpPr>
        <p:spPr/>
        <p:txBody>
          <a:bodyPr/>
          <a:lstStyle/>
          <a:p>
            <a:pPr>
              <a:defRPr/>
            </a:pPr>
            <a:endParaRPr lang="en-US" alt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Autofit/>
          </a:bodyPr>
          <a:lstStyle/>
          <a:p>
            <a:r>
              <a:rPr lang="en-US" sz="3600" dirty="0" smtClean="0">
                <a:solidFill>
                  <a:prstClr val="black"/>
                </a:solidFill>
                <a:cs typeface="Times New Roman" panose="02020603050405020304" pitchFamily="18" charset="0"/>
              </a:rPr>
              <a:t>“Officer Wellness” must be a priority at all levels of an organization</a:t>
            </a:r>
            <a:br>
              <a:rPr lang="en-US" sz="3600" dirty="0" smtClean="0">
                <a:solidFill>
                  <a:prstClr val="black"/>
                </a:solidFill>
                <a:cs typeface="Times New Roman" panose="02020603050405020304" pitchFamily="18" charset="0"/>
              </a:rPr>
            </a:br>
            <a:r>
              <a:rPr lang="en-US" sz="3600" dirty="0" smtClean="0">
                <a:solidFill>
                  <a:prstClr val="black"/>
                </a:solidFill>
                <a:cs typeface="Times New Roman" panose="02020603050405020304" pitchFamily="18" charset="0"/>
              </a:rPr>
              <a:t>(Commissioned and Civilian)</a:t>
            </a:r>
            <a:br>
              <a:rPr lang="en-US" sz="3600" dirty="0" smtClean="0">
                <a:solidFill>
                  <a:prstClr val="black"/>
                </a:solidFill>
                <a:cs typeface="Times New Roman" panose="02020603050405020304" pitchFamily="18" charset="0"/>
              </a:rPr>
            </a:br>
            <a:endParaRPr lang="en-US" sz="3600" dirty="0"/>
          </a:p>
        </p:txBody>
      </p:sp>
      <p:sp>
        <p:nvSpPr>
          <p:cNvPr id="3" name="Text Placeholder 2"/>
          <p:cNvSpPr>
            <a:spLocks noGrp="1"/>
          </p:cNvSpPr>
          <p:nvPr>
            <p:ph type="body" idx="1"/>
          </p:nvPr>
        </p:nvSpPr>
        <p:spPr>
          <a:xfrm>
            <a:off x="457200" y="1066801"/>
            <a:ext cx="8229600" cy="990600"/>
          </a:xfrm>
        </p:spPr>
        <p:txBody>
          <a:bodyPr>
            <a:normAutofit/>
          </a:bodyPr>
          <a:lstStyle/>
          <a:p>
            <a:endParaRPr lang="en-US" dirty="0"/>
          </a:p>
        </p:txBody>
      </p:sp>
      <p:sp>
        <p:nvSpPr>
          <p:cNvPr id="4" name="Content Placeholder 3"/>
          <p:cNvSpPr>
            <a:spLocks noGrp="1"/>
          </p:cNvSpPr>
          <p:nvPr>
            <p:ph sz="half" idx="2"/>
          </p:nvPr>
        </p:nvSpPr>
        <p:spPr>
          <a:xfrm>
            <a:off x="228600" y="2174874"/>
            <a:ext cx="4572000" cy="4225925"/>
          </a:xfrm>
        </p:spPr>
        <p:txBody>
          <a:bodyPr>
            <a:normAutofit/>
          </a:bodyPr>
          <a:lstStyle/>
          <a:p>
            <a:r>
              <a:rPr lang="en-US" dirty="0" smtClean="0"/>
              <a:t>Chaplains</a:t>
            </a:r>
          </a:p>
          <a:p>
            <a:r>
              <a:rPr lang="en-US" dirty="0" smtClean="0"/>
              <a:t>On Duty/Off Duty Self Care Sheet</a:t>
            </a:r>
          </a:p>
          <a:p>
            <a:r>
              <a:rPr lang="en-US" dirty="0" smtClean="0"/>
              <a:t>Educate Supervisors</a:t>
            </a:r>
          </a:p>
          <a:p>
            <a:r>
              <a:rPr lang="en-US" dirty="0" smtClean="0"/>
              <a:t>Employee Assistance Program</a:t>
            </a:r>
          </a:p>
          <a:p>
            <a:r>
              <a:rPr lang="en-US" dirty="0" smtClean="0"/>
              <a:t>CISM</a:t>
            </a:r>
          </a:p>
          <a:p>
            <a:r>
              <a:rPr lang="en-US" dirty="0" smtClean="0"/>
              <a:t>Employee Assistance Program</a:t>
            </a:r>
          </a:p>
          <a:p>
            <a:r>
              <a:rPr lang="en-US" dirty="0" smtClean="0"/>
              <a:t>Don’t Forget the Family</a:t>
            </a:r>
          </a:p>
          <a:p>
            <a:r>
              <a:rPr lang="en-US" dirty="0" smtClean="0"/>
              <a:t>Culture Shift</a:t>
            </a:r>
            <a:endParaRPr lang="en-US"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5638800" y="2438400"/>
            <a:ext cx="1608513" cy="16043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76800" y="4419600"/>
            <a:ext cx="3962400" cy="16304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smtClean="0"/>
              <a:t>Employee Wellness</a:t>
            </a:r>
            <a:br>
              <a:rPr lang="en-US" sz="3200" dirty="0" smtClean="0"/>
            </a:br>
            <a:r>
              <a:rPr lang="en-US" sz="3200" dirty="0" smtClean="0"/>
              <a:t>(Chaplains)</a:t>
            </a:r>
            <a:endParaRPr lang="en-US" sz="3200" dirty="0"/>
          </a:p>
        </p:txBody>
      </p:sp>
      <p:pic>
        <p:nvPicPr>
          <p:cNvPr id="9" name="Content Placeholder 8" descr="5462d9a2c5066_image.jpg"/>
          <p:cNvPicPr>
            <a:picLocks noGrp="1" noChangeAspect="1"/>
          </p:cNvPicPr>
          <p:nvPr>
            <p:ph idx="1"/>
          </p:nvPr>
        </p:nvPicPr>
        <p:blipFill>
          <a:blip r:embed="rId3" cstate="print"/>
          <a:stretch>
            <a:fillRect/>
          </a:stretch>
        </p:blipFill>
        <p:spPr>
          <a:xfrm>
            <a:off x="1828800" y="2032095"/>
            <a:ext cx="5486400" cy="366217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t>Employee Wellness</a:t>
            </a:r>
            <a:br>
              <a:rPr lang="en-US" sz="3200" dirty="0" smtClean="0"/>
            </a:br>
            <a:r>
              <a:rPr lang="en-US" sz="2800" dirty="0" smtClean="0"/>
              <a:t>(On Duty / Off Duty Handout and Educate Supervisors)</a:t>
            </a:r>
            <a:endParaRPr lang="en-US" sz="32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219200"/>
            <a:ext cx="4267200" cy="5638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724400" y="1219200"/>
            <a:ext cx="4419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Signs of Stress </a:t>
            </a:r>
            <a:endParaRPr lang="en-US" dirty="0"/>
          </a:p>
        </p:txBody>
      </p:sp>
      <p:sp>
        <p:nvSpPr>
          <p:cNvPr id="3" name="Content Placeholder 2"/>
          <p:cNvSpPr>
            <a:spLocks noGrp="1"/>
          </p:cNvSpPr>
          <p:nvPr>
            <p:ph idx="1"/>
          </p:nvPr>
        </p:nvSpPr>
        <p:spPr>
          <a:xfrm>
            <a:off x="433388" y="1954213"/>
            <a:ext cx="8229600" cy="4530725"/>
          </a:xfrm>
        </p:spPr>
        <p:txBody>
          <a:bodyPr/>
          <a:lstStyle/>
          <a:p>
            <a:pPr>
              <a:defRPr/>
            </a:pPr>
            <a:r>
              <a:rPr lang="en-US" sz="2400" dirty="0" smtClean="0"/>
              <a:t>Difference in productivity</a:t>
            </a:r>
          </a:p>
          <a:p>
            <a:pPr>
              <a:defRPr/>
            </a:pPr>
            <a:r>
              <a:rPr lang="en-US" sz="2400" dirty="0" smtClean="0"/>
              <a:t>Absences/leaving work early</a:t>
            </a:r>
          </a:p>
          <a:p>
            <a:pPr>
              <a:defRPr/>
            </a:pPr>
            <a:r>
              <a:rPr lang="en-US" sz="2400" dirty="0" smtClean="0"/>
              <a:t>Tiredness, irritability, withdrawn</a:t>
            </a:r>
          </a:p>
          <a:p>
            <a:pPr>
              <a:defRPr/>
            </a:pPr>
            <a:r>
              <a:rPr lang="en-US" sz="2400" dirty="0" smtClean="0"/>
              <a:t>Reduced quality of work/uncommon mistakes</a:t>
            </a:r>
          </a:p>
          <a:p>
            <a:pPr>
              <a:defRPr/>
            </a:pPr>
            <a:r>
              <a:rPr lang="en-US" sz="2400" dirty="0" smtClean="0"/>
              <a:t>Indecisiveness and/or poor judgment</a:t>
            </a:r>
          </a:p>
          <a:p>
            <a:pPr>
              <a:defRPr/>
            </a:pPr>
            <a:r>
              <a:rPr lang="en-US" sz="2400" dirty="0" smtClean="0"/>
              <a:t>Loss of sense of humor/different personality</a:t>
            </a:r>
          </a:p>
          <a:p>
            <a:pPr>
              <a:defRPr/>
            </a:pPr>
            <a:r>
              <a:rPr lang="en-US" sz="2400" dirty="0" smtClean="0"/>
              <a:t>Somatic complaints i.e. headache, nausea, aches &amp; pains</a:t>
            </a:r>
          </a:p>
          <a:p>
            <a:pPr>
              <a:defRPr/>
            </a:pPr>
            <a:r>
              <a:rPr lang="en-US" sz="2400" dirty="0" smtClean="0"/>
              <a:t>Poor timekeeping/work not completed on time</a:t>
            </a:r>
          </a:p>
          <a:p>
            <a:pPr>
              <a:defRPr/>
            </a:pPr>
            <a:r>
              <a:rPr lang="en-US" sz="2400" dirty="0" smtClean="0"/>
              <a:t>Complaining more often than usual</a:t>
            </a:r>
          </a:p>
          <a:p>
            <a:pPr marL="0" indent="0">
              <a:buFont typeface="Wingdings" pitchFamily="2" charset="2"/>
              <a:buNone/>
              <a:defRPr/>
            </a:pPr>
            <a:endParaRPr lang="en-US" dirty="0"/>
          </a:p>
        </p:txBody>
      </p:sp>
      <p:sp>
        <p:nvSpPr>
          <p:cNvPr id="4" name="TextBox 3"/>
          <p:cNvSpPr txBox="1"/>
          <p:nvPr/>
        </p:nvSpPr>
        <p:spPr>
          <a:xfrm>
            <a:off x="457200" y="1371600"/>
            <a:ext cx="3048000" cy="584200"/>
          </a:xfrm>
          <a:prstGeom prst="rect">
            <a:avLst/>
          </a:prstGeom>
          <a:noFill/>
        </p:spPr>
        <p:txBody>
          <a:bodyPr>
            <a:spAutoFit/>
          </a:bodyPr>
          <a:lstStyle/>
          <a:p>
            <a:pPr>
              <a:defRPr/>
            </a:pPr>
            <a:r>
              <a:rPr lang="en-US" sz="3200" u="sng" dirty="0">
                <a:effectLst>
                  <a:outerShdw blurRad="38100" dist="38100" dir="2700000" algn="tl">
                    <a:srgbClr val="000000">
                      <a:alpha val="43137"/>
                    </a:srgbClr>
                  </a:outerShdw>
                </a:effectLst>
              </a:rPr>
              <a:t>COMMON</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343133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Employee Wellness</a:t>
            </a:r>
            <a:r>
              <a:rPr lang="en-US" sz="4800" dirty="0" smtClean="0"/>
              <a:t/>
            </a:r>
            <a:br>
              <a:rPr lang="en-US" sz="4800" dirty="0" smtClean="0"/>
            </a:br>
            <a:r>
              <a:rPr lang="en-US" dirty="0" smtClean="0"/>
              <a:t>(Post Action Discussion / CISM)</a:t>
            </a:r>
            <a:endParaRPr lang="en-US" dirty="0"/>
          </a:p>
        </p:txBody>
      </p:sp>
      <p:sp>
        <p:nvSpPr>
          <p:cNvPr id="4" name="Content Placeholder 3"/>
          <p:cNvSpPr>
            <a:spLocks noGrp="1"/>
          </p:cNvSpPr>
          <p:nvPr>
            <p:ph sz="half" idx="1"/>
          </p:nvPr>
        </p:nvSpPr>
        <p:spPr/>
        <p:txBody>
          <a:bodyPr>
            <a:normAutofit lnSpcReduction="10000"/>
          </a:bodyPr>
          <a:lstStyle/>
          <a:p>
            <a:r>
              <a:rPr lang="en-US" sz="2400" dirty="0" smtClean="0"/>
              <a:t>Do we need a debrief?</a:t>
            </a:r>
          </a:p>
          <a:p>
            <a:endParaRPr lang="en-US" sz="2400" dirty="0" smtClean="0"/>
          </a:p>
          <a:p>
            <a:r>
              <a:rPr lang="en-US" sz="2400" dirty="0" smtClean="0"/>
              <a:t>Mandatory vs. Voluntary</a:t>
            </a:r>
          </a:p>
          <a:p>
            <a:endParaRPr lang="en-US" sz="2400" dirty="0" smtClean="0"/>
          </a:p>
          <a:p>
            <a:r>
              <a:rPr lang="en-US" sz="2400" dirty="0" smtClean="0"/>
              <a:t>Not a traditional traumatic event</a:t>
            </a:r>
          </a:p>
          <a:p>
            <a:endParaRPr lang="en-US" sz="2400" dirty="0" smtClean="0"/>
          </a:p>
          <a:p>
            <a:r>
              <a:rPr lang="en-US" sz="2400" dirty="0" smtClean="0"/>
              <a:t>Employee buy in</a:t>
            </a:r>
          </a:p>
          <a:p>
            <a:endParaRPr lang="en-US" sz="2400" dirty="0" smtClean="0"/>
          </a:p>
          <a:p>
            <a:r>
              <a:rPr lang="en-US" sz="2400" dirty="0" smtClean="0"/>
              <a:t>Who conducts the debrief?</a:t>
            </a:r>
          </a:p>
          <a:p>
            <a:endParaRPr lang="en-US" sz="2400" dirty="0"/>
          </a:p>
        </p:txBody>
      </p:sp>
      <p:sp>
        <p:nvSpPr>
          <p:cNvPr id="5" name="Content Placeholder 4"/>
          <p:cNvSpPr>
            <a:spLocks noGrp="1"/>
          </p:cNvSpPr>
          <p:nvPr>
            <p:ph sz="half" idx="2"/>
          </p:nvPr>
        </p:nvSpPr>
        <p:spPr>
          <a:xfrm>
            <a:off x="4419600" y="1600200"/>
            <a:ext cx="4495800" cy="4525963"/>
          </a:xfrm>
        </p:spPr>
        <p:txBody>
          <a:bodyPr>
            <a:normAutofit lnSpcReduction="10000"/>
          </a:bodyPr>
          <a:lstStyle/>
          <a:p>
            <a:r>
              <a:rPr lang="en-US" sz="2400" dirty="0" smtClean="0"/>
              <a:t>St. Louis Area CISM developed modified debriefing model</a:t>
            </a:r>
          </a:p>
          <a:p>
            <a:endParaRPr lang="en-US" sz="2400" dirty="0" smtClean="0"/>
          </a:p>
          <a:p>
            <a:r>
              <a:rPr lang="en-US" sz="2400" dirty="0" smtClean="0"/>
              <a:t>01/13/2015 to 02/10/15 </a:t>
            </a:r>
          </a:p>
          <a:p>
            <a:pPr algn="ctr">
              <a:buNone/>
            </a:pPr>
            <a:r>
              <a:rPr lang="en-US" sz="2400" dirty="0" smtClean="0"/>
              <a:t>36 PAD’s for over 800 commissioned employees</a:t>
            </a:r>
          </a:p>
          <a:p>
            <a:pPr algn="ctr">
              <a:buNone/>
            </a:pPr>
            <a:r>
              <a:rPr lang="en-US" sz="2400" dirty="0" smtClean="0"/>
              <a:t>(supervisors and officers separate)</a:t>
            </a:r>
          </a:p>
          <a:p>
            <a:pPr algn="ctr">
              <a:buNone/>
            </a:pPr>
            <a:endParaRPr lang="en-US" sz="2400" dirty="0" smtClean="0"/>
          </a:p>
          <a:p>
            <a:r>
              <a:rPr lang="en-US" sz="2400" dirty="0" smtClean="0"/>
              <a:t>Common Themes</a:t>
            </a:r>
          </a:p>
          <a:p>
            <a:endParaRPr lang="en-US" sz="2400" dirty="0" smtClean="0"/>
          </a:p>
          <a:p>
            <a:r>
              <a:rPr lang="en-US" sz="2400" dirty="0" smtClean="0"/>
              <a:t>Opening of each PAD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Post Action Discussion / CISM</a:t>
            </a:r>
            <a:br>
              <a:rPr lang="en-US" sz="3200" dirty="0" smtClean="0"/>
            </a:br>
            <a:r>
              <a:rPr lang="en-US" sz="3200" dirty="0" smtClean="0"/>
              <a:t>(The Questionnaire) </a:t>
            </a:r>
            <a:endParaRPr lang="en-US" sz="3200" dirty="0"/>
          </a:p>
        </p:txBody>
      </p:sp>
      <p:sp>
        <p:nvSpPr>
          <p:cNvPr id="4" name="Content Placeholder 3"/>
          <p:cNvSpPr>
            <a:spLocks noGrp="1"/>
          </p:cNvSpPr>
          <p:nvPr>
            <p:ph sz="half" idx="1"/>
          </p:nvPr>
        </p:nvSpPr>
        <p:spPr>
          <a:xfrm>
            <a:off x="152400" y="1600200"/>
            <a:ext cx="4267200" cy="4525963"/>
          </a:xfrm>
        </p:spPr>
        <p:txBody>
          <a:bodyPr>
            <a:normAutofit lnSpcReduction="10000"/>
          </a:bodyPr>
          <a:lstStyle/>
          <a:p>
            <a:r>
              <a:rPr lang="en-US" sz="2400" dirty="0" smtClean="0"/>
              <a:t>756 Questionnaires returned</a:t>
            </a:r>
          </a:p>
          <a:p>
            <a:endParaRPr lang="en-US" sz="2400" dirty="0" smtClean="0"/>
          </a:p>
          <a:p>
            <a:r>
              <a:rPr lang="en-US" sz="2400" dirty="0" smtClean="0"/>
              <a:t>CISM spent 85 hours compiling data from questionnaires</a:t>
            </a:r>
          </a:p>
          <a:p>
            <a:endParaRPr lang="en-US" sz="2400" dirty="0" smtClean="0"/>
          </a:p>
          <a:p>
            <a:r>
              <a:rPr lang="en-US" sz="2400" dirty="0" smtClean="0"/>
              <a:t>Findings</a:t>
            </a:r>
          </a:p>
          <a:p>
            <a:pPr algn="ctr">
              <a:buNone/>
            </a:pPr>
            <a:r>
              <a:rPr lang="en-US" sz="2400" u="sng" dirty="0" smtClean="0"/>
              <a:t>Noted Stress</a:t>
            </a:r>
          </a:p>
          <a:p>
            <a:pPr algn="ctr">
              <a:buNone/>
            </a:pPr>
            <a:r>
              <a:rPr lang="en-US" sz="2400" dirty="0" smtClean="0"/>
              <a:t>Self – 73%</a:t>
            </a:r>
          </a:p>
          <a:p>
            <a:pPr algn="ctr">
              <a:buNone/>
            </a:pPr>
            <a:r>
              <a:rPr lang="en-US" sz="2400" dirty="0" smtClean="0"/>
              <a:t>Others Officers – 89%</a:t>
            </a:r>
          </a:p>
          <a:p>
            <a:pPr algn="ctr">
              <a:buNone/>
            </a:pPr>
            <a:r>
              <a:rPr lang="en-US" sz="2400" dirty="0" smtClean="0"/>
              <a:t>Family – 83%</a:t>
            </a:r>
            <a:endParaRPr lang="en-US" sz="2400"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rot="5400000">
            <a:off x="5099042" y="1073158"/>
            <a:ext cx="328931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Post Action Discussion / CISM</a:t>
            </a:r>
            <a:br>
              <a:rPr lang="en-US" sz="3200" dirty="0" smtClean="0"/>
            </a:br>
            <a:r>
              <a:rPr lang="en-US" sz="3200" dirty="0" smtClean="0"/>
              <a:t>(The Questionnaire) </a:t>
            </a:r>
            <a:endParaRPr lang="en-US" sz="3200"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rot="5400000">
            <a:off x="396080" y="1432718"/>
            <a:ext cx="3733800" cy="4525963"/>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4" cstate="print"/>
          <a:srcRect/>
          <a:stretch>
            <a:fillRect/>
          </a:stretch>
        </p:blipFill>
        <p:spPr bwMode="auto">
          <a:xfrm rot="5400000">
            <a:off x="5025110" y="1421728"/>
            <a:ext cx="371181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Post Action Discussion / CISM</a:t>
            </a:r>
            <a:br>
              <a:rPr lang="en-US" sz="3200" dirty="0" smtClean="0"/>
            </a:br>
            <a:r>
              <a:rPr lang="en-US" sz="3200" dirty="0" smtClean="0"/>
              <a:t>(The Questionnaire) </a:t>
            </a:r>
            <a:endParaRPr lang="en-US" sz="320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rot="-5400000">
            <a:off x="682848" y="1450752"/>
            <a:ext cx="3160268" cy="4525963"/>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4" cstate="print"/>
          <a:srcRect/>
          <a:stretch>
            <a:fillRect/>
          </a:stretch>
        </p:blipFill>
        <p:spPr bwMode="auto">
          <a:xfrm rot="5400000">
            <a:off x="5376672" y="1495044"/>
            <a:ext cx="3128772" cy="440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Post Action Discussion / CISM</a:t>
            </a:r>
            <a:br>
              <a:rPr lang="en-US" sz="3200" dirty="0" smtClean="0"/>
            </a:br>
            <a:r>
              <a:rPr lang="en-US" sz="3200" dirty="0" smtClean="0"/>
              <a:t>(The Questionnaire) </a:t>
            </a:r>
            <a:endParaRPr lang="en-US" sz="3200" dirty="0"/>
          </a:p>
        </p:txBody>
      </p:sp>
      <p:sp>
        <p:nvSpPr>
          <p:cNvPr id="4" name="Content Placeholder 3"/>
          <p:cNvSpPr>
            <a:spLocks noGrp="1"/>
          </p:cNvSpPr>
          <p:nvPr>
            <p:ph sz="half" idx="2"/>
          </p:nvPr>
        </p:nvSpPr>
        <p:spPr/>
        <p:txBody>
          <a:bodyPr>
            <a:normAutofit/>
          </a:bodyPr>
          <a:lstStyle/>
          <a:p>
            <a:pPr algn="ctr">
              <a:buNone/>
            </a:pPr>
            <a:endParaRPr lang="en-US" sz="2400" dirty="0"/>
          </a:p>
        </p:txBody>
      </p:sp>
      <p:pic>
        <p:nvPicPr>
          <p:cNvPr id="5122" name="Picture 2"/>
          <p:cNvPicPr>
            <a:picLocks noGrp="1" noChangeAspect="1" noChangeArrowheads="1"/>
          </p:cNvPicPr>
          <p:nvPr>
            <p:ph sz="half" idx="1"/>
          </p:nvPr>
        </p:nvPicPr>
        <p:blipFill>
          <a:blip r:embed="rId3" cstate="print"/>
          <a:srcRect/>
          <a:stretch>
            <a:fillRect/>
          </a:stretch>
        </p:blipFill>
        <p:spPr bwMode="auto">
          <a:xfrm rot="5400000">
            <a:off x="2285996" y="-762000"/>
            <a:ext cx="4572002" cy="914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Action Discussion / CISM</a:t>
            </a:r>
            <a:br>
              <a:rPr lang="en-US" dirty="0" smtClean="0"/>
            </a:br>
            <a:r>
              <a:rPr lang="en-US" dirty="0" smtClean="0"/>
              <a:t>(The Questionnaire) </a:t>
            </a:r>
            <a:endParaRPr lang="en-US" dirty="0"/>
          </a:p>
        </p:txBody>
      </p:sp>
      <p:sp>
        <p:nvSpPr>
          <p:cNvPr id="3" name="Content Placeholder 2"/>
          <p:cNvSpPr>
            <a:spLocks noGrp="1"/>
          </p:cNvSpPr>
          <p:nvPr>
            <p:ph sz="half" idx="1"/>
          </p:nvPr>
        </p:nvSpPr>
        <p:spPr/>
        <p:txBody>
          <a:bodyPr/>
          <a:lstStyle/>
          <a:p>
            <a:pPr algn="ctr">
              <a:buNone/>
            </a:pPr>
            <a:endParaRPr lang="en-US" sz="2400" u="sng" dirty="0" smtClean="0"/>
          </a:p>
          <a:p>
            <a:pPr algn="ctr">
              <a:buNone/>
            </a:pPr>
            <a:r>
              <a:rPr lang="en-US" sz="2400" u="sng" dirty="0" smtClean="0"/>
              <a:t>Reported coping strategies</a:t>
            </a:r>
          </a:p>
          <a:p>
            <a:r>
              <a:rPr lang="en-US" sz="2400" dirty="0" smtClean="0"/>
              <a:t>Family / friend support</a:t>
            </a:r>
          </a:p>
          <a:p>
            <a:r>
              <a:rPr lang="en-US" sz="2400" dirty="0" smtClean="0"/>
              <a:t>Just keep going</a:t>
            </a:r>
          </a:p>
          <a:p>
            <a:r>
              <a:rPr lang="en-US" sz="2400" dirty="0" smtClean="0"/>
              <a:t>Talking to peers</a:t>
            </a:r>
          </a:p>
          <a:p>
            <a:r>
              <a:rPr lang="en-US" sz="2400" dirty="0" smtClean="0"/>
              <a:t>Exercise</a:t>
            </a:r>
          </a:p>
          <a:p>
            <a:r>
              <a:rPr lang="en-US" sz="2400" dirty="0" smtClean="0"/>
              <a:t>Faith</a:t>
            </a:r>
          </a:p>
          <a:p>
            <a:r>
              <a:rPr lang="en-US" sz="2400" dirty="0" smtClean="0"/>
              <a:t>Avoid media</a:t>
            </a:r>
            <a:endParaRPr lang="en-US" dirty="0" smtClean="0"/>
          </a:p>
          <a:p>
            <a:endParaRPr lang="en-US" dirty="0"/>
          </a:p>
        </p:txBody>
      </p:sp>
      <p:sp>
        <p:nvSpPr>
          <p:cNvPr id="4" name="Content Placeholder 3"/>
          <p:cNvSpPr>
            <a:spLocks noGrp="1"/>
          </p:cNvSpPr>
          <p:nvPr>
            <p:ph sz="half" idx="2"/>
          </p:nvPr>
        </p:nvSpPr>
        <p:spPr>
          <a:xfrm>
            <a:off x="4495800" y="1600200"/>
            <a:ext cx="4191000" cy="4525963"/>
          </a:xfrm>
        </p:spPr>
        <p:txBody>
          <a:bodyPr/>
          <a:lstStyle/>
          <a:p>
            <a:endParaRPr lang="en-US" dirty="0" smtClean="0"/>
          </a:p>
          <a:p>
            <a:pPr algn="ctr">
              <a:buNone/>
            </a:pPr>
            <a:r>
              <a:rPr lang="en-US" sz="2400" u="sng" dirty="0" smtClean="0"/>
              <a:t>Feedback regarding department</a:t>
            </a:r>
          </a:p>
          <a:p>
            <a:r>
              <a:rPr lang="en-US" sz="2400" dirty="0" smtClean="0"/>
              <a:t>Better pay</a:t>
            </a:r>
          </a:p>
          <a:p>
            <a:r>
              <a:rPr lang="en-US" sz="2400" dirty="0" smtClean="0"/>
              <a:t>Better communication</a:t>
            </a:r>
          </a:p>
          <a:p>
            <a:pPr lvl="1"/>
            <a:r>
              <a:rPr lang="en-US" sz="2000" dirty="0" smtClean="0"/>
              <a:t>Ride with officers, promote LE to media, include officers in problem solving</a:t>
            </a:r>
          </a:p>
          <a:p>
            <a:r>
              <a:rPr lang="en-US" sz="2400" dirty="0" smtClean="0"/>
              <a:t>Support officers</a:t>
            </a:r>
          </a:p>
          <a:p>
            <a:r>
              <a:rPr lang="en-US" sz="2400" dirty="0" smtClean="0"/>
              <a:t>Better scheduling</a:t>
            </a:r>
          </a:p>
          <a:p>
            <a:r>
              <a:rPr lang="en-US" sz="2400" dirty="0" smtClean="0"/>
              <a:t>Peer support / CISM</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200" dirty="0" smtClean="0"/>
              <a:t>Employee Wellness </a:t>
            </a:r>
            <a:br>
              <a:rPr lang="en-US" sz="3200" dirty="0" smtClean="0"/>
            </a:br>
            <a:r>
              <a:rPr lang="en-US" sz="3200" dirty="0" smtClean="0"/>
              <a:t>Employee Assistance Program</a:t>
            </a:r>
            <a:endParaRPr lang="en-US" sz="3200" dirty="0"/>
          </a:p>
        </p:txBody>
      </p:sp>
      <p:sp>
        <p:nvSpPr>
          <p:cNvPr id="3" name="Content Placeholder 2"/>
          <p:cNvSpPr>
            <a:spLocks noGrp="1"/>
          </p:cNvSpPr>
          <p:nvPr>
            <p:ph sz="half" idx="1"/>
          </p:nvPr>
        </p:nvSpPr>
        <p:spPr/>
        <p:txBody>
          <a:bodyPr>
            <a:normAutofit/>
          </a:bodyPr>
          <a:lstStyle/>
          <a:p>
            <a:r>
              <a:rPr lang="en-US" sz="2400" dirty="0" smtClean="0"/>
              <a:t>Develop Strong Partnership with EAP</a:t>
            </a:r>
          </a:p>
          <a:p>
            <a:endParaRPr lang="en-US" sz="1200" dirty="0" smtClean="0"/>
          </a:p>
          <a:p>
            <a:r>
              <a:rPr lang="en-US" sz="2400" dirty="0" smtClean="0"/>
              <a:t>Find Providers That Understand Law Enforcement Culture</a:t>
            </a:r>
          </a:p>
          <a:p>
            <a:endParaRPr lang="en-US" sz="1200" dirty="0" smtClean="0"/>
          </a:p>
          <a:p>
            <a:r>
              <a:rPr lang="en-US" sz="2400" dirty="0" smtClean="0"/>
              <a:t>Utilize EAP Training Opportunities </a:t>
            </a:r>
          </a:p>
          <a:p>
            <a:endParaRPr lang="en-US" sz="1200" dirty="0" smtClean="0"/>
          </a:p>
          <a:p>
            <a:r>
              <a:rPr lang="en-US" sz="2400" dirty="0" smtClean="0"/>
              <a:t>Educate Employees about EAP</a:t>
            </a:r>
          </a:p>
          <a:p>
            <a:endParaRPr lang="en-US" sz="2400" dirty="0" smtClean="0"/>
          </a:p>
          <a:p>
            <a:endParaRPr lang="en-US" sz="2400" dirty="0"/>
          </a:p>
        </p:txBody>
      </p:sp>
      <p:pic>
        <p:nvPicPr>
          <p:cNvPr id="5" name="Content Placeholder 4" descr="EAP_signpost.png"/>
          <p:cNvPicPr>
            <a:picLocks noGrp="1" noChangeAspect="1"/>
          </p:cNvPicPr>
          <p:nvPr>
            <p:ph sz="half" idx="2"/>
          </p:nvPr>
        </p:nvPicPr>
        <p:blipFill>
          <a:blip r:embed="rId3" cstate="print"/>
          <a:stretch>
            <a:fillRect/>
          </a:stretch>
        </p:blipFill>
        <p:spPr>
          <a:xfrm>
            <a:off x="4648200" y="2743200"/>
            <a:ext cx="4038600" cy="1572279"/>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Family Event</a:t>
            </a:r>
            <a:br>
              <a:rPr lang="en-US" sz="3200" dirty="0" smtClean="0"/>
            </a:br>
            <a:r>
              <a:rPr lang="en-US" sz="3200" dirty="0" smtClean="0"/>
              <a:t>St. Louis City Museum</a:t>
            </a:r>
            <a:endParaRPr lang="en-US" sz="3200" dirty="0"/>
          </a:p>
        </p:txBody>
      </p:sp>
      <p:pic>
        <p:nvPicPr>
          <p:cNvPr id="5" name="Content Placeholder 4" descr="city-6.jpg"/>
          <p:cNvPicPr>
            <a:picLocks noGrp="1" noChangeAspect="1"/>
          </p:cNvPicPr>
          <p:nvPr>
            <p:ph sz="half" idx="1"/>
          </p:nvPr>
        </p:nvPicPr>
        <p:blipFill>
          <a:blip r:embed="rId3" cstate="print"/>
          <a:stretch>
            <a:fillRect/>
          </a:stretch>
        </p:blipFill>
        <p:spPr>
          <a:xfrm>
            <a:off x="4800600" y="1219200"/>
            <a:ext cx="4038600" cy="3048000"/>
          </a:xfrm>
        </p:spPr>
      </p:pic>
      <p:pic>
        <p:nvPicPr>
          <p:cNvPr id="6" name="Content Placeholder 5" descr="18ta5uwxjrvvujpg.jpg"/>
          <p:cNvPicPr>
            <a:picLocks noGrp="1" noChangeAspect="1"/>
          </p:cNvPicPr>
          <p:nvPr>
            <p:ph sz="half" idx="2"/>
          </p:nvPr>
        </p:nvPicPr>
        <p:blipFill>
          <a:blip r:embed="rId4" cstate="print"/>
          <a:stretch>
            <a:fillRect/>
          </a:stretch>
        </p:blipFill>
        <p:spPr>
          <a:xfrm>
            <a:off x="228600" y="1219200"/>
            <a:ext cx="4038600" cy="3028950"/>
          </a:xfrm>
        </p:spPr>
      </p:pic>
      <p:pic>
        <p:nvPicPr>
          <p:cNvPr id="8" name="Picture 7" descr="clark_tracie.jpg"/>
          <p:cNvPicPr>
            <a:picLocks noChangeAspect="1"/>
          </p:cNvPicPr>
          <p:nvPr/>
        </p:nvPicPr>
        <p:blipFill>
          <a:blip r:embed="rId5" cstate="print"/>
          <a:stretch>
            <a:fillRect/>
          </a:stretch>
        </p:blipFill>
        <p:spPr>
          <a:xfrm>
            <a:off x="5029200" y="4436043"/>
            <a:ext cx="3486150" cy="2421957"/>
          </a:xfrm>
          <a:prstGeom prst="rect">
            <a:avLst/>
          </a:prstGeom>
        </p:spPr>
      </p:pic>
      <p:pic>
        <p:nvPicPr>
          <p:cNvPr id="9" name="Picture 8" descr="winning-the-battle-272x300.jpg"/>
          <p:cNvPicPr>
            <a:picLocks noChangeAspect="1"/>
          </p:cNvPicPr>
          <p:nvPr/>
        </p:nvPicPr>
        <p:blipFill>
          <a:blip r:embed="rId6" cstate="print"/>
          <a:stretch>
            <a:fillRect/>
          </a:stretch>
        </p:blipFill>
        <p:spPr>
          <a:xfrm>
            <a:off x="914400" y="4343400"/>
            <a:ext cx="3429000" cy="2514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90600"/>
            <a:ext cx="4495800" cy="5257800"/>
          </a:xfrm>
        </p:spPr>
        <p:txBody>
          <a:bodyPr>
            <a:normAutofit lnSpcReduction="10000"/>
          </a:bodyPr>
          <a:lstStyle/>
          <a:p>
            <a:pPr>
              <a:buClrTx/>
              <a:buSzPct val="100000"/>
              <a:buFont typeface="Arial" pitchFamily="34" charset="0"/>
              <a:buChar char="•"/>
            </a:pPr>
            <a:r>
              <a:rPr lang="en-US" sz="2400" dirty="0" smtClean="0"/>
              <a:t>'Ferguson Effect' Blamed for Drop in Proactive Policing. –Police Chief Sam Dotson, SLMPD</a:t>
            </a:r>
          </a:p>
          <a:p>
            <a:pPr>
              <a:buClrTx/>
              <a:buSzPct val="100000"/>
              <a:buFont typeface="Arial" pitchFamily="34" charset="0"/>
              <a:buChar char="•"/>
            </a:pPr>
            <a:endParaRPr lang="en-US" sz="1100" dirty="0" smtClean="0"/>
          </a:p>
          <a:p>
            <a:pPr>
              <a:buClrTx/>
              <a:buSzPct val="100000"/>
              <a:buFont typeface="Arial" pitchFamily="34" charset="0"/>
              <a:buChar char="•"/>
            </a:pPr>
            <a:r>
              <a:rPr lang="en-US" sz="2400" dirty="0" smtClean="0"/>
              <a:t>Officer fatigue and stress from months of Ferguson protests may be emboldening criminals and contributing to an uptick in crime, police officials and a criminologist say.</a:t>
            </a:r>
          </a:p>
          <a:p>
            <a:pPr>
              <a:buClrTx/>
              <a:buSzPct val="100000"/>
              <a:buFont typeface="Arial" pitchFamily="34" charset="0"/>
              <a:buChar char="•"/>
            </a:pPr>
            <a:endParaRPr lang="en-US" sz="1000" dirty="0" smtClean="0"/>
          </a:p>
          <a:p>
            <a:pPr>
              <a:buClrTx/>
              <a:buSzPct val="100000"/>
              <a:buFont typeface="Arial" pitchFamily="34" charset="0"/>
              <a:buChar char="•"/>
            </a:pPr>
            <a:r>
              <a:rPr lang="en-US" sz="2400" b="1" dirty="0"/>
              <a:t>Chicago mayor blames city’s crime uptick on officers second-guessing </a:t>
            </a:r>
            <a:r>
              <a:rPr lang="en-US" sz="2400" b="1" dirty="0" smtClean="0"/>
              <a:t>themselves—Mayor Emanuel</a:t>
            </a:r>
            <a:endParaRPr lang="en-US" sz="2400" dirty="0" smtClean="0"/>
          </a:p>
          <a:p>
            <a:endParaRPr lang="en-US" dirty="0"/>
          </a:p>
        </p:txBody>
      </p:sp>
      <p:pic>
        <p:nvPicPr>
          <p:cNvPr id="9" name="Content Placeholder 8" descr="hmi-blog-police-848x400px.jpg"/>
          <p:cNvPicPr>
            <a:picLocks noGrp="1" noChangeAspect="1"/>
          </p:cNvPicPr>
          <p:nvPr>
            <p:ph sz="half" idx="2"/>
          </p:nvPr>
        </p:nvPicPr>
        <p:blipFill>
          <a:blip r:embed="rId3" cstate="print"/>
          <a:stretch>
            <a:fillRect/>
          </a:stretch>
        </p:blipFill>
        <p:spPr>
          <a:xfrm>
            <a:off x="4648200" y="2286000"/>
            <a:ext cx="4495800" cy="2529681"/>
          </a:xfrm>
        </p:spPr>
      </p:pic>
      <p:sp>
        <p:nvSpPr>
          <p:cNvPr id="7" name="Title 1"/>
          <p:cNvSpPr txBox="1">
            <a:spLocks/>
          </p:cNvSpPr>
          <p:nvPr/>
        </p:nvSpPr>
        <p:spPr>
          <a:xfrm>
            <a:off x="0" y="177540"/>
            <a:ext cx="8915400" cy="81306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cap="all" noProof="0" dirty="0" smtClean="0">
                <a:ln w="500">
                  <a:solidFill>
                    <a:schemeClr val="tx2">
                      <a:shade val="20000"/>
                      <a:satMod val="120000"/>
                    </a:schemeClr>
                  </a:solidFill>
                </a:ln>
                <a:solidFill>
                  <a:srgbClr val="0C1D32"/>
                </a:solidFill>
                <a:latin typeface="+mj-lt"/>
                <a:ea typeface="+mj-ea"/>
                <a:cs typeface="+mj-cs"/>
              </a:rPr>
              <a:t>Ferguson effect -  the new normal</a:t>
            </a:r>
            <a:endParaRPr kumimoji="0" lang="en-US" sz="4000" i="0" u="none" strike="noStrike" kern="1200" cap="all" spc="0" normalizeH="0" baseline="0" noProof="0" dirty="0">
              <a:ln w="500">
                <a:solidFill>
                  <a:schemeClr val="tx2">
                    <a:shade val="20000"/>
                    <a:satMod val="120000"/>
                  </a:schemeClr>
                </a:solidFill>
              </a:ln>
              <a:solidFill>
                <a:srgbClr val="0C1D3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1gYIoOxSjL__SY344_BO1,204,203,200_.jpg"/>
          <p:cNvPicPr>
            <a:picLocks noChangeAspect="1"/>
          </p:cNvPicPr>
          <p:nvPr/>
        </p:nvPicPr>
        <p:blipFill>
          <a:blip r:embed="rId2" cstate="print"/>
          <a:stretch>
            <a:fillRect/>
          </a:stretch>
        </p:blipFill>
        <p:spPr>
          <a:xfrm>
            <a:off x="0" y="152400"/>
            <a:ext cx="2133600" cy="3141386"/>
          </a:xfrm>
          <a:prstGeom prst="rect">
            <a:avLst/>
          </a:prstGeom>
        </p:spPr>
      </p:pic>
      <p:pic>
        <p:nvPicPr>
          <p:cNvPr id="6" name="Picture 5" descr="book-1.jpg"/>
          <p:cNvPicPr>
            <a:picLocks noChangeAspect="1"/>
          </p:cNvPicPr>
          <p:nvPr/>
        </p:nvPicPr>
        <p:blipFill>
          <a:blip r:embed="rId3" cstate="print"/>
          <a:stretch>
            <a:fillRect/>
          </a:stretch>
        </p:blipFill>
        <p:spPr>
          <a:xfrm>
            <a:off x="2362200" y="152400"/>
            <a:ext cx="2057400" cy="3125024"/>
          </a:xfrm>
          <a:prstGeom prst="rect">
            <a:avLst/>
          </a:prstGeom>
        </p:spPr>
      </p:pic>
      <p:pic>
        <p:nvPicPr>
          <p:cNvPr id="7" name="Picture 6" descr="pain behind badge.png"/>
          <p:cNvPicPr>
            <a:picLocks noChangeAspect="1"/>
          </p:cNvPicPr>
          <p:nvPr/>
        </p:nvPicPr>
        <p:blipFill>
          <a:blip r:embed="rId4" cstate="print"/>
          <a:stretch>
            <a:fillRect/>
          </a:stretch>
        </p:blipFill>
        <p:spPr>
          <a:xfrm>
            <a:off x="4648200" y="152400"/>
            <a:ext cx="2239010" cy="3124200"/>
          </a:xfrm>
          <a:prstGeom prst="rect">
            <a:avLst/>
          </a:prstGeom>
        </p:spPr>
      </p:pic>
      <p:pic>
        <p:nvPicPr>
          <p:cNvPr id="8" name="Picture 7" descr="cover2-300x300.jpg"/>
          <p:cNvPicPr>
            <a:picLocks noChangeAspect="1"/>
          </p:cNvPicPr>
          <p:nvPr/>
        </p:nvPicPr>
        <p:blipFill>
          <a:blip r:embed="rId5" cstate="print"/>
          <a:stretch>
            <a:fillRect/>
          </a:stretch>
        </p:blipFill>
        <p:spPr>
          <a:xfrm>
            <a:off x="2819400" y="3429000"/>
            <a:ext cx="3429000" cy="3429000"/>
          </a:xfrm>
          <a:prstGeom prst="rect">
            <a:avLst/>
          </a:prstGeom>
        </p:spPr>
      </p:pic>
      <p:pic>
        <p:nvPicPr>
          <p:cNvPr id="9" name="Picture 8" descr="159056006X_cf200.jpg"/>
          <p:cNvPicPr>
            <a:picLocks noChangeAspect="1"/>
          </p:cNvPicPr>
          <p:nvPr/>
        </p:nvPicPr>
        <p:blipFill>
          <a:blip r:embed="rId6" cstate="print"/>
          <a:stretch>
            <a:fillRect/>
          </a:stretch>
        </p:blipFill>
        <p:spPr>
          <a:xfrm>
            <a:off x="7068734" y="152400"/>
            <a:ext cx="2075266" cy="3149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Signs of Stress </a:t>
            </a:r>
          </a:p>
        </p:txBody>
      </p:sp>
      <p:sp>
        <p:nvSpPr>
          <p:cNvPr id="3" name="Content Placeholder 2"/>
          <p:cNvSpPr>
            <a:spLocks noGrp="1"/>
          </p:cNvSpPr>
          <p:nvPr>
            <p:ph idx="1"/>
          </p:nvPr>
        </p:nvSpPr>
        <p:spPr>
          <a:xfrm>
            <a:off x="433388" y="1954213"/>
            <a:ext cx="8229600" cy="4530725"/>
          </a:xfrm>
        </p:spPr>
        <p:txBody>
          <a:bodyPr/>
          <a:lstStyle/>
          <a:p>
            <a:pPr>
              <a:defRPr/>
            </a:pPr>
            <a:r>
              <a:rPr lang="en-US" sz="2400" dirty="0" smtClean="0"/>
              <a:t>Unkempt/disheveled work space</a:t>
            </a:r>
          </a:p>
          <a:p>
            <a:pPr>
              <a:defRPr/>
            </a:pPr>
            <a:r>
              <a:rPr lang="en-US" sz="2400" dirty="0" smtClean="0"/>
              <a:t>Change in uniform appearance</a:t>
            </a:r>
          </a:p>
          <a:p>
            <a:pPr>
              <a:defRPr/>
            </a:pPr>
            <a:r>
              <a:rPr lang="en-US" sz="2400" dirty="0" smtClean="0"/>
              <a:t>Out-of-the-ordinary arguments with co-workers, supervisors</a:t>
            </a:r>
          </a:p>
          <a:p>
            <a:pPr>
              <a:defRPr/>
            </a:pPr>
            <a:r>
              <a:rPr lang="en-US" sz="2400" dirty="0" smtClean="0"/>
              <a:t>Tone, response, behavior on radio</a:t>
            </a:r>
          </a:p>
          <a:p>
            <a:pPr>
              <a:defRPr/>
            </a:pPr>
            <a:r>
              <a:rPr lang="en-US" sz="2400" dirty="0" smtClean="0"/>
              <a:t>More time in station (avoiding the street)</a:t>
            </a:r>
          </a:p>
          <a:p>
            <a:pPr>
              <a:defRPr/>
            </a:pPr>
            <a:r>
              <a:rPr lang="en-US" sz="2400" dirty="0" smtClean="0"/>
              <a:t>Change in language, more cursing</a:t>
            </a:r>
          </a:p>
          <a:p>
            <a:pPr>
              <a:defRPr/>
            </a:pPr>
            <a:r>
              <a:rPr lang="en-US" sz="2400" dirty="0" smtClean="0"/>
              <a:t>Cynical sense of humor/jokes crossing the line</a:t>
            </a:r>
          </a:p>
          <a:p>
            <a:pPr>
              <a:defRPr/>
            </a:pPr>
            <a:r>
              <a:rPr lang="en-US" sz="2400" dirty="0"/>
              <a:t>A</a:t>
            </a:r>
            <a:r>
              <a:rPr lang="en-US" sz="2400" dirty="0" smtClean="0"/>
              <a:t>voiding interaction with fellow officers</a:t>
            </a:r>
          </a:p>
        </p:txBody>
      </p:sp>
      <p:sp>
        <p:nvSpPr>
          <p:cNvPr id="4" name="TextBox 3"/>
          <p:cNvSpPr txBox="1"/>
          <p:nvPr/>
        </p:nvSpPr>
        <p:spPr>
          <a:xfrm>
            <a:off x="457200" y="1371600"/>
            <a:ext cx="4343400" cy="584200"/>
          </a:xfrm>
          <a:prstGeom prst="rect">
            <a:avLst/>
          </a:prstGeom>
          <a:noFill/>
        </p:spPr>
        <p:txBody>
          <a:bodyPr>
            <a:spAutoFit/>
          </a:bodyPr>
          <a:lstStyle/>
          <a:p>
            <a:pPr>
              <a:defRPr/>
            </a:pPr>
            <a:r>
              <a:rPr lang="en-US" sz="3200" i="1" u="sng" dirty="0">
                <a:effectLst>
                  <a:outerShdw blurRad="38100" dist="38100" dir="2700000" algn="tl">
                    <a:srgbClr val="000000">
                      <a:alpha val="43137"/>
                    </a:srgbClr>
                  </a:outerShdw>
                </a:effectLst>
              </a:rPr>
              <a:t>NOT</a:t>
            </a:r>
            <a:r>
              <a:rPr lang="en-US" sz="3200" u="sng" dirty="0">
                <a:effectLst>
                  <a:outerShdw blurRad="38100" dist="38100" dir="2700000" algn="tl">
                    <a:srgbClr val="000000">
                      <a:alpha val="43137"/>
                    </a:srgbClr>
                  </a:outerShdw>
                </a:effectLst>
              </a:rPr>
              <a:t> SO COMMON</a:t>
            </a:r>
            <a:r>
              <a:rPr lang="en-US" sz="3200" dirty="0">
                <a:effectLst>
                  <a:outerShdw blurRad="38100" dist="38100" dir="2700000" algn="tl">
                    <a:srgbClr val="000000">
                      <a:alpha val="43137"/>
                    </a:srgbClr>
                  </a:outerShdw>
                </a:effectLst>
              </a:rPr>
              <a:t>:</a:t>
            </a:r>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ltLang="en-US" dirty="0"/>
              <a:t>e4Health 800-227-2195</a:t>
            </a:r>
          </a:p>
        </p:txBody>
      </p:sp>
    </p:spTree>
    <p:extLst>
      <p:ext uri="{BB962C8B-B14F-4D97-AF65-F5344CB8AC3E}">
        <p14:creationId xmlns:p14="http://schemas.microsoft.com/office/powerpoint/2010/main" xmlns="" val="3575242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QUESTIONS</a:t>
            </a:r>
            <a:endParaRPr lang="en-US" sz="6000"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Sergeant Jeremy Romo</a:t>
            </a:r>
          </a:p>
          <a:p>
            <a:pPr algn="ctr">
              <a:buNone/>
            </a:pPr>
            <a:r>
              <a:rPr lang="en-US" dirty="0" smtClean="0"/>
              <a:t>Supervisor CIT Unit </a:t>
            </a:r>
          </a:p>
          <a:p>
            <a:pPr algn="ctr">
              <a:buNone/>
            </a:pPr>
            <a:r>
              <a:rPr lang="en-US" dirty="0" smtClean="0"/>
              <a:t>St. Louis County Police Department</a:t>
            </a:r>
          </a:p>
          <a:p>
            <a:pPr algn="ctr">
              <a:buNone/>
            </a:pPr>
            <a:r>
              <a:rPr lang="en-US" dirty="0" smtClean="0"/>
              <a:t>Office:  314-615-7117</a:t>
            </a:r>
          </a:p>
          <a:p>
            <a:pPr algn="ctr">
              <a:buNone/>
            </a:pPr>
            <a:r>
              <a:rPr lang="en-US" dirty="0" smtClean="0"/>
              <a:t>Mobile:  314-581-5459</a:t>
            </a:r>
          </a:p>
          <a:p>
            <a:pPr algn="ctr">
              <a:buNone/>
            </a:pPr>
            <a:r>
              <a:rPr lang="en-US" dirty="0" smtClean="0">
                <a:hlinkClick r:id="rId3"/>
              </a:rPr>
              <a:t>jfromo@stlouisco.com</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Common Police Officer Stressors:</a:t>
            </a:r>
            <a:endParaRPr lang="en-US" dirty="0"/>
          </a:p>
        </p:txBody>
      </p:sp>
      <p:sp>
        <p:nvSpPr>
          <p:cNvPr id="3" name="Content Placeholder 2"/>
          <p:cNvSpPr>
            <a:spLocks noGrp="1"/>
          </p:cNvSpPr>
          <p:nvPr>
            <p:ph sz="half" idx="1"/>
          </p:nvPr>
        </p:nvSpPr>
        <p:spPr>
          <a:xfrm>
            <a:off x="0" y="1219200"/>
            <a:ext cx="4495800" cy="4906963"/>
          </a:xfrm>
        </p:spPr>
        <p:txBody>
          <a:bodyPr>
            <a:noAutofit/>
          </a:bodyPr>
          <a:lstStyle/>
          <a:p>
            <a:pPr>
              <a:defRPr/>
            </a:pPr>
            <a:r>
              <a:rPr lang="en-US" sz="2200" dirty="0" smtClean="0"/>
              <a:t>Inadequate equipment</a:t>
            </a:r>
          </a:p>
          <a:p>
            <a:pPr>
              <a:defRPr/>
            </a:pPr>
            <a:endParaRPr lang="en-US" sz="1100" dirty="0" smtClean="0"/>
          </a:p>
          <a:p>
            <a:pPr>
              <a:defRPr/>
            </a:pPr>
            <a:r>
              <a:rPr lang="en-US" sz="2200" dirty="0" smtClean="0"/>
              <a:t>Excessive overtime (late calls)</a:t>
            </a:r>
          </a:p>
          <a:p>
            <a:pPr>
              <a:defRPr/>
            </a:pPr>
            <a:endParaRPr lang="en-US" sz="1100" dirty="0" smtClean="0"/>
          </a:p>
          <a:p>
            <a:pPr>
              <a:defRPr/>
            </a:pPr>
            <a:r>
              <a:rPr lang="en-US" sz="2200" dirty="0" smtClean="0"/>
              <a:t>Frequent rotating shifts</a:t>
            </a:r>
          </a:p>
          <a:p>
            <a:pPr>
              <a:defRPr/>
            </a:pPr>
            <a:endParaRPr lang="en-US" sz="1100" dirty="0" smtClean="0"/>
          </a:p>
          <a:p>
            <a:pPr>
              <a:defRPr/>
            </a:pPr>
            <a:r>
              <a:rPr lang="en-US" sz="2200" dirty="0" smtClean="0"/>
              <a:t>Regular changes in duties</a:t>
            </a:r>
          </a:p>
          <a:p>
            <a:pPr>
              <a:defRPr/>
            </a:pPr>
            <a:endParaRPr lang="en-US" sz="1100" dirty="0" smtClean="0"/>
          </a:p>
          <a:p>
            <a:pPr>
              <a:defRPr/>
            </a:pPr>
            <a:r>
              <a:rPr lang="en-US" sz="2200" dirty="0" smtClean="0"/>
              <a:t>Constant exposure to suffering</a:t>
            </a:r>
          </a:p>
          <a:p>
            <a:pPr>
              <a:defRPr/>
            </a:pPr>
            <a:endParaRPr lang="en-US" sz="1100" dirty="0" smtClean="0"/>
          </a:p>
          <a:p>
            <a:pPr>
              <a:defRPr/>
            </a:pPr>
            <a:r>
              <a:rPr lang="en-US" sz="2200" dirty="0" smtClean="0"/>
              <a:t>Constant exposure to death</a:t>
            </a:r>
          </a:p>
          <a:p>
            <a:pPr>
              <a:defRPr/>
            </a:pPr>
            <a:endParaRPr lang="en-US" sz="1100" dirty="0" smtClean="0"/>
          </a:p>
          <a:p>
            <a:pPr>
              <a:defRPr/>
            </a:pPr>
            <a:r>
              <a:rPr lang="en-US" sz="2200" dirty="0" smtClean="0"/>
              <a:t>Threats to their safety or health</a:t>
            </a:r>
          </a:p>
          <a:p>
            <a:pPr>
              <a:defRPr/>
            </a:pPr>
            <a:endParaRPr lang="en-US" sz="1100" dirty="0" smtClean="0"/>
          </a:p>
          <a:p>
            <a:pPr>
              <a:defRPr/>
            </a:pPr>
            <a:r>
              <a:rPr lang="en-US" sz="2200" dirty="0" smtClean="0"/>
              <a:t>Lack of manpower</a:t>
            </a:r>
          </a:p>
          <a:p>
            <a:pPr>
              <a:defRPr/>
            </a:pPr>
            <a:endParaRPr lang="en-US" sz="2400" dirty="0" smtClean="0"/>
          </a:p>
          <a:p>
            <a:pPr>
              <a:defRPr/>
            </a:pPr>
            <a:endParaRPr lang="en-US" sz="2400" dirty="0" smtClean="0"/>
          </a:p>
          <a:p>
            <a:pPr>
              <a:defRPr/>
            </a:pPr>
            <a:endParaRPr lang="en-US" sz="2400" dirty="0"/>
          </a:p>
        </p:txBody>
      </p:sp>
      <p:sp>
        <p:nvSpPr>
          <p:cNvPr id="6" name="Content Placeholder 5"/>
          <p:cNvSpPr>
            <a:spLocks noGrp="1"/>
          </p:cNvSpPr>
          <p:nvPr>
            <p:ph sz="half" idx="2"/>
          </p:nvPr>
        </p:nvSpPr>
        <p:spPr>
          <a:xfrm>
            <a:off x="4648200" y="1219200"/>
            <a:ext cx="4495800" cy="5638800"/>
          </a:xfrm>
        </p:spPr>
        <p:txBody>
          <a:bodyPr>
            <a:noAutofit/>
          </a:bodyPr>
          <a:lstStyle/>
          <a:p>
            <a:pPr>
              <a:defRPr/>
            </a:pPr>
            <a:r>
              <a:rPr lang="en-US" sz="2200" dirty="0" smtClean="0"/>
              <a:t>Controlling emotions while being provoked</a:t>
            </a:r>
          </a:p>
          <a:p>
            <a:pPr>
              <a:defRPr/>
            </a:pPr>
            <a:endParaRPr lang="en-US" sz="1100" dirty="0" smtClean="0"/>
          </a:p>
          <a:p>
            <a:pPr>
              <a:defRPr/>
            </a:pPr>
            <a:r>
              <a:rPr lang="en-US" sz="2200" dirty="0" smtClean="0"/>
              <a:t>Inconclusive nature of police work</a:t>
            </a:r>
          </a:p>
          <a:p>
            <a:pPr>
              <a:defRPr/>
            </a:pPr>
            <a:endParaRPr lang="en-US" sz="1100" dirty="0" smtClean="0"/>
          </a:p>
          <a:p>
            <a:pPr>
              <a:defRPr/>
            </a:pPr>
            <a:r>
              <a:rPr lang="en-US" sz="2200" dirty="0" smtClean="0"/>
              <a:t>Quick alternating pace of police work</a:t>
            </a:r>
          </a:p>
          <a:p>
            <a:pPr>
              <a:defRPr/>
            </a:pPr>
            <a:endParaRPr lang="en-US" sz="1100" dirty="0" smtClean="0"/>
          </a:p>
          <a:p>
            <a:pPr>
              <a:defRPr/>
            </a:pPr>
            <a:r>
              <a:rPr lang="en-US" sz="2200" dirty="0" smtClean="0"/>
              <a:t>Responsibility of using a weapon</a:t>
            </a:r>
          </a:p>
          <a:p>
            <a:pPr>
              <a:defRPr/>
            </a:pPr>
            <a:endParaRPr lang="en-US" sz="1100" dirty="0" smtClean="0"/>
          </a:p>
          <a:p>
            <a:pPr>
              <a:defRPr/>
            </a:pPr>
            <a:r>
              <a:rPr lang="en-US" sz="2200" dirty="0" smtClean="0"/>
              <a:t>Inactivity/boredom</a:t>
            </a:r>
          </a:p>
          <a:p>
            <a:pPr>
              <a:defRPr/>
            </a:pPr>
            <a:endParaRPr lang="en-US" sz="1100" dirty="0" smtClean="0"/>
          </a:p>
          <a:p>
            <a:pPr>
              <a:defRPr/>
            </a:pPr>
            <a:r>
              <a:rPr lang="en-US" sz="2200" dirty="0" smtClean="0"/>
              <a:t>Negative attitude toward police</a:t>
            </a:r>
          </a:p>
          <a:p>
            <a:pPr>
              <a:buNone/>
              <a:defRPr/>
            </a:pPr>
            <a:endParaRPr lang="en-US" sz="1100" dirty="0" smtClean="0"/>
          </a:p>
          <a:p>
            <a:pPr>
              <a:defRPr/>
            </a:pPr>
            <a:r>
              <a:rPr lang="en-US" sz="2200" dirty="0" smtClean="0"/>
              <a:t>Lack of recognition</a:t>
            </a:r>
          </a:p>
          <a:p>
            <a:endParaRPr lang="en-US" sz="2200" dirty="0"/>
          </a:p>
        </p:txBody>
      </p:sp>
      <p:sp>
        <p:nvSpPr>
          <p:cNvPr id="5" name="Content Placeholder 2"/>
          <p:cNvSpPr txBox="1">
            <a:spLocks/>
          </p:cNvSpPr>
          <p:nvPr/>
        </p:nvSpPr>
        <p:spPr bwMode="auto">
          <a:xfrm>
            <a:off x="4648200" y="1154113"/>
            <a:ext cx="43434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defRPr/>
            </a:pPr>
            <a:endParaRPr lang="en-US" sz="2400" kern="0" dirty="0" smtClean="0">
              <a:effectLst/>
            </a:endParaRPr>
          </a:p>
          <a:p>
            <a:pPr>
              <a:defRPr/>
            </a:pPr>
            <a:endParaRPr lang="en-US" sz="2400" kern="0" dirty="0" smtClean="0"/>
          </a:p>
          <a:p>
            <a:pPr>
              <a:defRPr/>
            </a:pPr>
            <a:endParaRPr lang="en-US" kern="0" dirty="0"/>
          </a:p>
        </p:txBody>
      </p:sp>
    </p:spTree>
    <p:extLst>
      <p:ext uri="{BB962C8B-B14F-4D97-AF65-F5344CB8AC3E}">
        <p14:creationId xmlns:p14="http://schemas.microsoft.com/office/powerpoint/2010/main" xmlns="" val="25931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Police Officer Stressors:</a:t>
            </a:r>
            <a:endParaRPr lang="en-US" dirty="0"/>
          </a:p>
        </p:txBody>
      </p:sp>
      <p:sp>
        <p:nvSpPr>
          <p:cNvPr id="4" name="Content Placeholder 3"/>
          <p:cNvSpPr>
            <a:spLocks noGrp="1"/>
          </p:cNvSpPr>
          <p:nvPr>
            <p:ph sz="half" idx="1"/>
          </p:nvPr>
        </p:nvSpPr>
        <p:spPr/>
        <p:txBody>
          <a:bodyPr>
            <a:normAutofit lnSpcReduction="10000"/>
          </a:bodyPr>
          <a:lstStyle/>
          <a:p>
            <a:pPr>
              <a:defRPr/>
            </a:pPr>
            <a:r>
              <a:rPr lang="en-US" sz="2400" kern="0" dirty="0" smtClean="0"/>
              <a:t>Impending discipline</a:t>
            </a:r>
          </a:p>
          <a:p>
            <a:pPr>
              <a:spcBef>
                <a:spcPts val="0"/>
              </a:spcBef>
              <a:defRPr/>
            </a:pPr>
            <a:endParaRPr lang="en-US" sz="1200" kern="0" dirty="0" smtClean="0"/>
          </a:p>
          <a:p>
            <a:pPr>
              <a:defRPr/>
            </a:pPr>
            <a:r>
              <a:rPr lang="en-US" sz="2400" kern="0" dirty="0" smtClean="0"/>
              <a:t>Favoritism</a:t>
            </a:r>
          </a:p>
          <a:p>
            <a:pPr>
              <a:defRPr/>
            </a:pPr>
            <a:endParaRPr lang="en-US" sz="1200" kern="0" dirty="0" smtClean="0"/>
          </a:p>
          <a:p>
            <a:pPr>
              <a:defRPr/>
            </a:pPr>
            <a:r>
              <a:rPr lang="en-US" sz="2400" kern="0" dirty="0" smtClean="0"/>
              <a:t>Promotions/lack of</a:t>
            </a:r>
          </a:p>
          <a:p>
            <a:pPr>
              <a:defRPr/>
            </a:pPr>
            <a:endParaRPr lang="en-US" sz="1200" kern="0" dirty="0" smtClean="0"/>
          </a:p>
          <a:p>
            <a:pPr>
              <a:defRPr/>
            </a:pPr>
            <a:r>
              <a:rPr lang="en-US" sz="2400" kern="0" dirty="0" smtClean="0"/>
              <a:t>Salary / No raises</a:t>
            </a:r>
          </a:p>
          <a:p>
            <a:pPr>
              <a:defRPr/>
            </a:pPr>
            <a:endParaRPr lang="en-US" sz="1200" kern="0" dirty="0" smtClean="0"/>
          </a:p>
          <a:p>
            <a:pPr>
              <a:defRPr/>
            </a:pPr>
            <a:r>
              <a:rPr lang="en-US" sz="2400" kern="0" dirty="0" smtClean="0"/>
              <a:t>Fellow officers not doing their part</a:t>
            </a:r>
          </a:p>
          <a:p>
            <a:pPr>
              <a:defRPr/>
            </a:pPr>
            <a:endParaRPr lang="en-US" sz="1200" kern="0" dirty="0" smtClean="0"/>
          </a:p>
          <a:p>
            <a:pPr>
              <a:defRPr/>
            </a:pPr>
            <a:r>
              <a:rPr lang="en-US" sz="2400" kern="0" dirty="0" smtClean="0"/>
              <a:t>Court leniency</a:t>
            </a:r>
          </a:p>
          <a:p>
            <a:pPr>
              <a:defRPr/>
            </a:pPr>
            <a:endParaRPr lang="en-US" sz="1200" kern="0" dirty="0" smtClean="0"/>
          </a:p>
          <a:p>
            <a:pPr>
              <a:defRPr/>
            </a:pPr>
            <a:r>
              <a:rPr lang="en-US" sz="2400" kern="0" dirty="0" smtClean="0"/>
              <a:t>Politics</a:t>
            </a:r>
          </a:p>
          <a:p>
            <a:endParaRPr lang="en-US" dirty="0"/>
          </a:p>
        </p:txBody>
      </p:sp>
      <p:sp>
        <p:nvSpPr>
          <p:cNvPr id="5" name="Content Placeholder 4"/>
          <p:cNvSpPr>
            <a:spLocks noGrp="1"/>
          </p:cNvSpPr>
          <p:nvPr>
            <p:ph sz="half" idx="2"/>
          </p:nvPr>
        </p:nvSpPr>
        <p:spPr>
          <a:xfrm>
            <a:off x="4648200" y="1600200"/>
            <a:ext cx="4038600" cy="4724400"/>
          </a:xfrm>
        </p:spPr>
        <p:txBody>
          <a:bodyPr>
            <a:normAutofit lnSpcReduction="10000"/>
          </a:bodyPr>
          <a:lstStyle/>
          <a:p>
            <a:pPr>
              <a:defRPr/>
            </a:pPr>
            <a:r>
              <a:rPr lang="en-US" sz="2400" kern="0" dirty="0" smtClean="0"/>
              <a:t>“Life’s not fair.”</a:t>
            </a:r>
          </a:p>
          <a:p>
            <a:pPr>
              <a:defRPr/>
            </a:pPr>
            <a:endParaRPr lang="en-US" sz="1200" kern="0" dirty="0" smtClean="0"/>
          </a:p>
          <a:p>
            <a:pPr>
              <a:defRPr/>
            </a:pPr>
            <a:r>
              <a:rPr lang="en-US" sz="2400" kern="0" dirty="0" smtClean="0"/>
              <a:t>Co-worker conflicts</a:t>
            </a:r>
          </a:p>
          <a:p>
            <a:pPr>
              <a:defRPr/>
            </a:pPr>
            <a:endParaRPr lang="en-US" sz="1200" kern="0" dirty="0" smtClean="0"/>
          </a:p>
          <a:p>
            <a:pPr>
              <a:defRPr/>
            </a:pPr>
            <a:r>
              <a:rPr lang="en-US" sz="2400" kern="0" dirty="0" smtClean="0"/>
              <a:t>Paperwork</a:t>
            </a:r>
          </a:p>
          <a:p>
            <a:pPr>
              <a:defRPr/>
            </a:pPr>
            <a:endParaRPr lang="en-US" sz="1200" kern="0" dirty="0" smtClean="0"/>
          </a:p>
          <a:p>
            <a:pPr>
              <a:defRPr/>
            </a:pPr>
            <a:r>
              <a:rPr lang="en-US" sz="2400" kern="0" dirty="0" smtClean="0"/>
              <a:t>Big Brother watching</a:t>
            </a:r>
          </a:p>
          <a:p>
            <a:pPr>
              <a:defRPr/>
            </a:pPr>
            <a:endParaRPr lang="en-US" sz="1200" kern="0" dirty="0" smtClean="0"/>
          </a:p>
          <a:p>
            <a:pPr>
              <a:defRPr/>
            </a:pPr>
            <a:r>
              <a:rPr lang="en-US" sz="2400" kern="0" dirty="0" smtClean="0"/>
              <a:t>Lack of family time</a:t>
            </a:r>
          </a:p>
          <a:p>
            <a:pPr>
              <a:defRPr/>
            </a:pPr>
            <a:endParaRPr lang="en-US" sz="1200" kern="0" dirty="0" smtClean="0"/>
          </a:p>
          <a:p>
            <a:pPr>
              <a:defRPr/>
            </a:pPr>
            <a:r>
              <a:rPr lang="en-US" sz="2400" kern="0" dirty="0" smtClean="0"/>
              <a:t>Personal health problems</a:t>
            </a:r>
          </a:p>
          <a:p>
            <a:pPr>
              <a:defRPr/>
            </a:pPr>
            <a:endParaRPr lang="en-US" sz="1200" kern="0" dirty="0" smtClean="0"/>
          </a:p>
          <a:p>
            <a:pPr>
              <a:defRPr/>
            </a:pPr>
            <a:r>
              <a:rPr lang="en-US" sz="2400" kern="0" dirty="0" smtClean="0"/>
              <a:t>Secondary</a:t>
            </a:r>
          </a:p>
          <a:p>
            <a:pPr>
              <a:defRPr/>
            </a:pPr>
            <a:endParaRPr lang="en-US" sz="1300" kern="0" dirty="0" smtClean="0"/>
          </a:p>
          <a:p>
            <a:pPr>
              <a:defRPr/>
            </a:pPr>
            <a:r>
              <a:rPr lang="en-US" sz="2400" kern="0" dirty="0" smtClean="0"/>
              <a:t>Financial problems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Startling Statistics:</a:t>
            </a:r>
            <a:endParaRPr lang="en-US" dirty="0"/>
          </a:p>
        </p:txBody>
      </p:sp>
      <p:sp>
        <p:nvSpPr>
          <p:cNvPr id="3" name="Content Placeholder 2"/>
          <p:cNvSpPr>
            <a:spLocks noGrp="1"/>
          </p:cNvSpPr>
          <p:nvPr>
            <p:ph idx="1"/>
          </p:nvPr>
        </p:nvSpPr>
        <p:spPr/>
        <p:txBody>
          <a:bodyPr/>
          <a:lstStyle/>
          <a:p>
            <a:pPr>
              <a:defRPr/>
            </a:pPr>
            <a:r>
              <a:rPr lang="en-US" sz="2400" dirty="0" smtClean="0"/>
              <a:t>17 out of 1000 police officers in the U.S. complete suicide</a:t>
            </a:r>
          </a:p>
          <a:p>
            <a:pPr>
              <a:defRPr/>
            </a:pPr>
            <a:r>
              <a:rPr lang="en-US" sz="2400" dirty="0" smtClean="0"/>
              <a:t>60-70% of police marriages end in divorce</a:t>
            </a:r>
          </a:p>
          <a:p>
            <a:pPr>
              <a:defRPr/>
            </a:pPr>
            <a:r>
              <a:rPr lang="en-US" sz="2400" dirty="0" smtClean="0"/>
              <a:t>40% of police families experience domestic violence</a:t>
            </a:r>
          </a:p>
          <a:p>
            <a:pPr>
              <a:defRPr/>
            </a:pPr>
            <a:r>
              <a:rPr lang="en-US" sz="2400" dirty="0" smtClean="0"/>
              <a:t>72% of female officers &amp; 43% of male officers had high cholesterol levels</a:t>
            </a:r>
          </a:p>
          <a:p>
            <a:pPr>
              <a:defRPr/>
            </a:pPr>
            <a:r>
              <a:rPr lang="en-US" sz="2400" dirty="0" smtClean="0"/>
              <a:t>23% of male &amp; 25% of female officers reported more suicidal thoughts than the general population (13.5%)</a:t>
            </a:r>
          </a:p>
          <a:p>
            <a:pPr>
              <a:defRPr/>
            </a:pPr>
            <a:r>
              <a:rPr lang="en-US" sz="2400" dirty="0" smtClean="0"/>
              <a:t>40% of officers studied had at least one sleep disorder</a:t>
            </a:r>
          </a:p>
          <a:p>
            <a:pPr>
              <a:defRPr/>
            </a:pPr>
            <a:r>
              <a:rPr lang="en-US" sz="2400" dirty="0" smtClean="0"/>
              <a:t>Most common sleep disorder among police: </a:t>
            </a:r>
          </a:p>
          <a:p>
            <a:pPr marL="0" indent="0">
              <a:buNone/>
              <a:defRPr/>
            </a:pPr>
            <a:r>
              <a:rPr lang="en-US" sz="2400" dirty="0" smtClean="0"/>
              <a:t>	Sleep Apnea (1/3 of officers studied were affected)</a:t>
            </a:r>
          </a:p>
          <a:p>
            <a:pPr>
              <a:defRPr/>
            </a:pPr>
            <a:endParaRPr lang="en-US" dirty="0"/>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ltLang="en-US" dirty="0"/>
              <a:t>e4Health 800-227-2195</a:t>
            </a:r>
          </a:p>
        </p:txBody>
      </p:sp>
    </p:spTree>
    <p:extLst>
      <p:ext uri="{BB962C8B-B14F-4D97-AF65-F5344CB8AC3E}">
        <p14:creationId xmlns:p14="http://schemas.microsoft.com/office/powerpoint/2010/main" xmlns="" val="1040515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t>Law Enforcement Suicide</a:t>
            </a:r>
            <a:endParaRPr lang="en-US" sz="5400"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b="0" dirty="0" smtClean="0"/>
              <a:t>John Violanti, Ph.D. </a:t>
            </a:r>
          </a:p>
        </p:txBody>
      </p:sp>
      <p:sp>
        <p:nvSpPr>
          <p:cNvPr id="84995" name="Rectangle 3"/>
          <p:cNvSpPr>
            <a:spLocks noGrp="1" noChangeArrowheads="1"/>
          </p:cNvSpPr>
          <p:nvPr>
            <p:ph idx="1"/>
          </p:nvPr>
        </p:nvSpPr>
        <p:spPr/>
        <p:txBody>
          <a:bodyPr>
            <a:normAutofit/>
          </a:bodyPr>
          <a:lstStyle/>
          <a:p>
            <a:r>
              <a:rPr lang="en-US" sz="2400" dirty="0">
                <a:latin typeface="+mj-lt"/>
              </a:rPr>
              <a:t>Research through the University of Buffalo indicates the rate  of suicide for law enforcement is 17-21 per </a:t>
            </a:r>
            <a:r>
              <a:rPr lang="en-US" sz="2400" dirty="0" smtClean="0">
                <a:latin typeface="+mj-lt"/>
              </a:rPr>
              <a:t>100,000</a:t>
            </a:r>
          </a:p>
          <a:p>
            <a:endParaRPr lang="en-US" sz="2400" dirty="0">
              <a:latin typeface="+mj-lt"/>
            </a:endParaRPr>
          </a:p>
          <a:p>
            <a:r>
              <a:rPr lang="en-US" sz="2400" dirty="0">
                <a:latin typeface="+mj-lt"/>
              </a:rPr>
              <a:t>Los Angeles County Sheriff  puts the law enforcement rate at 18 per </a:t>
            </a:r>
            <a:r>
              <a:rPr lang="en-US" sz="2400" dirty="0" smtClean="0">
                <a:latin typeface="+mj-lt"/>
              </a:rPr>
              <a:t>100,000</a:t>
            </a:r>
          </a:p>
          <a:p>
            <a:endParaRPr lang="en-US" sz="2400" dirty="0">
              <a:latin typeface="+mj-lt"/>
            </a:endParaRPr>
          </a:p>
          <a:p>
            <a:r>
              <a:rPr lang="en-US" sz="2400" dirty="0">
                <a:latin typeface="+mj-lt"/>
              </a:rPr>
              <a:t>In comparison, the civilian rate is  approximately 11-12 per 100,000</a:t>
            </a:r>
          </a:p>
          <a:p>
            <a:pPr>
              <a:buNone/>
            </a:pPr>
            <a:r>
              <a:rPr lang="en-US" dirty="0"/>
              <a:t>	</a:t>
            </a:r>
            <a:r>
              <a:rPr lang="en-US" dirty="0" smtClean="0"/>
              <a:t>	</a:t>
            </a:r>
            <a:endParaRPr lang="en-US" sz="2200" dirty="0" smtClean="0">
              <a:latin typeface="+mj-lt"/>
            </a:endParaRPr>
          </a:p>
          <a:p>
            <a:pPr>
              <a:buNone/>
            </a:pPr>
            <a:r>
              <a:rPr lang="en-US" sz="2200" dirty="0" smtClean="0">
                <a:latin typeface="+mj-lt"/>
              </a:rPr>
              <a:t>	</a:t>
            </a:r>
            <a:r>
              <a:rPr lang="en-US" sz="2200" dirty="0">
                <a:latin typeface="+mj-lt"/>
              </a:rPr>
              <a:t> </a:t>
            </a:r>
            <a:r>
              <a:rPr lang="en-US" sz="2200" dirty="0" smtClean="0">
                <a:latin typeface="+mj-lt"/>
              </a:rPr>
              <a:t>		    </a:t>
            </a:r>
            <a:r>
              <a:rPr lang="en-US" sz="2000" dirty="0" smtClean="0">
                <a:latin typeface="+mj-lt"/>
              </a:rPr>
              <a:t>The </a:t>
            </a:r>
            <a:r>
              <a:rPr lang="en-US" sz="2000" dirty="0">
                <a:latin typeface="+mj-lt"/>
              </a:rPr>
              <a:t>Los Angeles County Sheriff’s Department</a:t>
            </a:r>
            <a:endParaRPr lang="en-US" sz="2000" dirty="0" smtClean="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3021</Words>
  <Application>Microsoft Office PowerPoint</Application>
  <PresentationFormat>On-screen Show (4:3)</PresentationFormat>
  <Paragraphs>576</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Officer Wellness  </vt:lpstr>
      <vt:lpstr>Slide 2</vt:lpstr>
      <vt:lpstr>Signs of Stress </vt:lpstr>
      <vt:lpstr>Signs of Stress </vt:lpstr>
      <vt:lpstr>Common Police Officer Stressors:</vt:lpstr>
      <vt:lpstr>Common Police Officer Stressors:</vt:lpstr>
      <vt:lpstr>Startling Statistics:</vt:lpstr>
      <vt:lpstr>Law Enforcement Suicide</vt:lpstr>
      <vt:lpstr>John Violanti, Ph.D. </vt:lpstr>
      <vt:lpstr>Factors in Law Enforcement Suicide </vt:lpstr>
      <vt:lpstr>Law Enforcement Culture </vt:lpstr>
      <vt:lpstr>Culture</vt:lpstr>
      <vt:lpstr>HYPERVIGILANCE </vt:lpstr>
      <vt:lpstr>HYPERVIGILANCE </vt:lpstr>
      <vt:lpstr>Culture</vt:lpstr>
      <vt:lpstr>Indicators Than an Officer May Be Experiencing Stress or Having Thoughts of Suicide </vt:lpstr>
      <vt:lpstr>Signs</vt:lpstr>
      <vt:lpstr>Situational Precipitators</vt:lpstr>
      <vt:lpstr>Direct Verbal Clues</vt:lpstr>
      <vt:lpstr>Indirect or “Coded” Clues</vt:lpstr>
      <vt:lpstr>Behavioral Clues</vt:lpstr>
      <vt:lpstr>Don’t Ignore These Behaviors </vt:lpstr>
      <vt:lpstr>Suicide Clues and Warning Signs</vt:lpstr>
      <vt:lpstr>Leaders, Supervisors, and Managers</vt:lpstr>
      <vt:lpstr>Leaders, Supervisors, and Managers</vt:lpstr>
      <vt:lpstr>Leaders, Supervisors, and Managers</vt:lpstr>
      <vt:lpstr>“Officer Wellness” must be a priority at all levels of an organization (Commissioned and Civilian) </vt:lpstr>
      <vt:lpstr>Employee Wellness (Chaplains)</vt:lpstr>
      <vt:lpstr>Employee Wellness (On Duty / Off Duty Handout and Educate Supervisors)</vt:lpstr>
      <vt:lpstr>Employee Wellness (Post Action Discussion / CISM)</vt:lpstr>
      <vt:lpstr>Post Action Discussion / CISM (The Questionnaire) </vt:lpstr>
      <vt:lpstr>Post Action Discussion / CISM (The Questionnaire) </vt:lpstr>
      <vt:lpstr>Post Action Discussion / CISM (The Questionnaire) </vt:lpstr>
      <vt:lpstr>Post Action Discussion / CISM (The Questionnaire) </vt:lpstr>
      <vt:lpstr>Post Action Discussion / CISM (The Questionnaire) </vt:lpstr>
      <vt:lpstr>Employee Wellness  Employee Assistance Program</vt:lpstr>
      <vt:lpstr>Family Event St. Louis City Museum</vt:lpstr>
      <vt:lpstr>Slide 38</vt:lpstr>
      <vt:lpstr>Slide 39</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pd3126</dc:creator>
  <cp:lastModifiedBy>pd3126</cp:lastModifiedBy>
  <cp:revision>109</cp:revision>
  <dcterms:created xsi:type="dcterms:W3CDTF">2016-01-09T18:15:06Z</dcterms:created>
  <dcterms:modified xsi:type="dcterms:W3CDTF">2016-10-14T18:56:46Z</dcterms:modified>
</cp:coreProperties>
</file>