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79"/>
  </p:notesMasterIdLst>
  <p:handoutMasterIdLst>
    <p:handoutMasterId r:id="rId80"/>
  </p:handoutMasterIdLst>
  <p:sldIdLst>
    <p:sldId id="273" r:id="rId2"/>
    <p:sldId id="274" r:id="rId3"/>
    <p:sldId id="275" r:id="rId4"/>
    <p:sldId id="276" r:id="rId5"/>
    <p:sldId id="283" r:id="rId6"/>
    <p:sldId id="280" r:id="rId7"/>
    <p:sldId id="367" r:id="rId8"/>
    <p:sldId id="368" r:id="rId9"/>
    <p:sldId id="369" r:id="rId10"/>
    <p:sldId id="370" r:id="rId11"/>
    <p:sldId id="371" r:id="rId12"/>
    <p:sldId id="372" r:id="rId13"/>
    <p:sldId id="373" r:id="rId14"/>
    <p:sldId id="374" r:id="rId15"/>
    <p:sldId id="375" r:id="rId16"/>
    <p:sldId id="296" r:id="rId17"/>
    <p:sldId id="297" r:id="rId18"/>
    <p:sldId id="358" r:id="rId19"/>
    <p:sldId id="359" r:id="rId20"/>
    <p:sldId id="360" r:id="rId21"/>
    <p:sldId id="361" r:id="rId22"/>
    <p:sldId id="278" r:id="rId23"/>
    <p:sldId id="362" r:id="rId24"/>
    <p:sldId id="363" r:id="rId25"/>
    <p:sldId id="287" r:id="rId26"/>
    <p:sldId id="288" r:id="rId27"/>
    <p:sldId id="289" r:id="rId28"/>
    <p:sldId id="295" r:id="rId29"/>
    <p:sldId id="277" r:id="rId30"/>
    <p:sldId id="298" r:id="rId31"/>
    <p:sldId id="299" r:id="rId32"/>
    <p:sldId id="300" r:id="rId33"/>
    <p:sldId id="305" r:id="rId34"/>
    <p:sldId id="294" r:id="rId35"/>
    <p:sldId id="306" r:id="rId36"/>
    <p:sldId id="310" r:id="rId37"/>
    <p:sldId id="312" r:id="rId38"/>
    <p:sldId id="313" r:id="rId39"/>
    <p:sldId id="314" r:id="rId40"/>
    <p:sldId id="315" r:id="rId41"/>
    <p:sldId id="364" r:id="rId42"/>
    <p:sldId id="366" r:id="rId43"/>
    <p:sldId id="284" r:id="rId44"/>
    <p:sldId id="285" r:id="rId45"/>
    <p:sldId id="304" r:id="rId46"/>
    <p:sldId id="308" r:id="rId47"/>
    <p:sldId id="316" r:id="rId48"/>
    <p:sldId id="317" r:id="rId49"/>
    <p:sldId id="318" r:id="rId50"/>
    <p:sldId id="319" r:id="rId51"/>
    <p:sldId id="325" r:id="rId52"/>
    <p:sldId id="327" r:id="rId53"/>
    <p:sldId id="354" r:id="rId54"/>
    <p:sldId id="355" r:id="rId55"/>
    <p:sldId id="328" r:id="rId56"/>
    <p:sldId id="329" r:id="rId57"/>
    <p:sldId id="330" r:id="rId58"/>
    <p:sldId id="332" r:id="rId59"/>
    <p:sldId id="333" r:id="rId60"/>
    <p:sldId id="334" r:id="rId61"/>
    <p:sldId id="335" r:id="rId62"/>
    <p:sldId id="336" r:id="rId63"/>
    <p:sldId id="337" r:id="rId64"/>
    <p:sldId id="338" r:id="rId65"/>
    <p:sldId id="341" r:id="rId66"/>
    <p:sldId id="342" r:id="rId67"/>
    <p:sldId id="376" r:id="rId68"/>
    <p:sldId id="377" r:id="rId69"/>
    <p:sldId id="356" r:id="rId70"/>
    <p:sldId id="357" r:id="rId71"/>
    <p:sldId id="378" r:id="rId72"/>
    <p:sldId id="344" r:id="rId73"/>
    <p:sldId id="345" r:id="rId74"/>
    <p:sldId id="346" r:id="rId75"/>
    <p:sldId id="347" r:id="rId76"/>
    <p:sldId id="348" r:id="rId77"/>
    <p:sldId id="349"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199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A3B8ACB-5F0A-4A95-A702-A14744532EC0}" type="datetimeFigureOut">
              <a:rPr lang="en-US" smtClean="0"/>
              <a:pPr/>
              <a:t>7/27/2017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C714B6D-E850-4234-84AF-EFCC1DD7C0CA}" type="slidenum">
              <a:rPr lang="en-US" smtClean="0"/>
              <a:pPr/>
              <a:t>‹#›</a:t>
            </a:fld>
            <a:endParaRPr lang="en-US" dirty="0"/>
          </a:p>
        </p:txBody>
      </p:sp>
    </p:spTree>
    <p:extLst>
      <p:ext uri="{BB962C8B-B14F-4D97-AF65-F5344CB8AC3E}">
        <p14:creationId xmlns:p14="http://schemas.microsoft.com/office/powerpoint/2010/main" val="3967757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FF274C6-85CB-4859-90F7-0D660F2BCEB0}" type="datetimeFigureOut">
              <a:rPr lang="en-US" smtClean="0"/>
              <a:pPr/>
              <a:t>7/27/2017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A69E9B1-4BF4-45F8-AAB8-0338141E0D4D}" type="slidenum">
              <a:rPr lang="en-US" smtClean="0"/>
              <a:pPr/>
              <a:t>‹#›</a:t>
            </a:fld>
            <a:endParaRPr lang="en-US" dirty="0"/>
          </a:p>
        </p:txBody>
      </p:sp>
    </p:spTree>
    <p:extLst>
      <p:ext uri="{BB962C8B-B14F-4D97-AF65-F5344CB8AC3E}">
        <p14:creationId xmlns:p14="http://schemas.microsoft.com/office/powerpoint/2010/main" val="3806972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69E9B1-4BF4-45F8-AAB8-0338141E0D4D}"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1434B3-7D8E-46E1-9123-A1113F957CE1}" type="slidenum">
              <a:rPr lang="en-US"/>
              <a:pPr/>
              <a:t>10</a:t>
            </a:fld>
            <a:endParaRPr lang="en-US" dirty="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xfrm>
            <a:off x="934722" y="4415792"/>
            <a:ext cx="5140960" cy="4183380"/>
          </a:xfrm>
        </p:spPr>
        <p:txBody>
          <a:bodyPr/>
          <a:lstStyle/>
          <a:p>
            <a:endParaRPr lang="en-US" dirty="0"/>
          </a:p>
        </p:txBody>
      </p:sp>
    </p:spTree>
    <p:extLst>
      <p:ext uri="{BB962C8B-B14F-4D97-AF65-F5344CB8AC3E}">
        <p14:creationId xmlns:p14="http://schemas.microsoft.com/office/powerpoint/2010/main" val="224850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DE80A6-E092-4666-ACF8-BEBA46868E56}" type="slidenum">
              <a:rPr lang="en-US"/>
              <a:pPr/>
              <a:t>11</a:t>
            </a:fld>
            <a:endParaRPr lang="en-US" dirty="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xfrm>
            <a:off x="934722" y="4415792"/>
            <a:ext cx="5140960" cy="4183380"/>
          </a:xfrm>
        </p:spPr>
        <p:txBody>
          <a:bodyPr>
            <a:normAutofit/>
          </a:bodyPr>
          <a:lstStyle/>
          <a:p>
            <a:r>
              <a:rPr lang="en-US" sz="1800" dirty="0" smtClean="0"/>
              <a:t>Substantive Demands:  money, escape, political/social change.</a:t>
            </a:r>
          </a:p>
          <a:p>
            <a:endParaRPr lang="en-US" sz="1800" dirty="0" smtClean="0"/>
          </a:p>
          <a:p>
            <a:r>
              <a:rPr lang="en-US" sz="1800" dirty="0" smtClean="0"/>
              <a:t>Hostage situations present greater opportunity for police to control the incident and influence the subject’s behavior.</a:t>
            </a:r>
          </a:p>
          <a:p>
            <a:endParaRPr lang="en-US" sz="1800" dirty="0" smtClean="0"/>
          </a:p>
          <a:p>
            <a:r>
              <a:rPr lang="en-US" sz="1800" dirty="0" smtClean="0"/>
              <a:t>High profile containment is often useful</a:t>
            </a:r>
          </a:p>
          <a:p>
            <a:endParaRPr lang="en-US" sz="1800" dirty="0" smtClean="0"/>
          </a:p>
          <a:p>
            <a:r>
              <a:rPr lang="en-US" sz="1800" b="1" dirty="0" smtClean="0"/>
              <a:t>Ask when the two most dangerous times are during a hostage situation?</a:t>
            </a:r>
          </a:p>
          <a:p>
            <a:pPr>
              <a:buFont typeface="Arial" pitchFamily="34" charset="0"/>
              <a:buChar char="•"/>
            </a:pPr>
            <a:r>
              <a:rPr lang="en-US" sz="1800" dirty="0" smtClean="0"/>
              <a:t>Initial siege</a:t>
            </a:r>
          </a:p>
          <a:p>
            <a:pPr>
              <a:buFont typeface="Arial" pitchFamily="34" charset="0"/>
              <a:buChar char="•"/>
            </a:pPr>
            <a:r>
              <a:rPr lang="en-US" sz="1800" dirty="0" smtClean="0"/>
              <a:t>Assault by law enforcement</a:t>
            </a:r>
            <a:endParaRPr lang="en-US" sz="1800" dirty="0"/>
          </a:p>
        </p:txBody>
      </p:sp>
    </p:spTree>
    <p:extLst>
      <p:ext uri="{BB962C8B-B14F-4D97-AF65-F5344CB8AC3E}">
        <p14:creationId xmlns:p14="http://schemas.microsoft.com/office/powerpoint/2010/main" val="336802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3EB1F9-EBA0-4FBF-BCE0-613A4293BCB5}" type="slidenum">
              <a:rPr lang="en-US"/>
              <a:pPr/>
              <a:t>12</a:t>
            </a:fld>
            <a:endParaRPr lang="en-US" dirty="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xfrm>
            <a:off x="934722" y="4415792"/>
            <a:ext cx="5140960" cy="4183380"/>
          </a:xfrm>
        </p:spPr>
        <p:txBody>
          <a:bodyPr>
            <a:normAutofit lnSpcReduction="10000"/>
          </a:bodyPr>
          <a:lstStyle/>
          <a:p>
            <a:r>
              <a:rPr lang="en-US" sz="1800" b="1" dirty="0" smtClean="0"/>
              <a:t>How do we handle a hostage situation?</a:t>
            </a:r>
          </a:p>
          <a:p>
            <a:endParaRPr lang="en-US" sz="1800" dirty="0" smtClean="0"/>
          </a:p>
          <a:p>
            <a:r>
              <a:rPr lang="en-US" sz="1800" dirty="0" smtClean="0"/>
              <a:t>Stall for time</a:t>
            </a:r>
          </a:p>
          <a:p>
            <a:endParaRPr lang="en-US" sz="1800" dirty="0" smtClean="0"/>
          </a:p>
          <a:p>
            <a:r>
              <a:rPr lang="en-US" sz="1800" dirty="0" smtClean="0"/>
              <a:t>Lower their expectations – over time their demands tend to become more realistic when they start to realize they don’t have as much control as they thought</a:t>
            </a:r>
          </a:p>
          <a:p>
            <a:endParaRPr lang="en-US" sz="1800" dirty="0" smtClean="0"/>
          </a:p>
          <a:p>
            <a:r>
              <a:rPr lang="en-US" sz="1800" dirty="0" smtClean="0"/>
              <a:t>These tactics along with subtle displays of tactical capabilities send powerful message and allow negotiator to discuss positive police actions in the form of inaction.</a:t>
            </a:r>
          </a:p>
          <a:p>
            <a:endParaRPr lang="en-US" sz="1800" dirty="0" smtClean="0"/>
          </a:p>
          <a:p>
            <a:r>
              <a:rPr lang="en-US" sz="1800" dirty="0" smtClean="0"/>
              <a:t>HIGH PROFILE CONTAINMENT</a:t>
            </a:r>
            <a:endParaRPr lang="en-US" sz="1800" dirty="0"/>
          </a:p>
        </p:txBody>
      </p:sp>
    </p:spTree>
    <p:extLst>
      <p:ext uri="{BB962C8B-B14F-4D97-AF65-F5344CB8AC3E}">
        <p14:creationId xmlns:p14="http://schemas.microsoft.com/office/powerpoint/2010/main" val="208035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60946-F560-4DA3-9A81-84E93C7C30AA}" type="slidenum">
              <a:rPr lang="en-US"/>
              <a:pPr/>
              <a:t>13</a:t>
            </a:fld>
            <a:endParaRPr lang="en-US" dirty="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xfrm>
            <a:off x="506237" y="4415792"/>
            <a:ext cx="5997929" cy="4183380"/>
          </a:xfrm>
        </p:spPr>
        <p:txBody>
          <a:bodyPr>
            <a:normAutofit/>
          </a:bodyPr>
          <a:lstStyle/>
          <a:p>
            <a:r>
              <a:rPr lang="en-US" sz="1700" dirty="0" smtClean="0"/>
              <a:t>Emotional act, self destructive behavior.  </a:t>
            </a:r>
          </a:p>
          <a:p>
            <a:endParaRPr lang="en-US" sz="1700" dirty="0" smtClean="0"/>
          </a:p>
          <a:p>
            <a:r>
              <a:rPr lang="en-US" sz="1700" dirty="0" smtClean="0"/>
              <a:t>Motivated by anger, rage, frustration, hurt confused or depression</a:t>
            </a:r>
          </a:p>
          <a:p>
            <a:endParaRPr lang="en-US" sz="1700" dirty="0" smtClean="0"/>
          </a:p>
          <a:p>
            <a:r>
              <a:rPr lang="en-US" sz="1700" dirty="0" smtClean="0"/>
              <a:t>Often no substantive demands or unrealistic demands</a:t>
            </a:r>
          </a:p>
          <a:p>
            <a:endParaRPr lang="en-US" sz="1700" dirty="0" smtClean="0"/>
          </a:p>
          <a:p>
            <a:r>
              <a:rPr lang="en-US" sz="1700" dirty="0" smtClean="0"/>
              <a:t>LOW PROFILE CONTAIMENT</a:t>
            </a:r>
          </a:p>
          <a:p>
            <a:endParaRPr lang="en-US" sz="1700" dirty="0" smtClean="0"/>
          </a:p>
          <a:p>
            <a:r>
              <a:rPr lang="en-US" sz="1700" dirty="0" smtClean="0"/>
              <a:t>Geno Examples:</a:t>
            </a:r>
          </a:p>
          <a:p>
            <a:endParaRPr lang="en-US" sz="1700" dirty="0" smtClean="0"/>
          </a:p>
          <a:p>
            <a:r>
              <a:rPr lang="en-US" sz="1700" dirty="0" smtClean="0"/>
              <a:t>Flash bang bean bag assault</a:t>
            </a:r>
          </a:p>
          <a:p>
            <a:endParaRPr lang="en-US" sz="1700" dirty="0" smtClean="0"/>
          </a:p>
          <a:p>
            <a:r>
              <a:rPr lang="en-US" sz="1700" dirty="0" smtClean="0"/>
              <a:t>Broken Window Example caused death (Philosophy change – my time in tact not break windows or launch gas on suicidal person</a:t>
            </a:r>
          </a:p>
        </p:txBody>
      </p:sp>
    </p:spTree>
    <p:extLst>
      <p:ext uri="{BB962C8B-B14F-4D97-AF65-F5344CB8AC3E}">
        <p14:creationId xmlns:p14="http://schemas.microsoft.com/office/powerpoint/2010/main" val="1128374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7B3287-87CE-4361-8ECC-825E7C7CD30F}" type="slidenum">
              <a:rPr lang="en-US"/>
              <a:pPr/>
              <a:t>14</a:t>
            </a:fld>
            <a:endParaRPr lang="en-US" dirty="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xfrm>
            <a:off x="583132" y="4415791"/>
            <a:ext cx="5921032" cy="4386938"/>
          </a:xfrm>
        </p:spPr>
        <p:txBody>
          <a:bodyPr>
            <a:noAutofit/>
          </a:bodyPr>
          <a:lstStyle/>
          <a:p>
            <a:r>
              <a:rPr lang="en-US" sz="1600" dirty="0" smtClean="0"/>
              <a:t>What type of containment?</a:t>
            </a:r>
          </a:p>
          <a:p>
            <a:endParaRPr lang="en-US" sz="1600" dirty="0" smtClean="0"/>
          </a:p>
          <a:p>
            <a:r>
              <a:rPr lang="en-US" sz="1600" dirty="0" smtClean="0"/>
              <a:t>RISK FACTORS: </a:t>
            </a:r>
          </a:p>
          <a:p>
            <a:endParaRPr lang="en-US" sz="1600" dirty="0" smtClean="0"/>
          </a:p>
          <a:p>
            <a:r>
              <a:rPr lang="en-US" sz="1600" dirty="0" smtClean="0"/>
              <a:t>is not making demands and does not appear to need anything from police</a:t>
            </a:r>
          </a:p>
          <a:p>
            <a:r>
              <a:rPr lang="en-US" sz="1600" dirty="0" smtClean="0"/>
              <a:t>Focus is against person held</a:t>
            </a:r>
          </a:p>
          <a:p>
            <a:r>
              <a:rPr lang="en-US" sz="1600" dirty="0" smtClean="0"/>
              <a:t>Person being held is victim not hostage</a:t>
            </a:r>
          </a:p>
          <a:p>
            <a:endParaRPr lang="en-US" sz="1600" dirty="0" smtClean="0"/>
          </a:p>
          <a:p>
            <a:r>
              <a:rPr lang="en-US" sz="1600" dirty="0" smtClean="0"/>
              <a:t>High profile containment can make things worse</a:t>
            </a:r>
          </a:p>
          <a:p>
            <a:endParaRPr lang="en-US" sz="1600" dirty="0" smtClean="0"/>
          </a:p>
          <a:p>
            <a:r>
              <a:rPr lang="en-US" sz="1600" b="1" dirty="0" smtClean="0"/>
              <a:t>Review show of force at this point:</a:t>
            </a:r>
          </a:p>
          <a:p>
            <a:endParaRPr lang="en-US" sz="1600" dirty="0" smtClean="0"/>
          </a:p>
          <a:p>
            <a:r>
              <a:rPr lang="en-US" sz="1600" dirty="0" smtClean="0"/>
              <a:t>Limited shows of tactical capacity can help negotiations along by encouraging dialogue. It is a delicate balance.</a:t>
            </a:r>
            <a:endParaRPr lang="en-US" sz="1600" dirty="0"/>
          </a:p>
        </p:txBody>
      </p:sp>
    </p:spTree>
    <p:extLst>
      <p:ext uri="{BB962C8B-B14F-4D97-AF65-F5344CB8AC3E}">
        <p14:creationId xmlns:p14="http://schemas.microsoft.com/office/powerpoint/2010/main" val="330926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400" dirty="0" smtClean="0"/>
          </a:p>
          <a:p>
            <a:endParaRPr lang="en-US" sz="2400" dirty="0" smtClean="0"/>
          </a:p>
          <a:p>
            <a:endParaRPr lang="en-US" sz="2400" dirty="0" smtClean="0"/>
          </a:p>
          <a:p>
            <a:r>
              <a:rPr lang="en-US" sz="2400" dirty="0" smtClean="0"/>
              <a:t>TRANSITION</a:t>
            </a:r>
            <a:r>
              <a:rPr lang="en-US" sz="2400" baseline="0" dirty="0" smtClean="0"/>
              <a:t> TO BARRIERS</a:t>
            </a:r>
            <a:endParaRPr lang="en-US" sz="2400" dirty="0"/>
          </a:p>
        </p:txBody>
      </p:sp>
      <p:sp>
        <p:nvSpPr>
          <p:cNvPr id="4" name="Slide Number Placeholder 3"/>
          <p:cNvSpPr>
            <a:spLocks noGrp="1"/>
          </p:cNvSpPr>
          <p:nvPr>
            <p:ph type="sldNum" sz="quarter" idx="10"/>
          </p:nvPr>
        </p:nvSpPr>
        <p:spPr/>
        <p:txBody>
          <a:bodyPr/>
          <a:lstStyle/>
          <a:p>
            <a:fld id="{5EA3C380-9478-4717-A446-42FDCBA9BEA6}" type="slidenum">
              <a:rPr lang="en-US" smtClean="0"/>
              <a:pPr/>
              <a:t>15</a:t>
            </a:fld>
            <a:endParaRPr lang="en-US" dirty="0"/>
          </a:p>
        </p:txBody>
      </p:sp>
    </p:spTree>
    <p:extLst>
      <p:ext uri="{BB962C8B-B14F-4D97-AF65-F5344CB8AC3E}">
        <p14:creationId xmlns:p14="http://schemas.microsoft.com/office/powerpoint/2010/main" val="324844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altLang="en-US" sz="1800" dirty="0" smtClean="0">
                <a:latin typeface="Times New Roman" pitchFamily="18" charset="0"/>
              </a:rPr>
              <a:t>Traditional Methods and procedure for making decision to solve crisis may not work with crisis decision making because speed is often as or more important than precision.</a:t>
            </a:r>
          </a:p>
          <a:p>
            <a:endParaRPr lang="en-US" altLang="en-US" sz="1800" dirty="0" smtClean="0">
              <a:latin typeface="Times New Roman" pitchFamily="18" charset="0"/>
            </a:endParaRPr>
          </a:p>
          <a:p>
            <a:r>
              <a:rPr lang="en-US" altLang="en-US" sz="1800" dirty="0" smtClean="0">
                <a:latin typeface="Times New Roman" pitchFamily="18" charset="0"/>
              </a:rPr>
              <a:t>Tactical situations are dynamic and decisions delayed can be worthless because the situation has changed.</a:t>
            </a:r>
          </a:p>
          <a:p>
            <a:endParaRPr lang="en-US" altLang="en-US" sz="1800" dirty="0" smtClean="0">
              <a:latin typeface="Times New Roman" pitchFamily="18" charset="0"/>
            </a:endParaRPr>
          </a:p>
          <a:p>
            <a:r>
              <a:rPr lang="en-US" altLang="en-US" sz="1800" dirty="0" smtClean="0">
                <a:latin typeface="Times New Roman" pitchFamily="18" charset="0"/>
              </a:rPr>
              <a:t>We are looking for appropriate timely solutions even if it is not optimal.</a:t>
            </a:r>
          </a:p>
          <a:p>
            <a:endParaRPr lang="en-US" altLang="en-US" sz="1800" dirty="0" smtClean="0">
              <a:latin typeface="Times New Roman" pitchFamily="18" charset="0"/>
            </a:endParaRPr>
          </a:p>
          <a:p>
            <a:r>
              <a:rPr lang="en-US" altLang="en-US" sz="1800" dirty="0" smtClean="0">
                <a:latin typeface="Times New Roman" pitchFamily="18" charset="0"/>
              </a:rPr>
              <a:t>Stomp out fire</a:t>
            </a:r>
          </a:p>
          <a:p>
            <a:r>
              <a:rPr lang="en-US" altLang="en-US" sz="1800" dirty="0" smtClean="0">
                <a:latin typeface="Times New Roman" pitchFamily="18" charset="0"/>
              </a:rPr>
              <a:t>Remove flammable materials</a:t>
            </a:r>
          </a:p>
          <a:p>
            <a:r>
              <a:rPr lang="en-US" altLang="en-US" sz="1800" dirty="0" smtClean="0">
                <a:latin typeface="Times New Roman" pitchFamily="18" charset="0"/>
              </a:rPr>
              <a:t>Covering it with loose dirt</a:t>
            </a:r>
          </a:p>
          <a:p>
            <a:endParaRPr lang="en-US" altLang="en-US" sz="1800" dirty="0" smtClean="0">
              <a:latin typeface="Times New Roman" pitchFamily="18" charset="0"/>
            </a:endParaRPr>
          </a:p>
          <a:p>
            <a:endParaRPr lang="en-US" altLang="en-US" sz="1800" dirty="0" smtClean="0">
              <a:latin typeface="Times New Roman" pitchFamily="18" charset="0"/>
            </a:endParaRPr>
          </a:p>
        </p:txBody>
      </p:sp>
      <p:sp>
        <p:nvSpPr>
          <p:cNvPr id="108548" name="Slide Number Placeholder 3"/>
          <p:cNvSpPr>
            <a:spLocks noGrp="1"/>
          </p:cNvSpPr>
          <p:nvPr>
            <p:ph type="sldNum" sz="quarter" idx="5"/>
          </p:nvPr>
        </p:nvSpPr>
        <p:spPr>
          <a:noFill/>
        </p:spPr>
        <p:txBody>
          <a:bodyPr/>
          <a:lstStyle/>
          <a:p>
            <a:pPr defTabSz="930275"/>
            <a:fld id="{B1D8DD7A-719C-4605-81A6-9D857EDA0A76}" type="slidenum">
              <a:rPr lang="en-US" altLang="en-US" smtClean="0"/>
              <a:pPr defTabSz="930275"/>
              <a:t>16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xfrm>
            <a:off x="381000" y="4416425"/>
            <a:ext cx="6096000" cy="4183063"/>
          </a:xfrm>
          <a:noFill/>
          <a:ln/>
        </p:spPr>
        <p:txBody>
          <a:bodyPr/>
          <a:lstStyle/>
          <a:p>
            <a:r>
              <a:rPr lang="en-US" altLang="en-US" sz="1600" b="1" smtClean="0">
                <a:latin typeface="Times New Roman" pitchFamily="18" charset="0"/>
              </a:rPr>
              <a:t>Experience</a:t>
            </a:r>
            <a:r>
              <a:rPr lang="en-US" altLang="en-US" sz="1600" smtClean="0">
                <a:latin typeface="Times New Roman" pitchFamily="18" charset="0"/>
              </a:rPr>
              <a:t> – practical wisdom comprised of knowledge and skills attained through personal participation or observation.  People who make decisions based on experience don’t start at the beginning of a problem, but where they left off the last time.  </a:t>
            </a:r>
          </a:p>
          <a:p>
            <a:endParaRPr lang="en-US" altLang="en-US" sz="1600" smtClean="0">
              <a:latin typeface="Times New Roman" pitchFamily="18" charset="0"/>
            </a:endParaRPr>
          </a:p>
          <a:p>
            <a:r>
              <a:rPr lang="en-US" altLang="en-US" sz="1600" smtClean="0">
                <a:latin typeface="Times New Roman" pitchFamily="18" charset="0"/>
              </a:rPr>
              <a:t>Persons with experience make better decisions quicker.  Sid Heal Refers to this as RPDM – Recognition Primed Decision Making</a:t>
            </a:r>
          </a:p>
          <a:p>
            <a:endParaRPr lang="en-US" altLang="en-US" sz="1600" smtClean="0">
              <a:latin typeface="Times New Roman" pitchFamily="18" charset="0"/>
            </a:endParaRPr>
          </a:p>
          <a:p>
            <a:r>
              <a:rPr lang="en-US" altLang="en-US" sz="1600" b="1" u="sng" smtClean="0">
                <a:latin typeface="Times New Roman" pitchFamily="18" charset="0"/>
              </a:rPr>
              <a:t>Emotions</a:t>
            </a:r>
            <a:r>
              <a:rPr lang="en-US" altLang="en-US" sz="1600" smtClean="0">
                <a:latin typeface="Times New Roman" pitchFamily="18" charset="0"/>
              </a:rPr>
              <a:t> – subjective feelings and influences that occur without conscious effort and are affected by such things as anxiety, fatigue, hunger, and pain.  Emotions also influence decisions from personal dispositions, biases, and prejudices.</a:t>
            </a:r>
          </a:p>
          <a:p>
            <a:endParaRPr lang="en-US" altLang="en-US" sz="1600" smtClean="0">
              <a:latin typeface="Times New Roman" pitchFamily="18" charset="0"/>
            </a:endParaRPr>
          </a:p>
          <a:p>
            <a:r>
              <a:rPr lang="en-US" altLang="en-US" sz="1600" b="1" u="sng" smtClean="0">
                <a:latin typeface="Times New Roman" pitchFamily="18" charset="0"/>
              </a:rPr>
              <a:t>Perceptions </a:t>
            </a:r>
            <a:r>
              <a:rPr lang="en-US" altLang="en-US" sz="1600" smtClean="0">
                <a:latin typeface="Times New Roman" pitchFamily="18" charset="0"/>
              </a:rPr>
              <a:t>– how the mind interprets a sensory stimuli</a:t>
            </a:r>
          </a:p>
        </p:txBody>
      </p:sp>
      <p:sp>
        <p:nvSpPr>
          <p:cNvPr id="109572" name="Slide Number Placeholder 3"/>
          <p:cNvSpPr>
            <a:spLocks noGrp="1"/>
          </p:cNvSpPr>
          <p:nvPr>
            <p:ph type="sldNum" sz="quarter" idx="5"/>
          </p:nvPr>
        </p:nvSpPr>
        <p:spPr>
          <a:noFill/>
        </p:spPr>
        <p:txBody>
          <a:bodyPr/>
          <a:lstStyle/>
          <a:p>
            <a:pPr defTabSz="930275"/>
            <a:fld id="{210074BE-772C-48E7-8270-D86CAC6857C9}" type="slidenum">
              <a:rPr lang="en-US" altLang="en-US" smtClean="0"/>
              <a:pPr defTabSz="930275"/>
              <a:t>17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buFont typeface="Arial" pitchFamily="34" charset="0"/>
              <a:buNone/>
              <a:defRPr/>
            </a:pPr>
            <a:endParaRPr lang="en-US" sz="500" b="1" dirty="0" smtClean="0">
              <a:ea typeface="+mn-ea"/>
            </a:endParaRPr>
          </a:p>
          <a:p>
            <a:pPr fontAlgn="auto">
              <a:spcBef>
                <a:spcPts val="0"/>
              </a:spcBef>
              <a:spcAft>
                <a:spcPts val="0"/>
              </a:spcAft>
              <a:buFont typeface="Arial" pitchFamily="34" charset="0"/>
              <a:buNone/>
              <a:defRPr/>
            </a:pPr>
            <a:r>
              <a:rPr lang="en-US" sz="1400" b="1" dirty="0" smtClean="0"/>
              <a:t>PERF ICAT Training December 2017</a:t>
            </a:r>
          </a:p>
          <a:p>
            <a:pPr fontAlgn="auto">
              <a:spcBef>
                <a:spcPts val="0"/>
              </a:spcBef>
              <a:spcAft>
                <a:spcPts val="0"/>
              </a:spcAft>
              <a:buFont typeface="Arial" pitchFamily="34" charset="0"/>
              <a:buNone/>
              <a:defRPr/>
            </a:pPr>
            <a:r>
              <a:rPr lang="en-US" sz="1400" b="1" dirty="0" smtClean="0"/>
              <a:t> (Integrating Communications, Assessment, and Tactics)</a:t>
            </a:r>
          </a:p>
          <a:p>
            <a:pPr fontAlgn="auto">
              <a:spcBef>
                <a:spcPts val="0"/>
              </a:spcBef>
              <a:spcAft>
                <a:spcPts val="0"/>
              </a:spcAft>
              <a:buFont typeface="Arial" pitchFamily="34" charset="0"/>
              <a:buNone/>
              <a:defRPr/>
            </a:pPr>
            <a:endParaRPr lang="en-US" sz="1400" b="1" dirty="0" smtClean="0">
              <a:ea typeface="+mn-ea"/>
            </a:endParaRPr>
          </a:p>
          <a:p>
            <a:pPr fontAlgn="auto">
              <a:spcBef>
                <a:spcPts val="0"/>
              </a:spcBef>
              <a:spcAft>
                <a:spcPts val="0"/>
              </a:spcAft>
              <a:buFont typeface="Arial" pitchFamily="34" charset="0"/>
              <a:buNone/>
              <a:defRPr/>
            </a:pPr>
            <a:r>
              <a:rPr lang="en-US" sz="1400" b="1" dirty="0" smtClean="0"/>
              <a:t>OODA loop and Critical Decision-Making Model is something we already do.  This is just putting a process to it and articulating it.</a:t>
            </a:r>
          </a:p>
          <a:p>
            <a:pPr fontAlgn="auto">
              <a:spcBef>
                <a:spcPts val="0"/>
              </a:spcBef>
              <a:spcAft>
                <a:spcPts val="0"/>
              </a:spcAft>
              <a:buFont typeface="Arial" pitchFamily="34" charset="0"/>
              <a:buNone/>
              <a:defRPr/>
            </a:pPr>
            <a:endParaRPr lang="en-US" sz="1400" b="1" dirty="0" smtClean="0"/>
          </a:p>
          <a:p>
            <a:pPr fontAlgn="auto">
              <a:spcBef>
                <a:spcPts val="0"/>
              </a:spcBef>
              <a:spcAft>
                <a:spcPts val="0"/>
              </a:spcAft>
              <a:buFont typeface="Arial" pitchFamily="34" charset="0"/>
              <a:buNone/>
              <a:defRPr/>
            </a:pPr>
            <a:r>
              <a:rPr lang="en-US" sz="1400" b="1" dirty="0" smtClean="0"/>
              <a:t>SWAT Teams use this all the time.</a:t>
            </a:r>
          </a:p>
        </p:txBody>
      </p:sp>
      <p:sp>
        <p:nvSpPr>
          <p:cNvPr id="33795" name="Slide Number Placeholder 3"/>
          <p:cNvSpPr>
            <a:spLocks noGrp="1"/>
          </p:cNvSpPr>
          <p:nvPr>
            <p:ph type="sldNum" sz="quarter" idx="5"/>
          </p:nvPr>
        </p:nvSpPr>
        <p:spPr bwMode="auto">
          <a:noFill/>
          <a:ln>
            <a:miter lim="800000"/>
            <a:headEnd/>
            <a:tailEnd/>
          </a:ln>
        </p:spPr>
        <p:txBody>
          <a:bodyPr/>
          <a:lstStyle/>
          <a:p>
            <a:fld id="{6E3914D4-62CB-4917-B291-8791458824B0}"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buFont typeface="Arial" pitchFamily="34" charset="0"/>
              <a:buNone/>
              <a:defRPr/>
            </a:pPr>
            <a:r>
              <a:rPr lang="en-US" dirty="0" smtClean="0">
                <a:ea typeface="+mn-ea"/>
              </a:rPr>
              <a:t>  </a:t>
            </a:r>
          </a:p>
        </p:txBody>
      </p:sp>
      <p:sp>
        <p:nvSpPr>
          <p:cNvPr id="34819" name="Slide Number Placeholder 3"/>
          <p:cNvSpPr>
            <a:spLocks noGrp="1"/>
          </p:cNvSpPr>
          <p:nvPr>
            <p:ph type="sldNum" sz="quarter" idx="5"/>
          </p:nvPr>
        </p:nvSpPr>
        <p:spPr bwMode="auto">
          <a:noFill/>
          <a:ln>
            <a:miter lim="800000"/>
            <a:headEnd/>
            <a:tailEnd/>
          </a:ln>
        </p:spPr>
        <p:txBody>
          <a:bodyPr/>
          <a:lstStyle/>
          <a:p>
            <a:fld id="{9557614D-29AC-4F7A-8786-8B2C7617F6EE}" type="slidenum">
              <a:rPr lang="en-US"/>
              <a:pPr/>
              <a:t>19</a:t>
            </a:fld>
            <a:endParaRPr lang="en-US"/>
          </a:p>
        </p:txBody>
      </p:sp>
      <p:sp>
        <p:nvSpPr>
          <p:cNvPr id="5" name="TextBox 4"/>
          <p:cNvSpPr txBox="1"/>
          <p:nvPr/>
        </p:nvSpPr>
        <p:spPr>
          <a:xfrm>
            <a:off x="457200" y="4648200"/>
            <a:ext cx="6172200" cy="4924425"/>
          </a:xfrm>
          <a:prstGeom prst="rect">
            <a:avLst/>
          </a:prstGeom>
          <a:noFill/>
        </p:spPr>
        <p:txBody>
          <a:bodyPr wrap="square" rtlCol="0">
            <a:spAutoFit/>
          </a:bodyPr>
          <a:lstStyle/>
          <a:p>
            <a:endParaRPr lang="en-US" sz="1400" dirty="0" smtClean="0"/>
          </a:p>
          <a:p>
            <a:r>
              <a:rPr lang="en-US" sz="1400" dirty="0" smtClean="0"/>
              <a:t>Mission Statement</a:t>
            </a:r>
          </a:p>
          <a:p>
            <a:r>
              <a:rPr lang="en-US" sz="1400" dirty="0" smtClean="0"/>
              <a:t>The mission of the St. Louis County Police Department is to work cooperatively with the public, and within the framework of the Constitution to enforce the laws, preserve the peace, reduce fear and provide a safe environment in our neighborhoods.</a:t>
            </a:r>
          </a:p>
          <a:p>
            <a:endParaRPr lang="en-US" sz="1400" dirty="0" smtClean="0"/>
          </a:p>
          <a:p>
            <a:r>
              <a:rPr lang="en-US" sz="1400" dirty="0" smtClean="0"/>
              <a:t>Department Values</a:t>
            </a:r>
          </a:p>
          <a:p>
            <a:r>
              <a:rPr lang="en-US" sz="1400" dirty="0" smtClean="0"/>
              <a:t>Human life, Integrity, Laws and Constitution, excellence, accountability, cooperation, problem-solving, ourselves.</a:t>
            </a:r>
          </a:p>
          <a:p>
            <a:endParaRPr lang="en-US" sz="1400" dirty="0" smtClean="0"/>
          </a:p>
          <a:p>
            <a:r>
              <a:rPr lang="en-US" sz="1400" dirty="0" smtClean="0"/>
              <a:t>IACP Law Enforcement Code of Ethics</a:t>
            </a:r>
          </a:p>
          <a:p>
            <a:r>
              <a:rPr lang="en-US" sz="1400" dirty="0" smtClean="0"/>
              <a:t>Primary responsibilities of a police officer, performance of the duties of a police officer, discretion,  use of force, confidentiality,  integrity, cooperation with other police officers and agencies,  personal and professional capabilities, private life.</a:t>
            </a:r>
          </a:p>
          <a:p>
            <a:endParaRPr lang="en-US" sz="1400" dirty="0" smtClean="0"/>
          </a:p>
          <a:p>
            <a:r>
              <a:rPr lang="en-US" sz="1400" b="1" dirty="0" smtClean="0"/>
              <a:t>Proportionality</a:t>
            </a:r>
            <a:r>
              <a:rPr lang="en-US" sz="1400" dirty="0" smtClean="0"/>
              <a:t> -  is the level of force being use proportional to the level of threat.</a:t>
            </a:r>
          </a:p>
          <a:p>
            <a:endParaRPr lang="en-US" sz="1400" dirty="0" smtClean="0"/>
          </a:p>
          <a:p>
            <a:r>
              <a:rPr lang="en-US" sz="1400" b="1" dirty="0" smtClean="0"/>
              <a:t>Guides us in every step of the Critical decision making model.</a:t>
            </a:r>
          </a:p>
          <a:p>
            <a:endParaRPr lang="en-US" sz="1200" dirty="0" smtClean="0"/>
          </a:p>
          <a:p>
            <a:endParaRPr lang="en-US" sz="1200" dirty="0" smtClean="0"/>
          </a:p>
          <a:p>
            <a:endParaRPr lang="en-US" sz="1200" dirty="0" smtClean="0"/>
          </a:p>
          <a:p>
            <a:endParaRPr lang="en-US" sz="12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86020" name="Slide Number Placeholder 3"/>
          <p:cNvSpPr>
            <a:spLocks noGrp="1"/>
          </p:cNvSpPr>
          <p:nvPr>
            <p:ph type="sldNum" sz="quarter" idx="5"/>
          </p:nvPr>
        </p:nvSpPr>
        <p:spPr>
          <a:noFill/>
        </p:spPr>
        <p:txBody>
          <a:bodyPr/>
          <a:lstStyle/>
          <a:p>
            <a:pPr defTabSz="930275"/>
            <a:fld id="{BF7742DF-D5F5-4EEA-B98E-F9D66A74ABC4}" type="slidenum">
              <a:rPr lang="en-US" altLang="en-US" smtClean="0"/>
              <a:pPr defTabSz="930275"/>
              <a:t>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buFont typeface="Arial" pitchFamily="34" charset="0"/>
              <a:buNone/>
              <a:defRPr/>
            </a:pPr>
            <a:r>
              <a:rPr lang="en-US" sz="1400" dirty="0" smtClean="0">
                <a:ea typeface="+mn-ea"/>
              </a:rPr>
              <a:t>Gather as much </a:t>
            </a:r>
            <a:r>
              <a:rPr lang="en-US" sz="1400" dirty="0" err="1" smtClean="0">
                <a:ea typeface="+mn-ea"/>
              </a:rPr>
              <a:t>intel</a:t>
            </a:r>
            <a:r>
              <a:rPr lang="en-US" sz="1400" dirty="0" smtClean="0">
                <a:ea typeface="+mn-ea"/>
              </a:rPr>
              <a:t> as possible</a:t>
            </a:r>
          </a:p>
          <a:p>
            <a:pPr fontAlgn="auto">
              <a:spcBef>
                <a:spcPts val="0"/>
              </a:spcBef>
              <a:spcAft>
                <a:spcPts val="0"/>
              </a:spcAft>
              <a:buFont typeface="Arial" pitchFamily="34" charset="0"/>
              <a:buChar char="•"/>
              <a:defRPr/>
            </a:pPr>
            <a:r>
              <a:rPr lang="en-US" sz="1400" dirty="0" smtClean="0"/>
              <a:t>Dispatch</a:t>
            </a:r>
          </a:p>
          <a:p>
            <a:pPr fontAlgn="auto">
              <a:spcBef>
                <a:spcPts val="0"/>
              </a:spcBef>
              <a:spcAft>
                <a:spcPts val="0"/>
              </a:spcAft>
              <a:buFont typeface="Arial" pitchFamily="34" charset="0"/>
              <a:buChar char="•"/>
              <a:defRPr/>
            </a:pPr>
            <a:r>
              <a:rPr lang="en-US" sz="1400" dirty="0" smtClean="0">
                <a:ea typeface="+mn-ea"/>
              </a:rPr>
              <a:t>Family </a:t>
            </a:r>
          </a:p>
          <a:p>
            <a:pPr fontAlgn="auto">
              <a:spcBef>
                <a:spcPts val="0"/>
              </a:spcBef>
              <a:spcAft>
                <a:spcPts val="0"/>
              </a:spcAft>
              <a:buFont typeface="Arial" pitchFamily="34" charset="0"/>
              <a:buChar char="•"/>
              <a:defRPr/>
            </a:pPr>
            <a:r>
              <a:rPr lang="en-US" sz="1400" dirty="0" smtClean="0"/>
              <a:t>Friends </a:t>
            </a:r>
          </a:p>
          <a:p>
            <a:pPr fontAlgn="auto">
              <a:spcBef>
                <a:spcPts val="0"/>
              </a:spcBef>
              <a:spcAft>
                <a:spcPts val="0"/>
              </a:spcAft>
              <a:buFont typeface="Arial" pitchFamily="34" charset="0"/>
              <a:buChar char="•"/>
              <a:defRPr/>
            </a:pPr>
            <a:r>
              <a:rPr lang="en-US" sz="1400" dirty="0" smtClean="0">
                <a:ea typeface="+mn-ea"/>
              </a:rPr>
              <a:t>Neighbors</a:t>
            </a:r>
          </a:p>
          <a:p>
            <a:pPr fontAlgn="auto">
              <a:spcBef>
                <a:spcPts val="0"/>
              </a:spcBef>
              <a:spcAft>
                <a:spcPts val="0"/>
              </a:spcAft>
              <a:buFont typeface="Arial" pitchFamily="34" charset="0"/>
              <a:buChar char="•"/>
              <a:defRPr/>
            </a:pPr>
            <a:r>
              <a:rPr lang="en-US" sz="1400" dirty="0" smtClean="0"/>
              <a:t>Co-workers etc.</a:t>
            </a:r>
          </a:p>
          <a:p>
            <a:pPr fontAlgn="auto">
              <a:spcBef>
                <a:spcPts val="0"/>
              </a:spcBef>
              <a:spcAft>
                <a:spcPts val="0"/>
              </a:spcAft>
              <a:buFont typeface="Arial" pitchFamily="34" charset="0"/>
              <a:buChar char="•"/>
              <a:defRPr/>
            </a:pPr>
            <a:endParaRPr lang="en-US" sz="1400" dirty="0" smtClean="0">
              <a:ea typeface="+mn-ea"/>
            </a:endParaRPr>
          </a:p>
          <a:p>
            <a:pPr fontAlgn="auto">
              <a:spcBef>
                <a:spcPts val="0"/>
              </a:spcBef>
              <a:spcAft>
                <a:spcPts val="0"/>
              </a:spcAft>
              <a:defRPr/>
            </a:pPr>
            <a:r>
              <a:rPr lang="en-US" sz="1400" dirty="0" smtClean="0"/>
              <a:t>COLLECTING INFORMATION IS AN ONGOING PROCESS THOUGHOUT INCIDENT AND WILL LEAD TO ADJUSTMENTS IN ACTIONS</a:t>
            </a:r>
          </a:p>
          <a:p>
            <a:pPr fontAlgn="auto">
              <a:spcBef>
                <a:spcPts val="0"/>
              </a:spcBef>
              <a:spcAft>
                <a:spcPts val="0"/>
              </a:spcAft>
              <a:defRPr/>
            </a:pPr>
            <a:endParaRPr lang="en-US" sz="1400" dirty="0" smtClean="0">
              <a:ea typeface="+mn-ea"/>
            </a:endParaRPr>
          </a:p>
          <a:p>
            <a:pPr fontAlgn="auto">
              <a:spcBef>
                <a:spcPts val="0"/>
              </a:spcBef>
              <a:spcAft>
                <a:spcPts val="0"/>
              </a:spcAft>
              <a:defRPr/>
            </a:pPr>
            <a:r>
              <a:rPr lang="en-US" sz="1400" dirty="0" smtClean="0"/>
              <a:t>MUST BE FLEXIBLE </a:t>
            </a:r>
            <a:endParaRPr lang="en-US" sz="1400" dirty="0" smtClean="0">
              <a:ea typeface="+mn-ea"/>
            </a:endParaRPr>
          </a:p>
          <a:p>
            <a:pPr fontAlgn="auto">
              <a:spcBef>
                <a:spcPts val="0"/>
              </a:spcBef>
              <a:spcAft>
                <a:spcPts val="0"/>
              </a:spcAft>
              <a:buFont typeface="Arial" pitchFamily="34" charset="0"/>
              <a:buNone/>
              <a:defRPr/>
            </a:pPr>
            <a:endParaRPr lang="en-US" dirty="0" smtClean="0">
              <a:ea typeface="+mn-ea"/>
            </a:endParaRPr>
          </a:p>
        </p:txBody>
      </p:sp>
      <p:sp>
        <p:nvSpPr>
          <p:cNvPr id="35843" name="Slide Number Placeholder 3"/>
          <p:cNvSpPr>
            <a:spLocks noGrp="1"/>
          </p:cNvSpPr>
          <p:nvPr>
            <p:ph type="sldNum" sz="quarter" idx="5"/>
          </p:nvPr>
        </p:nvSpPr>
        <p:spPr bwMode="auto">
          <a:noFill/>
          <a:ln>
            <a:miter lim="800000"/>
            <a:headEnd/>
            <a:tailEnd/>
          </a:ln>
        </p:spPr>
        <p:txBody>
          <a:bodyPr/>
          <a:lstStyle/>
          <a:p>
            <a:fld id="{9FC6E7C7-1FC9-41B5-A100-3DDE9D60CC52}"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buFont typeface="Arial" pitchFamily="34" charset="0"/>
              <a:buNone/>
              <a:defRPr/>
            </a:pPr>
            <a:r>
              <a:rPr lang="en-US" sz="1400" dirty="0" smtClean="0">
                <a:ea typeface="+mn-ea"/>
              </a:rPr>
              <a:t>Is there a less dangerous option?</a:t>
            </a:r>
          </a:p>
          <a:p>
            <a:pPr fontAlgn="auto">
              <a:spcBef>
                <a:spcPts val="0"/>
              </a:spcBef>
              <a:spcAft>
                <a:spcPts val="0"/>
              </a:spcAft>
              <a:buFont typeface="Arial" pitchFamily="34" charset="0"/>
              <a:buNone/>
              <a:defRPr/>
            </a:pPr>
            <a:r>
              <a:rPr lang="en-US" sz="1400" dirty="0" smtClean="0"/>
              <a:t>Do I need to do this now or can it wait?</a:t>
            </a:r>
          </a:p>
          <a:p>
            <a:pPr fontAlgn="auto">
              <a:spcBef>
                <a:spcPts val="0"/>
              </a:spcBef>
              <a:spcAft>
                <a:spcPts val="0"/>
              </a:spcAft>
              <a:buFont typeface="Arial" pitchFamily="34" charset="0"/>
              <a:buNone/>
              <a:defRPr/>
            </a:pPr>
            <a:r>
              <a:rPr lang="en-US" sz="1400" dirty="0" smtClean="0">
                <a:ea typeface="+mn-ea"/>
              </a:rPr>
              <a:t>Do I have available resources that I can bring to bear that would make situation safer for everyone involved?</a:t>
            </a:r>
          </a:p>
        </p:txBody>
      </p:sp>
      <p:sp>
        <p:nvSpPr>
          <p:cNvPr id="39939" name="Slide Number Placeholder 3"/>
          <p:cNvSpPr>
            <a:spLocks noGrp="1"/>
          </p:cNvSpPr>
          <p:nvPr>
            <p:ph type="sldNum" sz="quarter" idx="5"/>
          </p:nvPr>
        </p:nvSpPr>
        <p:spPr bwMode="auto">
          <a:noFill/>
          <a:ln>
            <a:miter lim="800000"/>
            <a:headEnd/>
            <a:tailEnd/>
          </a:ln>
        </p:spPr>
        <p:txBody>
          <a:bodyPr/>
          <a:lstStyle/>
          <a:p>
            <a:fld id="{4F3D1BBC-22B1-4F17-84A0-0137407BAA8F}"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xfrm>
            <a:off x="228600" y="4416425"/>
            <a:ext cx="6477000" cy="4422775"/>
          </a:xfrm>
          <a:noFill/>
          <a:ln/>
        </p:spPr>
        <p:txBody>
          <a:bodyPr>
            <a:normAutofit/>
          </a:bodyPr>
          <a:lstStyle/>
          <a:p>
            <a:endParaRPr lang="en-US" altLang="en-US" dirty="0" smtClean="0">
              <a:latin typeface="Times New Roman" pitchFamily="18" charset="0"/>
            </a:endParaRPr>
          </a:p>
          <a:p>
            <a:r>
              <a:rPr lang="en-US" altLang="en-US" sz="1600" dirty="0" smtClean="0">
                <a:latin typeface="Times New Roman" pitchFamily="18" charset="0"/>
              </a:rPr>
              <a:t>S – Strengths</a:t>
            </a:r>
          </a:p>
          <a:p>
            <a:endParaRPr lang="en-US" altLang="en-US" sz="1600" dirty="0" smtClean="0">
              <a:latin typeface="Times New Roman" pitchFamily="18" charset="0"/>
            </a:endParaRPr>
          </a:p>
          <a:p>
            <a:r>
              <a:rPr lang="en-US" altLang="en-US" sz="1600" dirty="0" smtClean="0">
                <a:latin typeface="Times New Roman" pitchFamily="18" charset="0"/>
              </a:rPr>
              <a:t>W – Weaknesses</a:t>
            </a:r>
          </a:p>
          <a:p>
            <a:endParaRPr lang="en-US" altLang="en-US" sz="1600" dirty="0" smtClean="0">
              <a:latin typeface="Times New Roman" pitchFamily="18" charset="0"/>
            </a:endParaRPr>
          </a:p>
          <a:p>
            <a:r>
              <a:rPr lang="en-US" altLang="en-US" sz="1600" dirty="0" smtClean="0">
                <a:latin typeface="Times New Roman" pitchFamily="18" charset="0"/>
              </a:rPr>
              <a:t>O – Opportunities</a:t>
            </a:r>
          </a:p>
          <a:p>
            <a:endParaRPr lang="en-US" altLang="en-US" sz="1600" dirty="0" smtClean="0">
              <a:latin typeface="Times New Roman" pitchFamily="18" charset="0"/>
            </a:endParaRPr>
          </a:p>
          <a:p>
            <a:r>
              <a:rPr lang="en-US" altLang="en-US" sz="1600" dirty="0" smtClean="0">
                <a:latin typeface="Times New Roman" pitchFamily="18" charset="0"/>
              </a:rPr>
              <a:t>T – Threats</a:t>
            </a:r>
          </a:p>
          <a:p>
            <a:endParaRPr lang="en-US" altLang="en-US" sz="1600" dirty="0" smtClean="0">
              <a:latin typeface="Times New Roman" pitchFamily="18" charset="0"/>
            </a:endParaRPr>
          </a:p>
          <a:p>
            <a:r>
              <a:rPr lang="en-US" altLang="en-US" sz="1600" dirty="0" smtClean="0">
                <a:latin typeface="Times New Roman" pitchFamily="18" charset="0"/>
              </a:rPr>
              <a:t>Synthesis – integrating the various components and activities into a cohesive whole so that the plan is effective and efficient.  Putting the right parts in the right order.  A + B + C = resolution</a:t>
            </a:r>
          </a:p>
          <a:p>
            <a:endParaRPr lang="en-US" altLang="en-US" sz="1600" dirty="0" smtClean="0">
              <a:latin typeface="Times New Roman" pitchFamily="18" charset="0"/>
            </a:endParaRPr>
          </a:p>
          <a:p>
            <a:r>
              <a:rPr lang="en-US" altLang="en-US" sz="1600" dirty="0" smtClean="0">
                <a:latin typeface="Times New Roman" pitchFamily="18" charset="0"/>
              </a:rPr>
              <a:t>Be flexible because A can cause changes that were not anticipated so B becomes ineffective and you have to go back to the drawing board.</a:t>
            </a:r>
          </a:p>
        </p:txBody>
      </p:sp>
      <p:sp>
        <p:nvSpPr>
          <p:cNvPr id="90116" name="Slide Number Placeholder 3"/>
          <p:cNvSpPr>
            <a:spLocks noGrp="1"/>
          </p:cNvSpPr>
          <p:nvPr>
            <p:ph type="sldNum" sz="quarter" idx="5"/>
          </p:nvPr>
        </p:nvSpPr>
        <p:spPr>
          <a:noFill/>
        </p:spPr>
        <p:txBody>
          <a:bodyPr/>
          <a:lstStyle/>
          <a:p>
            <a:pPr defTabSz="930275"/>
            <a:fld id="{56A5BCEE-5946-4EAC-9F9E-8AE8C52AACE2}" type="slidenum">
              <a:rPr lang="en-US" altLang="en-US" smtClean="0"/>
              <a:pPr defTabSz="930275"/>
              <a:t>22</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sz="1400" dirty="0" smtClean="0"/>
              <a:t>Department Policies – Use of Force, Pursuit, etc.</a:t>
            </a:r>
          </a:p>
          <a:p>
            <a:pPr fontAlgn="auto">
              <a:spcBef>
                <a:spcPts val="0"/>
              </a:spcBef>
              <a:spcAft>
                <a:spcPts val="0"/>
              </a:spcAft>
              <a:buFont typeface="Arial" pitchFamily="34" charset="0"/>
              <a:buNone/>
              <a:defRPr/>
            </a:pPr>
            <a:endParaRPr lang="en-US" dirty="0" smtClean="0">
              <a:ea typeface="+mn-ea"/>
            </a:endParaRPr>
          </a:p>
        </p:txBody>
      </p:sp>
      <p:sp>
        <p:nvSpPr>
          <p:cNvPr id="44035" name="Slide Number Placeholder 3"/>
          <p:cNvSpPr>
            <a:spLocks noGrp="1"/>
          </p:cNvSpPr>
          <p:nvPr>
            <p:ph type="sldNum" sz="quarter" idx="5"/>
          </p:nvPr>
        </p:nvSpPr>
        <p:spPr bwMode="auto">
          <a:noFill/>
          <a:ln>
            <a:miter lim="800000"/>
            <a:headEnd/>
            <a:tailEnd/>
          </a:ln>
        </p:spPr>
        <p:txBody>
          <a:bodyPr/>
          <a:lstStyle/>
          <a:p>
            <a:fld id="{E11FA4E2-D37F-4E2B-B357-38E6542653BE}"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62500" lnSpcReduction="20000"/>
          </a:bodyPr>
          <a:lstStyle/>
          <a:p>
            <a:pPr fontAlgn="auto">
              <a:spcBef>
                <a:spcPts val="0"/>
              </a:spcBef>
              <a:spcAft>
                <a:spcPts val="0"/>
              </a:spcAft>
              <a:buFont typeface="Arial" pitchFamily="34" charset="0"/>
              <a:buNone/>
              <a:defRPr/>
            </a:pPr>
            <a:endParaRPr lang="en-US" dirty="0" smtClean="0">
              <a:ea typeface="+mn-ea"/>
            </a:endParaRPr>
          </a:p>
        </p:txBody>
      </p:sp>
      <p:sp>
        <p:nvSpPr>
          <p:cNvPr id="45059" name="Slide Number Placeholder 3"/>
          <p:cNvSpPr>
            <a:spLocks noGrp="1"/>
          </p:cNvSpPr>
          <p:nvPr>
            <p:ph type="sldNum" sz="quarter" idx="5"/>
          </p:nvPr>
        </p:nvSpPr>
        <p:spPr bwMode="auto">
          <a:noFill/>
          <a:ln>
            <a:miter lim="800000"/>
            <a:headEnd/>
            <a:tailEnd/>
          </a:ln>
        </p:spPr>
        <p:txBody>
          <a:bodyPr/>
          <a:lstStyle/>
          <a:p>
            <a:fld id="{31589F31-572E-4B17-BDDD-4C3244EF06D7}"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219200" y="381000"/>
            <a:ext cx="4572000" cy="3429000"/>
          </a:xfrm>
          <a:ln/>
        </p:spPr>
      </p:sp>
      <p:sp>
        <p:nvSpPr>
          <p:cNvPr id="74755" name="Notes Placeholder 2"/>
          <p:cNvSpPr>
            <a:spLocks noGrp="1"/>
          </p:cNvSpPr>
          <p:nvPr>
            <p:ph type="body" idx="1"/>
          </p:nvPr>
        </p:nvSpPr>
        <p:spPr>
          <a:xfrm>
            <a:off x="152400" y="3962400"/>
            <a:ext cx="6705600" cy="5334000"/>
          </a:xfrm>
          <a:ln/>
          <a:extLst/>
        </p:spPr>
        <p:txBody>
          <a:bodyPr>
            <a:noAutofit/>
          </a:bodyPr>
          <a:lstStyle/>
          <a:p>
            <a:pPr>
              <a:defRPr/>
            </a:pPr>
            <a:r>
              <a:rPr lang="en-US" altLang="en-US" dirty="0" smtClean="0">
                <a:latin typeface="Times New Roman" pitchFamily="18" charset="0"/>
              </a:rPr>
              <a:t>Once you have established that you have a tactical situation</a:t>
            </a:r>
          </a:p>
          <a:p>
            <a:pPr>
              <a:defRPr/>
            </a:pPr>
            <a:endParaRPr lang="en-US" altLang="en-US" dirty="0" smtClean="0">
              <a:latin typeface="Times New Roman" pitchFamily="18" charset="0"/>
            </a:endParaRPr>
          </a:p>
          <a:p>
            <a:pPr marL="228600" indent="-228600">
              <a:buAutoNum type="arabicPeriod"/>
              <a:defRPr/>
            </a:pPr>
            <a:r>
              <a:rPr lang="en-US" altLang="en-US" dirty="0" smtClean="0">
                <a:latin typeface="Times New Roman" pitchFamily="18" charset="0"/>
              </a:rPr>
              <a:t>Inner perimeter and outer perimeter</a:t>
            </a:r>
          </a:p>
          <a:p>
            <a:pPr marL="228600" indent="-228600">
              <a:defRPr/>
            </a:pPr>
            <a:r>
              <a:rPr lang="en-US" altLang="en-US" dirty="0" smtClean="0">
                <a:latin typeface="Times New Roman" pitchFamily="18" charset="0"/>
              </a:rPr>
              <a:t>	Containment -  review low profile vs. high profile containment </a:t>
            </a:r>
          </a:p>
          <a:p>
            <a:pPr marL="228600" indent="-228600">
              <a:defRPr/>
            </a:pPr>
            <a:r>
              <a:rPr lang="en-US" altLang="en-US" dirty="0" smtClean="0">
                <a:latin typeface="Times New Roman" pitchFamily="18" charset="0"/>
              </a:rPr>
              <a:t>	cover and concealment. </a:t>
            </a:r>
          </a:p>
          <a:p>
            <a:pPr marL="228600" indent="-228600">
              <a:defRPr/>
            </a:pPr>
            <a:endParaRPr lang="en-US" altLang="en-US" dirty="0" smtClean="0">
              <a:latin typeface="Times New Roman" pitchFamily="18" charset="0"/>
            </a:endParaRPr>
          </a:p>
          <a:p>
            <a:pPr marL="228600" indent="-228600">
              <a:defRPr/>
            </a:pPr>
            <a:r>
              <a:rPr lang="en-US" altLang="en-US" dirty="0" smtClean="0">
                <a:latin typeface="Times New Roman" pitchFamily="18" charset="0"/>
              </a:rPr>
              <a:t>Purpose of Containment</a:t>
            </a:r>
          </a:p>
          <a:p>
            <a:pPr marL="228600" indent="-228600">
              <a:defRPr/>
            </a:pPr>
            <a:endParaRPr lang="en-US" altLang="en-US" dirty="0" smtClean="0">
              <a:latin typeface="Times New Roman" pitchFamily="18" charset="0"/>
            </a:endParaRPr>
          </a:p>
          <a:p>
            <a:pPr>
              <a:buFont typeface="Wingdings" pitchFamily="2" charset="2"/>
              <a:buChar char="Ø"/>
            </a:pPr>
            <a:r>
              <a:rPr lang="en-US" altLang="en-US" dirty="0" smtClean="0"/>
              <a:t>Prevent spread of threat</a:t>
            </a:r>
          </a:p>
          <a:p>
            <a:pPr>
              <a:buFont typeface="Wingdings" pitchFamily="2" charset="2"/>
              <a:buChar char="Ø"/>
            </a:pPr>
            <a:endParaRPr lang="en-US" altLang="en-US" dirty="0" smtClean="0"/>
          </a:p>
          <a:p>
            <a:pPr>
              <a:buFont typeface="Wingdings" pitchFamily="2" charset="2"/>
              <a:buChar char="Ø"/>
            </a:pPr>
            <a:r>
              <a:rPr lang="en-US" altLang="en-US" dirty="0" smtClean="0"/>
              <a:t>Prevent escape of subject</a:t>
            </a:r>
          </a:p>
          <a:p>
            <a:pPr>
              <a:buFont typeface="Wingdings" pitchFamily="2" charset="2"/>
              <a:buChar char="Ø"/>
            </a:pPr>
            <a:endParaRPr lang="en-US" altLang="en-US" dirty="0" smtClean="0"/>
          </a:p>
          <a:p>
            <a:pPr>
              <a:buFont typeface="Wingdings" pitchFamily="2" charset="2"/>
              <a:buChar char="Ø"/>
            </a:pPr>
            <a:r>
              <a:rPr lang="en-US" altLang="en-US" dirty="0" smtClean="0"/>
              <a:t>Prevent entry of uninvolved or unauthorized persons into crisis site</a:t>
            </a:r>
          </a:p>
          <a:p>
            <a:pPr>
              <a:buFont typeface="Wingdings" pitchFamily="2" charset="2"/>
              <a:buChar char="Ø"/>
            </a:pPr>
            <a:endParaRPr lang="en-US" altLang="en-US" dirty="0" smtClean="0"/>
          </a:p>
          <a:p>
            <a:pPr>
              <a:buFont typeface="Wingdings" pitchFamily="2" charset="2"/>
              <a:buChar char="Ø"/>
            </a:pPr>
            <a:r>
              <a:rPr lang="en-US" altLang="en-US" dirty="0" smtClean="0"/>
              <a:t>Isolate subject</a:t>
            </a:r>
          </a:p>
          <a:p>
            <a:pPr>
              <a:buFont typeface="Wingdings" pitchFamily="2" charset="2"/>
              <a:buChar char="Ø"/>
            </a:pPr>
            <a:endParaRPr lang="en-US" altLang="en-US" dirty="0" smtClean="0"/>
          </a:p>
          <a:p>
            <a:pPr>
              <a:buFont typeface="Wingdings" pitchFamily="2" charset="2"/>
              <a:buChar char="Ø"/>
            </a:pPr>
            <a:r>
              <a:rPr lang="en-US" altLang="en-US" dirty="0" smtClean="0"/>
              <a:t>Motivate  subject to comply with law enforcement request</a:t>
            </a:r>
            <a:endParaRPr lang="en-US" altLang="en-US" dirty="0" smtClean="0">
              <a:latin typeface="Times New Roman" pitchFamily="18" charset="0"/>
            </a:endParaRPr>
          </a:p>
          <a:p>
            <a:pPr marL="228600" indent="-228600">
              <a:defRPr/>
            </a:pPr>
            <a:endParaRPr lang="en-US" altLang="en-US" dirty="0" smtClean="0">
              <a:latin typeface="Times New Roman" pitchFamily="18" charset="0"/>
            </a:endParaRPr>
          </a:p>
          <a:p>
            <a:pPr marL="228600" indent="-228600">
              <a:defRPr/>
            </a:pPr>
            <a:r>
              <a:rPr lang="en-US" altLang="en-US" dirty="0" smtClean="0">
                <a:latin typeface="Times New Roman" pitchFamily="18" charset="0"/>
              </a:rPr>
              <a:t>2. Request the appropriate resources -  command post, tactical unit, K9, Bomb and Arson, Medics etc.</a:t>
            </a:r>
          </a:p>
          <a:p>
            <a:pPr>
              <a:defRPr/>
            </a:pPr>
            <a:endParaRPr lang="en-US" altLang="en-US" dirty="0">
              <a:latin typeface="Times New Roman" pitchFamily="18" charset="0"/>
            </a:endParaRPr>
          </a:p>
          <a:p>
            <a:pPr>
              <a:defRPr/>
            </a:pPr>
            <a:r>
              <a:rPr lang="en-US" altLang="en-US" dirty="0" smtClean="0">
                <a:latin typeface="Times New Roman" pitchFamily="18" charset="0"/>
              </a:rPr>
              <a:t>3.  Establish a staging area:  Good staging area/bad staging area</a:t>
            </a:r>
          </a:p>
          <a:p>
            <a:pPr>
              <a:defRPr/>
            </a:pPr>
            <a:endParaRPr lang="en-US" altLang="en-US" dirty="0" smtClean="0">
              <a:latin typeface="Times New Roman" pitchFamily="18" charset="0"/>
            </a:endParaRPr>
          </a:p>
        </p:txBody>
      </p:sp>
      <p:sp>
        <p:nvSpPr>
          <p:cNvPr id="99332" name="Slide Number Placeholder 3"/>
          <p:cNvSpPr>
            <a:spLocks noGrp="1"/>
          </p:cNvSpPr>
          <p:nvPr>
            <p:ph type="sldNum" sz="quarter" idx="5"/>
          </p:nvPr>
        </p:nvSpPr>
        <p:spPr>
          <a:noFill/>
        </p:spPr>
        <p:txBody>
          <a:bodyPr/>
          <a:lstStyle/>
          <a:p>
            <a:pPr defTabSz="930275"/>
            <a:fld id="{3DDC7B74-3FF2-400E-AF68-F7AC9479C88F}" type="slidenum">
              <a:rPr lang="en-US" altLang="en-US" smtClean="0"/>
              <a:pPr defTabSz="930275"/>
              <a:t>25</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altLang="en-US" sz="1800" dirty="0" smtClean="0">
                <a:latin typeface="Times New Roman" pitchFamily="18" charset="0"/>
              </a:rPr>
              <a:t>If you work for a </a:t>
            </a:r>
            <a:r>
              <a:rPr lang="en-US" altLang="en-US" sz="1800" dirty="0" err="1" smtClean="0">
                <a:latin typeface="Times New Roman" pitchFamily="18" charset="0"/>
              </a:rPr>
              <a:t>muni</a:t>
            </a:r>
            <a:r>
              <a:rPr lang="en-US" altLang="en-US" sz="1800" dirty="0" smtClean="0">
                <a:latin typeface="Times New Roman" pitchFamily="18" charset="0"/>
              </a:rPr>
              <a:t> you can still request additional resources</a:t>
            </a:r>
          </a:p>
          <a:p>
            <a:endParaRPr lang="en-US" altLang="en-US" sz="1800" dirty="0" smtClean="0">
              <a:latin typeface="Times New Roman" pitchFamily="18" charset="0"/>
            </a:endParaRPr>
          </a:p>
          <a:p>
            <a:r>
              <a:rPr lang="en-US" altLang="en-US" sz="1800" dirty="0" smtClean="0">
                <a:latin typeface="Times New Roman" pitchFamily="18" charset="0"/>
              </a:rPr>
              <a:t>Multi-jurisdictional agreements</a:t>
            </a:r>
          </a:p>
          <a:p>
            <a:endParaRPr lang="en-US" altLang="en-US" sz="1800" dirty="0" smtClean="0">
              <a:latin typeface="Times New Roman" pitchFamily="18" charset="0"/>
            </a:endParaRPr>
          </a:p>
          <a:p>
            <a:r>
              <a:rPr lang="en-US" altLang="en-US" sz="1800" dirty="0" smtClean="0">
                <a:latin typeface="Times New Roman" pitchFamily="18" charset="0"/>
              </a:rPr>
              <a:t>When in doubt call tactical situation.</a:t>
            </a:r>
          </a:p>
          <a:p>
            <a:endParaRPr lang="en-US" altLang="en-US" sz="1800" dirty="0" smtClean="0">
              <a:latin typeface="Times New Roman" pitchFamily="18" charset="0"/>
            </a:endParaRPr>
          </a:p>
          <a:p>
            <a:r>
              <a:rPr lang="en-US" altLang="en-US" sz="1800" dirty="0" smtClean="0">
                <a:latin typeface="Times New Roman" pitchFamily="18" charset="0"/>
              </a:rPr>
              <a:t>Force multipliers can be intangible, such as training, preparedness, creativity, experience.</a:t>
            </a:r>
          </a:p>
          <a:p>
            <a:endParaRPr lang="en-US" altLang="en-US" sz="1800" dirty="0" smtClean="0">
              <a:latin typeface="Times New Roman" pitchFamily="18" charset="0"/>
            </a:endParaRPr>
          </a:p>
          <a:p>
            <a:r>
              <a:rPr lang="en-US" altLang="en-US" sz="1800" dirty="0" smtClean="0">
                <a:latin typeface="Times New Roman" pitchFamily="18" charset="0"/>
              </a:rPr>
              <a:t>Don’t forget intangible force multipliers.</a:t>
            </a:r>
          </a:p>
          <a:p>
            <a:endParaRPr lang="en-US" altLang="en-US" sz="1800" dirty="0" smtClean="0">
              <a:latin typeface="Times New Roman" pitchFamily="18" charset="0"/>
            </a:endParaRPr>
          </a:p>
          <a:p>
            <a:endParaRPr lang="en-US" altLang="en-US" sz="1800" dirty="0" smtClean="0">
              <a:latin typeface="Times New Roman" pitchFamily="18" charset="0"/>
            </a:endParaRPr>
          </a:p>
        </p:txBody>
      </p:sp>
      <p:sp>
        <p:nvSpPr>
          <p:cNvPr id="100356" name="Slide Number Placeholder 3"/>
          <p:cNvSpPr>
            <a:spLocks noGrp="1"/>
          </p:cNvSpPr>
          <p:nvPr>
            <p:ph type="sldNum" sz="quarter" idx="5"/>
          </p:nvPr>
        </p:nvSpPr>
        <p:spPr>
          <a:noFill/>
        </p:spPr>
        <p:txBody>
          <a:bodyPr/>
          <a:lstStyle/>
          <a:p>
            <a:pPr defTabSz="930275"/>
            <a:fld id="{C2552536-F3EE-4893-BBB6-12D2DF7A9D63}" type="slidenum">
              <a:rPr lang="en-US" altLang="en-US" smtClean="0"/>
              <a:pPr defTabSz="930275"/>
              <a:t>26</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01380" name="Slide Number Placeholder 3"/>
          <p:cNvSpPr>
            <a:spLocks noGrp="1"/>
          </p:cNvSpPr>
          <p:nvPr>
            <p:ph type="sldNum" sz="quarter" idx="5"/>
          </p:nvPr>
        </p:nvSpPr>
        <p:spPr>
          <a:noFill/>
        </p:spPr>
        <p:txBody>
          <a:bodyPr/>
          <a:lstStyle/>
          <a:p>
            <a:pPr defTabSz="930275"/>
            <a:fld id="{FC478973-6627-4785-B09D-F921BB2DBC2D}" type="slidenum">
              <a:rPr lang="en-US" altLang="en-US" smtClean="0"/>
              <a:pPr defTabSz="930275"/>
              <a:t>27</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r>
              <a:rPr lang="en-US" altLang="en-US" sz="2000" b="1" u="sng" dirty="0" smtClean="0">
                <a:latin typeface="Times New Roman" pitchFamily="18" charset="0"/>
              </a:rPr>
              <a:t>Hasty Plan </a:t>
            </a:r>
            <a:r>
              <a:rPr lang="en-US" altLang="en-US" sz="2000" dirty="0" smtClean="0">
                <a:latin typeface="Times New Roman" pitchFamily="18" charset="0"/>
              </a:rPr>
              <a:t>– provides an organized response for spontaneous or unintentional events and detailed planning is not possible</a:t>
            </a:r>
          </a:p>
          <a:p>
            <a:endParaRPr lang="en-US" altLang="en-US" sz="2000" b="1" u="sng" dirty="0" smtClean="0">
              <a:latin typeface="Times New Roman" pitchFamily="18" charset="0"/>
            </a:endParaRPr>
          </a:p>
          <a:p>
            <a:r>
              <a:rPr lang="en-US" altLang="en-US" sz="2000" b="1" u="sng" dirty="0" smtClean="0">
                <a:latin typeface="Times New Roman" pitchFamily="18" charset="0"/>
              </a:rPr>
              <a:t>Deliberate Plan </a:t>
            </a:r>
            <a:r>
              <a:rPr lang="en-US" altLang="en-US" sz="2000" dirty="0" smtClean="0">
                <a:latin typeface="Times New Roman" pitchFamily="18" charset="0"/>
              </a:rPr>
              <a:t>– a comprehensive and detailed method for accomplishing an objective.  The preferred course of action.  Probably not going to have a deliberate plan on CIT calls waiting for Tact.</a:t>
            </a:r>
          </a:p>
          <a:p>
            <a:endParaRPr lang="en-US" altLang="en-US" sz="2000" dirty="0" smtClean="0">
              <a:latin typeface="Times New Roman" pitchFamily="18" charset="0"/>
            </a:endParaRPr>
          </a:p>
          <a:p>
            <a:r>
              <a:rPr lang="en-US" altLang="en-US" sz="2000" b="1" u="sng" dirty="0" smtClean="0">
                <a:latin typeface="Times New Roman" pitchFamily="18" charset="0"/>
              </a:rPr>
              <a:t>Contingency Plan </a:t>
            </a:r>
            <a:r>
              <a:rPr lang="en-US" altLang="en-US" sz="2000" dirty="0" smtClean="0">
                <a:latin typeface="Times New Roman" pitchFamily="18" charset="0"/>
              </a:rPr>
              <a:t>– an alternate plan that focuses thought and effort on anticipated problems that may arise </a:t>
            </a:r>
          </a:p>
        </p:txBody>
      </p:sp>
      <p:sp>
        <p:nvSpPr>
          <p:cNvPr id="107524" name="Slide Number Placeholder 3"/>
          <p:cNvSpPr>
            <a:spLocks noGrp="1"/>
          </p:cNvSpPr>
          <p:nvPr>
            <p:ph type="sldNum" sz="quarter" idx="5"/>
          </p:nvPr>
        </p:nvSpPr>
        <p:spPr>
          <a:noFill/>
        </p:spPr>
        <p:txBody>
          <a:bodyPr/>
          <a:lstStyle/>
          <a:p>
            <a:pPr defTabSz="930275"/>
            <a:fld id="{72580F6B-3130-4483-ABD7-2240F66AC843}" type="slidenum">
              <a:rPr lang="en-US" altLang="en-US" smtClean="0"/>
              <a:pPr defTabSz="930275"/>
              <a:t>28</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normAutofit fontScale="92500"/>
          </a:bodyPr>
          <a:lstStyle/>
          <a:p>
            <a:r>
              <a:rPr lang="en-US" altLang="en-US" sz="2000" dirty="0" smtClean="0">
                <a:latin typeface="Times New Roman" pitchFamily="18" charset="0"/>
              </a:rPr>
              <a:t>How do I want this to end and how am I going to get there?</a:t>
            </a:r>
          </a:p>
          <a:p>
            <a:endParaRPr lang="en-US" altLang="en-US" sz="2000" dirty="0" smtClean="0">
              <a:latin typeface="Times New Roman" pitchFamily="18" charset="0"/>
            </a:endParaRPr>
          </a:p>
          <a:p>
            <a:r>
              <a:rPr lang="en-US" altLang="en-US" sz="2000" b="1" dirty="0" smtClean="0">
                <a:latin typeface="Times New Roman" pitchFamily="18" charset="0"/>
              </a:rPr>
              <a:t>“Seldom does a plan at the end of an operation bear more than a vague resemblance to the one at the beginning”</a:t>
            </a:r>
          </a:p>
          <a:p>
            <a:endParaRPr lang="en-US" altLang="en-US" sz="2000" b="1" dirty="0" smtClean="0">
              <a:latin typeface="Times New Roman" pitchFamily="18" charset="0"/>
            </a:endParaRPr>
          </a:p>
          <a:p>
            <a:r>
              <a:rPr lang="en-US" altLang="en-US" sz="2000" dirty="0" smtClean="0">
                <a:latin typeface="Times New Roman" pitchFamily="18" charset="0"/>
              </a:rPr>
              <a:t>We have to adapt and be flexible</a:t>
            </a:r>
          </a:p>
          <a:p>
            <a:endParaRPr lang="en-US" altLang="en-US" sz="2000" dirty="0" smtClean="0">
              <a:latin typeface="Times New Roman" pitchFamily="18" charset="0"/>
            </a:endParaRPr>
          </a:p>
          <a:p>
            <a:pPr marL="548640" indent="-411480">
              <a:buClr>
                <a:schemeClr val="tx1">
                  <a:shade val="95000"/>
                </a:schemeClr>
              </a:buClr>
              <a:defRPr/>
            </a:pPr>
            <a:r>
              <a:rPr lang="en-US" sz="2000" dirty="0" smtClean="0"/>
              <a:t>YOU CONTROL THE SCENE:  </a:t>
            </a:r>
          </a:p>
          <a:p>
            <a:pPr marL="1051560" indent="-914400">
              <a:buClr>
                <a:schemeClr val="tx1">
                  <a:shade val="95000"/>
                </a:schemeClr>
              </a:buClr>
              <a:defRPr/>
            </a:pPr>
            <a:r>
              <a:rPr lang="en-US" sz="2000" dirty="0" smtClean="0"/>
              <a:t>	1. PLAN every police action to achieve an objective</a:t>
            </a:r>
          </a:p>
          <a:p>
            <a:pPr marL="1051560" indent="-914400">
              <a:buClr>
                <a:schemeClr val="tx1">
                  <a:shade val="95000"/>
                </a:schemeClr>
              </a:buClr>
              <a:defRPr/>
            </a:pPr>
            <a:r>
              <a:rPr lang="en-US" sz="2000" dirty="0" smtClean="0"/>
              <a:t>	2. COMMUNICATE the plan to all officers</a:t>
            </a:r>
          </a:p>
          <a:p>
            <a:pPr marL="1051560" indent="-914400">
              <a:buClr>
                <a:schemeClr val="tx1">
                  <a:shade val="95000"/>
                </a:schemeClr>
              </a:buClr>
              <a:defRPr/>
            </a:pPr>
            <a:r>
              <a:rPr lang="en-US" sz="2000" dirty="0" smtClean="0"/>
              <a:t>	3. CHOREOGRPAH the plan (NO SURPRISES)</a:t>
            </a:r>
          </a:p>
          <a:p>
            <a:endParaRPr lang="en-US" altLang="en-US" sz="2000" dirty="0" smtClean="0">
              <a:latin typeface="Times New Roman" pitchFamily="18" charset="0"/>
            </a:endParaRPr>
          </a:p>
        </p:txBody>
      </p:sp>
      <p:sp>
        <p:nvSpPr>
          <p:cNvPr id="89092" name="Slide Number Placeholder 3"/>
          <p:cNvSpPr>
            <a:spLocks noGrp="1"/>
          </p:cNvSpPr>
          <p:nvPr>
            <p:ph type="sldNum" sz="quarter" idx="5"/>
          </p:nvPr>
        </p:nvSpPr>
        <p:spPr>
          <a:noFill/>
        </p:spPr>
        <p:txBody>
          <a:bodyPr/>
          <a:lstStyle/>
          <a:p>
            <a:pPr defTabSz="930275"/>
            <a:fld id="{5603AE53-9B69-4AA5-AE7D-9FAABDC22194}" type="slidenum">
              <a:rPr lang="en-US" altLang="en-US" smtClean="0"/>
              <a:pPr defTabSz="930275"/>
              <a:t>29</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normAutofit fontScale="92500" lnSpcReduction="10000"/>
          </a:bodyPr>
          <a:lstStyle/>
          <a:p>
            <a:r>
              <a:rPr lang="en-US" altLang="en-US" sz="1800" dirty="0" smtClean="0">
                <a:latin typeface="Times New Roman" pitchFamily="18" charset="0"/>
              </a:rPr>
              <a:t>CIT is not the answer for everything.</a:t>
            </a:r>
          </a:p>
          <a:p>
            <a:endParaRPr lang="en-US" altLang="en-US" sz="1800" dirty="0" smtClean="0">
              <a:latin typeface="Times New Roman" pitchFamily="18" charset="0"/>
            </a:endParaRPr>
          </a:p>
          <a:p>
            <a:r>
              <a:rPr lang="en-US" altLang="en-US" sz="1800" dirty="0" smtClean="0">
                <a:latin typeface="Times New Roman" pitchFamily="18" charset="0"/>
              </a:rPr>
              <a:t>CIT is most likely to be successful especially in extremely volatile situations when it is coupled with good officer safety tactics and proper Tactical planning.</a:t>
            </a:r>
          </a:p>
          <a:p>
            <a:endParaRPr lang="en-US" altLang="en-US" sz="1800" dirty="0" smtClean="0">
              <a:latin typeface="Times New Roman" pitchFamily="18" charset="0"/>
            </a:endParaRPr>
          </a:p>
          <a:p>
            <a:r>
              <a:rPr lang="en-US" altLang="en-US" sz="1800" dirty="0" smtClean="0">
                <a:latin typeface="Times New Roman" pitchFamily="18" charset="0"/>
              </a:rPr>
              <a:t>We must be able to recognize and appreciate when a situation is beyond our capabilities to handle with normal CIT and patrol tactics.</a:t>
            </a:r>
          </a:p>
          <a:p>
            <a:endParaRPr lang="en-US" altLang="en-US" sz="1800" dirty="0" smtClean="0">
              <a:latin typeface="Times New Roman" pitchFamily="18" charset="0"/>
            </a:endParaRPr>
          </a:p>
          <a:p>
            <a:r>
              <a:rPr lang="en-US" altLang="en-US" sz="1800" dirty="0" smtClean="0">
                <a:latin typeface="Times New Roman" pitchFamily="18" charset="0"/>
              </a:rPr>
              <a:t>That does not mean that we cannot contain the situation and continue crisis intervention while we explore tactical options.</a:t>
            </a:r>
          </a:p>
          <a:p>
            <a:endParaRPr lang="en-US" altLang="en-US" sz="1800" dirty="0" smtClean="0">
              <a:latin typeface="Times New Roman" pitchFamily="18" charset="0"/>
            </a:endParaRPr>
          </a:p>
          <a:p>
            <a:r>
              <a:rPr lang="en-US" altLang="en-US" sz="1800" dirty="0" smtClean="0">
                <a:latin typeface="Times New Roman" pitchFamily="18" charset="0"/>
              </a:rPr>
              <a:t>Pray for the best and prepare for the worst.</a:t>
            </a:r>
          </a:p>
          <a:p>
            <a:endParaRPr lang="en-US" altLang="en-US" sz="1800" dirty="0" smtClean="0">
              <a:latin typeface="Times New Roman" pitchFamily="18" charset="0"/>
            </a:endParaRPr>
          </a:p>
          <a:p>
            <a:r>
              <a:rPr lang="en-US" altLang="en-US" sz="1800" b="1" dirty="0" smtClean="0">
                <a:latin typeface="Times New Roman" pitchFamily="18" charset="0"/>
              </a:rPr>
              <a:t>Winchester Example</a:t>
            </a:r>
          </a:p>
        </p:txBody>
      </p:sp>
      <p:sp>
        <p:nvSpPr>
          <p:cNvPr id="87044" name="Slide Number Placeholder 3"/>
          <p:cNvSpPr>
            <a:spLocks noGrp="1"/>
          </p:cNvSpPr>
          <p:nvPr>
            <p:ph type="sldNum" sz="quarter" idx="5"/>
          </p:nvPr>
        </p:nvSpPr>
        <p:spPr>
          <a:noFill/>
        </p:spPr>
        <p:txBody>
          <a:bodyPr/>
          <a:lstStyle/>
          <a:p>
            <a:pPr defTabSz="930275"/>
            <a:fld id="{92D2D022-2136-4B2B-A855-E85ADED4C4CA}" type="slidenum">
              <a:rPr lang="en-US" altLang="en-US" smtClean="0"/>
              <a:pPr defTabSz="930275"/>
              <a:t>3</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xfrm>
            <a:off x="381000" y="4416425"/>
            <a:ext cx="6248400" cy="4183063"/>
          </a:xfrm>
          <a:noFill/>
          <a:ln/>
        </p:spPr>
        <p:txBody>
          <a:bodyPr/>
          <a:lstStyle/>
          <a:p>
            <a:r>
              <a:rPr lang="en-US" altLang="en-US" sz="1600" dirty="0" smtClean="0">
                <a:latin typeface="Times New Roman" pitchFamily="18" charset="0"/>
              </a:rPr>
              <a:t>Can’t think of everything</a:t>
            </a:r>
          </a:p>
          <a:p>
            <a:endParaRPr lang="en-US" altLang="en-US" sz="1600" dirty="0" smtClean="0">
              <a:latin typeface="Times New Roman" pitchFamily="18" charset="0"/>
            </a:endParaRPr>
          </a:p>
          <a:p>
            <a:r>
              <a:rPr lang="en-US" altLang="en-US" sz="1600" dirty="0" smtClean="0">
                <a:latin typeface="Times New Roman" pitchFamily="18" charset="0"/>
              </a:rPr>
              <a:t>Learn from others problems – sheet over the head</a:t>
            </a:r>
          </a:p>
          <a:p>
            <a:endParaRPr lang="en-US" altLang="en-US" sz="1600" dirty="0" smtClean="0">
              <a:latin typeface="Times New Roman" pitchFamily="18" charset="0"/>
            </a:endParaRPr>
          </a:p>
          <a:p>
            <a:r>
              <a:rPr lang="en-US" altLang="en-US" sz="1600" dirty="0" smtClean="0">
                <a:latin typeface="Times New Roman" pitchFamily="18" charset="0"/>
              </a:rPr>
              <a:t>Importance of debrief</a:t>
            </a:r>
          </a:p>
          <a:p>
            <a:endParaRPr lang="en-US" altLang="en-US" sz="1600" dirty="0" smtClean="0">
              <a:latin typeface="Times New Roman" pitchFamily="18" charset="0"/>
            </a:endParaRPr>
          </a:p>
          <a:p>
            <a:r>
              <a:rPr lang="en-US" altLang="en-US" sz="1600" dirty="0" smtClean="0">
                <a:latin typeface="Times New Roman" pitchFamily="18" charset="0"/>
              </a:rPr>
              <a:t>Fenton 10-40 example of person under porch</a:t>
            </a:r>
          </a:p>
          <a:p>
            <a:endParaRPr lang="en-US" altLang="en-US" sz="1600" dirty="0" smtClean="0">
              <a:latin typeface="Times New Roman" pitchFamily="18" charset="0"/>
            </a:endParaRPr>
          </a:p>
          <a:p>
            <a:r>
              <a:rPr lang="en-US" altLang="en-US" sz="1600" b="1" dirty="0" smtClean="0">
                <a:latin typeface="Times New Roman" pitchFamily="18" charset="0"/>
              </a:rPr>
              <a:t>Opportunity</a:t>
            </a:r>
            <a:r>
              <a:rPr lang="en-US" altLang="en-US" sz="1600" dirty="0" smtClean="0">
                <a:latin typeface="Times New Roman" pitchFamily="18" charset="0"/>
              </a:rPr>
              <a:t> – a brief interval in time in which circumstances are temporarily favorable.  According to Sid opportunities in tactical situations are elusive, sporadic and fleeting.</a:t>
            </a:r>
          </a:p>
          <a:p>
            <a:endParaRPr lang="en-US" altLang="en-US" sz="1600" dirty="0" smtClean="0">
              <a:latin typeface="Times New Roman" pitchFamily="18" charset="0"/>
            </a:endParaRPr>
          </a:p>
          <a:p>
            <a:r>
              <a:rPr lang="en-US" altLang="en-US" sz="1600" dirty="0" smtClean="0">
                <a:latin typeface="Times New Roman" pitchFamily="18" charset="0"/>
              </a:rPr>
              <a:t>Take advantage of any </a:t>
            </a:r>
            <a:r>
              <a:rPr lang="en-US" altLang="en-US" sz="1600" b="1" dirty="0" smtClean="0">
                <a:latin typeface="Times New Roman" pitchFamily="18" charset="0"/>
              </a:rPr>
              <a:t>exploitation window </a:t>
            </a:r>
            <a:r>
              <a:rPr lang="en-US" altLang="en-US" sz="1600" dirty="0" smtClean="0">
                <a:latin typeface="Times New Roman" pitchFamily="18" charset="0"/>
              </a:rPr>
              <a:t>– period of time in which an individual or unit is at some sort of disadvantage as a result of an intentional action by us.</a:t>
            </a:r>
          </a:p>
        </p:txBody>
      </p:sp>
      <p:sp>
        <p:nvSpPr>
          <p:cNvPr id="110596" name="Slide Number Placeholder 3"/>
          <p:cNvSpPr>
            <a:spLocks noGrp="1"/>
          </p:cNvSpPr>
          <p:nvPr>
            <p:ph type="sldNum" sz="quarter" idx="5"/>
          </p:nvPr>
        </p:nvSpPr>
        <p:spPr>
          <a:noFill/>
        </p:spPr>
        <p:txBody>
          <a:bodyPr/>
          <a:lstStyle/>
          <a:p>
            <a:pPr defTabSz="930275"/>
            <a:fld id="{987A975A-43D1-40CF-9536-FBEE07FFD708}" type="slidenum">
              <a:rPr lang="en-US" altLang="en-US" smtClean="0"/>
              <a:pPr defTabSz="930275"/>
              <a:t>30</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en-US" altLang="en-US" sz="1600" smtClean="0">
                <a:latin typeface="Times New Roman" pitchFamily="18" charset="0"/>
              </a:rPr>
              <a:t>ONE PERSON TALK AND GIVE COMMANDS</a:t>
            </a:r>
          </a:p>
        </p:txBody>
      </p:sp>
      <p:sp>
        <p:nvSpPr>
          <p:cNvPr id="111620" name="Slide Number Placeholder 3"/>
          <p:cNvSpPr>
            <a:spLocks noGrp="1"/>
          </p:cNvSpPr>
          <p:nvPr>
            <p:ph type="sldNum" sz="quarter" idx="5"/>
          </p:nvPr>
        </p:nvSpPr>
        <p:spPr>
          <a:noFill/>
        </p:spPr>
        <p:txBody>
          <a:bodyPr/>
          <a:lstStyle/>
          <a:p>
            <a:pPr defTabSz="930275"/>
            <a:fld id="{AAD9D751-9846-4149-89E5-C785DD64F7F6}" type="slidenum">
              <a:rPr lang="en-US" altLang="en-US" smtClean="0"/>
              <a:pPr defTabSz="930275"/>
              <a:t>31</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r>
              <a:rPr lang="en-US" altLang="en-US" sz="1800" smtClean="0">
                <a:latin typeface="Times New Roman" pitchFamily="18" charset="0"/>
              </a:rPr>
              <a:t>Less lethal/tazer not until lethal coverage</a:t>
            </a:r>
          </a:p>
        </p:txBody>
      </p:sp>
      <p:sp>
        <p:nvSpPr>
          <p:cNvPr id="112644" name="Slide Number Placeholder 3"/>
          <p:cNvSpPr>
            <a:spLocks noGrp="1"/>
          </p:cNvSpPr>
          <p:nvPr>
            <p:ph type="sldNum" sz="quarter" idx="5"/>
          </p:nvPr>
        </p:nvSpPr>
        <p:spPr>
          <a:noFill/>
        </p:spPr>
        <p:txBody>
          <a:bodyPr/>
          <a:lstStyle/>
          <a:p>
            <a:pPr defTabSz="930275"/>
            <a:fld id="{B9C43A4F-EC66-4693-9F02-1043BF902BFA}" type="slidenum">
              <a:rPr lang="en-US" altLang="en-US" smtClean="0"/>
              <a:pPr defTabSz="930275"/>
              <a:t>32</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normAutofit/>
          </a:bodyPr>
          <a:lstStyle/>
          <a:p>
            <a:r>
              <a:rPr lang="en-US" altLang="en-US" sz="2400" dirty="0" smtClean="0">
                <a:latin typeface="Times New Roman" pitchFamily="18" charset="0"/>
              </a:rPr>
              <a:t>Loud Verbal Commands</a:t>
            </a:r>
          </a:p>
        </p:txBody>
      </p:sp>
      <p:sp>
        <p:nvSpPr>
          <p:cNvPr id="117764" name="Slide Number Placeholder 3"/>
          <p:cNvSpPr>
            <a:spLocks noGrp="1"/>
          </p:cNvSpPr>
          <p:nvPr>
            <p:ph type="sldNum" sz="quarter" idx="5"/>
          </p:nvPr>
        </p:nvSpPr>
        <p:spPr>
          <a:noFill/>
        </p:spPr>
        <p:txBody>
          <a:bodyPr/>
          <a:lstStyle/>
          <a:p>
            <a:pPr defTabSz="930275"/>
            <a:fld id="{452DF24B-268B-405D-A693-65D41A24A85C}" type="slidenum">
              <a:rPr lang="en-US" altLang="en-US" smtClean="0"/>
              <a:pPr defTabSz="930275"/>
              <a:t>33</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normAutofit/>
          </a:bodyPr>
          <a:lstStyle/>
          <a:p>
            <a:r>
              <a:rPr lang="en-US" altLang="en-US" sz="1800" dirty="0" smtClean="0">
                <a:latin typeface="Times New Roman" pitchFamily="18" charset="0"/>
              </a:rPr>
              <a:t>Contain the situation and bring proper resources to situation </a:t>
            </a:r>
          </a:p>
          <a:p>
            <a:endParaRPr lang="en-US" altLang="en-US" sz="1800" dirty="0" smtClean="0">
              <a:latin typeface="Times New Roman" pitchFamily="18" charset="0"/>
            </a:endParaRPr>
          </a:p>
          <a:p>
            <a:r>
              <a:rPr lang="en-US" altLang="en-US" sz="1800" dirty="0" smtClean="0">
                <a:latin typeface="Times New Roman" pitchFamily="18" charset="0"/>
              </a:rPr>
              <a:t>With the luxury of time we have to begin to formulate a plan.</a:t>
            </a:r>
          </a:p>
        </p:txBody>
      </p:sp>
      <p:sp>
        <p:nvSpPr>
          <p:cNvPr id="106500" name="Slide Number Placeholder 3"/>
          <p:cNvSpPr>
            <a:spLocks noGrp="1"/>
          </p:cNvSpPr>
          <p:nvPr>
            <p:ph type="sldNum" sz="quarter" idx="5"/>
          </p:nvPr>
        </p:nvSpPr>
        <p:spPr>
          <a:noFill/>
        </p:spPr>
        <p:txBody>
          <a:bodyPr/>
          <a:lstStyle/>
          <a:p>
            <a:pPr defTabSz="930275"/>
            <a:fld id="{FFDCE791-965D-4A5B-B872-5B60F6821AE9}" type="slidenum">
              <a:rPr lang="en-US" altLang="en-US" smtClean="0"/>
              <a:pPr defTabSz="930275"/>
              <a:t>34</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sz="1800" dirty="0" smtClean="0"/>
              <a:t>Less lethal deployments</a:t>
            </a:r>
          </a:p>
          <a:p>
            <a:pPr marL="173062" indent="-173062">
              <a:buFont typeface="Arial" panose="020B0604020202020204" pitchFamily="34" charset="0"/>
              <a:buChar char="•"/>
              <a:defRPr/>
            </a:pPr>
            <a:r>
              <a:rPr lang="en-US" sz="1800" dirty="0" smtClean="0"/>
              <a:t>Cop </a:t>
            </a:r>
          </a:p>
          <a:p>
            <a:pPr marL="173062" indent="-173062">
              <a:buFont typeface="Arial" panose="020B0604020202020204" pitchFamily="34" charset="0"/>
              <a:buChar char="•"/>
              <a:defRPr/>
            </a:pPr>
            <a:r>
              <a:rPr lang="en-US" sz="1800" dirty="0" smtClean="0"/>
              <a:t>Drunk guy</a:t>
            </a:r>
            <a:endParaRPr lang="en-US" sz="1800" dirty="0"/>
          </a:p>
        </p:txBody>
      </p:sp>
      <p:sp>
        <p:nvSpPr>
          <p:cNvPr id="118788" name="Slide Number Placeholder 3"/>
          <p:cNvSpPr>
            <a:spLocks noGrp="1"/>
          </p:cNvSpPr>
          <p:nvPr>
            <p:ph type="sldNum" sz="quarter" idx="5"/>
          </p:nvPr>
        </p:nvSpPr>
        <p:spPr>
          <a:noFill/>
        </p:spPr>
        <p:txBody>
          <a:bodyPr/>
          <a:lstStyle/>
          <a:p>
            <a:pPr defTabSz="930275"/>
            <a:fld id="{9A94F508-3E23-4BE3-BF35-C29154DF5CF6}" type="slidenum">
              <a:rPr lang="en-US" altLang="en-US" smtClean="0"/>
              <a:pPr defTabSz="930275"/>
              <a:t>35</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defTabSz="930275"/>
            <a:fld id="{E5D351DF-C7ED-4B00-9F03-7F6C83BD1F81}" type="slidenum">
              <a:rPr lang="en-US" altLang="en-US" smtClean="0"/>
              <a:pPr defTabSz="930275"/>
              <a:t>36</a:t>
            </a:fld>
            <a:endParaRPr lang="en-US" alt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alt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defTabSz="930275"/>
            <a:fld id="{EDF6EEDA-51B7-4907-82AD-2C0B2069DA5C}" type="slidenum">
              <a:rPr lang="en-US" altLang="en-US" smtClean="0"/>
              <a:pPr defTabSz="930275"/>
              <a:t>37</a:t>
            </a:fld>
            <a:endParaRPr lang="en-US" alt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alt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30275"/>
            <a:fld id="{987C5BC4-F76D-497C-A2C2-CE7860CE9CBC}" type="slidenum">
              <a:rPr lang="en-US" altLang="en-US" smtClean="0"/>
              <a:pPr defTabSz="930275"/>
              <a:t>38</a:t>
            </a:fld>
            <a:endParaRPr lang="en-US"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altLang="en-US"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30275"/>
            <a:fld id="{8805B589-F497-4E8E-BED1-44FBC61F5A90}" type="slidenum">
              <a:rPr lang="en-US" altLang="en-US" smtClean="0"/>
              <a:pPr defTabSz="930275"/>
              <a:t>39</a:t>
            </a:fld>
            <a:endParaRPr lang="en-US" alt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alt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normAutofit/>
          </a:bodyPr>
          <a:lstStyle/>
          <a:p>
            <a:r>
              <a:rPr lang="en-US" altLang="en-US" sz="2000" dirty="0" smtClean="0">
                <a:latin typeface="Times New Roman" pitchFamily="18" charset="0"/>
              </a:rPr>
              <a:t>When we show up at a call and determine that there are safety issues that will not allow CIT to resolve the situation we have attempt to resolve the situation  ideally in a way that is safe for officers and the person in crisis. </a:t>
            </a:r>
          </a:p>
          <a:p>
            <a:endParaRPr lang="en-US" altLang="en-US" sz="2000" dirty="0" smtClean="0">
              <a:latin typeface="Times New Roman" pitchFamily="18" charset="0"/>
            </a:endParaRPr>
          </a:p>
        </p:txBody>
      </p:sp>
      <p:sp>
        <p:nvSpPr>
          <p:cNvPr id="88068" name="Slide Number Placeholder 3"/>
          <p:cNvSpPr>
            <a:spLocks noGrp="1"/>
          </p:cNvSpPr>
          <p:nvPr>
            <p:ph type="sldNum" sz="quarter" idx="5"/>
          </p:nvPr>
        </p:nvSpPr>
        <p:spPr>
          <a:noFill/>
        </p:spPr>
        <p:txBody>
          <a:bodyPr/>
          <a:lstStyle/>
          <a:p>
            <a:pPr defTabSz="930275"/>
            <a:fld id="{1F846B3D-AAD1-42D6-A308-C2C483283214}" type="slidenum">
              <a:rPr lang="en-US" altLang="en-US" smtClean="0"/>
              <a:pPr defTabSz="930275"/>
              <a:t>4</a:t>
            </a:fld>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pPr defTabSz="930275"/>
            <a:fld id="{DA9BE758-3251-4DBC-9E91-63AA11996D35}" type="slidenum">
              <a:rPr lang="en-US" altLang="en-US" smtClean="0"/>
              <a:pPr defTabSz="930275"/>
              <a:t>40</a:t>
            </a:fld>
            <a:endParaRPr lang="en-US" alt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alt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62500" lnSpcReduction="20000"/>
          </a:bodyPr>
          <a:lstStyle/>
          <a:p>
            <a:pPr fontAlgn="auto">
              <a:spcBef>
                <a:spcPts val="0"/>
              </a:spcBef>
              <a:spcAft>
                <a:spcPts val="0"/>
              </a:spcAft>
              <a:buFont typeface="Arial" pitchFamily="34" charset="0"/>
              <a:buNone/>
              <a:defRPr/>
            </a:pPr>
            <a:endParaRPr lang="en-US" dirty="0" smtClean="0">
              <a:ea typeface="+mn-ea"/>
            </a:endParaRPr>
          </a:p>
        </p:txBody>
      </p:sp>
      <p:sp>
        <p:nvSpPr>
          <p:cNvPr id="48131" name="Slide Number Placeholder 3"/>
          <p:cNvSpPr>
            <a:spLocks noGrp="1"/>
          </p:cNvSpPr>
          <p:nvPr>
            <p:ph type="sldNum" sz="quarter" idx="5"/>
          </p:nvPr>
        </p:nvSpPr>
        <p:spPr bwMode="auto">
          <a:noFill/>
          <a:ln>
            <a:miter lim="800000"/>
            <a:headEnd/>
            <a:tailEnd/>
          </a:ln>
        </p:spPr>
        <p:txBody>
          <a:bodyPr/>
          <a:lstStyle/>
          <a:p>
            <a:fld id="{E4B7D1D9-3AF3-4B17-96DF-8E225C757FF8}" type="slidenum">
              <a:rPr lang="en-US"/>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buFont typeface="Arial" pitchFamily="34" charset="0"/>
              <a:buNone/>
              <a:defRPr/>
            </a:pPr>
            <a:r>
              <a:rPr lang="en-US" sz="2000" b="1" dirty="0" smtClean="0">
                <a:ea typeface="+mn-ea"/>
              </a:rPr>
              <a:t>REPORT WRITING – </a:t>
            </a:r>
            <a:r>
              <a:rPr lang="en-US" sz="2000" dirty="0" smtClean="0">
                <a:ea typeface="+mn-ea"/>
              </a:rPr>
              <a:t>Looking at this model will help articulate in writing what you did and why.  </a:t>
            </a:r>
          </a:p>
          <a:p>
            <a:pPr fontAlgn="auto">
              <a:spcBef>
                <a:spcPts val="0"/>
              </a:spcBef>
              <a:spcAft>
                <a:spcPts val="0"/>
              </a:spcAft>
              <a:buFont typeface="Arial" pitchFamily="34" charset="0"/>
              <a:buNone/>
              <a:defRPr/>
            </a:pPr>
            <a:endParaRPr lang="en-US" sz="2000" b="1" dirty="0" smtClean="0"/>
          </a:p>
          <a:p>
            <a:pPr fontAlgn="auto">
              <a:spcBef>
                <a:spcPts val="0"/>
              </a:spcBef>
              <a:spcAft>
                <a:spcPts val="0"/>
              </a:spcAft>
              <a:buFont typeface="Arial" pitchFamily="34" charset="0"/>
              <a:buNone/>
              <a:defRPr/>
            </a:pPr>
            <a:r>
              <a:rPr lang="en-US" sz="2000" dirty="0" smtClean="0"/>
              <a:t>Protect from liability.</a:t>
            </a:r>
          </a:p>
          <a:p>
            <a:pPr fontAlgn="auto">
              <a:spcBef>
                <a:spcPts val="0"/>
              </a:spcBef>
              <a:spcAft>
                <a:spcPts val="0"/>
              </a:spcAft>
              <a:buFont typeface="Arial" pitchFamily="34" charset="0"/>
              <a:buNone/>
              <a:defRPr/>
            </a:pPr>
            <a:endParaRPr lang="en-US" sz="2000" dirty="0" smtClean="0">
              <a:ea typeface="+mn-ea"/>
            </a:endParaRPr>
          </a:p>
          <a:p>
            <a:pPr fontAlgn="auto">
              <a:spcBef>
                <a:spcPts val="0"/>
              </a:spcBef>
              <a:spcAft>
                <a:spcPts val="0"/>
              </a:spcAft>
              <a:buFont typeface="Arial" pitchFamily="34" charset="0"/>
              <a:buNone/>
              <a:defRPr/>
            </a:pPr>
            <a:r>
              <a:rPr lang="en-US" sz="3200" b="1" dirty="0" smtClean="0"/>
              <a:t>REVIEW CDM MODEL AGAIN</a:t>
            </a:r>
            <a:endParaRPr lang="en-US" sz="3200" b="1" dirty="0">
              <a:ea typeface="+mn-ea"/>
            </a:endParaRPr>
          </a:p>
        </p:txBody>
      </p:sp>
      <p:sp>
        <p:nvSpPr>
          <p:cNvPr id="49155" name="Slide Number Placeholder 3"/>
          <p:cNvSpPr>
            <a:spLocks noGrp="1"/>
          </p:cNvSpPr>
          <p:nvPr>
            <p:ph type="sldNum" sz="quarter" idx="5"/>
          </p:nvPr>
        </p:nvSpPr>
        <p:spPr bwMode="auto">
          <a:noFill/>
          <a:ln>
            <a:miter lim="800000"/>
            <a:headEnd/>
            <a:tailEnd/>
          </a:ln>
        </p:spPr>
        <p:txBody>
          <a:bodyPr/>
          <a:lstStyle/>
          <a:p>
            <a:fld id="{909B1680-9C42-461B-B511-E20B6C0758DA}" type="slidenum">
              <a:rPr lang="en-US"/>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96260" name="Slide Number Placeholder 3"/>
          <p:cNvSpPr>
            <a:spLocks noGrp="1"/>
          </p:cNvSpPr>
          <p:nvPr>
            <p:ph type="sldNum" sz="quarter" idx="5"/>
          </p:nvPr>
        </p:nvSpPr>
        <p:spPr>
          <a:noFill/>
        </p:spPr>
        <p:txBody>
          <a:bodyPr/>
          <a:lstStyle/>
          <a:p>
            <a:pPr defTabSz="930275"/>
            <a:fld id="{ACA2C8B9-30B6-4F11-B6F7-9D5B9282685B}" type="slidenum">
              <a:rPr lang="en-US" altLang="en-US" smtClean="0"/>
              <a:pPr defTabSz="930275"/>
              <a:t>43</a:t>
            </a:fld>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r>
              <a:rPr lang="en-US" altLang="en-US" sz="2000" smtClean="0">
                <a:latin typeface="Times New Roman" pitchFamily="18" charset="0"/>
              </a:rPr>
              <a:t>Officer citizen Rescue plan and training</a:t>
            </a:r>
          </a:p>
          <a:p>
            <a:endParaRPr lang="en-US" altLang="en-US" sz="2000" smtClean="0">
              <a:latin typeface="Times New Roman" pitchFamily="18" charset="0"/>
            </a:endParaRPr>
          </a:p>
          <a:p>
            <a:r>
              <a:rPr lang="en-US" altLang="en-US" sz="2000" smtClean="0">
                <a:latin typeface="Times New Roman" pitchFamily="18" charset="0"/>
              </a:rPr>
              <a:t>How to do it and how to carry someone</a:t>
            </a:r>
          </a:p>
        </p:txBody>
      </p:sp>
      <p:sp>
        <p:nvSpPr>
          <p:cNvPr id="97284" name="Slide Number Placeholder 3"/>
          <p:cNvSpPr>
            <a:spLocks noGrp="1"/>
          </p:cNvSpPr>
          <p:nvPr>
            <p:ph type="sldNum" sz="quarter" idx="5"/>
          </p:nvPr>
        </p:nvSpPr>
        <p:spPr>
          <a:noFill/>
        </p:spPr>
        <p:txBody>
          <a:bodyPr/>
          <a:lstStyle/>
          <a:p>
            <a:pPr defTabSz="930275"/>
            <a:fld id="{2890D00F-A6A9-4125-8101-A8BC043A766A}" type="slidenum">
              <a:rPr lang="en-US" altLang="en-US" smtClean="0"/>
              <a:pPr defTabSz="930275"/>
              <a:t>44</a:t>
            </a:fld>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16740" name="Slide Number Placeholder 3"/>
          <p:cNvSpPr>
            <a:spLocks noGrp="1"/>
          </p:cNvSpPr>
          <p:nvPr>
            <p:ph type="sldNum" sz="quarter" idx="5"/>
          </p:nvPr>
        </p:nvSpPr>
        <p:spPr>
          <a:noFill/>
        </p:spPr>
        <p:txBody>
          <a:bodyPr/>
          <a:lstStyle/>
          <a:p>
            <a:pPr defTabSz="930275"/>
            <a:fld id="{2E70DF6C-8C68-4FF5-B44C-725994D93427}" type="slidenum">
              <a:rPr lang="en-US" altLang="en-US" smtClean="0"/>
              <a:pPr defTabSz="930275"/>
              <a:t>45</a:t>
            </a:fld>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altLang="en-US" sz="2400" smtClean="0">
                <a:solidFill>
                  <a:srgbClr val="000000"/>
                </a:solidFill>
                <a:latin typeface="Times New Roman" pitchFamily="18" charset="0"/>
              </a:rPr>
              <a:t>Talk about officer/citizen rescue</a:t>
            </a:r>
          </a:p>
          <a:p>
            <a:endParaRPr lang="en-US" altLang="en-US" sz="2400" smtClean="0">
              <a:latin typeface="Times New Roman" pitchFamily="18" charset="0"/>
            </a:endParaRPr>
          </a:p>
        </p:txBody>
      </p:sp>
      <p:sp>
        <p:nvSpPr>
          <p:cNvPr id="120836" name="Slide Number Placeholder 3"/>
          <p:cNvSpPr>
            <a:spLocks noGrp="1"/>
          </p:cNvSpPr>
          <p:nvPr>
            <p:ph type="sldNum" sz="quarter" idx="5"/>
          </p:nvPr>
        </p:nvSpPr>
        <p:spPr>
          <a:noFill/>
        </p:spPr>
        <p:txBody>
          <a:bodyPr/>
          <a:lstStyle/>
          <a:p>
            <a:pPr defTabSz="930275"/>
            <a:fld id="{8937360C-0A41-4D77-886D-42D74F7E308B}" type="slidenum">
              <a:rPr lang="en-US" altLang="en-US" smtClean="0"/>
              <a:pPr defTabSz="930275"/>
              <a:t>46</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29028" name="Slide Number Placeholder 3"/>
          <p:cNvSpPr>
            <a:spLocks noGrp="1"/>
          </p:cNvSpPr>
          <p:nvPr>
            <p:ph type="sldNum" sz="quarter" idx="5"/>
          </p:nvPr>
        </p:nvSpPr>
        <p:spPr>
          <a:noFill/>
        </p:spPr>
        <p:txBody>
          <a:bodyPr/>
          <a:lstStyle/>
          <a:p>
            <a:pPr defTabSz="930275"/>
            <a:fld id="{59581E21-ED71-4F5F-80AF-AB00A7E380F1}" type="slidenum">
              <a:rPr lang="en-US" altLang="en-US" smtClean="0"/>
              <a:pPr defTabSz="930275"/>
              <a:t>47</a:t>
            </a:fld>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pPr defTabSz="930275"/>
            <a:fld id="{5D277E48-8247-450A-A73B-D3DC066864BA}" type="slidenum">
              <a:rPr lang="en-US" altLang="en-US" smtClean="0"/>
              <a:pPr defTabSz="930275"/>
              <a:t>48</a:t>
            </a:fld>
            <a:endParaRPr lang="en-US" alt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altLang="en-US" sz="1800" b="1" dirty="0" smtClean="0">
              <a:latin typeface="Times New Roman" pitchFamily="18" charset="0"/>
            </a:endParaRPr>
          </a:p>
          <a:p>
            <a:pPr eaLnBrk="1" hangingPunct="1"/>
            <a:r>
              <a:rPr lang="en-US" altLang="en-US" sz="1800" b="1" dirty="0" smtClean="0">
                <a:latin typeface="Times New Roman" pitchFamily="18" charset="0"/>
              </a:rPr>
              <a:t>Verbal Containment - </a:t>
            </a:r>
            <a:r>
              <a:rPr lang="en-US" altLang="en-US" sz="1800" dirty="0" smtClean="0">
                <a:latin typeface="Times New Roman" pitchFamily="18" charset="0"/>
              </a:rPr>
              <a:t> Review Pros and Cons?</a:t>
            </a:r>
          </a:p>
          <a:p>
            <a:pPr eaLnBrk="1" hangingPunct="1"/>
            <a:endParaRPr lang="en-US" altLang="en-US" sz="1800" b="1" dirty="0" smtClean="0">
              <a:latin typeface="Times New Roman" pitchFamily="18" charset="0"/>
            </a:endParaRPr>
          </a:p>
          <a:p>
            <a:pPr eaLnBrk="1" hangingPunct="1"/>
            <a:r>
              <a:rPr lang="en-US" altLang="en-US" sz="1800" b="1" dirty="0" smtClean="0">
                <a:latin typeface="Times New Roman" pitchFamily="18" charset="0"/>
              </a:rPr>
              <a:t>Face to face most dangerous. Do from behind cover and have lethal coverage with you.</a:t>
            </a:r>
          </a:p>
          <a:p>
            <a:pPr eaLnBrk="1" hangingPunct="1"/>
            <a:endParaRPr lang="en-US" altLang="en-US" sz="1800" b="1" dirty="0" smtClean="0">
              <a:latin typeface="Times New Roman" pitchFamily="18" charset="0"/>
            </a:endParaRPr>
          </a:p>
          <a:p>
            <a:pPr eaLnBrk="1" hangingPunct="1"/>
            <a:r>
              <a:rPr lang="en-US" altLang="en-US" sz="1800" b="1" dirty="0" smtClean="0">
                <a:latin typeface="Times New Roman" pitchFamily="18" charset="0"/>
              </a:rPr>
              <a:t>Do not take your gun off.</a:t>
            </a:r>
          </a:p>
          <a:p>
            <a:pPr eaLnBrk="1" hangingPunct="1"/>
            <a:endParaRPr lang="en-US" altLang="en-US" sz="1800" dirty="0" smtClean="0">
              <a:latin typeface="Times New Roman" pitchFamily="18" charset="0"/>
            </a:endParaRPr>
          </a:p>
          <a:p>
            <a:pPr eaLnBrk="1" hangingPunct="1"/>
            <a:r>
              <a:rPr lang="en-US" altLang="en-US" sz="1800" dirty="0" smtClean="0">
                <a:latin typeface="Times New Roman" pitchFamily="18" charset="0"/>
              </a:rPr>
              <a:t>-locate avenues of escape for yourself…disengage if needed. ..deteriorates into 10-40.</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xfrm>
            <a:off x="381000" y="4416425"/>
            <a:ext cx="6400800" cy="4422775"/>
          </a:xfrm>
          <a:noFill/>
          <a:ln/>
        </p:spPr>
        <p:txBody>
          <a:bodyPr/>
          <a:lstStyle/>
          <a:p>
            <a:r>
              <a:rPr lang="en-US" altLang="en-US" sz="1600" dirty="0" smtClean="0">
                <a:latin typeface="Times New Roman" pitchFamily="18" charset="0"/>
              </a:rPr>
              <a:t>Discuss difference between information and intelligence:</a:t>
            </a:r>
          </a:p>
          <a:p>
            <a:endParaRPr lang="en-US" altLang="en-US" sz="1600" dirty="0" smtClean="0">
              <a:latin typeface="Times New Roman" pitchFamily="18" charset="0"/>
            </a:endParaRPr>
          </a:p>
          <a:p>
            <a:r>
              <a:rPr lang="en-US" altLang="en-US" sz="1600" dirty="0" smtClean="0">
                <a:latin typeface="Times New Roman" pitchFamily="18" charset="0"/>
              </a:rPr>
              <a:t>Often used interchangeably, but are very different</a:t>
            </a:r>
          </a:p>
          <a:p>
            <a:endParaRPr lang="en-US" altLang="en-US" sz="1600" dirty="0" smtClean="0">
              <a:latin typeface="Times New Roman" pitchFamily="18" charset="0"/>
            </a:endParaRPr>
          </a:p>
          <a:p>
            <a:r>
              <a:rPr lang="en-US" altLang="en-US" sz="1600" b="1" u="sng" dirty="0" smtClean="0">
                <a:latin typeface="Times New Roman" pitchFamily="18" charset="0"/>
              </a:rPr>
              <a:t>Information</a:t>
            </a:r>
            <a:r>
              <a:rPr lang="en-US" altLang="en-US" sz="1600" dirty="0" smtClean="0">
                <a:latin typeface="Times New Roman" pitchFamily="18" charset="0"/>
              </a:rPr>
              <a:t> – knowledge or news of an event or situation gained through collection of facts or data.</a:t>
            </a:r>
          </a:p>
          <a:p>
            <a:endParaRPr lang="en-US" altLang="en-US" sz="1600" dirty="0" smtClean="0">
              <a:latin typeface="Times New Roman" pitchFamily="18" charset="0"/>
            </a:endParaRPr>
          </a:p>
          <a:p>
            <a:r>
              <a:rPr lang="en-US" altLang="en-US" sz="1600" b="1" u="sng" dirty="0" smtClean="0">
                <a:latin typeface="Times New Roman" pitchFamily="18" charset="0"/>
              </a:rPr>
              <a:t>Intelligence</a:t>
            </a:r>
            <a:r>
              <a:rPr lang="en-US" altLang="en-US" sz="1600" dirty="0" smtClean="0">
                <a:latin typeface="Times New Roman" pitchFamily="18" charset="0"/>
              </a:rPr>
              <a:t> – specific information related to the situation at hand.  Intelligence is usually a combination of bit of information that has been put together and substantiated to form a more complete picture.</a:t>
            </a:r>
          </a:p>
          <a:p>
            <a:endParaRPr lang="en-US" altLang="en-US" sz="1600" dirty="0" smtClean="0">
              <a:latin typeface="Times New Roman" pitchFamily="18" charset="0"/>
            </a:endParaRPr>
          </a:p>
          <a:p>
            <a:r>
              <a:rPr lang="en-US" altLang="en-US" sz="1600" dirty="0" smtClean="0">
                <a:latin typeface="Times New Roman" pitchFamily="18" charset="0"/>
              </a:rPr>
              <a:t>Information is raw data and Intelligence is processed data.</a:t>
            </a:r>
          </a:p>
        </p:txBody>
      </p:sp>
      <p:sp>
        <p:nvSpPr>
          <p:cNvPr id="131076" name="Slide Number Placeholder 3"/>
          <p:cNvSpPr>
            <a:spLocks noGrp="1"/>
          </p:cNvSpPr>
          <p:nvPr>
            <p:ph type="sldNum" sz="quarter" idx="5"/>
          </p:nvPr>
        </p:nvSpPr>
        <p:spPr>
          <a:noFill/>
        </p:spPr>
        <p:txBody>
          <a:bodyPr/>
          <a:lstStyle/>
          <a:p>
            <a:pPr defTabSz="930275"/>
            <a:fld id="{1754DBE3-18F5-4DDB-A08B-C09445BEF043}" type="slidenum">
              <a:rPr lang="en-US" altLang="en-US" smtClean="0"/>
              <a:pPr defTabSz="930275"/>
              <a:t>49</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xfrm>
            <a:off x="457200" y="4416425"/>
            <a:ext cx="6324600" cy="4498975"/>
          </a:xfrm>
          <a:noFill/>
          <a:ln/>
        </p:spPr>
        <p:txBody>
          <a:bodyPr/>
          <a:lstStyle/>
          <a:p>
            <a:r>
              <a:rPr lang="en-US" altLang="en-US" sz="1600" dirty="0" smtClean="0">
                <a:latin typeface="Times New Roman" pitchFamily="18" charset="0"/>
              </a:rPr>
              <a:t>Must have a broad view of the situation, so you do not miss important factors that must be considered in making decisions.</a:t>
            </a:r>
          </a:p>
          <a:p>
            <a:endParaRPr lang="en-US" altLang="en-US" sz="1600" dirty="0" smtClean="0">
              <a:latin typeface="Times New Roman" pitchFamily="18" charset="0"/>
            </a:endParaRPr>
          </a:p>
          <a:p>
            <a:r>
              <a:rPr lang="en-US" altLang="en-US" sz="1600" dirty="0" smtClean="0">
                <a:latin typeface="Times New Roman" pitchFamily="18" charset="0"/>
              </a:rPr>
              <a:t>No cookie cutter solution to tactical problems. </a:t>
            </a:r>
          </a:p>
          <a:p>
            <a:endParaRPr lang="en-US" altLang="en-US" sz="1600" dirty="0" smtClean="0">
              <a:latin typeface="Times New Roman" pitchFamily="18" charset="0"/>
            </a:endParaRPr>
          </a:p>
          <a:p>
            <a:r>
              <a:rPr lang="en-US" altLang="en-US" sz="1600" dirty="0" smtClean="0">
                <a:latin typeface="Times New Roman" pitchFamily="18" charset="0"/>
              </a:rPr>
              <a:t>Each situation is different</a:t>
            </a:r>
          </a:p>
          <a:p>
            <a:endParaRPr lang="en-US" altLang="en-US" sz="1600" dirty="0" smtClean="0">
              <a:latin typeface="Times New Roman" pitchFamily="18" charset="0"/>
            </a:endParaRPr>
          </a:p>
          <a:p>
            <a:r>
              <a:rPr lang="en-US" altLang="en-US" sz="1600" dirty="0" smtClean="0">
                <a:latin typeface="Times New Roman" pitchFamily="18" charset="0"/>
              </a:rPr>
              <a:t>Don’t confuse good luck with good tactics!!!</a:t>
            </a:r>
          </a:p>
          <a:p>
            <a:endParaRPr lang="en-US" altLang="en-US" sz="1600" dirty="0" smtClean="0">
              <a:latin typeface="Times New Roman" pitchFamily="18" charset="0"/>
            </a:endParaRPr>
          </a:p>
          <a:p>
            <a:r>
              <a:rPr lang="en-US" altLang="en-US" sz="1600" dirty="0" smtClean="0">
                <a:latin typeface="Times New Roman" pitchFamily="18" charset="0"/>
              </a:rPr>
              <a:t>Formulate a Plan</a:t>
            </a:r>
          </a:p>
          <a:p>
            <a:endParaRPr lang="en-US" altLang="en-US" sz="1600" dirty="0" smtClean="0">
              <a:latin typeface="Times New Roman" pitchFamily="18" charset="0"/>
            </a:endParaRPr>
          </a:p>
          <a:p>
            <a:r>
              <a:rPr lang="en-US" altLang="en-US" sz="1600" dirty="0" smtClean="0">
                <a:latin typeface="Times New Roman" pitchFamily="18" charset="0"/>
              </a:rPr>
              <a:t>.</a:t>
            </a:r>
          </a:p>
        </p:txBody>
      </p:sp>
      <p:sp>
        <p:nvSpPr>
          <p:cNvPr id="95236" name="Slide Number Placeholder 3"/>
          <p:cNvSpPr>
            <a:spLocks noGrp="1"/>
          </p:cNvSpPr>
          <p:nvPr>
            <p:ph type="sldNum" sz="quarter" idx="5"/>
          </p:nvPr>
        </p:nvSpPr>
        <p:spPr>
          <a:noFill/>
        </p:spPr>
        <p:txBody>
          <a:bodyPr/>
          <a:lstStyle/>
          <a:p>
            <a:pPr defTabSz="930275"/>
            <a:fld id="{DDDB2C03-7C38-44FC-A3D4-FE4878BB1D19}" type="slidenum">
              <a:rPr lang="en-US" altLang="en-US" smtClean="0"/>
              <a:pPr defTabSz="930275"/>
              <a:t>5</a:t>
            </a:fld>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defTabSz="930275"/>
            <a:fld id="{C40A6D0A-CDBB-4E18-881C-BB3FB3E18170}" type="slidenum">
              <a:rPr lang="en-US" altLang="en-US" smtClean="0"/>
              <a:pPr defTabSz="930275"/>
              <a:t>50</a:t>
            </a:fld>
            <a:endParaRPr lang="en-US" alt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en-US" altLang="en-US" dirty="0"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xfrm>
            <a:off x="304800" y="4416425"/>
            <a:ext cx="6324600" cy="4183063"/>
          </a:xfrm>
          <a:noFill/>
          <a:ln/>
        </p:spPr>
        <p:txBody>
          <a:bodyPr>
            <a:noAutofit/>
          </a:bodyPr>
          <a:lstStyle/>
          <a:p>
            <a:r>
              <a:rPr lang="en-US" altLang="en-US" sz="1600" dirty="0" smtClean="0">
                <a:latin typeface="Times New Roman" pitchFamily="18" charset="0"/>
              </a:rPr>
              <a:t>Sid Heal, “Law Enforcement Tactical failures have long been a critical weakness that creates civil exposure, criminal liability, and a loss of public confidence.  Some law firms now specialize in suing police agencies and multi-million dollar judgments are becoming increasingly common”.</a:t>
            </a:r>
          </a:p>
          <a:p>
            <a:endParaRPr lang="en-US" altLang="en-US" sz="1600" dirty="0" smtClean="0">
              <a:latin typeface="Times New Roman" pitchFamily="18" charset="0"/>
            </a:endParaRPr>
          </a:p>
          <a:p>
            <a:r>
              <a:rPr lang="en-US" altLang="en-US" sz="1600" dirty="0" smtClean="0">
                <a:latin typeface="Times New Roman" pitchFamily="18" charset="0"/>
              </a:rPr>
              <a:t>“Even those with no expertise in tactical operations are able to assuredly identify shortcomings after an event.  With hindsight, even imbeciles can be geniuses”</a:t>
            </a:r>
          </a:p>
          <a:p>
            <a:endParaRPr lang="en-US" altLang="en-US" sz="1600" dirty="0" smtClean="0">
              <a:latin typeface="Times New Roman" pitchFamily="18" charset="0"/>
            </a:endParaRPr>
          </a:p>
          <a:p>
            <a:r>
              <a:rPr lang="en-US" altLang="en-US" sz="1600" dirty="0" smtClean="0">
                <a:latin typeface="Times New Roman" pitchFamily="18" charset="0"/>
              </a:rPr>
              <a:t>We cannot completely avoid using force with individuals with mental illness and substance use disorders</a:t>
            </a:r>
          </a:p>
          <a:p>
            <a:endParaRPr lang="en-US" altLang="en-US" sz="1600" dirty="0" smtClean="0">
              <a:latin typeface="Times New Roman" pitchFamily="18" charset="0"/>
            </a:endParaRPr>
          </a:p>
          <a:p>
            <a:r>
              <a:rPr lang="en-US" altLang="en-US" sz="1600" b="1" u="sng" dirty="0" smtClean="0">
                <a:latin typeface="Times New Roman" pitchFamily="18" charset="0"/>
              </a:rPr>
              <a:t>Proximate Cause</a:t>
            </a:r>
            <a:r>
              <a:rPr lang="en-US" altLang="en-US" sz="1600" dirty="0" smtClean="0">
                <a:latin typeface="Times New Roman" pitchFamily="18" charset="0"/>
              </a:rPr>
              <a:t> – a factor or influence that appears clearly apparent and directly connected to the outcome.</a:t>
            </a:r>
          </a:p>
          <a:p>
            <a:endParaRPr lang="en-US" altLang="en-US" sz="1600" dirty="0" smtClean="0">
              <a:latin typeface="Times New Roman" pitchFamily="18" charset="0"/>
            </a:endParaRPr>
          </a:p>
          <a:p>
            <a:r>
              <a:rPr lang="en-US" altLang="en-US" sz="1600" dirty="0" smtClean="0">
                <a:latin typeface="Times New Roman" pitchFamily="18" charset="0"/>
              </a:rPr>
              <a:t>Approximately 30,000 lawsuits a year for law enforcement agencies</a:t>
            </a:r>
          </a:p>
        </p:txBody>
      </p:sp>
      <p:sp>
        <p:nvSpPr>
          <p:cNvPr id="138244" name="Slide Number Placeholder 3"/>
          <p:cNvSpPr>
            <a:spLocks noGrp="1"/>
          </p:cNvSpPr>
          <p:nvPr>
            <p:ph type="sldNum" sz="quarter" idx="5"/>
          </p:nvPr>
        </p:nvSpPr>
        <p:spPr>
          <a:noFill/>
        </p:spPr>
        <p:txBody>
          <a:bodyPr/>
          <a:lstStyle/>
          <a:p>
            <a:pPr defTabSz="930275"/>
            <a:fld id="{D920BD2A-1F61-4972-B104-BB5E52A667DE}" type="slidenum">
              <a:rPr lang="en-US" altLang="en-US" smtClean="0"/>
              <a:pPr defTabSz="930275"/>
              <a:t>51</a:t>
            </a:fld>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40292" name="Slide Number Placeholder 3"/>
          <p:cNvSpPr>
            <a:spLocks noGrp="1"/>
          </p:cNvSpPr>
          <p:nvPr>
            <p:ph type="sldNum" sz="quarter" idx="5"/>
          </p:nvPr>
        </p:nvSpPr>
        <p:spPr>
          <a:noFill/>
        </p:spPr>
        <p:txBody>
          <a:bodyPr/>
          <a:lstStyle/>
          <a:p>
            <a:pPr defTabSz="930275"/>
            <a:fld id="{F1249EF6-C9C4-4A8D-B5EA-D6C453AF3693}" type="slidenum">
              <a:rPr lang="en-US" altLang="en-US" smtClean="0"/>
              <a:pPr defTabSz="930275"/>
              <a:t>52</a:t>
            </a:fld>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What causes OCJ?</a:t>
            </a:r>
          </a:p>
          <a:p>
            <a:r>
              <a:rPr lang="en-US" sz="1800" dirty="0" smtClean="0"/>
              <a:t> </a:t>
            </a:r>
          </a:p>
          <a:p>
            <a:r>
              <a:rPr lang="en-US" sz="1800" dirty="0" smtClean="0"/>
              <a:t>Failure to adapt to changing conditions</a:t>
            </a:r>
          </a:p>
          <a:p>
            <a:endParaRPr lang="en-US" sz="1800" dirty="0" smtClean="0"/>
          </a:p>
          <a:p>
            <a:r>
              <a:rPr lang="en-US" sz="1800" dirty="0" smtClean="0"/>
              <a:t>Lack of knowledge</a:t>
            </a:r>
          </a:p>
          <a:p>
            <a:endParaRPr lang="en-US" sz="1800" dirty="0" smtClean="0"/>
          </a:p>
          <a:p>
            <a:r>
              <a:rPr lang="en-US" sz="1800" dirty="0" smtClean="0"/>
              <a:t>Inability to apply knowledge in a strategic and tactical way  to changing conditions</a:t>
            </a:r>
          </a:p>
          <a:p>
            <a:endParaRPr lang="en-US" sz="1800" dirty="0" smtClean="0"/>
          </a:p>
          <a:p>
            <a:r>
              <a:rPr lang="en-US" sz="1800" dirty="0" smtClean="0"/>
              <a:t>False sense of urgency  coupled with an impulsive response</a:t>
            </a:r>
          </a:p>
        </p:txBody>
      </p:sp>
      <p:sp>
        <p:nvSpPr>
          <p:cNvPr id="4" name="Slide Number Placeholder 3"/>
          <p:cNvSpPr>
            <a:spLocks noGrp="1"/>
          </p:cNvSpPr>
          <p:nvPr>
            <p:ph type="sldNum" sz="quarter" idx="10"/>
          </p:nvPr>
        </p:nvSpPr>
        <p:spPr/>
        <p:txBody>
          <a:bodyPr/>
          <a:lstStyle/>
          <a:p>
            <a:fld id="{6A69E9B1-4BF4-45F8-AAB8-0338141E0D4D}"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smtClean="0"/>
              <a:t>Deliberate Indifference –   Three part test</a:t>
            </a:r>
          </a:p>
          <a:p>
            <a:endParaRPr lang="en-US" sz="1800" dirty="0" smtClean="0"/>
          </a:p>
          <a:p>
            <a:pPr marL="228600" indent="-228600">
              <a:buFont typeface="+mj-lt"/>
              <a:buAutoNum type="arabicPeriod"/>
            </a:pPr>
            <a:r>
              <a:rPr lang="en-US" sz="1800" dirty="0" smtClean="0"/>
              <a:t>Excessive Risk or harm - </a:t>
            </a:r>
          </a:p>
          <a:p>
            <a:pPr marL="228600" indent="-228600">
              <a:buFont typeface="+mj-lt"/>
              <a:buAutoNum type="arabicPeriod"/>
            </a:pPr>
            <a:r>
              <a:rPr lang="en-US" sz="1800" dirty="0" smtClean="0"/>
              <a:t>Knowledge of Risk - </a:t>
            </a:r>
          </a:p>
          <a:p>
            <a:pPr marL="228600" indent="-228600">
              <a:buFont typeface="+mj-lt"/>
              <a:buAutoNum type="arabicPeriod"/>
            </a:pPr>
            <a:r>
              <a:rPr lang="en-US" sz="1800" dirty="0" smtClean="0"/>
              <a:t>Conscious Disregard – </a:t>
            </a:r>
          </a:p>
          <a:p>
            <a:pPr marL="228600" indent="-228600">
              <a:buFont typeface="+mj-lt"/>
              <a:buAutoNum type="arabicPeriod"/>
            </a:pPr>
            <a:endParaRPr lang="en-US" sz="18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A69E9B1-4BF4-45F8-AAB8-0338141E0D4D}"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xfrm>
            <a:off x="890588" y="4340225"/>
            <a:ext cx="5138737" cy="4183063"/>
          </a:xfrm>
          <a:noFill/>
          <a:ln/>
        </p:spPr>
        <p:txBody>
          <a:bodyPr/>
          <a:lstStyle/>
          <a:p>
            <a:r>
              <a:rPr lang="en-US" altLang="en-US" sz="1800" smtClean="0">
                <a:latin typeface="Times New Roman" pitchFamily="18" charset="0"/>
              </a:rPr>
              <a:t>Impact munitions training – test and practical.  Keep tests.</a:t>
            </a:r>
          </a:p>
          <a:p>
            <a:endParaRPr lang="en-US" altLang="en-US" sz="1800" smtClean="0">
              <a:latin typeface="Times New Roman" pitchFamily="18" charset="0"/>
            </a:endParaRPr>
          </a:p>
          <a:p>
            <a:r>
              <a:rPr lang="en-US" altLang="en-US" sz="1800" smtClean="0">
                <a:latin typeface="Times New Roman" pitchFamily="18" charset="0"/>
              </a:rPr>
              <a:t>Tazer example</a:t>
            </a:r>
          </a:p>
          <a:p>
            <a:endParaRPr lang="en-US" altLang="en-US" sz="1800" smtClean="0">
              <a:latin typeface="Times New Roman" pitchFamily="18" charset="0"/>
            </a:endParaRPr>
          </a:p>
          <a:p>
            <a:r>
              <a:rPr lang="en-US" altLang="en-US" sz="1800" smtClean="0">
                <a:latin typeface="Times New Roman" pitchFamily="18" charset="0"/>
              </a:rPr>
              <a:t>Less lethal impact areas</a:t>
            </a:r>
          </a:p>
        </p:txBody>
      </p:sp>
      <p:sp>
        <p:nvSpPr>
          <p:cNvPr id="141316" name="Slide Number Placeholder 3"/>
          <p:cNvSpPr>
            <a:spLocks noGrp="1"/>
          </p:cNvSpPr>
          <p:nvPr>
            <p:ph type="sldNum" sz="quarter" idx="5"/>
          </p:nvPr>
        </p:nvSpPr>
        <p:spPr>
          <a:noFill/>
        </p:spPr>
        <p:txBody>
          <a:bodyPr/>
          <a:lstStyle/>
          <a:p>
            <a:pPr defTabSz="930275"/>
            <a:fld id="{EDE94E20-755D-456F-A4E7-AF8CA55BC724}" type="slidenum">
              <a:rPr lang="en-US" altLang="en-US" smtClean="0"/>
              <a:pPr defTabSz="930275"/>
              <a:t>55</a:t>
            </a:fld>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normAutofit/>
          </a:bodyPr>
          <a:lstStyle/>
          <a:p>
            <a:r>
              <a:rPr lang="en-US" altLang="en-US" sz="1800" dirty="0" smtClean="0">
                <a:latin typeface="Times New Roman" pitchFamily="18" charset="0"/>
              </a:rPr>
              <a:t>Why am I doing this now ?</a:t>
            </a:r>
          </a:p>
          <a:p>
            <a:endParaRPr lang="en-US" altLang="en-US" sz="1800" dirty="0" smtClean="0">
              <a:latin typeface="Times New Roman" pitchFamily="18" charset="0"/>
            </a:endParaRPr>
          </a:p>
          <a:p>
            <a:r>
              <a:rPr lang="en-US" altLang="en-US" sz="1800" dirty="0" smtClean="0">
                <a:latin typeface="Times New Roman" pitchFamily="18" charset="0"/>
              </a:rPr>
              <a:t>Why did I not do this ten minutes ago or what if I wait another ten minutes</a:t>
            </a:r>
          </a:p>
          <a:p>
            <a:endParaRPr lang="en-US" altLang="en-US" sz="1800" dirty="0" smtClean="0">
              <a:latin typeface="Times New Roman" pitchFamily="18" charset="0"/>
            </a:endParaRPr>
          </a:p>
          <a:p>
            <a:r>
              <a:rPr lang="en-US" altLang="en-US" sz="1800" dirty="0" smtClean="0">
                <a:latin typeface="Times New Roman" pitchFamily="18" charset="0"/>
              </a:rPr>
              <a:t>Are there less risky alternatives available?</a:t>
            </a:r>
          </a:p>
          <a:p>
            <a:endParaRPr lang="en-US" altLang="en-US" sz="1800" dirty="0" smtClean="0">
              <a:latin typeface="Times New Roman" pitchFamily="18" charset="0"/>
            </a:endParaRPr>
          </a:p>
          <a:p>
            <a:r>
              <a:rPr lang="en-US" altLang="en-US" sz="1800" dirty="0" smtClean="0">
                <a:latin typeface="Times New Roman" pitchFamily="18" charset="0"/>
              </a:rPr>
              <a:t>Tactical Disengagement -  Tactical Retreat</a:t>
            </a:r>
          </a:p>
          <a:p>
            <a:endParaRPr lang="en-US" altLang="en-US" sz="1800" dirty="0" smtClean="0">
              <a:latin typeface="Times New Roman" pitchFamily="18" charset="0"/>
            </a:endParaRPr>
          </a:p>
          <a:p>
            <a:r>
              <a:rPr lang="en-US" altLang="en-US" sz="1800" b="1" dirty="0" smtClean="0">
                <a:latin typeface="Times New Roman" pitchFamily="18" charset="0"/>
              </a:rPr>
              <a:t>REPOSITION -  When you show up on scene you do not step into concrete shoes.</a:t>
            </a:r>
          </a:p>
        </p:txBody>
      </p:sp>
      <p:sp>
        <p:nvSpPr>
          <p:cNvPr id="142340" name="Slide Number Placeholder 3"/>
          <p:cNvSpPr>
            <a:spLocks noGrp="1"/>
          </p:cNvSpPr>
          <p:nvPr>
            <p:ph type="sldNum" sz="quarter" idx="5"/>
          </p:nvPr>
        </p:nvSpPr>
        <p:spPr>
          <a:noFill/>
        </p:spPr>
        <p:txBody>
          <a:bodyPr/>
          <a:lstStyle/>
          <a:p>
            <a:pPr defTabSz="930275"/>
            <a:fld id="{32FFEFDE-855A-405A-BEC7-67A924E9E0CB}" type="slidenum">
              <a:rPr lang="en-US" altLang="en-US" smtClean="0"/>
              <a:pPr defTabSz="930275"/>
              <a:t>56</a:t>
            </a:fld>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43364" name="Slide Number Placeholder 3"/>
          <p:cNvSpPr>
            <a:spLocks noGrp="1"/>
          </p:cNvSpPr>
          <p:nvPr>
            <p:ph type="sldNum" sz="quarter" idx="5"/>
          </p:nvPr>
        </p:nvSpPr>
        <p:spPr>
          <a:noFill/>
        </p:spPr>
        <p:txBody>
          <a:bodyPr/>
          <a:lstStyle/>
          <a:p>
            <a:pPr defTabSz="930275"/>
            <a:fld id="{44DCD5EE-F3AA-46F9-83C9-69B6EDB723A5}" type="slidenum">
              <a:rPr lang="en-US" altLang="en-US" smtClean="0"/>
              <a:pPr defTabSz="930275"/>
              <a:t>57</a:t>
            </a:fld>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45412" name="Slide Number Placeholder 3"/>
          <p:cNvSpPr>
            <a:spLocks noGrp="1"/>
          </p:cNvSpPr>
          <p:nvPr>
            <p:ph type="sldNum" sz="quarter" idx="5"/>
          </p:nvPr>
        </p:nvSpPr>
        <p:spPr>
          <a:noFill/>
        </p:spPr>
        <p:txBody>
          <a:bodyPr/>
          <a:lstStyle/>
          <a:p>
            <a:pPr defTabSz="930275"/>
            <a:fld id="{CA9F013F-750B-4D20-A396-5F1AD244B4AB}" type="slidenum">
              <a:rPr lang="en-US" altLang="en-US" smtClean="0"/>
              <a:pPr defTabSz="930275"/>
              <a:t>58</a:t>
            </a:fld>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46436" name="Slide Number Placeholder 3"/>
          <p:cNvSpPr>
            <a:spLocks noGrp="1"/>
          </p:cNvSpPr>
          <p:nvPr>
            <p:ph type="sldNum" sz="quarter" idx="5"/>
          </p:nvPr>
        </p:nvSpPr>
        <p:spPr>
          <a:noFill/>
        </p:spPr>
        <p:txBody>
          <a:bodyPr/>
          <a:lstStyle/>
          <a:p>
            <a:pPr defTabSz="930275"/>
            <a:fld id="{0DAF6459-0882-43A2-A250-B2FA51DA550F}" type="slidenum">
              <a:rPr lang="en-US" altLang="en-US" smtClean="0"/>
              <a:pPr defTabSz="930275"/>
              <a:t>59</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altLang="en-US" sz="2000" dirty="0" smtClean="0">
                <a:latin typeface="Times New Roman" pitchFamily="18" charset="0"/>
              </a:rPr>
              <a:t>To resolve a Tactical Situation we employ the concept of Tactical Planning</a:t>
            </a:r>
          </a:p>
          <a:p>
            <a:endParaRPr lang="en-US" altLang="en-US" sz="2000" dirty="0" smtClean="0">
              <a:latin typeface="Times New Roman" pitchFamily="18" charset="0"/>
            </a:endParaRPr>
          </a:p>
          <a:p>
            <a:r>
              <a:rPr lang="en-US" altLang="en-US" sz="2000" dirty="0" smtClean="0">
                <a:latin typeface="Times New Roman" pitchFamily="18" charset="0"/>
              </a:rPr>
              <a:t>“Field Command”  Sid Heal</a:t>
            </a:r>
          </a:p>
          <a:p>
            <a:endParaRPr lang="en-US" altLang="en-US" sz="2000" dirty="0" smtClean="0">
              <a:latin typeface="Times New Roman" pitchFamily="18" charset="0"/>
            </a:endParaRPr>
          </a:p>
        </p:txBody>
      </p:sp>
      <p:sp>
        <p:nvSpPr>
          <p:cNvPr id="92164" name="Slide Number Placeholder 3"/>
          <p:cNvSpPr>
            <a:spLocks noGrp="1"/>
          </p:cNvSpPr>
          <p:nvPr>
            <p:ph type="sldNum" sz="quarter" idx="5"/>
          </p:nvPr>
        </p:nvSpPr>
        <p:spPr>
          <a:noFill/>
        </p:spPr>
        <p:txBody>
          <a:bodyPr/>
          <a:lstStyle/>
          <a:p>
            <a:pPr defTabSz="930275"/>
            <a:fld id="{3C2CA678-8B1D-4AF4-98BB-365B694FB2A7}" type="slidenum">
              <a:rPr lang="en-US" altLang="en-US" smtClean="0"/>
              <a:pPr defTabSz="930275"/>
              <a:t>6</a:t>
            </a:fld>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47460" name="Slide Number Placeholder 3"/>
          <p:cNvSpPr>
            <a:spLocks noGrp="1"/>
          </p:cNvSpPr>
          <p:nvPr>
            <p:ph type="sldNum" sz="quarter" idx="5"/>
          </p:nvPr>
        </p:nvSpPr>
        <p:spPr>
          <a:noFill/>
        </p:spPr>
        <p:txBody>
          <a:bodyPr/>
          <a:lstStyle/>
          <a:p>
            <a:pPr defTabSz="930275"/>
            <a:fld id="{FB4AEC7C-A8E7-4F35-B574-EE154E4AA07A}" type="slidenum">
              <a:rPr lang="en-US" altLang="en-US" smtClean="0"/>
              <a:pPr defTabSz="930275"/>
              <a:t>60</a:t>
            </a:fld>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48484" name="Slide Number Placeholder 3"/>
          <p:cNvSpPr>
            <a:spLocks noGrp="1"/>
          </p:cNvSpPr>
          <p:nvPr>
            <p:ph type="sldNum" sz="quarter" idx="5"/>
          </p:nvPr>
        </p:nvSpPr>
        <p:spPr>
          <a:noFill/>
        </p:spPr>
        <p:txBody>
          <a:bodyPr/>
          <a:lstStyle/>
          <a:p>
            <a:pPr defTabSz="930275"/>
            <a:fld id="{FA771B79-1406-41C7-8081-1AD0E1969D2A}" type="slidenum">
              <a:rPr lang="en-US" altLang="en-US" smtClean="0"/>
              <a:pPr defTabSz="930275"/>
              <a:t>61</a:t>
            </a:fld>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49508" name="Slide Number Placeholder 3"/>
          <p:cNvSpPr>
            <a:spLocks noGrp="1"/>
          </p:cNvSpPr>
          <p:nvPr>
            <p:ph type="sldNum" sz="quarter" idx="5"/>
          </p:nvPr>
        </p:nvSpPr>
        <p:spPr>
          <a:noFill/>
        </p:spPr>
        <p:txBody>
          <a:bodyPr/>
          <a:lstStyle/>
          <a:p>
            <a:pPr defTabSz="930275"/>
            <a:fld id="{6515E0F8-1988-40F7-A4E8-02E2DEC38480}" type="slidenum">
              <a:rPr lang="en-US" altLang="en-US" smtClean="0"/>
              <a:pPr defTabSz="930275"/>
              <a:t>62</a:t>
            </a:fld>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50532" name="Slide Number Placeholder 3"/>
          <p:cNvSpPr>
            <a:spLocks noGrp="1"/>
          </p:cNvSpPr>
          <p:nvPr>
            <p:ph type="sldNum" sz="quarter" idx="5"/>
          </p:nvPr>
        </p:nvSpPr>
        <p:spPr>
          <a:noFill/>
        </p:spPr>
        <p:txBody>
          <a:bodyPr/>
          <a:lstStyle/>
          <a:p>
            <a:pPr defTabSz="930275"/>
            <a:fld id="{E5C43921-87C6-42FC-A49F-7958291B8B46}" type="slidenum">
              <a:rPr lang="en-US" altLang="en-US" smtClean="0"/>
              <a:pPr defTabSz="930275"/>
              <a:t>63</a:t>
            </a:fld>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51556" name="Slide Number Placeholder 3"/>
          <p:cNvSpPr>
            <a:spLocks noGrp="1"/>
          </p:cNvSpPr>
          <p:nvPr>
            <p:ph type="sldNum" sz="quarter" idx="5"/>
          </p:nvPr>
        </p:nvSpPr>
        <p:spPr>
          <a:noFill/>
        </p:spPr>
        <p:txBody>
          <a:bodyPr/>
          <a:lstStyle/>
          <a:p>
            <a:pPr defTabSz="930275"/>
            <a:fld id="{2DB97EA6-AF21-4D19-B8EC-2F113B6DA94E}" type="slidenum">
              <a:rPr lang="en-US" altLang="en-US" smtClean="0"/>
              <a:pPr defTabSz="930275"/>
              <a:t>64</a:t>
            </a:fld>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54628" name="Slide Number Placeholder 3"/>
          <p:cNvSpPr>
            <a:spLocks noGrp="1"/>
          </p:cNvSpPr>
          <p:nvPr>
            <p:ph type="sldNum" sz="quarter" idx="5"/>
          </p:nvPr>
        </p:nvSpPr>
        <p:spPr>
          <a:noFill/>
        </p:spPr>
        <p:txBody>
          <a:bodyPr/>
          <a:lstStyle/>
          <a:p>
            <a:pPr defTabSz="930275"/>
            <a:fld id="{D2BE27ED-DD03-47C4-9431-35A2A6B67EEC}" type="slidenum">
              <a:rPr lang="en-US" altLang="en-US" smtClean="0"/>
              <a:pPr defTabSz="930275"/>
              <a:t>65</a:t>
            </a:fld>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normAutofit/>
          </a:bodyPr>
          <a:lstStyle/>
          <a:p>
            <a:r>
              <a:rPr lang="en-US" altLang="en-US" sz="1600" dirty="0" smtClean="0">
                <a:latin typeface="Times New Roman" pitchFamily="18" charset="0"/>
              </a:rPr>
              <a:t>Glen v. Washington -  Drunk kid on porch</a:t>
            </a:r>
          </a:p>
          <a:p>
            <a:endParaRPr lang="en-US" altLang="en-US" sz="1600" dirty="0" smtClean="0">
              <a:latin typeface="Times New Roman" pitchFamily="18" charset="0"/>
            </a:endParaRPr>
          </a:p>
          <a:p>
            <a:r>
              <a:rPr lang="en-US" altLang="en-US" sz="1600" dirty="0" err="1" smtClean="0">
                <a:latin typeface="Times New Roman" pitchFamily="18" charset="0"/>
              </a:rPr>
              <a:t>Ostling</a:t>
            </a:r>
            <a:r>
              <a:rPr lang="en-US" altLang="en-US" sz="1600" dirty="0" smtClean="0">
                <a:latin typeface="Times New Roman" pitchFamily="18" charset="0"/>
              </a:rPr>
              <a:t> v. City of Bainbridge Island – Over garage apartment mentally ill</a:t>
            </a:r>
          </a:p>
        </p:txBody>
      </p:sp>
      <p:sp>
        <p:nvSpPr>
          <p:cNvPr id="155652" name="Slide Number Placeholder 3"/>
          <p:cNvSpPr>
            <a:spLocks noGrp="1"/>
          </p:cNvSpPr>
          <p:nvPr>
            <p:ph type="sldNum" sz="quarter" idx="5"/>
          </p:nvPr>
        </p:nvSpPr>
        <p:spPr>
          <a:noFill/>
        </p:spPr>
        <p:txBody>
          <a:bodyPr/>
          <a:lstStyle/>
          <a:p>
            <a:pPr defTabSz="930275"/>
            <a:fld id="{AABE18A5-B1A9-4017-BCA2-2207B1937936}" type="slidenum">
              <a:rPr lang="en-US" altLang="en-US" smtClean="0"/>
              <a:pPr defTabSz="930275"/>
              <a:t>66</a:t>
            </a:fld>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fontAlgn="auto">
              <a:spcBef>
                <a:spcPts val="0"/>
              </a:spcBef>
              <a:spcAft>
                <a:spcPts val="0"/>
              </a:spcAft>
              <a:buFont typeface="Arial" pitchFamily="34" charset="0"/>
              <a:buNone/>
              <a:defRPr/>
            </a:pPr>
            <a:endParaRPr lang="en-US" b="1" dirty="0">
              <a:ea typeface="+mn-ea"/>
            </a:endParaRPr>
          </a:p>
        </p:txBody>
      </p:sp>
      <p:sp>
        <p:nvSpPr>
          <p:cNvPr id="33795" name="Slide Number Placeholder 3"/>
          <p:cNvSpPr>
            <a:spLocks noGrp="1"/>
          </p:cNvSpPr>
          <p:nvPr>
            <p:ph type="sldNum" sz="quarter" idx="5"/>
          </p:nvPr>
        </p:nvSpPr>
        <p:spPr bwMode="auto">
          <a:noFill/>
          <a:ln>
            <a:miter lim="800000"/>
            <a:headEnd/>
            <a:tailEnd/>
          </a:ln>
        </p:spPr>
        <p:txBody>
          <a:bodyPr/>
          <a:lstStyle/>
          <a:p>
            <a:fld id="{9E6DB773-E91C-416A-8053-D3BED46F0248}" type="slidenum">
              <a:rPr lang="en-US"/>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69E9B1-4BF4-45F8-AAB8-0338141E0D4D}" type="slidenum">
              <a:rPr lang="en-US" smtClean="0"/>
              <a:pPr/>
              <a:t>69</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69E9B1-4BF4-45F8-AAB8-0338141E0D4D}" type="slidenum">
              <a:rPr lang="en-US" smtClean="0"/>
              <a:pPr/>
              <a:t>70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0CF17-25ED-4113-8F05-44A7B685C9E3}" type="slidenum">
              <a:rPr lang="en-US"/>
              <a:pPr/>
              <a:t>7</a:t>
            </a:fld>
            <a:endParaRPr lang="en-US" dirty="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934722" y="4415792"/>
            <a:ext cx="5140960" cy="4183380"/>
          </a:xfrm>
        </p:spPr>
        <p:txBody>
          <a:bodyPr/>
          <a:lstStyle/>
          <a:p>
            <a:endParaRPr lang="en-US" dirty="0"/>
          </a:p>
        </p:txBody>
      </p:sp>
    </p:spTree>
    <p:extLst>
      <p:ext uri="{BB962C8B-B14F-4D97-AF65-F5344CB8AC3E}">
        <p14:creationId xmlns:p14="http://schemas.microsoft.com/office/powerpoint/2010/main" val="11026818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fontAlgn="auto">
              <a:spcBef>
                <a:spcPts val="0"/>
              </a:spcBef>
              <a:spcAft>
                <a:spcPts val="0"/>
              </a:spcAft>
              <a:buFont typeface="Arial" pitchFamily="34" charset="0"/>
              <a:buNone/>
              <a:defRPr/>
            </a:pPr>
            <a:endParaRPr lang="en-US" b="1" dirty="0">
              <a:ea typeface="+mn-ea"/>
            </a:endParaRPr>
          </a:p>
        </p:txBody>
      </p:sp>
      <p:sp>
        <p:nvSpPr>
          <p:cNvPr id="33795" name="Slide Number Placeholder 3"/>
          <p:cNvSpPr>
            <a:spLocks noGrp="1"/>
          </p:cNvSpPr>
          <p:nvPr>
            <p:ph type="sldNum" sz="quarter" idx="5"/>
          </p:nvPr>
        </p:nvSpPr>
        <p:spPr bwMode="auto">
          <a:noFill/>
          <a:ln>
            <a:miter lim="800000"/>
            <a:headEnd/>
            <a:tailEnd/>
          </a:ln>
        </p:spPr>
        <p:txBody>
          <a:bodyPr/>
          <a:lstStyle/>
          <a:p>
            <a:fld id="{9E6DB773-E91C-416A-8053-D3BED46F0248}" type="slidenum">
              <a:rPr lang="en-US"/>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r>
              <a:rPr lang="en-US" altLang="en-US" sz="2000" smtClean="0">
                <a:latin typeface="Times New Roman" pitchFamily="18" charset="0"/>
              </a:rPr>
              <a:t>Be careful when you go out there</a:t>
            </a:r>
          </a:p>
          <a:p>
            <a:endParaRPr lang="en-US" altLang="en-US" sz="2000" smtClean="0">
              <a:latin typeface="Times New Roman" pitchFamily="18" charset="0"/>
            </a:endParaRPr>
          </a:p>
          <a:p>
            <a:r>
              <a:rPr lang="en-US" altLang="en-US" sz="2000" smtClean="0">
                <a:latin typeface="Times New Roman" pitchFamily="18" charset="0"/>
              </a:rPr>
              <a:t>This class is a great tool.  Use it to get people help and keep yourself safe.</a:t>
            </a:r>
          </a:p>
          <a:p>
            <a:endParaRPr lang="en-US" altLang="en-US" sz="2000" smtClean="0">
              <a:latin typeface="Times New Roman" pitchFamily="18" charset="0"/>
            </a:endParaRPr>
          </a:p>
          <a:p>
            <a:r>
              <a:rPr lang="en-US" altLang="en-US" sz="2000" smtClean="0">
                <a:latin typeface="Times New Roman" pitchFamily="18" charset="0"/>
              </a:rPr>
              <a:t>Not the fix for everything.</a:t>
            </a:r>
            <a:endParaRPr lang="en-US" altLang="en-US" smtClean="0">
              <a:latin typeface="Times New Roman" pitchFamily="18" charset="0"/>
            </a:endParaRPr>
          </a:p>
        </p:txBody>
      </p:sp>
      <p:sp>
        <p:nvSpPr>
          <p:cNvPr id="157700" name="Slide Number Placeholder 3"/>
          <p:cNvSpPr>
            <a:spLocks noGrp="1"/>
          </p:cNvSpPr>
          <p:nvPr>
            <p:ph type="sldNum" sz="quarter" idx="5"/>
          </p:nvPr>
        </p:nvSpPr>
        <p:spPr>
          <a:noFill/>
        </p:spPr>
        <p:txBody>
          <a:bodyPr/>
          <a:lstStyle/>
          <a:p>
            <a:pPr defTabSz="930275"/>
            <a:fld id="{AE92DA65-10B8-4442-ADA4-92C810D15026}" type="slidenum">
              <a:rPr lang="en-US" altLang="en-US" smtClean="0"/>
              <a:pPr defTabSz="930275"/>
              <a:t>72</a:t>
            </a:fld>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58724" name="Slide Number Placeholder 3"/>
          <p:cNvSpPr>
            <a:spLocks noGrp="1"/>
          </p:cNvSpPr>
          <p:nvPr>
            <p:ph type="sldNum" sz="quarter" idx="5"/>
          </p:nvPr>
        </p:nvSpPr>
        <p:spPr>
          <a:noFill/>
        </p:spPr>
        <p:txBody>
          <a:bodyPr/>
          <a:lstStyle/>
          <a:p>
            <a:pPr defTabSz="930275"/>
            <a:fld id="{12399660-1500-443D-9FE5-A04410318D73}" type="slidenum">
              <a:rPr lang="en-US" altLang="en-US" smtClean="0"/>
              <a:pPr defTabSz="930275"/>
              <a:t>73</a:t>
            </a:fld>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59748" name="Slide Number Placeholder 3"/>
          <p:cNvSpPr>
            <a:spLocks noGrp="1"/>
          </p:cNvSpPr>
          <p:nvPr>
            <p:ph type="sldNum" sz="quarter" idx="5"/>
          </p:nvPr>
        </p:nvSpPr>
        <p:spPr>
          <a:noFill/>
        </p:spPr>
        <p:txBody>
          <a:bodyPr/>
          <a:lstStyle/>
          <a:p>
            <a:pPr defTabSz="930275"/>
            <a:fld id="{4FF6146B-57E8-4220-BA96-357BDE493896}" type="slidenum">
              <a:rPr lang="en-US" altLang="en-US" smtClean="0"/>
              <a:pPr defTabSz="930275"/>
              <a:t>74</a:t>
            </a:fld>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60772" name="Slide Number Placeholder 3"/>
          <p:cNvSpPr>
            <a:spLocks noGrp="1"/>
          </p:cNvSpPr>
          <p:nvPr>
            <p:ph type="sldNum" sz="quarter" idx="5"/>
          </p:nvPr>
        </p:nvSpPr>
        <p:spPr>
          <a:noFill/>
        </p:spPr>
        <p:txBody>
          <a:bodyPr/>
          <a:lstStyle/>
          <a:p>
            <a:pPr defTabSz="930275"/>
            <a:fld id="{20B7671E-1C40-47A7-8C0B-29A688D60B59}" type="slidenum">
              <a:rPr lang="en-US" altLang="en-US" smtClean="0"/>
              <a:pPr defTabSz="930275"/>
              <a:t>75</a:t>
            </a:fld>
            <a:endParaRPr lang="en-US" alt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61796" name="Slide Number Placeholder 3"/>
          <p:cNvSpPr>
            <a:spLocks noGrp="1"/>
          </p:cNvSpPr>
          <p:nvPr>
            <p:ph type="sldNum" sz="quarter" idx="5"/>
          </p:nvPr>
        </p:nvSpPr>
        <p:spPr>
          <a:noFill/>
        </p:spPr>
        <p:txBody>
          <a:bodyPr/>
          <a:lstStyle/>
          <a:p>
            <a:pPr defTabSz="930275"/>
            <a:fld id="{71D7ED2D-2AA1-4A1C-965F-91985478A4A2}" type="slidenum">
              <a:rPr lang="en-US" altLang="en-US" smtClean="0"/>
              <a:pPr defTabSz="930275"/>
              <a:t>76</a:t>
            </a:fld>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altLang="en-US" smtClean="0">
              <a:latin typeface="Times New Roman" pitchFamily="18" charset="0"/>
            </a:endParaRPr>
          </a:p>
        </p:txBody>
      </p:sp>
      <p:sp>
        <p:nvSpPr>
          <p:cNvPr id="162820" name="Slide Number Placeholder 3"/>
          <p:cNvSpPr>
            <a:spLocks noGrp="1"/>
          </p:cNvSpPr>
          <p:nvPr>
            <p:ph type="sldNum" sz="quarter" idx="5"/>
          </p:nvPr>
        </p:nvSpPr>
        <p:spPr>
          <a:noFill/>
        </p:spPr>
        <p:txBody>
          <a:bodyPr/>
          <a:lstStyle/>
          <a:p>
            <a:pPr defTabSz="930275"/>
            <a:fld id="{5EAEE627-8AA4-4879-BC44-5176F27C87ED}" type="slidenum">
              <a:rPr lang="en-US" altLang="en-US" smtClean="0"/>
              <a:pPr defTabSz="930275"/>
              <a:t>77</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B46603-15BC-4D73-B8C7-3321498B74BE}" type="slidenum">
              <a:rPr lang="en-US"/>
              <a:pPr/>
              <a:t>8</a:t>
            </a:fld>
            <a:endParaRPr lang="en-US" dirty="0"/>
          </a:p>
        </p:txBody>
      </p:sp>
      <p:sp>
        <p:nvSpPr>
          <p:cNvPr id="113666" name="Rectangle 2"/>
          <p:cNvSpPr>
            <a:spLocks noGrp="1" noRot="1" noChangeAspect="1" noChangeArrowheads="1" noTextEdit="1"/>
          </p:cNvSpPr>
          <p:nvPr>
            <p:ph type="sldImg"/>
          </p:nvPr>
        </p:nvSpPr>
        <p:spPr>
          <a:xfrm>
            <a:off x="1190625" y="703263"/>
            <a:ext cx="4629150" cy="3473450"/>
          </a:xfrm>
          <a:ln w="12700" cap="flat">
            <a:solidFill>
              <a:schemeClr val="tx1"/>
            </a:solidFill>
          </a:ln>
        </p:spPr>
      </p:sp>
      <p:sp>
        <p:nvSpPr>
          <p:cNvPr id="113667" name="Rectangle 3"/>
          <p:cNvSpPr>
            <a:spLocks noGrp="1" noChangeArrowheads="1"/>
          </p:cNvSpPr>
          <p:nvPr>
            <p:ph type="body" idx="1"/>
          </p:nvPr>
        </p:nvSpPr>
        <p:spPr>
          <a:xfrm>
            <a:off x="934722" y="4415792"/>
            <a:ext cx="5140960" cy="4183380"/>
          </a:xfrm>
          <a:ln/>
        </p:spPr>
        <p:txBody>
          <a:bodyPr lIns="92199" tIns="45290" rIns="92199" bIns="45290"/>
          <a:lstStyle/>
          <a:p>
            <a:r>
              <a:rPr lang="en-US" sz="1600" dirty="0" smtClean="0"/>
              <a:t>Talk about difference between high profile and low profile containment</a:t>
            </a:r>
            <a:r>
              <a:rPr lang="en-US" baseline="0" dirty="0" smtClean="0"/>
              <a:t>.</a:t>
            </a:r>
          </a:p>
          <a:p>
            <a:endParaRPr lang="en-US" dirty="0" smtClean="0"/>
          </a:p>
          <a:p>
            <a:r>
              <a:rPr lang="en-US" dirty="0" smtClean="0"/>
              <a:t>Risk Factors to law enforcement</a:t>
            </a:r>
            <a:endParaRPr lang="en-US" dirty="0"/>
          </a:p>
        </p:txBody>
      </p:sp>
    </p:spTree>
    <p:extLst>
      <p:ext uri="{BB962C8B-B14F-4D97-AF65-F5344CB8AC3E}">
        <p14:creationId xmlns:p14="http://schemas.microsoft.com/office/powerpoint/2010/main" val="3487710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7BDFA4-BF98-4532-9CC8-42EDFCFDA94E}" type="slidenum">
              <a:rPr lang="en-US"/>
              <a:pPr/>
              <a:t>9</a:t>
            </a:fld>
            <a:endParaRPr lang="en-US" dirty="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934722" y="4415792"/>
            <a:ext cx="5140960" cy="4183380"/>
          </a:xfrm>
        </p:spPr>
        <p:txBody>
          <a:bodyPr>
            <a:normAutofit/>
          </a:bodyPr>
          <a:lstStyle/>
          <a:p>
            <a:r>
              <a:rPr lang="en-US" sz="1600" dirty="0" smtClean="0"/>
              <a:t>I am not going back to jail scenario</a:t>
            </a:r>
          </a:p>
          <a:p>
            <a:endParaRPr lang="en-US" sz="1600" dirty="0" smtClean="0"/>
          </a:p>
          <a:p>
            <a:r>
              <a:rPr lang="en-US" sz="1600" dirty="0" smtClean="0"/>
              <a:t>High Profile vs. Low Profile containment</a:t>
            </a:r>
            <a:endParaRPr lang="en-US" sz="1600" dirty="0"/>
          </a:p>
        </p:txBody>
      </p:sp>
    </p:spTree>
    <p:extLst>
      <p:ext uri="{BB962C8B-B14F-4D97-AF65-F5344CB8AC3E}">
        <p14:creationId xmlns:p14="http://schemas.microsoft.com/office/powerpoint/2010/main" val="219850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A20E3D-974A-4E25-96A8-4DC52CF56AA6}" type="datetimeFigureOut">
              <a:rPr lang="en-US" smtClean="0"/>
              <a:pPr/>
              <a:t>7/27/2017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601D46E-9FD6-4101-982A-CFB6825A665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6034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6CB8D5D3-F85A-4707-8BD6-20E002FB403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7526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953000" y="1752600"/>
            <a:ext cx="3733800" cy="4114800"/>
          </a:xfrm>
        </p:spPr>
        <p:txBody>
          <a:bodyPr>
            <a:normAutofit/>
          </a:bodyPr>
          <a:lstStyle/>
          <a:p>
            <a:pPr lvl="0"/>
            <a:endParaRPr lang="en-US" noProof="0" dirty="0" smtClean="0"/>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1D91C4DD-FB17-4E4F-904E-4931A358BA8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7696200" y="228600"/>
            <a:ext cx="914400" cy="914400"/>
          </a:xfrm>
        </p:spPr>
        <p:txBody>
          <a:bodyPr/>
          <a:lstStyle>
            <a:lvl1pPr>
              <a:defRPr sz="1000"/>
            </a:lvl1pPr>
            <a:lvl2pPr>
              <a:defRPr sz="1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fld id="{5D983405-1DBA-4A86-8D73-3CD2646F5843}" type="datetime1">
              <a:rPr lang="en-US"/>
              <a:pPr/>
              <a:t>7/27/2017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8B77CA68-E54A-4306-AD4E-080B04D85419}"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7696200" y="228600"/>
            <a:ext cx="914400" cy="914400"/>
          </a:xfrm>
        </p:spPr>
        <p:txBody>
          <a:bodyPr/>
          <a:lstStyle>
            <a:lvl1pPr>
              <a:defRPr sz="1000"/>
            </a:lvl1pPr>
            <a:lvl2pPr>
              <a:defRPr sz="1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fld id="{5D983405-1DBA-4A86-8D73-3CD2646F5843}" type="datetime1">
              <a:rPr lang="en-US"/>
              <a:pPr/>
              <a:t>7/27/2017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8B77CA68-E54A-4306-AD4E-080B04D85419}"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7696200" y="228600"/>
            <a:ext cx="914400" cy="914400"/>
          </a:xfrm>
        </p:spPr>
        <p:txBody>
          <a:bodyPr/>
          <a:lstStyle>
            <a:lvl1pPr>
              <a:defRPr sz="1000"/>
            </a:lvl1pPr>
            <a:lvl2pPr>
              <a:defRPr sz="1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fld id="{5D983405-1DBA-4A86-8D73-3CD2646F5843}" type="datetime1">
              <a:rPr lang="en-US"/>
              <a:pPr/>
              <a:t>7/27/2017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8B77CA68-E54A-4306-AD4E-080B04D85419}"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7696200" y="228600"/>
            <a:ext cx="914400" cy="914400"/>
          </a:xfrm>
        </p:spPr>
        <p:txBody>
          <a:bodyPr/>
          <a:lstStyle>
            <a:lvl1pPr>
              <a:defRPr sz="1000"/>
            </a:lvl1pPr>
            <a:lvl2pPr>
              <a:defRPr sz="1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fld id="{5D983405-1DBA-4A86-8D73-3CD2646F5843}" type="datetime1">
              <a:rPr lang="en-US"/>
              <a:pPr/>
              <a:t>7/27/2017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8B77CA68-E54A-4306-AD4E-080B04D85419}"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7696200" y="228600"/>
            <a:ext cx="914400" cy="914400"/>
          </a:xfrm>
        </p:spPr>
        <p:txBody>
          <a:bodyPr/>
          <a:lstStyle>
            <a:lvl1pPr>
              <a:defRPr sz="1000"/>
            </a:lvl1pPr>
            <a:lvl2pPr>
              <a:defRPr sz="1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fld id="{5D983405-1DBA-4A86-8D73-3CD2646F5843}" type="datetime1">
              <a:rPr lang="en-US"/>
              <a:pPr/>
              <a:t>7/27/2017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8B77CA68-E54A-4306-AD4E-080B04D8541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7696200" y="228600"/>
            <a:ext cx="914400" cy="914400"/>
          </a:xfrm>
        </p:spPr>
        <p:txBody>
          <a:bodyPr/>
          <a:lstStyle>
            <a:lvl1pPr>
              <a:defRPr sz="1000"/>
            </a:lvl1pPr>
            <a:lvl2pPr>
              <a:defRPr sz="1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fld id="{5D983405-1DBA-4A86-8D73-3CD2646F5843}" type="datetime1">
              <a:rPr lang="en-US"/>
              <a:pPr/>
              <a:t>7/27/2017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8B77CA68-E54A-4306-AD4E-080B04D85419}"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7696200" y="228600"/>
            <a:ext cx="914400" cy="914400"/>
          </a:xfrm>
        </p:spPr>
        <p:txBody>
          <a:bodyPr/>
          <a:lstStyle>
            <a:lvl1pPr>
              <a:defRPr sz="1000"/>
            </a:lvl1pPr>
            <a:lvl2pPr>
              <a:defRPr sz="1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fld id="{5D983405-1DBA-4A86-8D73-3CD2646F5843}" type="datetime1">
              <a:rPr lang="en-US"/>
              <a:pPr/>
              <a:t>7/27/2017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8B77CA68-E54A-4306-AD4E-080B04D854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7696200" y="228600"/>
            <a:ext cx="914400" cy="914400"/>
          </a:xfrm>
        </p:spPr>
        <p:txBody>
          <a:bodyPr/>
          <a:lstStyle>
            <a:lvl1pPr>
              <a:defRPr sz="1000"/>
            </a:lvl1pPr>
            <a:lvl2pPr>
              <a:defRPr sz="1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fld id="{5D983405-1DBA-4A86-8D73-3CD2646F5843}" type="datetime1">
              <a:rPr lang="en-US"/>
              <a:pPr/>
              <a:t>7/27/2017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8B77CA68-E54A-4306-AD4E-080B04D85419}"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3" name="Text Placeholder 12"/>
          <p:cNvSpPr>
            <a:spLocks noGrp="1"/>
          </p:cNvSpPr>
          <p:nvPr>
            <p:ph type="body" sz="quarter" idx="13"/>
          </p:nvPr>
        </p:nvSpPr>
        <p:spPr>
          <a:xfrm>
            <a:off x="7696200" y="228600"/>
            <a:ext cx="914400" cy="914400"/>
          </a:xfrm>
        </p:spPr>
        <p:txBody>
          <a:bodyPr/>
          <a:lstStyle>
            <a:lvl1pPr>
              <a:defRPr sz="1000"/>
            </a:lvl1pPr>
            <a:lvl2pPr>
              <a:defRPr sz="1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4"/>
          </p:nvPr>
        </p:nvSpPr>
        <p:spPr/>
        <p:txBody>
          <a:bodyPr/>
          <a:lstStyle>
            <a:lvl1pPr>
              <a:defRPr/>
            </a:lvl1pPr>
          </a:lstStyle>
          <a:p>
            <a:fld id="{A76FF054-DF0D-4F5E-BEDB-44AB948FE631}" type="datetime1">
              <a:rPr lang="en-US"/>
              <a:pPr/>
              <a:t>7/27/2017</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B2CF303A-82F2-4B7F-A4DD-8B9FAC8D904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027B39-9E92-4A35-AD3E-51D2E03F70EB}" type="datetimeFigureOut">
              <a:rPr lang="en-US" smtClean="0"/>
              <a:pPr/>
              <a:t>7/27/2017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ACB42D-8DB6-4885-93E2-33065ED497B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27B39-9E92-4A35-AD3E-51D2E03F70EB}" type="datetimeFigureOut">
              <a:rPr lang="en-US" smtClean="0"/>
              <a:pPr/>
              <a:t>7/27/2017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CB42D-8DB6-4885-93E2-33065ED497BF}" type="slidenum">
              <a:rPr lang="en-US" smtClean="0"/>
              <a:pPr/>
              <a:t>‹#›</a:t>
            </a:fld>
            <a:endParaRPr lang="en-US" dirty="0"/>
          </a:p>
        </p:txBody>
      </p:sp>
      <p:pic>
        <p:nvPicPr>
          <p:cNvPr id="7" name="Picture 6" descr="county cit.jpg"/>
          <p:cNvPicPr>
            <a:picLocks noChangeAspect="1"/>
          </p:cNvPicPr>
          <p:nvPr userDrawn="1"/>
        </p:nvPicPr>
        <p:blipFill>
          <a:blip r:embed="rId25" cstate="print"/>
          <a:stretch>
            <a:fillRect/>
          </a:stretch>
        </p:blipFill>
        <p:spPr>
          <a:xfrm>
            <a:off x="8534400" y="6172200"/>
            <a:ext cx="609600" cy="685800"/>
          </a:xfrm>
          <a:prstGeom prst="rect">
            <a:avLst/>
          </a:prstGeom>
        </p:spPr>
      </p:pic>
      <p:pic>
        <p:nvPicPr>
          <p:cNvPr id="9" name="Picture 8" descr="NewCITLogo.jpg"/>
          <p:cNvPicPr>
            <a:picLocks noChangeAspect="1"/>
          </p:cNvPicPr>
          <p:nvPr userDrawn="1"/>
        </p:nvPicPr>
        <p:blipFill>
          <a:blip r:embed="rId26" cstate="print"/>
          <a:stretch>
            <a:fillRect/>
          </a:stretch>
        </p:blipFill>
        <p:spPr>
          <a:xfrm>
            <a:off x="0" y="6172200"/>
            <a:ext cx="737616" cy="68580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6" r:id="rId22"/>
    <p:sldLayoutId id="2147483687"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video" Target="file:///D:\CIT%20Presentations\powerpoints\4MAN40MM.MPG" TargetMode="Externa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video" Target="file:///D:\CIT%20Presentations\powerpoints\CAPTURE.AVI" TargetMode="Externa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video" Target="file:///D:\CIT%20Presentations\powerpoints\vehrescue%20(2).wmv" TargetMode="Externa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ideo" Target="file:///D:\CIT%20Presentations\powerpoints\Police%20Shoot%20and%20Kill%20a%20Man%20on%20Live%20TV%20Video.wmv"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video" Target="file:///D:\CIT%20Presentations\powerpoints\Officer%20Down.wmv" TargetMode="Externa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video" Target="file:///D:\CIT%20Presentations\powerpoints\Barricade%20with%20Bean%20Bag%20&amp;%20K-9.wmv" TargetMode="Externa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video" Target="file:///D:\CIT%20Presentations\powerpoints\SWAT%20K-9%20Less%20Lethal%20Options.wmv" TargetMode="Externa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xml"/><Relationship Id="rId1" Type="http://schemas.openxmlformats.org/officeDocument/2006/relationships/video" Target="file:///E:\CIT%20Presentations\powerpoints\Naked%20Man%20Tasered%20Dies%20Video.wmv" TargetMode="Externa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xml"/><Relationship Id="rId1" Type="http://schemas.openxmlformats.org/officeDocument/2006/relationships/video" Target="file:///E:\CIT%20Presentations\powerpoints\Police%20shoot%20unarmed%20man%2081%20times.wmv" TargetMode="Externa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video" Target="file:///D:\CIT%20Presentations\powerpoints\Open%20Air%20Barricade.wmv" TargetMode="Externa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0.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video" Target="file:///D:\CIT%20Presentations\powerpoints\sandiego.wmv" TargetMode="External"/><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mailto:jfromo@stlouisco.com"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90600"/>
            <a:ext cx="7772400" cy="2609851"/>
          </a:xfrm>
        </p:spPr>
        <p:txBody>
          <a:bodyPr>
            <a:noAutofit/>
          </a:bodyPr>
          <a:lstStyle/>
          <a:p>
            <a:pPr algn="ctr">
              <a:defRPr/>
            </a:pPr>
            <a:r>
              <a:rPr lang="en-US" b="1" dirty="0" smtClean="0">
                <a:effectLst>
                  <a:outerShdw blurRad="38100" dist="38100" dir="2700000" algn="tl">
                    <a:srgbClr val="000000">
                      <a:alpha val="43137"/>
                    </a:srgbClr>
                  </a:outerShdw>
                </a:effectLst>
              </a:rPr>
              <a:t>Tactical Planning To Increase Officer/Consumer Safety and Reduce Law Enforcement Liability</a:t>
            </a:r>
            <a:endParaRPr lang="en-US" b="1" dirty="0">
              <a:effectLst>
                <a:outerShdw blurRad="38100" dist="38100" dir="2700000" algn="tl">
                  <a:srgbClr val="000000">
                    <a:alpha val="43137"/>
                  </a:srgbClr>
                </a:outerShdw>
              </a:effectLst>
            </a:endParaRPr>
          </a:p>
        </p:txBody>
      </p:sp>
      <p:sp>
        <p:nvSpPr>
          <p:cNvPr id="5123" name="Text Placeholder 4"/>
          <p:cNvSpPr>
            <a:spLocks noGrp="1"/>
          </p:cNvSpPr>
          <p:nvPr>
            <p:ph type="subTitle" idx="1"/>
          </p:nvPr>
        </p:nvSpPr>
        <p:spPr>
          <a:xfrm>
            <a:off x="1371600" y="3886200"/>
            <a:ext cx="6400800" cy="2209800"/>
          </a:xfrm>
        </p:spPr>
        <p:txBody>
          <a:bodyPr>
            <a:normAutofit fontScale="85000" lnSpcReduction="20000"/>
          </a:bodyPr>
          <a:lstStyle/>
          <a:p>
            <a:pPr marL="73025" algn="ctr"/>
            <a:endParaRPr lang="en-US" dirty="0" smtClean="0"/>
          </a:p>
          <a:p>
            <a:pPr marL="73025" algn="ctr"/>
            <a:r>
              <a:rPr lang="en-US" dirty="0" smtClean="0">
                <a:solidFill>
                  <a:schemeClr val="tx2"/>
                </a:solidFill>
                <a:effectLst>
                  <a:outerShdw blurRad="38100" dist="38100" dir="2700000" algn="tl">
                    <a:srgbClr val="000000">
                      <a:alpha val="43137"/>
                    </a:srgbClr>
                  </a:outerShdw>
                </a:effectLst>
              </a:rPr>
              <a:t>Sergeant Jeremy Romo</a:t>
            </a:r>
          </a:p>
          <a:p>
            <a:pPr marL="73025" algn="ctr"/>
            <a:r>
              <a:rPr lang="en-US" dirty="0" smtClean="0">
                <a:solidFill>
                  <a:schemeClr val="tx2"/>
                </a:solidFill>
                <a:effectLst>
                  <a:outerShdw blurRad="38100" dist="38100" dir="2700000" algn="tl">
                    <a:srgbClr val="000000">
                      <a:alpha val="43137"/>
                    </a:srgbClr>
                  </a:outerShdw>
                </a:effectLst>
              </a:rPr>
              <a:t>St. Louis County Police Department </a:t>
            </a:r>
          </a:p>
          <a:p>
            <a:pPr marL="73025" algn="ctr"/>
            <a:r>
              <a:rPr lang="en-US" dirty="0" smtClean="0">
                <a:solidFill>
                  <a:schemeClr val="tx2"/>
                </a:solidFill>
                <a:effectLst>
                  <a:outerShdw blurRad="38100" dist="38100" dir="2700000" algn="tl">
                    <a:srgbClr val="000000">
                      <a:alpha val="43137"/>
                    </a:srgbClr>
                  </a:outerShdw>
                </a:effectLst>
              </a:rPr>
              <a:t>Supervisor, Crisis Intervention Team Unit</a:t>
            </a:r>
          </a:p>
          <a:p>
            <a:pPr marL="73025" algn="ctr"/>
            <a:r>
              <a:rPr lang="en-US" dirty="0" smtClean="0">
                <a:solidFill>
                  <a:schemeClr val="tx2"/>
                </a:solidFill>
                <a:effectLst>
                  <a:outerShdw blurRad="38100" dist="38100" dir="2700000" algn="tl">
                    <a:srgbClr val="000000">
                      <a:alpha val="43137"/>
                    </a:srgbClr>
                  </a:outerShdw>
                </a:effectLst>
              </a:rPr>
              <a:t>Missouri State </a:t>
            </a:r>
            <a:r>
              <a:rPr lang="en-US" smtClean="0">
                <a:solidFill>
                  <a:schemeClr val="tx2"/>
                </a:solidFill>
                <a:effectLst>
                  <a:outerShdw blurRad="38100" dist="38100" dir="2700000" algn="tl">
                    <a:srgbClr val="000000">
                      <a:alpha val="43137"/>
                    </a:srgbClr>
                  </a:outerShdw>
                </a:effectLst>
              </a:rPr>
              <a:t>CIT Coordinator</a:t>
            </a:r>
            <a:endParaRPr lang="en-US" dirty="0" smtClean="0">
              <a:solidFill>
                <a:schemeClr val="tx2"/>
              </a:solidFill>
              <a:effectLst>
                <a:outerShdw blurRad="38100" dist="38100" dir="2700000" algn="tl">
                  <a:srgbClr val="000000">
                    <a:alpha val="43137"/>
                  </a:srgbClr>
                </a:outerShdw>
              </a:effectLst>
            </a:endParaRPr>
          </a:p>
          <a:p>
            <a:pPr marL="73025" algn="ctr"/>
            <a:endParaRPr lang="en-US" dirty="0" smtClean="0">
              <a:solidFill>
                <a:schemeClr val="tx2"/>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noAutofit/>
          </a:bodyPr>
          <a:lstStyle/>
          <a:p>
            <a:r>
              <a:rPr lang="en-US" dirty="0"/>
              <a:t>Armed Barricaded Person With Hostage </a:t>
            </a:r>
          </a:p>
        </p:txBody>
      </p:sp>
      <p:sp>
        <p:nvSpPr>
          <p:cNvPr id="118787" name="Rectangle 3"/>
          <p:cNvSpPr>
            <a:spLocks noGrp="1" noChangeArrowheads="1"/>
          </p:cNvSpPr>
          <p:nvPr>
            <p:ph sz="half" idx="1"/>
          </p:nvPr>
        </p:nvSpPr>
        <p:spPr/>
        <p:txBody>
          <a:bodyPr>
            <a:normAutofit/>
          </a:bodyPr>
          <a:lstStyle/>
          <a:p>
            <a:endParaRPr lang="en-US" sz="2600" dirty="0" smtClean="0"/>
          </a:p>
          <a:p>
            <a:r>
              <a:rPr lang="en-US" sz="2400" u="sng" dirty="0" smtClean="0"/>
              <a:t>Hostage</a:t>
            </a:r>
            <a:r>
              <a:rPr lang="en-US" sz="2400" dirty="0" smtClean="0"/>
              <a:t>- </a:t>
            </a:r>
            <a:r>
              <a:rPr lang="en-US" sz="2400" dirty="0"/>
              <a:t>a person being held against their will for the purpose of fulfilling certain terms</a:t>
            </a:r>
            <a:r>
              <a:rPr lang="en-US" sz="2400" dirty="0" smtClean="0"/>
              <a:t>.</a:t>
            </a:r>
          </a:p>
          <a:p>
            <a:endParaRPr lang="en-US" sz="2400" dirty="0"/>
          </a:p>
          <a:p>
            <a:r>
              <a:rPr lang="en-US" sz="2400" dirty="0"/>
              <a:t> In these situations the hostage generally has no relationship to the hostage taker.</a:t>
            </a:r>
          </a:p>
        </p:txBody>
      </p:sp>
      <p:pic>
        <p:nvPicPr>
          <p:cNvPr id="6" name="Content Placeholder 5" descr="hostage.png"/>
          <p:cNvPicPr>
            <a:picLocks noGrp="1" noChangeAspect="1"/>
          </p:cNvPicPr>
          <p:nvPr>
            <p:ph sz="half" idx="2"/>
          </p:nvPr>
        </p:nvPicPr>
        <p:blipFill>
          <a:blip r:embed="rId3" cstate="print"/>
          <a:stretch>
            <a:fillRect/>
          </a:stretch>
        </p:blipFill>
        <p:spPr>
          <a:xfrm>
            <a:off x="5357812" y="2057400"/>
            <a:ext cx="3024188" cy="3200400"/>
          </a:xfrm>
        </p:spPr>
      </p:pic>
      <p:sp>
        <p:nvSpPr>
          <p:cNvPr id="7" name="Footer Placeholder 6"/>
          <p:cNvSpPr>
            <a:spLocks noGrp="1"/>
          </p:cNvSpPr>
          <p:nvPr>
            <p:ph type="ftr" sz="quarter" idx="12"/>
          </p:nvPr>
        </p:nvSpPr>
        <p:spPr>
          <a:xfrm>
            <a:off x="457200" y="6356350"/>
            <a:ext cx="8229600" cy="365125"/>
          </a:xfrm>
        </p:spPr>
        <p:txBody>
          <a:bodyPr/>
          <a:lstStyle/>
          <a:p>
            <a:endParaRPr lang="en-US" sz="1000" dirty="0">
              <a:solidFill>
                <a:schemeClr val="bg1"/>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dirty="0"/>
              <a:t>Purpose of Hostage Taking</a:t>
            </a:r>
          </a:p>
        </p:txBody>
      </p:sp>
      <p:sp>
        <p:nvSpPr>
          <p:cNvPr id="120835" name="Rectangle 3"/>
          <p:cNvSpPr>
            <a:spLocks noGrp="1" noChangeArrowheads="1"/>
          </p:cNvSpPr>
          <p:nvPr>
            <p:ph type="body" idx="1"/>
          </p:nvPr>
        </p:nvSpPr>
        <p:spPr/>
        <p:txBody>
          <a:bodyPr>
            <a:normAutofit/>
          </a:bodyPr>
          <a:lstStyle/>
          <a:p>
            <a:endParaRPr lang="en-US" sz="2400" dirty="0" smtClean="0"/>
          </a:p>
          <a:p>
            <a:r>
              <a:rPr lang="en-US" sz="2400" dirty="0" smtClean="0"/>
              <a:t>Initial </a:t>
            </a:r>
            <a:r>
              <a:rPr lang="en-US" sz="2400" dirty="0"/>
              <a:t>act is created by survival instinct brought on by a crisis state</a:t>
            </a:r>
            <a:r>
              <a:rPr lang="en-US" sz="2400" dirty="0" smtClean="0"/>
              <a:t>. (spontaneous)</a:t>
            </a:r>
          </a:p>
          <a:p>
            <a:endParaRPr lang="en-US" sz="2400" dirty="0"/>
          </a:p>
          <a:p>
            <a:r>
              <a:rPr lang="en-US" sz="2400" dirty="0"/>
              <a:t>Hostage is used for initial barrier to keep law enforcement at a safe distance</a:t>
            </a:r>
            <a:r>
              <a:rPr lang="en-US" sz="2400" dirty="0" smtClean="0"/>
              <a:t>.</a:t>
            </a:r>
          </a:p>
          <a:p>
            <a:endParaRPr lang="en-US" sz="2400" dirty="0"/>
          </a:p>
          <a:p>
            <a:r>
              <a:rPr lang="en-US" sz="2400" dirty="0"/>
              <a:t>Hostage is used as a bargaining chip to ensure safety </a:t>
            </a:r>
            <a:r>
              <a:rPr lang="en-US" sz="2400" dirty="0" smtClean="0"/>
              <a:t>,to </a:t>
            </a:r>
            <a:r>
              <a:rPr lang="en-US" sz="2400" dirty="0"/>
              <a:t>bargain for the possibility of </a:t>
            </a:r>
            <a:r>
              <a:rPr lang="en-US" sz="2400" dirty="0" smtClean="0"/>
              <a:t>escape and/or substantive demands.</a:t>
            </a:r>
            <a:endParaRPr lang="en-US" sz="2400" dirty="0"/>
          </a:p>
          <a:p>
            <a:endParaRPr lang="en-US" dirty="0"/>
          </a:p>
        </p:txBody>
      </p:sp>
      <p:sp>
        <p:nvSpPr>
          <p:cNvPr id="5" name="Footer Placeholder 4"/>
          <p:cNvSpPr>
            <a:spLocks noGrp="1"/>
          </p:cNvSpPr>
          <p:nvPr>
            <p:ph type="ftr" sz="quarter" idx="11"/>
          </p:nvPr>
        </p:nvSpPr>
        <p:spPr/>
        <p:txBody>
          <a:bodyPr/>
          <a:lstStyle/>
          <a:p>
            <a:endParaRPr lang="en-US" sz="1000" dirty="0">
              <a:solidFill>
                <a:schemeClr val="bg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dirty="0"/>
              <a:t>Purpose of Hostage Taking</a:t>
            </a:r>
          </a:p>
        </p:txBody>
      </p:sp>
      <p:sp>
        <p:nvSpPr>
          <p:cNvPr id="122883" name="Rectangle 3"/>
          <p:cNvSpPr>
            <a:spLocks noGrp="1" noChangeArrowheads="1"/>
          </p:cNvSpPr>
          <p:nvPr>
            <p:ph sz="half" idx="1"/>
          </p:nvPr>
        </p:nvSpPr>
        <p:spPr>
          <a:xfrm>
            <a:off x="457200" y="1600200"/>
            <a:ext cx="4038600" cy="4800600"/>
          </a:xfrm>
        </p:spPr>
        <p:txBody>
          <a:bodyPr>
            <a:normAutofit/>
          </a:bodyPr>
          <a:lstStyle/>
          <a:p>
            <a:endParaRPr lang="en-US" sz="2400" dirty="0" smtClean="0"/>
          </a:p>
          <a:p>
            <a:r>
              <a:rPr lang="en-US" sz="2400" dirty="0" smtClean="0"/>
              <a:t>Two </a:t>
            </a:r>
            <a:r>
              <a:rPr lang="en-US" sz="2400" dirty="0"/>
              <a:t>most dangerous times are during the initial siege and next during an assault by law enforcement</a:t>
            </a:r>
            <a:r>
              <a:rPr lang="en-US" sz="2400" dirty="0" smtClean="0"/>
              <a:t>.</a:t>
            </a:r>
          </a:p>
          <a:p>
            <a:endParaRPr lang="en-US" sz="2400" dirty="0"/>
          </a:p>
          <a:p>
            <a:r>
              <a:rPr lang="en-US" sz="2400" dirty="0"/>
              <a:t>Hostage becomes an added barrier of protection when the hostage taker is in an extreme mode of survival.</a:t>
            </a:r>
          </a:p>
        </p:txBody>
      </p:sp>
      <p:pic>
        <p:nvPicPr>
          <p:cNvPr id="7" name="Content Placeholder 6" descr="Hostage_exercise.jpg"/>
          <p:cNvPicPr>
            <a:picLocks noGrp="1" noChangeAspect="1"/>
          </p:cNvPicPr>
          <p:nvPr>
            <p:ph sz="half" idx="2"/>
          </p:nvPr>
        </p:nvPicPr>
        <p:blipFill>
          <a:blip r:embed="rId3" cstate="print"/>
          <a:stretch>
            <a:fillRect/>
          </a:stretch>
        </p:blipFill>
        <p:spPr>
          <a:xfrm>
            <a:off x="4842028" y="1600200"/>
            <a:ext cx="3650943" cy="4525963"/>
          </a:xfrm>
        </p:spPr>
      </p:pic>
      <p:sp>
        <p:nvSpPr>
          <p:cNvPr id="6" name="Footer Placeholder 5"/>
          <p:cNvSpPr>
            <a:spLocks noGrp="1"/>
          </p:cNvSpPr>
          <p:nvPr>
            <p:ph type="ftr" sz="quarter" idx="12"/>
          </p:nvPr>
        </p:nvSpPr>
        <p:spPr>
          <a:xfrm>
            <a:off x="457200" y="6356350"/>
            <a:ext cx="8229600" cy="365125"/>
          </a:xfrm>
        </p:spPr>
        <p:txBody>
          <a:bodyPr/>
          <a:lstStyle/>
          <a:p>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dirty="0"/>
              <a:t>Armed Barricaded Suicidal Person</a:t>
            </a:r>
          </a:p>
        </p:txBody>
      </p:sp>
      <p:sp>
        <p:nvSpPr>
          <p:cNvPr id="124931" name="Rectangle 3"/>
          <p:cNvSpPr>
            <a:spLocks noGrp="1" noChangeArrowheads="1"/>
          </p:cNvSpPr>
          <p:nvPr>
            <p:ph type="body" idx="1"/>
          </p:nvPr>
        </p:nvSpPr>
        <p:spPr>
          <a:xfrm>
            <a:off x="457200" y="1600200"/>
            <a:ext cx="8534400" cy="5257800"/>
          </a:xfrm>
        </p:spPr>
        <p:txBody>
          <a:bodyPr>
            <a:noAutofit/>
          </a:bodyPr>
          <a:lstStyle/>
          <a:p>
            <a:pPr>
              <a:lnSpc>
                <a:spcPct val="150000"/>
              </a:lnSpc>
            </a:pPr>
            <a:r>
              <a:rPr lang="en-US" sz="2400" dirty="0"/>
              <a:t>Barricaded due to extreme emotional </a:t>
            </a:r>
            <a:r>
              <a:rPr lang="en-US" sz="2400" dirty="0" smtClean="0"/>
              <a:t>problems</a:t>
            </a:r>
          </a:p>
          <a:p>
            <a:pPr>
              <a:lnSpc>
                <a:spcPct val="150000"/>
              </a:lnSpc>
            </a:pPr>
            <a:r>
              <a:rPr lang="en-US" sz="2400" dirty="0" smtClean="0"/>
              <a:t>High levels of frustrations lead to crisis state</a:t>
            </a:r>
            <a:endParaRPr lang="en-US" sz="2400" dirty="0"/>
          </a:p>
          <a:p>
            <a:pPr>
              <a:lnSpc>
                <a:spcPct val="150000"/>
              </a:lnSpc>
            </a:pPr>
            <a:r>
              <a:rPr lang="en-US" sz="2400" dirty="0"/>
              <a:t>Action Imperative is </a:t>
            </a:r>
            <a:r>
              <a:rPr lang="en-US" sz="2400" dirty="0" smtClean="0"/>
              <a:t>high</a:t>
            </a:r>
            <a:endParaRPr lang="en-US" sz="2400" dirty="0"/>
          </a:p>
          <a:p>
            <a:pPr>
              <a:lnSpc>
                <a:spcPct val="150000"/>
              </a:lnSpc>
            </a:pPr>
            <a:r>
              <a:rPr lang="en-US" sz="2400" dirty="0" smtClean="0"/>
              <a:t>Officer Safety Risk</a:t>
            </a:r>
            <a:endParaRPr lang="en-US" sz="2400" dirty="0"/>
          </a:p>
          <a:p>
            <a:pPr>
              <a:lnSpc>
                <a:spcPct val="150000"/>
              </a:lnSpc>
            </a:pPr>
            <a:r>
              <a:rPr lang="en-US" sz="2400" dirty="0"/>
              <a:t>Must manage officer created </a:t>
            </a:r>
            <a:r>
              <a:rPr lang="en-US" sz="2400" dirty="0" smtClean="0"/>
              <a:t>jeopardy</a:t>
            </a:r>
            <a:endParaRPr lang="en-US" sz="2400" dirty="0"/>
          </a:p>
          <a:p>
            <a:pPr>
              <a:lnSpc>
                <a:spcPct val="150000"/>
              </a:lnSpc>
            </a:pPr>
            <a:r>
              <a:rPr lang="en-US" sz="2400" dirty="0"/>
              <a:t>Be aware of suicide by </a:t>
            </a:r>
            <a:r>
              <a:rPr lang="en-US" sz="2400" dirty="0" smtClean="0"/>
              <a:t>police</a:t>
            </a:r>
            <a:endParaRPr lang="en-US" sz="2400" dirty="0"/>
          </a:p>
          <a:p>
            <a:pPr>
              <a:lnSpc>
                <a:spcPct val="150000"/>
              </a:lnSpc>
            </a:pPr>
            <a:r>
              <a:rPr lang="en-US" sz="2400" dirty="0"/>
              <a:t>Avoid manipulation of </a:t>
            </a:r>
            <a:r>
              <a:rPr lang="en-US" sz="2400" dirty="0" smtClean="0"/>
              <a:t>anxiety</a:t>
            </a:r>
            <a:endParaRPr lang="en-US" sz="2400" dirty="0"/>
          </a:p>
        </p:txBody>
      </p:sp>
      <p:sp>
        <p:nvSpPr>
          <p:cNvPr id="5" name="Footer Placeholder 4"/>
          <p:cNvSpPr>
            <a:spLocks noGrp="1"/>
          </p:cNvSpPr>
          <p:nvPr>
            <p:ph type="ftr" sz="quarter" idx="11"/>
          </p:nvPr>
        </p:nvSpPr>
        <p:spPr/>
        <p:txBody>
          <a:bodyPr/>
          <a:lstStyle/>
          <a:p>
            <a:endParaRPr lang="en-US" sz="1000" dirty="0">
              <a:solidFill>
                <a:schemeClr val="bg1"/>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noAutofit/>
          </a:bodyPr>
          <a:lstStyle/>
          <a:p>
            <a:r>
              <a:rPr lang="en-US" dirty="0"/>
              <a:t>Armed Barricaded Suicidal Person Holding Significant Other</a:t>
            </a:r>
          </a:p>
        </p:txBody>
      </p:sp>
      <p:sp>
        <p:nvSpPr>
          <p:cNvPr id="126979" name="Rectangle 3"/>
          <p:cNvSpPr>
            <a:spLocks noGrp="1" noChangeArrowheads="1"/>
          </p:cNvSpPr>
          <p:nvPr>
            <p:ph sz="half" idx="1"/>
          </p:nvPr>
        </p:nvSpPr>
        <p:spPr/>
        <p:txBody>
          <a:bodyPr>
            <a:noAutofit/>
          </a:bodyPr>
          <a:lstStyle/>
          <a:p>
            <a:r>
              <a:rPr lang="en-US" sz="2400" dirty="0"/>
              <a:t>Homicide with suicide to follow</a:t>
            </a:r>
            <a:r>
              <a:rPr lang="en-US" sz="2400" dirty="0" smtClean="0"/>
              <a:t>.</a:t>
            </a:r>
          </a:p>
          <a:p>
            <a:endParaRPr lang="en-US" sz="1600" dirty="0"/>
          </a:p>
          <a:p>
            <a:r>
              <a:rPr lang="en-US" sz="2400" dirty="0"/>
              <a:t>Victim precipitated homicide possible</a:t>
            </a:r>
            <a:r>
              <a:rPr lang="en-US" sz="2400" dirty="0" smtClean="0"/>
              <a:t>.</a:t>
            </a:r>
          </a:p>
          <a:p>
            <a:endParaRPr lang="en-US" sz="1600" dirty="0"/>
          </a:p>
          <a:p>
            <a:r>
              <a:rPr lang="en-US" sz="2400" dirty="0" smtClean="0"/>
              <a:t>Negotiate or Hostage Rescue</a:t>
            </a:r>
          </a:p>
          <a:p>
            <a:endParaRPr lang="en-US" sz="1600" dirty="0"/>
          </a:p>
          <a:p>
            <a:r>
              <a:rPr lang="en-US" sz="2400" dirty="0"/>
              <a:t>Risk factor to law enforcement is extremely high.</a:t>
            </a:r>
          </a:p>
        </p:txBody>
      </p:sp>
      <p:sp>
        <p:nvSpPr>
          <p:cNvPr id="5" name="Footer Placeholder 4"/>
          <p:cNvSpPr>
            <a:spLocks noGrp="1"/>
          </p:cNvSpPr>
          <p:nvPr>
            <p:ph type="ftr" sz="quarter" idx="11"/>
          </p:nvPr>
        </p:nvSpPr>
        <p:spPr/>
        <p:txBody>
          <a:bodyPr/>
          <a:lstStyle/>
          <a:p>
            <a:endParaRPr lang="en-US" sz="1000" dirty="0">
              <a:solidFill>
                <a:schemeClr val="bg1"/>
              </a:solidFill>
            </a:endParaRPr>
          </a:p>
        </p:txBody>
      </p:sp>
      <p:pic>
        <p:nvPicPr>
          <p:cNvPr id="9" name="Content Placeholder 8" descr="murder suicide.png"/>
          <p:cNvPicPr>
            <a:picLocks noGrp="1" noChangeAspect="1"/>
          </p:cNvPicPr>
          <p:nvPr>
            <p:ph sz="half" idx="2"/>
          </p:nvPr>
        </p:nvPicPr>
        <p:blipFill>
          <a:blip r:embed="rId3" cstate="print"/>
          <a:stretch>
            <a:fillRect/>
          </a:stretch>
        </p:blipFill>
        <p:spPr>
          <a:xfrm>
            <a:off x="4359750" y="2590800"/>
            <a:ext cx="4560794" cy="2514600"/>
          </a:xfr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11 tape before murder-suicide releas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6248400"/>
          </a:xfrm>
          <a:prstGeom prst="rect">
            <a:avLst/>
          </a:prstGeom>
        </p:spPr>
      </p:pic>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Crisis Decision Making</a:t>
            </a:r>
            <a:endParaRPr lang="en-US" dirty="0"/>
          </a:p>
        </p:txBody>
      </p:sp>
      <p:sp>
        <p:nvSpPr>
          <p:cNvPr id="28675" name="Content Placeholder 5"/>
          <p:cNvSpPr>
            <a:spLocks noGrp="1"/>
          </p:cNvSpPr>
          <p:nvPr>
            <p:ph idx="1"/>
          </p:nvPr>
        </p:nvSpPr>
        <p:spPr/>
        <p:txBody>
          <a:bodyPr>
            <a:normAutofit/>
          </a:bodyPr>
          <a:lstStyle/>
          <a:p>
            <a:pPr marL="136525" indent="0" algn="ctr">
              <a:buFont typeface="Wingdings 2" pitchFamily="18" charset="2"/>
              <a:buNone/>
            </a:pPr>
            <a:endParaRPr lang="en-US" altLang="en-US" sz="2400" dirty="0" smtClean="0"/>
          </a:p>
          <a:p>
            <a:pPr marL="136525" indent="0" algn="ctr">
              <a:buFont typeface="Wingdings 2" pitchFamily="18" charset="2"/>
              <a:buNone/>
            </a:pPr>
            <a:r>
              <a:rPr lang="en-US" altLang="en-US" sz="2400" dirty="0" smtClean="0"/>
              <a:t>“Mental Process of reaching a conclusion during a time of instability and danger relevant to resolving the situation” </a:t>
            </a:r>
          </a:p>
          <a:p>
            <a:pPr marL="136525" indent="0" algn="ctr">
              <a:buFont typeface="Wingdings 2" pitchFamily="18" charset="2"/>
              <a:buNone/>
            </a:pPr>
            <a:endParaRPr lang="en-US" altLang="en-US" sz="2400" dirty="0" smtClean="0"/>
          </a:p>
          <a:p>
            <a:pPr marL="136525" indent="0" algn="ctr">
              <a:buFont typeface="Wingdings 2" pitchFamily="18" charset="2"/>
              <a:buNone/>
            </a:pPr>
            <a:r>
              <a:rPr lang="en-US" altLang="en-US" sz="2400" u="sng" dirty="0" err="1" smtClean="0"/>
              <a:t>Satisficing</a:t>
            </a:r>
            <a:r>
              <a:rPr lang="en-US" altLang="en-US" sz="2400" dirty="0" smtClean="0"/>
              <a:t> – “method of making decisions that opt for a prompt search for adequacy over a prolonged one for the optimal”</a:t>
            </a:r>
          </a:p>
          <a:p>
            <a:pPr marL="136525" indent="0" algn="ctr">
              <a:buFont typeface="Wingdings 2" pitchFamily="18" charset="2"/>
              <a:buNone/>
            </a:pPr>
            <a:endParaRPr lang="en-US" altLang="en-US" sz="2400" dirty="0" smtClean="0"/>
          </a:p>
          <a:p>
            <a:pPr marL="136525" indent="0" algn="ctr">
              <a:buFont typeface="Wingdings 2" pitchFamily="18" charset="2"/>
              <a:buNone/>
            </a:pPr>
            <a:r>
              <a:rPr lang="en-US" altLang="en-US" sz="2400" dirty="0" smtClean="0"/>
              <a:t>Campfire example</a:t>
            </a:r>
          </a:p>
          <a:p>
            <a:pPr marL="136525" indent="0" algn="ctr">
              <a:buFont typeface="Wingdings 2" pitchFamily="18" charset="2"/>
              <a:buNone/>
            </a:pPr>
            <a:endParaRPr lang="en-US" altLang="en-US" dirty="0" smtClean="0"/>
          </a:p>
          <a:p>
            <a:pPr marL="136525" indent="0" algn="ctr">
              <a:buFont typeface="Wingdings 2" pitchFamily="18" charset="2"/>
              <a:buNone/>
            </a:pPr>
            <a:endParaRPr lang="en-US" altLang="en-US" dirty="0" smtClean="0"/>
          </a:p>
          <a:p>
            <a:pPr marL="136525" indent="0" algn="ctr">
              <a:buFont typeface="Wingdings 2" pitchFamily="18" charset="2"/>
              <a:buNone/>
            </a:pPr>
            <a:endParaRPr lang="en-US" alt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Factors that influence Decision Making</a:t>
            </a:r>
            <a:endParaRPr lang="en-US" dirty="0"/>
          </a:p>
        </p:txBody>
      </p:sp>
      <p:sp>
        <p:nvSpPr>
          <p:cNvPr id="29699" name="Content Placeholder 3"/>
          <p:cNvSpPr>
            <a:spLocks noGrp="1"/>
          </p:cNvSpPr>
          <p:nvPr>
            <p:ph sz="half" idx="1"/>
          </p:nvPr>
        </p:nvSpPr>
        <p:spPr/>
        <p:txBody>
          <a:bodyPr/>
          <a:lstStyle/>
          <a:p>
            <a:pPr marL="136525" indent="0" algn="ctr">
              <a:buFont typeface="Wingdings 2" pitchFamily="18" charset="2"/>
              <a:buNone/>
            </a:pPr>
            <a:endParaRPr lang="en-US" altLang="en-US" dirty="0" smtClean="0"/>
          </a:p>
          <a:p>
            <a:pPr marL="136525" indent="0" algn="ctr">
              <a:buFont typeface="Wingdings 2" pitchFamily="18" charset="2"/>
              <a:buNone/>
            </a:pPr>
            <a:endParaRPr lang="en-US" altLang="en-US" dirty="0" smtClean="0"/>
          </a:p>
          <a:p>
            <a:pPr marL="136525" indent="0" algn="ctr">
              <a:buFont typeface="Wingdings 2" pitchFamily="18" charset="2"/>
              <a:buNone/>
            </a:pPr>
            <a:r>
              <a:rPr lang="en-US" altLang="en-US" sz="2400" dirty="0" smtClean="0"/>
              <a:t>Experience</a:t>
            </a:r>
          </a:p>
          <a:p>
            <a:pPr marL="136525" indent="0" algn="ctr">
              <a:buFont typeface="Wingdings 2" pitchFamily="18" charset="2"/>
              <a:buNone/>
            </a:pPr>
            <a:endParaRPr lang="en-US" altLang="en-US" sz="2400" dirty="0" smtClean="0"/>
          </a:p>
          <a:p>
            <a:pPr marL="136525" indent="0" algn="ctr">
              <a:buFont typeface="Wingdings 2" pitchFamily="18" charset="2"/>
              <a:buNone/>
            </a:pPr>
            <a:r>
              <a:rPr lang="en-US" altLang="en-US" sz="2400" dirty="0" smtClean="0"/>
              <a:t>Emotions</a:t>
            </a:r>
          </a:p>
          <a:p>
            <a:pPr marL="136525" indent="0" algn="ctr">
              <a:buFont typeface="Wingdings 2" pitchFamily="18" charset="2"/>
              <a:buNone/>
            </a:pPr>
            <a:endParaRPr lang="en-US" altLang="en-US" sz="2400" dirty="0" smtClean="0"/>
          </a:p>
          <a:p>
            <a:pPr marL="136525" indent="0" algn="ctr">
              <a:buFont typeface="Wingdings 2" pitchFamily="18" charset="2"/>
              <a:buNone/>
            </a:pPr>
            <a:r>
              <a:rPr lang="en-US" altLang="en-US" sz="2400" dirty="0" smtClean="0"/>
              <a:t>Perceptions</a:t>
            </a:r>
          </a:p>
        </p:txBody>
      </p:sp>
      <p:pic>
        <p:nvPicPr>
          <p:cNvPr id="6" name="Content Placeholder 5" descr="Screen-Shot-2016-02-29-at-11_00_37.png"/>
          <p:cNvPicPr>
            <a:picLocks noGrp="1" noChangeAspect="1"/>
          </p:cNvPicPr>
          <p:nvPr>
            <p:ph sz="half" idx="2"/>
          </p:nvPr>
        </p:nvPicPr>
        <p:blipFill>
          <a:blip r:embed="rId3" cstate="print"/>
          <a:stretch>
            <a:fillRect/>
          </a:stretch>
        </p:blipFill>
        <p:spPr>
          <a:xfrm>
            <a:off x="4648200" y="2399189"/>
            <a:ext cx="4038600" cy="2927985"/>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686800" cy="1252728"/>
          </a:xfrm>
        </p:spPr>
        <p:txBody>
          <a:bodyPr>
            <a:noAutofit/>
          </a:bodyPr>
          <a:lstStyle/>
          <a:p>
            <a:pPr fontAlgn="auto">
              <a:spcAft>
                <a:spcPts val="0"/>
              </a:spcAft>
              <a:defRPr/>
            </a:pPr>
            <a:r>
              <a:rPr lang="en-US" dirty="0" smtClean="0">
                <a:ea typeface="+mj-ea"/>
              </a:rPr>
              <a:t>The Critical Decision- Making Model</a:t>
            </a:r>
            <a:endParaRPr lang="en-US" dirty="0">
              <a:ea typeface="+mj-ea"/>
            </a:endParaRPr>
          </a:p>
        </p:txBody>
      </p:sp>
      <p:sp>
        <p:nvSpPr>
          <p:cNvPr id="9218" name="Content Placeholder 2"/>
          <p:cNvSpPr>
            <a:spLocks noGrp="1"/>
          </p:cNvSpPr>
          <p:nvPr>
            <p:ph idx="1"/>
          </p:nvPr>
        </p:nvSpPr>
        <p:spPr/>
        <p:txBody>
          <a:bodyPr/>
          <a:lstStyle/>
          <a:p>
            <a:pPr algn="ctr">
              <a:buFont typeface="Wingdings 2" pitchFamily="18" charset="2"/>
              <a:buNone/>
            </a:pPr>
            <a:endParaRPr lang="en-US" b="1" dirty="0" smtClean="0"/>
          </a:p>
          <a:p>
            <a:pPr algn="ctr">
              <a:buFont typeface="Wingdings 2" pitchFamily="18" charset="2"/>
              <a:buNone/>
            </a:pPr>
            <a:endParaRPr lang="en-US" b="1" dirty="0" smtClean="0"/>
          </a:p>
          <a:p>
            <a:pPr>
              <a:buFont typeface="Wingdings 2" pitchFamily="18" charset="2"/>
              <a:buNone/>
            </a:pPr>
            <a:endParaRPr lang="en-US" dirty="0" smtClean="0"/>
          </a:p>
        </p:txBody>
      </p:sp>
      <p:pic>
        <p:nvPicPr>
          <p:cNvPr id="9219" name="Picture 2" descr="C:\Users\jmcginty\Documents\CDM.jpg"/>
          <p:cNvPicPr>
            <a:picLocks noChangeAspect="1" noChangeArrowheads="1"/>
          </p:cNvPicPr>
          <p:nvPr/>
        </p:nvPicPr>
        <p:blipFill>
          <a:blip r:embed="rId3" cstate="print"/>
          <a:srcRect t="20135"/>
          <a:stretch>
            <a:fillRect/>
          </a:stretch>
        </p:blipFill>
        <p:spPr bwMode="auto">
          <a:xfrm>
            <a:off x="2514600" y="2025650"/>
            <a:ext cx="4405313" cy="4222750"/>
          </a:xfrm>
          <a:prstGeom prst="rect">
            <a:avLst/>
          </a:prstGeom>
          <a:noFill/>
          <a:ln w="9525">
            <a:noFill/>
            <a:miter lim="800000"/>
            <a:headEnd/>
            <a:tailEnd/>
          </a:ln>
        </p:spPr>
      </p:pic>
      <p:sp>
        <p:nvSpPr>
          <p:cNvPr id="6" name="Slide Number Placeholder 5"/>
          <p:cNvSpPr>
            <a:spLocks noGrp="1"/>
          </p:cNvSpPr>
          <p:nvPr>
            <p:ph type="sldNum" sz="quarter" idx="16"/>
          </p:nvPr>
        </p:nvSpPr>
        <p:spPr/>
        <p:txBody>
          <a:bodyPr/>
          <a:lstStyle/>
          <a:p>
            <a:fld id="{407B9AD5-5124-4880-8AB3-410157AA307D}" type="slidenum">
              <a:rPr lang="en-US" sz="2500"/>
              <a:pPr/>
              <a:t>18</a:t>
            </a:fld>
            <a:endParaRPr lang="en-US" sz="2500"/>
          </a:p>
        </p:txBody>
      </p:sp>
      <p:pic>
        <p:nvPicPr>
          <p:cNvPr id="7" name="Picture 9"/>
          <p:cNvPicPr>
            <a:picLocks noChangeAspect="1"/>
          </p:cNvPicPr>
          <p:nvPr/>
        </p:nvPicPr>
        <p:blipFill>
          <a:blip r:embed="rId4" cstate="print"/>
          <a:srcRect/>
          <a:stretch>
            <a:fillRect/>
          </a:stretch>
        </p:blipFill>
        <p:spPr bwMode="auto">
          <a:xfrm>
            <a:off x="3886200" y="6451600"/>
            <a:ext cx="1524000" cy="4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252728"/>
          </a:xfrm>
        </p:spPr>
        <p:txBody>
          <a:bodyPr>
            <a:noAutofit/>
          </a:bodyPr>
          <a:lstStyle/>
          <a:p>
            <a:pPr fontAlgn="auto">
              <a:spcAft>
                <a:spcPts val="0"/>
              </a:spcAft>
              <a:defRPr/>
            </a:pPr>
            <a:r>
              <a:rPr lang="en-US" dirty="0" smtClean="0">
                <a:ea typeface="+mj-ea"/>
              </a:rPr>
              <a:t>The Critical Decision-Making Model</a:t>
            </a:r>
            <a:endParaRPr lang="en-US" dirty="0">
              <a:ea typeface="+mj-ea"/>
            </a:endParaRPr>
          </a:p>
        </p:txBody>
      </p:sp>
      <p:sp>
        <p:nvSpPr>
          <p:cNvPr id="6" name="Content Placeholder 1"/>
          <p:cNvSpPr txBox="1">
            <a:spLocks/>
          </p:cNvSpPr>
          <p:nvPr/>
        </p:nvSpPr>
        <p:spPr>
          <a:xfrm>
            <a:off x="381000" y="2514600"/>
            <a:ext cx="4038600" cy="3657600"/>
          </a:xfrm>
          <a:prstGeom prst="rect">
            <a:avLst/>
          </a:prstGeom>
        </p:spPr>
        <p:txBody>
          <a:bodyPr lIns="54864" tIns="91440">
            <a:normAutofit/>
          </a:bodyPr>
          <a:lstStyle/>
          <a:p>
            <a:pPr fontAlgn="auto">
              <a:spcBef>
                <a:spcPts val="0"/>
              </a:spcBef>
              <a:spcAft>
                <a:spcPts val="600"/>
              </a:spcAft>
              <a:buClr>
                <a:schemeClr val="accent1"/>
              </a:buClr>
              <a:buSzPct val="80000"/>
              <a:defRPr/>
            </a:pPr>
            <a:r>
              <a:rPr lang="en-US" sz="2400" b="1" dirty="0">
                <a:latin typeface="+mn-lt"/>
                <a:ea typeface="+mn-ea"/>
              </a:rPr>
              <a:t>Ideals that define the </a:t>
            </a:r>
            <a:r>
              <a:rPr lang="en-US" sz="2400" b="1" dirty="0" smtClean="0">
                <a:latin typeface="+mn-lt"/>
                <a:ea typeface="+mn-ea"/>
              </a:rPr>
              <a:t>agency</a:t>
            </a:r>
          </a:p>
          <a:p>
            <a:pPr fontAlgn="auto">
              <a:spcBef>
                <a:spcPts val="0"/>
              </a:spcBef>
              <a:spcAft>
                <a:spcPts val="600"/>
              </a:spcAft>
              <a:buClr>
                <a:schemeClr val="accent1"/>
              </a:buClr>
              <a:buSzPct val="80000"/>
              <a:defRPr/>
            </a:pPr>
            <a:endParaRPr lang="en-US" sz="2400" b="1" dirty="0">
              <a:latin typeface="+mn-lt"/>
              <a:ea typeface="+mn-ea"/>
            </a:endParaRPr>
          </a:p>
          <a:p>
            <a:pPr marL="438912" lvl="1" indent="-320040" fontAlgn="auto">
              <a:spcBef>
                <a:spcPts val="0"/>
              </a:spcBef>
              <a:spcAft>
                <a:spcPts val="600"/>
              </a:spcAft>
              <a:buClr>
                <a:schemeClr val="accent1"/>
              </a:buClr>
              <a:buSzPct val="80000"/>
              <a:buFont typeface="Wingdings 2"/>
              <a:buChar char=""/>
              <a:defRPr/>
            </a:pPr>
            <a:r>
              <a:rPr lang="en-US" sz="2400" dirty="0">
                <a:latin typeface="+mn-lt"/>
                <a:ea typeface="+mn-ea"/>
              </a:rPr>
              <a:t>Ethics, values, mission statement, guiding principles and </a:t>
            </a:r>
            <a:r>
              <a:rPr lang="en-US" sz="2400" dirty="0" smtClean="0">
                <a:latin typeface="+mn-lt"/>
                <a:ea typeface="+mn-ea"/>
              </a:rPr>
              <a:t>priorities</a:t>
            </a:r>
          </a:p>
          <a:p>
            <a:pPr marL="438912" lvl="1" indent="-320040" fontAlgn="auto">
              <a:spcBef>
                <a:spcPts val="0"/>
              </a:spcBef>
              <a:spcAft>
                <a:spcPts val="600"/>
              </a:spcAft>
              <a:buClr>
                <a:schemeClr val="accent1"/>
              </a:buClr>
              <a:buSzPct val="80000"/>
              <a:buFont typeface="Wingdings 2"/>
              <a:buChar char=""/>
              <a:defRPr/>
            </a:pPr>
            <a:endParaRPr lang="en-US" sz="2400" dirty="0">
              <a:latin typeface="+mn-lt"/>
              <a:ea typeface="+mn-ea"/>
            </a:endParaRPr>
          </a:p>
          <a:p>
            <a:pPr marL="438912" lvl="1" indent="-320040" fontAlgn="auto">
              <a:spcBef>
                <a:spcPts val="0"/>
              </a:spcBef>
              <a:spcAft>
                <a:spcPts val="600"/>
              </a:spcAft>
              <a:buClr>
                <a:schemeClr val="accent1"/>
              </a:buClr>
              <a:buSzPct val="80000"/>
              <a:buFont typeface="Wingdings 2"/>
              <a:buChar char=""/>
              <a:defRPr/>
            </a:pPr>
            <a:r>
              <a:rPr lang="en-US" sz="2400" dirty="0">
                <a:latin typeface="+mn-lt"/>
                <a:ea typeface="+mn-ea"/>
              </a:rPr>
              <a:t>Core informs/guides each step in the model</a:t>
            </a:r>
          </a:p>
          <a:p>
            <a:pPr marL="438912" indent="-320040" fontAlgn="auto">
              <a:spcBef>
                <a:spcPts val="0"/>
              </a:spcBef>
              <a:spcAft>
                <a:spcPts val="0"/>
              </a:spcAft>
              <a:buClr>
                <a:schemeClr val="accent1"/>
              </a:buClr>
              <a:buSzPct val="80000"/>
              <a:buFont typeface="Wingdings 2"/>
              <a:buNone/>
              <a:defRPr/>
            </a:pPr>
            <a:endParaRPr lang="en-US" sz="3200" dirty="0">
              <a:latin typeface="+mn-lt"/>
              <a:ea typeface="+mn-ea"/>
            </a:endParaRPr>
          </a:p>
        </p:txBody>
      </p:sp>
      <p:sp>
        <p:nvSpPr>
          <p:cNvPr id="10243" name="Rectangle 10"/>
          <p:cNvSpPr>
            <a:spLocks noChangeArrowheads="1"/>
          </p:cNvSpPr>
          <p:nvPr/>
        </p:nvSpPr>
        <p:spPr bwMode="auto">
          <a:xfrm>
            <a:off x="381000" y="1752600"/>
            <a:ext cx="5181600" cy="523220"/>
          </a:xfrm>
          <a:prstGeom prst="rect">
            <a:avLst/>
          </a:prstGeom>
          <a:noFill/>
          <a:ln w="9525">
            <a:noFill/>
            <a:miter lim="800000"/>
            <a:headEnd/>
            <a:tailEnd/>
          </a:ln>
        </p:spPr>
        <p:txBody>
          <a:bodyPr>
            <a:spAutoFit/>
          </a:bodyPr>
          <a:lstStyle/>
          <a:p>
            <a:r>
              <a:rPr lang="en-US" sz="2800" b="1" dirty="0">
                <a:solidFill>
                  <a:srgbClr val="C00000"/>
                </a:solidFill>
              </a:rPr>
              <a:t>CDM Core</a:t>
            </a:r>
            <a:endParaRPr lang="en-US" sz="2800" dirty="0">
              <a:solidFill>
                <a:srgbClr val="C00000"/>
              </a:solidFill>
            </a:endParaRPr>
          </a:p>
        </p:txBody>
      </p:sp>
      <p:sp>
        <p:nvSpPr>
          <p:cNvPr id="7" name="Slide Number Placeholder 6"/>
          <p:cNvSpPr>
            <a:spLocks noGrp="1"/>
          </p:cNvSpPr>
          <p:nvPr>
            <p:ph type="sldNum" sz="quarter" idx="16"/>
          </p:nvPr>
        </p:nvSpPr>
        <p:spPr/>
        <p:txBody>
          <a:bodyPr/>
          <a:lstStyle/>
          <a:p>
            <a:fld id="{F611812F-0483-4022-AF2A-C46E59DAD577}" type="slidenum">
              <a:rPr lang="en-US" sz="2500"/>
              <a:pPr/>
              <a:t>19</a:t>
            </a:fld>
            <a:endParaRPr lang="en-US" sz="2500"/>
          </a:p>
        </p:txBody>
      </p:sp>
      <p:pic>
        <p:nvPicPr>
          <p:cNvPr id="8" name="Picture 2" descr="C:\Users\jmcginty\Documents\CDM.jpg"/>
          <p:cNvPicPr>
            <a:picLocks noChangeAspect="1" noChangeArrowheads="1"/>
          </p:cNvPicPr>
          <p:nvPr/>
        </p:nvPicPr>
        <p:blipFill>
          <a:blip r:embed="rId3" cstate="print">
            <a:grayscl/>
          </a:blip>
          <a:srcRect t="20136"/>
          <a:stretch>
            <a:fillRect/>
          </a:stretch>
        </p:blipFill>
        <p:spPr bwMode="auto">
          <a:xfrm>
            <a:off x="4572000" y="2362200"/>
            <a:ext cx="4133850" cy="3962400"/>
          </a:xfrm>
          <a:prstGeom prst="rect">
            <a:avLst/>
          </a:prstGeom>
          <a:noFill/>
          <a:effectLst>
            <a:outerShdw blurRad="63500" sx="102000" sy="102000" algn="ctr" rotWithShape="0">
              <a:prstClr val="black">
                <a:alpha val="40000"/>
              </a:prstClr>
            </a:outerShdw>
          </a:effectLst>
        </p:spPr>
      </p:pic>
      <p:pic>
        <p:nvPicPr>
          <p:cNvPr id="12" name="Picture 2" descr="C:\Users\jmcginty\Documents\CDM.jpg"/>
          <p:cNvPicPr>
            <a:picLocks noChangeAspect="1" noChangeArrowheads="1"/>
          </p:cNvPicPr>
          <p:nvPr/>
        </p:nvPicPr>
        <p:blipFill>
          <a:blip r:embed="rId3" cstate="print"/>
          <a:srcRect l="31331" t="47781" r="29966" b="19966"/>
          <a:stretch>
            <a:fillRect/>
          </a:stretch>
        </p:blipFill>
        <p:spPr bwMode="auto">
          <a:xfrm>
            <a:off x="5867400" y="3733800"/>
            <a:ext cx="1600200" cy="1600200"/>
          </a:xfrm>
          <a:prstGeom prst="rect">
            <a:avLst/>
          </a:prstGeom>
          <a:noFill/>
          <a:ln w="38100">
            <a:solidFill>
              <a:srgbClr val="C00000"/>
            </a:solidFill>
          </a:ln>
          <a:effectLst>
            <a:outerShdw blurRad="63500" sx="102000" sy="102000" algn="ctr" rotWithShape="0">
              <a:prstClr val="black">
                <a:alpha val="40000"/>
              </a:prstClr>
            </a:outerShdw>
          </a:effectLst>
        </p:spPr>
      </p:pic>
      <p:pic>
        <p:nvPicPr>
          <p:cNvPr id="9" name="Picture 9"/>
          <p:cNvPicPr>
            <a:picLocks noChangeAspect="1"/>
          </p:cNvPicPr>
          <p:nvPr/>
        </p:nvPicPr>
        <p:blipFill>
          <a:blip r:embed="rId4" cstate="print"/>
          <a:srcRect/>
          <a:stretch>
            <a:fillRect/>
          </a:stretch>
        </p:blipFill>
        <p:spPr bwMode="auto">
          <a:xfrm>
            <a:off x="3733800" y="6451600"/>
            <a:ext cx="1524000" cy="4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OBJECTIVES</a:t>
            </a:r>
            <a:endParaRPr lang="en-US" dirty="0"/>
          </a:p>
        </p:txBody>
      </p:sp>
      <p:sp>
        <p:nvSpPr>
          <p:cNvPr id="6147" name="Content Placeholder 2"/>
          <p:cNvSpPr>
            <a:spLocks noGrp="1"/>
          </p:cNvSpPr>
          <p:nvPr>
            <p:ph idx="1"/>
          </p:nvPr>
        </p:nvSpPr>
        <p:spPr/>
        <p:txBody>
          <a:bodyPr/>
          <a:lstStyle/>
          <a:p>
            <a:r>
              <a:rPr lang="en-US" altLang="en-US" sz="2400" dirty="0" smtClean="0"/>
              <a:t>Differentiate between a CIT call and a tactical situation.</a:t>
            </a:r>
          </a:p>
          <a:p>
            <a:endParaRPr lang="en-US" altLang="en-US" sz="2400" dirty="0" smtClean="0"/>
          </a:p>
          <a:p>
            <a:r>
              <a:rPr lang="en-US" altLang="en-US" sz="2400" dirty="0" smtClean="0"/>
              <a:t>Explain what additional resources should be requested in the event of a tactical situation.</a:t>
            </a:r>
          </a:p>
          <a:p>
            <a:endParaRPr lang="en-US" altLang="en-US" sz="2400" dirty="0" smtClean="0"/>
          </a:p>
          <a:p>
            <a:r>
              <a:rPr lang="en-US" altLang="en-US" sz="2400" dirty="0" smtClean="0"/>
              <a:t>List the steps that should be taken by patrol officers during a tactical situation.</a:t>
            </a:r>
          </a:p>
          <a:p>
            <a:endParaRPr lang="en-US" altLang="en-US" sz="2400" dirty="0" smtClean="0"/>
          </a:p>
          <a:p>
            <a:r>
              <a:rPr lang="en-US" altLang="en-US" sz="2400" dirty="0" smtClean="0"/>
              <a:t>Explain containment and the difference between inner and outer perimeter.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1252728"/>
          </a:xfrm>
        </p:spPr>
        <p:txBody>
          <a:bodyPr>
            <a:noAutofit/>
          </a:bodyPr>
          <a:lstStyle/>
          <a:p>
            <a:pPr fontAlgn="auto">
              <a:spcAft>
                <a:spcPts val="0"/>
              </a:spcAft>
              <a:defRPr/>
            </a:pPr>
            <a:r>
              <a:rPr lang="en-US" dirty="0" smtClean="0">
                <a:ea typeface="+mj-ea"/>
              </a:rPr>
              <a:t>The Critical Decision-Making Model</a:t>
            </a:r>
            <a:endParaRPr lang="en-US" dirty="0">
              <a:ea typeface="+mj-ea"/>
            </a:endParaRPr>
          </a:p>
        </p:txBody>
      </p:sp>
      <p:sp>
        <p:nvSpPr>
          <p:cNvPr id="6" name="Content Placeholder 1"/>
          <p:cNvSpPr txBox="1">
            <a:spLocks/>
          </p:cNvSpPr>
          <p:nvPr/>
        </p:nvSpPr>
        <p:spPr>
          <a:xfrm>
            <a:off x="4800600" y="2362200"/>
            <a:ext cx="4038600" cy="3657600"/>
          </a:xfrm>
          <a:prstGeom prst="rect">
            <a:avLst/>
          </a:prstGeom>
        </p:spPr>
        <p:txBody>
          <a:bodyPr lIns="54864" tIns="91440">
            <a:normAutofit/>
          </a:bodyPr>
          <a:lstStyle/>
          <a:p>
            <a:pPr marL="438150" indent="-319088">
              <a:lnSpc>
                <a:spcPct val="90000"/>
              </a:lnSpc>
              <a:spcAft>
                <a:spcPts val="600"/>
              </a:spcAft>
              <a:buClr>
                <a:schemeClr val="accent1"/>
              </a:buClr>
              <a:buSzPct val="80000"/>
              <a:buFont typeface="Wingdings 2" pitchFamily="18" charset="2"/>
              <a:buNone/>
            </a:pPr>
            <a:r>
              <a:rPr lang="en-US" sz="2400" b="1" dirty="0"/>
              <a:t>Ask yourself …</a:t>
            </a:r>
          </a:p>
          <a:p>
            <a:pPr marL="438150" indent="-319088">
              <a:lnSpc>
                <a:spcPct val="90000"/>
              </a:lnSpc>
              <a:spcAft>
                <a:spcPts val="600"/>
              </a:spcAft>
              <a:buClr>
                <a:schemeClr val="accent1"/>
              </a:buClr>
              <a:buSzPct val="80000"/>
              <a:buFont typeface="Wingdings 2" pitchFamily="18" charset="2"/>
              <a:buChar char=""/>
            </a:pPr>
            <a:r>
              <a:rPr lang="en-US" sz="2400" dirty="0"/>
              <a:t>What do I know so far about this incident</a:t>
            </a:r>
            <a:r>
              <a:rPr lang="en-US" sz="2400" dirty="0" smtClean="0"/>
              <a:t>?</a:t>
            </a:r>
          </a:p>
          <a:p>
            <a:pPr marL="438150" indent="-319088">
              <a:lnSpc>
                <a:spcPct val="90000"/>
              </a:lnSpc>
              <a:spcAft>
                <a:spcPts val="600"/>
              </a:spcAft>
              <a:buClr>
                <a:schemeClr val="accent1"/>
              </a:buClr>
              <a:buSzPct val="80000"/>
              <a:buFont typeface="Wingdings 2" pitchFamily="18" charset="2"/>
              <a:buChar char=""/>
            </a:pPr>
            <a:endParaRPr lang="en-US" sz="1400" dirty="0"/>
          </a:p>
          <a:p>
            <a:pPr marL="438150" indent="-319088">
              <a:lnSpc>
                <a:spcPct val="90000"/>
              </a:lnSpc>
              <a:spcAft>
                <a:spcPts val="600"/>
              </a:spcAft>
              <a:buClr>
                <a:schemeClr val="accent1"/>
              </a:buClr>
              <a:buSzPct val="80000"/>
              <a:buFont typeface="Wingdings 2" pitchFamily="18" charset="2"/>
              <a:buChar char=""/>
            </a:pPr>
            <a:r>
              <a:rPr lang="en-US" sz="2400" dirty="0"/>
              <a:t>What else do I need to know</a:t>
            </a:r>
            <a:r>
              <a:rPr lang="en-US" sz="2400" dirty="0" smtClean="0"/>
              <a:t>?</a:t>
            </a:r>
          </a:p>
          <a:p>
            <a:pPr marL="438150" indent="-319088">
              <a:lnSpc>
                <a:spcPct val="90000"/>
              </a:lnSpc>
              <a:spcAft>
                <a:spcPts val="600"/>
              </a:spcAft>
              <a:buClr>
                <a:schemeClr val="accent1"/>
              </a:buClr>
              <a:buSzPct val="80000"/>
              <a:buFont typeface="Wingdings 2" pitchFamily="18" charset="2"/>
              <a:buChar char=""/>
            </a:pPr>
            <a:endParaRPr lang="en-US" sz="1400" dirty="0"/>
          </a:p>
          <a:p>
            <a:pPr marL="438150" indent="-319088">
              <a:lnSpc>
                <a:spcPct val="90000"/>
              </a:lnSpc>
              <a:spcAft>
                <a:spcPts val="600"/>
              </a:spcAft>
              <a:buClr>
                <a:schemeClr val="accent1"/>
              </a:buClr>
              <a:buSzPct val="80000"/>
              <a:buFont typeface="Wingdings 2" pitchFamily="18" charset="2"/>
              <a:buChar char=""/>
            </a:pPr>
            <a:r>
              <a:rPr lang="en-US" sz="2400" dirty="0"/>
              <a:t>What do my training and experience tell me about this type of incident?</a:t>
            </a:r>
          </a:p>
          <a:p>
            <a:pPr marL="438150" indent="-319088">
              <a:lnSpc>
                <a:spcPct val="90000"/>
              </a:lnSpc>
              <a:buClr>
                <a:schemeClr val="accent1"/>
              </a:buClr>
              <a:buSzPct val="80000"/>
              <a:buFont typeface="Wingdings 2" pitchFamily="18" charset="2"/>
              <a:buNone/>
            </a:pPr>
            <a:endParaRPr lang="en-US" sz="3000" dirty="0"/>
          </a:p>
        </p:txBody>
      </p:sp>
      <p:pic>
        <p:nvPicPr>
          <p:cNvPr id="11267" name="Picture 2" descr="C:\Users\jmcginty\Documents\CDM.jpg"/>
          <p:cNvPicPr>
            <a:picLocks noChangeAspect="1" noChangeArrowheads="1"/>
          </p:cNvPicPr>
          <p:nvPr/>
        </p:nvPicPr>
        <p:blipFill>
          <a:blip r:embed="rId3" cstate="print">
            <a:grayscl/>
          </a:blip>
          <a:srcRect t="20135"/>
          <a:stretch>
            <a:fillRect/>
          </a:stretch>
        </p:blipFill>
        <p:spPr bwMode="auto">
          <a:xfrm>
            <a:off x="457200" y="2514600"/>
            <a:ext cx="3952875" cy="3787775"/>
          </a:xfrm>
          <a:prstGeom prst="rect">
            <a:avLst/>
          </a:prstGeom>
          <a:noFill/>
          <a:ln w="9525">
            <a:noFill/>
            <a:miter lim="800000"/>
            <a:headEnd/>
            <a:tailEnd/>
          </a:ln>
        </p:spPr>
      </p:pic>
      <p:pic>
        <p:nvPicPr>
          <p:cNvPr id="10" name="Picture 2" descr="C:\Users\jmcginty\Documents\CDM.jpg"/>
          <p:cNvPicPr>
            <a:picLocks noChangeAspect="1" noChangeArrowheads="1"/>
          </p:cNvPicPr>
          <p:nvPr/>
        </p:nvPicPr>
        <p:blipFill>
          <a:blip r:embed="rId3" cstate="print"/>
          <a:srcRect l="33903" t="20136" r="34829" b="58680"/>
          <a:stretch>
            <a:fillRect/>
          </a:stretch>
        </p:blipFill>
        <p:spPr bwMode="auto">
          <a:xfrm>
            <a:off x="1797050" y="2514600"/>
            <a:ext cx="1236663" cy="1004888"/>
          </a:xfrm>
          <a:prstGeom prst="rect">
            <a:avLst/>
          </a:prstGeom>
          <a:noFill/>
          <a:ln w="38100">
            <a:solidFill>
              <a:srgbClr val="C00000"/>
            </a:solidFill>
          </a:ln>
          <a:effectLst>
            <a:outerShdw blurRad="63500" sx="102000" sy="102000" algn="ctr" rotWithShape="0">
              <a:prstClr val="black">
                <a:alpha val="40000"/>
              </a:prstClr>
            </a:outerShdw>
          </a:effectLst>
        </p:spPr>
      </p:pic>
      <p:sp>
        <p:nvSpPr>
          <p:cNvPr id="11269" name="Rectangle 10"/>
          <p:cNvSpPr>
            <a:spLocks noChangeArrowheads="1"/>
          </p:cNvSpPr>
          <p:nvPr/>
        </p:nvSpPr>
        <p:spPr bwMode="auto">
          <a:xfrm>
            <a:off x="457200" y="1752600"/>
            <a:ext cx="5181600" cy="523220"/>
          </a:xfrm>
          <a:prstGeom prst="rect">
            <a:avLst/>
          </a:prstGeom>
          <a:noFill/>
          <a:ln w="9525">
            <a:noFill/>
            <a:miter lim="800000"/>
            <a:headEnd/>
            <a:tailEnd/>
          </a:ln>
        </p:spPr>
        <p:txBody>
          <a:bodyPr>
            <a:spAutoFit/>
          </a:bodyPr>
          <a:lstStyle/>
          <a:p>
            <a:r>
              <a:rPr lang="en-US" sz="2800" b="1" dirty="0">
                <a:solidFill>
                  <a:srgbClr val="C00000"/>
                </a:solidFill>
              </a:rPr>
              <a:t>Step 1: Collect Information</a:t>
            </a:r>
            <a:endParaRPr lang="en-US" sz="2800" dirty="0">
              <a:solidFill>
                <a:srgbClr val="C00000"/>
              </a:solidFill>
            </a:endParaRPr>
          </a:p>
        </p:txBody>
      </p:sp>
      <p:sp>
        <p:nvSpPr>
          <p:cNvPr id="7" name="Slide Number Placeholder 6"/>
          <p:cNvSpPr>
            <a:spLocks noGrp="1"/>
          </p:cNvSpPr>
          <p:nvPr>
            <p:ph type="sldNum" sz="quarter" idx="16"/>
          </p:nvPr>
        </p:nvSpPr>
        <p:spPr/>
        <p:txBody>
          <a:bodyPr/>
          <a:lstStyle/>
          <a:p>
            <a:fld id="{EC8FD293-AE8E-43B5-8012-8A4AB4B96A62}" type="slidenum">
              <a:rPr lang="en-US" sz="2500"/>
              <a:pPr/>
              <a:t>20</a:t>
            </a:fld>
            <a:endParaRPr lang="en-US" sz="2500"/>
          </a:p>
        </p:txBody>
      </p:sp>
      <p:pic>
        <p:nvPicPr>
          <p:cNvPr id="9" name="Picture 9"/>
          <p:cNvPicPr>
            <a:picLocks noChangeAspect="1"/>
          </p:cNvPicPr>
          <p:nvPr/>
        </p:nvPicPr>
        <p:blipFill>
          <a:blip r:embed="rId4" cstate="print"/>
          <a:srcRect/>
          <a:stretch>
            <a:fillRect/>
          </a:stretch>
        </p:blipFill>
        <p:spPr bwMode="auto">
          <a:xfrm>
            <a:off x="3733800" y="6451600"/>
            <a:ext cx="1524000" cy="4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1252728"/>
          </a:xfrm>
        </p:spPr>
        <p:txBody>
          <a:bodyPr>
            <a:noAutofit/>
          </a:bodyPr>
          <a:lstStyle/>
          <a:p>
            <a:pPr fontAlgn="auto">
              <a:spcAft>
                <a:spcPts val="0"/>
              </a:spcAft>
              <a:defRPr/>
            </a:pPr>
            <a:r>
              <a:rPr lang="en-US" dirty="0" smtClean="0">
                <a:ea typeface="+mj-ea"/>
              </a:rPr>
              <a:t>The Critical Decision-Making Model</a:t>
            </a:r>
            <a:endParaRPr lang="en-US" dirty="0">
              <a:ea typeface="+mj-ea"/>
            </a:endParaRPr>
          </a:p>
        </p:txBody>
      </p:sp>
      <p:sp>
        <p:nvSpPr>
          <p:cNvPr id="15362" name="Content Placeholder 1"/>
          <p:cNvSpPr txBox="1">
            <a:spLocks/>
          </p:cNvSpPr>
          <p:nvPr/>
        </p:nvSpPr>
        <p:spPr bwMode="auto">
          <a:xfrm>
            <a:off x="304800" y="2514600"/>
            <a:ext cx="4038600" cy="4038600"/>
          </a:xfrm>
          <a:prstGeom prst="rect">
            <a:avLst/>
          </a:prstGeom>
          <a:noFill/>
          <a:ln w="9525">
            <a:noFill/>
            <a:miter lim="800000"/>
            <a:headEnd/>
            <a:tailEnd/>
          </a:ln>
        </p:spPr>
        <p:txBody>
          <a:bodyPr lIns="54864" tIns="91440"/>
          <a:lstStyle/>
          <a:p>
            <a:pPr marL="438150" indent="-319088">
              <a:spcAft>
                <a:spcPts val="600"/>
              </a:spcAft>
              <a:buClr>
                <a:schemeClr val="accent1"/>
              </a:buClr>
              <a:buSzPct val="80000"/>
              <a:buFont typeface="Wingdings 2" pitchFamily="18" charset="2"/>
              <a:buNone/>
            </a:pPr>
            <a:r>
              <a:rPr lang="en-US" sz="2400" b="1" dirty="0"/>
              <a:t>Ask yourself …</a:t>
            </a:r>
          </a:p>
          <a:p>
            <a:pPr marL="438150" indent="-319088">
              <a:spcAft>
                <a:spcPts val="600"/>
              </a:spcAft>
              <a:buClr>
                <a:schemeClr val="accent1"/>
              </a:buClr>
              <a:buSzPct val="80000"/>
              <a:buFont typeface="Wingdings 2" pitchFamily="18" charset="2"/>
              <a:buChar char=""/>
            </a:pPr>
            <a:r>
              <a:rPr lang="en-US" sz="2400" b="1" i="1" dirty="0"/>
              <a:t>Do I need to take immediate action?</a:t>
            </a:r>
          </a:p>
          <a:p>
            <a:pPr marL="438150" indent="-319088">
              <a:spcAft>
                <a:spcPts val="600"/>
              </a:spcAft>
              <a:buClr>
                <a:schemeClr val="accent1"/>
              </a:buClr>
              <a:buSzPct val="80000"/>
              <a:buFont typeface="Wingdings 2" pitchFamily="18" charset="2"/>
              <a:buChar char=""/>
            </a:pPr>
            <a:r>
              <a:rPr lang="en-US" sz="2400" dirty="0"/>
              <a:t>What more information do I need?</a:t>
            </a:r>
          </a:p>
          <a:p>
            <a:pPr marL="438150" indent="-319088">
              <a:spcAft>
                <a:spcPts val="600"/>
              </a:spcAft>
              <a:buClr>
                <a:schemeClr val="accent1"/>
              </a:buClr>
              <a:buSzPct val="80000"/>
              <a:buFont typeface="Wingdings 2" pitchFamily="18" charset="2"/>
              <a:buChar char=""/>
            </a:pPr>
            <a:r>
              <a:rPr lang="en-US" sz="2400" dirty="0"/>
              <a:t>Am I trained and equipped to handle this situation myself </a:t>
            </a:r>
          </a:p>
          <a:p>
            <a:pPr marL="438150" indent="-319088">
              <a:spcAft>
                <a:spcPts val="600"/>
              </a:spcAft>
              <a:buClr>
                <a:schemeClr val="accent1"/>
              </a:buClr>
              <a:buSzPct val="80000"/>
              <a:buFont typeface="Wingdings 2" pitchFamily="18" charset="2"/>
              <a:buChar char=""/>
            </a:pPr>
            <a:r>
              <a:rPr lang="en-US" sz="2400" b="1" i="1" dirty="0"/>
              <a:t>What is the threat/risk?</a:t>
            </a:r>
          </a:p>
          <a:p>
            <a:pPr marL="438150" indent="-319088">
              <a:buClr>
                <a:schemeClr val="accent1"/>
              </a:buClr>
              <a:buSzPct val="80000"/>
              <a:buFont typeface="Wingdings 2" pitchFamily="18" charset="2"/>
              <a:buNone/>
            </a:pPr>
            <a:endParaRPr lang="en-US" sz="3200" dirty="0"/>
          </a:p>
        </p:txBody>
      </p:sp>
      <p:sp>
        <p:nvSpPr>
          <p:cNvPr id="15363" name="Rectangle 10"/>
          <p:cNvSpPr>
            <a:spLocks noChangeArrowheads="1"/>
          </p:cNvSpPr>
          <p:nvPr/>
        </p:nvSpPr>
        <p:spPr bwMode="auto">
          <a:xfrm>
            <a:off x="457200" y="1752600"/>
            <a:ext cx="8686800" cy="523220"/>
          </a:xfrm>
          <a:prstGeom prst="rect">
            <a:avLst/>
          </a:prstGeom>
          <a:noFill/>
          <a:ln w="9525">
            <a:noFill/>
            <a:miter lim="800000"/>
            <a:headEnd/>
            <a:tailEnd/>
          </a:ln>
        </p:spPr>
        <p:txBody>
          <a:bodyPr>
            <a:spAutoFit/>
          </a:bodyPr>
          <a:lstStyle/>
          <a:p>
            <a:r>
              <a:rPr lang="en-US" sz="2800" b="1" dirty="0">
                <a:solidFill>
                  <a:srgbClr val="C00000"/>
                </a:solidFill>
              </a:rPr>
              <a:t>Step 2: Assess Situation, Threats &amp; Risk</a:t>
            </a:r>
            <a:endParaRPr lang="en-US" sz="2800" dirty="0">
              <a:solidFill>
                <a:srgbClr val="C00000"/>
              </a:solidFill>
            </a:endParaRPr>
          </a:p>
        </p:txBody>
      </p:sp>
      <p:pic>
        <p:nvPicPr>
          <p:cNvPr id="15364" name="Picture 2" descr="C:\Users\jmcginty\Documents\CDM.jpg"/>
          <p:cNvPicPr>
            <a:picLocks noChangeAspect="1" noChangeArrowheads="1"/>
          </p:cNvPicPr>
          <p:nvPr/>
        </p:nvPicPr>
        <p:blipFill>
          <a:blip r:embed="rId3" cstate="print">
            <a:grayscl/>
          </a:blip>
          <a:srcRect t="20135"/>
          <a:stretch>
            <a:fillRect/>
          </a:stretch>
        </p:blipFill>
        <p:spPr bwMode="auto">
          <a:xfrm>
            <a:off x="4800600" y="2286000"/>
            <a:ext cx="3952875" cy="3787775"/>
          </a:xfrm>
          <a:prstGeom prst="rect">
            <a:avLst/>
          </a:prstGeom>
          <a:noFill/>
          <a:ln w="9525">
            <a:noFill/>
            <a:miter lim="800000"/>
            <a:headEnd/>
            <a:tailEnd/>
          </a:ln>
        </p:spPr>
      </p:pic>
      <p:pic>
        <p:nvPicPr>
          <p:cNvPr id="8" name="Picture 2" descr="C:\Users\jmcginty\Documents\CDM.jpg"/>
          <p:cNvPicPr>
            <a:picLocks noChangeAspect="1" noChangeArrowheads="1"/>
          </p:cNvPicPr>
          <p:nvPr/>
        </p:nvPicPr>
        <p:blipFill>
          <a:blip r:embed="rId3" cstate="print"/>
          <a:srcRect l="67459" t="37083" b="40250"/>
          <a:stretch>
            <a:fillRect/>
          </a:stretch>
        </p:blipFill>
        <p:spPr bwMode="auto">
          <a:xfrm>
            <a:off x="7543800" y="3317875"/>
            <a:ext cx="1285875" cy="1076325"/>
          </a:xfrm>
          <a:prstGeom prst="rect">
            <a:avLst/>
          </a:prstGeom>
          <a:noFill/>
          <a:ln w="38100">
            <a:solidFill>
              <a:srgbClr val="C00000"/>
            </a:solidFill>
          </a:ln>
          <a:effectLst>
            <a:outerShdw blurRad="63500" sx="102000" sy="102000" algn="ctr" rotWithShape="0">
              <a:prstClr val="black">
                <a:alpha val="40000"/>
              </a:prstClr>
            </a:outerShdw>
          </a:effectLst>
        </p:spPr>
      </p:pic>
      <p:sp>
        <p:nvSpPr>
          <p:cNvPr id="9" name="Slide Number Placeholder 8"/>
          <p:cNvSpPr>
            <a:spLocks noGrp="1"/>
          </p:cNvSpPr>
          <p:nvPr>
            <p:ph type="sldNum" sz="quarter" idx="16"/>
          </p:nvPr>
        </p:nvSpPr>
        <p:spPr/>
        <p:txBody>
          <a:bodyPr/>
          <a:lstStyle/>
          <a:p>
            <a:fld id="{CB333AAB-61C1-4FF5-A2EA-5EEDF09F10C0}" type="slidenum">
              <a:rPr lang="en-US" sz="2500"/>
              <a:pPr/>
              <a:t>21</a:t>
            </a:fld>
            <a:endParaRPr lang="en-US" sz="2500"/>
          </a:p>
        </p:txBody>
      </p:sp>
      <p:pic>
        <p:nvPicPr>
          <p:cNvPr id="10" name="Picture 9"/>
          <p:cNvPicPr>
            <a:picLocks noChangeAspect="1"/>
          </p:cNvPicPr>
          <p:nvPr/>
        </p:nvPicPr>
        <p:blipFill>
          <a:blip r:embed="rId4" cstate="print"/>
          <a:srcRect/>
          <a:stretch>
            <a:fillRect/>
          </a:stretch>
        </p:blipFill>
        <p:spPr bwMode="auto">
          <a:xfrm>
            <a:off x="3733800" y="6451600"/>
            <a:ext cx="1524000" cy="4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Situational Assessment</a:t>
            </a:r>
            <a:endParaRPr lang="en-US" dirty="0"/>
          </a:p>
        </p:txBody>
      </p:sp>
      <p:sp>
        <p:nvSpPr>
          <p:cNvPr id="3" name="Content Placeholder 2"/>
          <p:cNvSpPr>
            <a:spLocks noGrp="1"/>
          </p:cNvSpPr>
          <p:nvPr>
            <p:ph idx="1"/>
          </p:nvPr>
        </p:nvSpPr>
        <p:spPr>
          <a:xfrm>
            <a:off x="457200" y="1295400"/>
            <a:ext cx="8229600" cy="5334000"/>
          </a:xfrm>
        </p:spPr>
        <p:txBody>
          <a:bodyPr>
            <a:noAutofit/>
          </a:bodyPr>
          <a:lstStyle/>
          <a:p>
            <a:pPr marL="136525" indent="0" algn="ctr">
              <a:buFont typeface="Wingdings 2" pitchFamily="18" charset="2"/>
              <a:buNone/>
              <a:defRPr/>
            </a:pPr>
            <a:endParaRPr lang="en-US" sz="2400" dirty="0" smtClean="0"/>
          </a:p>
          <a:p>
            <a:pPr marL="136525" indent="0" algn="ctr">
              <a:buFont typeface="Wingdings 2" pitchFamily="18" charset="2"/>
              <a:buNone/>
              <a:defRPr/>
            </a:pPr>
            <a:r>
              <a:rPr lang="en-US" sz="2400" dirty="0" smtClean="0"/>
              <a:t>CIT calls like Tactical situations are complex problems and usually cannot be resolved with simple solutions</a:t>
            </a:r>
          </a:p>
          <a:p>
            <a:pPr marL="136525" indent="0" algn="ctr">
              <a:buFont typeface="Wingdings 2" pitchFamily="18" charset="2"/>
              <a:buNone/>
              <a:defRPr/>
            </a:pPr>
            <a:endParaRPr lang="en-US" sz="2400" dirty="0"/>
          </a:p>
          <a:p>
            <a:pPr marL="136525" indent="0" algn="ctr">
              <a:buFont typeface="Wingdings 2" pitchFamily="18" charset="2"/>
              <a:buNone/>
              <a:defRPr/>
            </a:pPr>
            <a:r>
              <a:rPr lang="en-US" sz="2400" dirty="0" smtClean="0"/>
              <a:t>They should be divided into easily defined and manageable problems</a:t>
            </a:r>
          </a:p>
          <a:p>
            <a:pPr marL="136525" indent="0" algn="ctr">
              <a:buFont typeface="Wingdings 2" pitchFamily="18" charset="2"/>
              <a:buNone/>
              <a:defRPr/>
            </a:pPr>
            <a:endParaRPr lang="en-US" sz="2400" dirty="0"/>
          </a:p>
          <a:p>
            <a:pPr marL="136525" indent="0" algn="ctr">
              <a:buFont typeface="Wingdings 2" pitchFamily="18" charset="2"/>
              <a:buNone/>
              <a:defRPr/>
            </a:pPr>
            <a:r>
              <a:rPr lang="en-US" sz="2400" dirty="0" smtClean="0"/>
              <a:t>Situation Assessment – identify elements and dynamics of the situation</a:t>
            </a:r>
          </a:p>
          <a:p>
            <a:pPr marL="136525" indent="0" algn="ctr">
              <a:buFont typeface="Wingdings 2" pitchFamily="18" charset="2"/>
              <a:buNone/>
              <a:defRPr/>
            </a:pPr>
            <a:endParaRPr lang="en-US" sz="2400" dirty="0" smtClean="0"/>
          </a:p>
          <a:p>
            <a:pPr algn="ctr">
              <a:defRPr/>
            </a:pPr>
            <a:r>
              <a:rPr lang="en-US" sz="2400" dirty="0" smtClean="0"/>
              <a:t>SWOT technique</a:t>
            </a:r>
          </a:p>
          <a:p>
            <a:pPr algn="ctr">
              <a:defRPr/>
            </a:pPr>
            <a:r>
              <a:rPr lang="en-US" sz="2400" dirty="0" smtClean="0"/>
              <a:t>Synthesis:  A + B =C</a:t>
            </a: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34400" cy="1252728"/>
          </a:xfrm>
        </p:spPr>
        <p:txBody>
          <a:bodyPr>
            <a:normAutofit/>
          </a:bodyPr>
          <a:lstStyle/>
          <a:p>
            <a:pPr fontAlgn="auto">
              <a:spcAft>
                <a:spcPts val="0"/>
              </a:spcAft>
              <a:defRPr/>
            </a:pPr>
            <a:r>
              <a:rPr lang="en-US" dirty="0" smtClean="0">
                <a:ea typeface="+mj-ea"/>
              </a:rPr>
              <a:t>The Critical Decision-Making Model</a:t>
            </a:r>
            <a:endParaRPr lang="en-US" dirty="0">
              <a:ea typeface="+mj-ea"/>
            </a:endParaRPr>
          </a:p>
        </p:txBody>
      </p:sp>
      <p:sp>
        <p:nvSpPr>
          <p:cNvPr id="6" name="Content Placeholder 1"/>
          <p:cNvSpPr txBox="1">
            <a:spLocks/>
          </p:cNvSpPr>
          <p:nvPr/>
        </p:nvSpPr>
        <p:spPr>
          <a:xfrm>
            <a:off x="4800600" y="2362200"/>
            <a:ext cx="4191000" cy="3657600"/>
          </a:xfrm>
          <a:prstGeom prst="rect">
            <a:avLst/>
          </a:prstGeom>
        </p:spPr>
        <p:txBody>
          <a:bodyPr lIns="54864" tIns="91440">
            <a:normAutofit lnSpcReduction="10000"/>
          </a:bodyPr>
          <a:lstStyle/>
          <a:p>
            <a:pPr marL="438150" indent="-319088">
              <a:lnSpc>
                <a:spcPct val="90000"/>
              </a:lnSpc>
              <a:spcAft>
                <a:spcPts val="600"/>
              </a:spcAft>
              <a:buClr>
                <a:schemeClr val="accent1"/>
              </a:buClr>
              <a:buSzPct val="80000"/>
              <a:buFont typeface="Wingdings 2" pitchFamily="18" charset="2"/>
              <a:buNone/>
            </a:pPr>
            <a:r>
              <a:rPr lang="en-US" sz="2400" b="1" dirty="0"/>
              <a:t>Ask yourself …</a:t>
            </a:r>
          </a:p>
          <a:p>
            <a:pPr marL="438150" indent="-319088">
              <a:lnSpc>
                <a:spcPct val="90000"/>
              </a:lnSpc>
              <a:spcAft>
                <a:spcPts val="600"/>
              </a:spcAft>
              <a:buClr>
                <a:schemeClr val="accent1"/>
              </a:buClr>
              <a:buSzPct val="80000"/>
              <a:buFont typeface="Wingdings 2" pitchFamily="18" charset="2"/>
              <a:buChar char=""/>
            </a:pPr>
            <a:r>
              <a:rPr lang="en-US" sz="2400" dirty="0"/>
              <a:t>What legal powers do I have to take action</a:t>
            </a:r>
            <a:r>
              <a:rPr lang="en-US" sz="2400" dirty="0" smtClean="0"/>
              <a:t>?</a:t>
            </a:r>
          </a:p>
          <a:p>
            <a:pPr marL="438150" indent="-319088">
              <a:lnSpc>
                <a:spcPct val="90000"/>
              </a:lnSpc>
              <a:spcAft>
                <a:spcPts val="600"/>
              </a:spcAft>
              <a:buClr>
                <a:schemeClr val="accent1"/>
              </a:buClr>
              <a:buSzPct val="80000"/>
              <a:buFont typeface="Wingdings 2" pitchFamily="18" charset="2"/>
              <a:buChar char=""/>
            </a:pPr>
            <a:endParaRPr lang="en-US" sz="1000" dirty="0"/>
          </a:p>
          <a:p>
            <a:pPr marL="438150" indent="-319088">
              <a:lnSpc>
                <a:spcPct val="90000"/>
              </a:lnSpc>
              <a:spcAft>
                <a:spcPts val="600"/>
              </a:spcAft>
              <a:buClr>
                <a:schemeClr val="accent1"/>
              </a:buClr>
              <a:buSzPct val="80000"/>
              <a:buFont typeface="Wingdings 2" pitchFamily="18" charset="2"/>
              <a:buChar char=""/>
            </a:pPr>
            <a:r>
              <a:rPr lang="en-US" sz="2400" dirty="0"/>
              <a:t>What agency policies control my response</a:t>
            </a:r>
            <a:r>
              <a:rPr lang="en-US" sz="2400" dirty="0" smtClean="0"/>
              <a:t>?</a:t>
            </a:r>
          </a:p>
          <a:p>
            <a:pPr marL="438150" indent="-319088">
              <a:lnSpc>
                <a:spcPct val="90000"/>
              </a:lnSpc>
              <a:spcAft>
                <a:spcPts val="600"/>
              </a:spcAft>
              <a:buClr>
                <a:schemeClr val="accent1"/>
              </a:buClr>
              <a:buSzPct val="80000"/>
              <a:buFont typeface="Wingdings 2" pitchFamily="18" charset="2"/>
              <a:buChar char=""/>
            </a:pPr>
            <a:endParaRPr lang="en-US" sz="1000" dirty="0"/>
          </a:p>
          <a:p>
            <a:pPr marL="438150" indent="-319088">
              <a:lnSpc>
                <a:spcPct val="90000"/>
              </a:lnSpc>
              <a:spcAft>
                <a:spcPts val="600"/>
              </a:spcAft>
              <a:buClr>
                <a:schemeClr val="accent1"/>
              </a:buClr>
              <a:buSzPct val="80000"/>
              <a:buFont typeface="Wingdings 2" pitchFamily="18" charset="2"/>
              <a:buChar char=""/>
            </a:pPr>
            <a:r>
              <a:rPr lang="en-US" sz="2400" dirty="0"/>
              <a:t>Are there other issues I should think about (jurisdictional matters, mutual aid, etc.)? </a:t>
            </a:r>
          </a:p>
          <a:p>
            <a:pPr marL="438150" indent="-319088">
              <a:lnSpc>
                <a:spcPct val="90000"/>
              </a:lnSpc>
              <a:buClr>
                <a:schemeClr val="accent1"/>
              </a:buClr>
              <a:buSzPct val="80000"/>
              <a:buFont typeface="Wingdings 2" pitchFamily="18" charset="2"/>
              <a:buNone/>
            </a:pPr>
            <a:endParaRPr lang="en-US" sz="3200" dirty="0"/>
          </a:p>
        </p:txBody>
      </p:sp>
      <p:sp>
        <p:nvSpPr>
          <p:cNvPr id="19459" name="Rectangle 10"/>
          <p:cNvSpPr>
            <a:spLocks noChangeArrowheads="1"/>
          </p:cNvSpPr>
          <p:nvPr/>
        </p:nvSpPr>
        <p:spPr bwMode="auto">
          <a:xfrm>
            <a:off x="457200" y="1752600"/>
            <a:ext cx="8229600" cy="523220"/>
          </a:xfrm>
          <a:prstGeom prst="rect">
            <a:avLst/>
          </a:prstGeom>
          <a:noFill/>
          <a:ln w="9525">
            <a:noFill/>
            <a:miter lim="800000"/>
            <a:headEnd/>
            <a:tailEnd/>
          </a:ln>
        </p:spPr>
        <p:txBody>
          <a:bodyPr>
            <a:spAutoFit/>
          </a:bodyPr>
          <a:lstStyle/>
          <a:p>
            <a:r>
              <a:rPr lang="en-US" sz="2800" b="1" dirty="0">
                <a:solidFill>
                  <a:srgbClr val="C00000"/>
                </a:solidFill>
              </a:rPr>
              <a:t>Step 3: Consider Police Powers &amp; Agency Policy</a:t>
            </a:r>
            <a:endParaRPr lang="en-US" sz="2800" dirty="0">
              <a:solidFill>
                <a:srgbClr val="C00000"/>
              </a:solidFill>
            </a:endParaRPr>
          </a:p>
        </p:txBody>
      </p:sp>
      <p:pic>
        <p:nvPicPr>
          <p:cNvPr id="19460" name="Picture 2" descr="C:\Users\jmcginty\Documents\CDM.jpg"/>
          <p:cNvPicPr>
            <a:picLocks noChangeAspect="1" noChangeArrowheads="1"/>
          </p:cNvPicPr>
          <p:nvPr/>
        </p:nvPicPr>
        <p:blipFill>
          <a:blip r:embed="rId3" cstate="print">
            <a:grayscl/>
          </a:blip>
          <a:srcRect t="20135"/>
          <a:stretch>
            <a:fillRect/>
          </a:stretch>
        </p:blipFill>
        <p:spPr bwMode="auto">
          <a:xfrm>
            <a:off x="533400" y="2514600"/>
            <a:ext cx="3952875" cy="3787775"/>
          </a:xfrm>
          <a:prstGeom prst="rect">
            <a:avLst/>
          </a:prstGeom>
          <a:noFill/>
          <a:ln w="9525">
            <a:noFill/>
            <a:miter lim="800000"/>
            <a:headEnd/>
            <a:tailEnd/>
          </a:ln>
        </p:spPr>
      </p:pic>
      <p:pic>
        <p:nvPicPr>
          <p:cNvPr id="8" name="Picture 2" descr="C:\Users\jmcginty\Documents\CDM.jpg"/>
          <p:cNvPicPr>
            <a:picLocks noChangeAspect="1" noChangeArrowheads="1"/>
          </p:cNvPicPr>
          <p:nvPr/>
        </p:nvPicPr>
        <p:blipFill>
          <a:blip r:embed="rId3" cstate="print"/>
          <a:srcRect l="65202" t="73067" b="2"/>
          <a:stretch>
            <a:fillRect/>
          </a:stretch>
        </p:blipFill>
        <p:spPr bwMode="auto">
          <a:xfrm>
            <a:off x="3109913" y="5026025"/>
            <a:ext cx="1376362" cy="1276350"/>
          </a:xfrm>
          <a:prstGeom prst="rect">
            <a:avLst/>
          </a:prstGeom>
          <a:noFill/>
          <a:ln w="38100">
            <a:solidFill>
              <a:srgbClr val="C00000"/>
            </a:solidFill>
            <a:miter lim="800000"/>
            <a:headEnd/>
            <a:tailEnd/>
          </a:ln>
          <a:effectLst>
            <a:outerShdw dist="38100" dir="12780036" algn="tl" rotWithShape="0">
              <a:srgbClr val="808080">
                <a:alpha val="42999"/>
              </a:srgbClr>
            </a:outerShdw>
          </a:effectLst>
        </p:spPr>
      </p:pic>
      <p:sp>
        <p:nvSpPr>
          <p:cNvPr id="9" name="Slide Number Placeholder 8"/>
          <p:cNvSpPr>
            <a:spLocks noGrp="1"/>
          </p:cNvSpPr>
          <p:nvPr>
            <p:ph type="sldNum" sz="quarter" idx="16"/>
          </p:nvPr>
        </p:nvSpPr>
        <p:spPr/>
        <p:txBody>
          <a:bodyPr/>
          <a:lstStyle/>
          <a:p>
            <a:fld id="{3850E364-8291-4AD5-B94A-DFA202C641D6}" type="slidenum">
              <a:rPr lang="en-US" sz="2500"/>
              <a:pPr/>
              <a:t>23</a:t>
            </a:fld>
            <a:endParaRPr lang="en-US" sz="2500"/>
          </a:p>
        </p:txBody>
      </p:sp>
      <p:pic>
        <p:nvPicPr>
          <p:cNvPr id="19463" name="Picture 9"/>
          <p:cNvPicPr>
            <a:picLocks noChangeAspect="1"/>
          </p:cNvPicPr>
          <p:nvPr/>
        </p:nvPicPr>
        <p:blipFill>
          <a:blip r:embed="rId4" cstate="print"/>
          <a:srcRect/>
          <a:stretch>
            <a:fillRect/>
          </a:stretch>
        </p:blipFill>
        <p:spPr bwMode="auto">
          <a:xfrm>
            <a:off x="3733800" y="6451600"/>
            <a:ext cx="1524000" cy="4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34400" cy="1252728"/>
          </a:xfrm>
        </p:spPr>
        <p:txBody>
          <a:bodyPr>
            <a:normAutofit/>
          </a:bodyPr>
          <a:lstStyle/>
          <a:p>
            <a:pPr fontAlgn="auto">
              <a:spcAft>
                <a:spcPts val="0"/>
              </a:spcAft>
              <a:defRPr/>
            </a:pPr>
            <a:r>
              <a:rPr lang="en-US" dirty="0" smtClean="0">
                <a:ea typeface="+mj-ea"/>
              </a:rPr>
              <a:t>The Critical Decision-Making Model</a:t>
            </a:r>
            <a:endParaRPr lang="en-US" dirty="0">
              <a:ea typeface="+mj-ea"/>
            </a:endParaRPr>
          </a:p>
        </p:txBody>
      </p:sp>
      <p:sp>
        <p:nvSpPr>
          <p:cNvPr id="20482" name="Content Placeholder 1"/>
          <p:cNvSpPr txBox="1">
            <a:spLocks/>
          </p:cNvSpPr>
          <p:nvPr/>
        </p:nvSpPr>
        <p:spPr bwMode="auto">
          <a:xfrm>
            <a:off x="304800" y="2438400"/>
            <a:ext cx="4038600" cy="4038600"/>
          </a:xfrm>
          <a:prstGeom prst="rect">
            <a:avLst/>
          </a:prstGeom>
          <a:noFill/>
          <a:ln w="9525">
            <a:noFill/>
            <a:miter lim="800000"/>
            <a:headEnd/>
            <a:tailEnd/>
          </a:ln>
        </p:spPr>
        <p:txBody>
          <a:bodyPr lIns="54864" tIns="91440"/>
          <a:lstStyle/>
          <a:p>
            <a:pPr marL="438150" indent="-319088">
              <a:spcAft>
                <a:spcPts val="600"/>
              </a:spcAft>
              <a:buClr>
                <a:schemeClr val="accent1"/>
              </a:buClr>
              <a:buSzPct val="80000"/>
              <a:buFont typeface="Wingdings 2" pitchFamily="18" charset="2"/>
              <a:buNone/>
            </a:pPr>
            <a:r>
              <a:rPr lang="en-US" sz="2400" b="1" dirty="0"/>
              <a:t>Ask yourself …</a:t>
            </a:r>
          </a:p>
          <a:p>
            <a:pPr marL="438150" indent="-319088">
              <a:spcAft>
                <a:spcPts val="600"/>
              </a:spcAft>
              <a:buClr>
                <a:schemeClr val="accent1"/>
              </a:buClr>
              <a:buSzPct val="80000"/>
              <a:buFont typeface="Wingdings 2" pitchFamily="18" charset="2"/>
              <a:buChar char=""/>
            </a:pPr>
            <a:r>
              <a:rPr lang="en-US" sz="2400" dirty="0"/>
              <a:t>What am I trying to achieve</a:t>
            </a:r>
            <a:r>
              <a:rPr lang="en-US" sz="2400" dirty="0" smtClean="0"/>
              <a:t>?</a:t>
            </a:r>
          </a:p>
          <a:p>
            <a:pPr marL="438150" indent="-319088">
              <a:spcAft>
                <a:spcPts val="600"/>
              </a:spcAft>
              <a:buClr>
                <a:schemeClr val="accent1"/>
              </a:buClr>
              <a:buSzPct val="80000"/>
              <a:buFont typeface="Wingdings 2" pitchFamily="18" charset="2"/>
              <a:buChar char=""/>
            </a:pPr>
            <a:endParaRPr lang="en-US" sz="600" dirty="0"/>
          </a:p>
          <a:p>
            <a:pPr marL="438150" indent="-319088">
              <a:spcAft>
                <a:spcPts val="600"/>
              </a:spcAft>
              <a:buClr>
                <a:schemeClr val="accent1"/>
              </a:buClr>
              <a:buSzPct val="80000"/>
              <a:buFont typeface="Wingdings 2" pitchFamily="18" charset="2"/>
              <a:buChar char=""/>
            </a:pPr>
            <a:r>
              <a:rPr lang="en-US" sz="2400" dirty="0"/>
              <a:t>What options do I have</a:t>
            </a:r>
            <a:r>
              <a:rPr lang="en-US" sz="2400" dirty="0" smtClean="0"/>
              <a:t>?</a:t>
            </a:r>
          </a:p>
          <a:p>
            <a:pPr marL="438150" indent="-319088">
              <a:spcAft>
                <a:spcPts val="600"/>
              </a:spcAft>
              <a:buClr>
                <a:schemeClr val="accent1"/>
              </a:buClr>
              <a:buSzPct val="80000"/>
              <a:buFont typeface="Wingdings 2" pitchFamily="18" charset="2"/>
              <a:buChar char=""/>
            </a:pPr>
            <a:endParaRPr lang="en-US" sz="600" dirty="0"/>
          </a:p>
          <a:p>
            <a:pPr marL="438150" indent="-319088">
              <a:spcAft>
                <a:spcPts val="600"/>
              </a:spcAft>
              <a:buClr>
                <a:schemeClr val="accent1"/>
              </a:buClr>
              <a:buSzPct val="80000"/>
              <a:buFont typeface="Wingdings 2" pitchFamily="18" charset="2"/>
              <a:buChar char=""/>
            </a:pPr>
            <a:r>
              <a:rPr lang="en-US" sz="2400" dirty="0"/>
              <a:t>What contingencies must </a:t>
            </a:r>
            <a:br>
              <a:rPr lang="en-US" sz="2400" dirty="0"/>
            </a:br>
            <a:r>
              <a:rPr lang="en-US" sz="2400" dirty="0"/>
              <a:t>I consider if I choose a particular option</a:t>
            </a:r>
            <a:r>
              <a:rPr lang="en-US" sz="2400" dirty="0" smtClean="0"/>
              <a:t>?</a:t>
            </a:r>
          </a:p>
          <a:p>
            <a:pPr marL="438150" indent="-319088">
              <a:spcAft>
                <a:spcPts val="600"/>
              </a:spcAft>
              <a:buClr>
                <a:schemeClr val="accent1"/>
              </a:buClr>
              <a:buSzPct val="80000"/>
              <a:buFont typeface="Wingdings 2" pitchFamily="18" charset="2"/>
              <a:buChar char=""/>
            </a:pPr>
            <a:endParaRPr lang="en-US" sz="600" dirty="0"/>
          </a:p>
          <a:p>
            <a:pPr marL="438150" indent="-319088">
              <a:spcAft>
                <a:spcPts val="600"/>
              </a:spcAft>
              <a:buClr>
                <a:schemeClr val="accent1"/>
              </a:buClr>
              <a:buSzPct val="80000"/>
              <a:buFont typeface="Wingdings 2" pitchFamily="18" charset="2"/>
              <a:buChar char=""/>
            </a:pPr>
            <a:r>
              <a:rPr lang="en-US" sz="2400" dirty="0"/>
              <a:t>Do I need to act now, or can I wait?</a:t>
            </a:r>
          </a:p>
        </p:txBody>
      </p:sp>
      <p:sp>
        <p:nvSpPr>
          <p:cNvPr id="20483" name="Rectangle 10"/>
          <p:cNvSpPr>
            <a:spLocks noChangeArrowheads="1"/>
          </p:cNvSpPr>
          <p:nvPr/>
        </p:nvSpPr>
        <p:spPr bwMode="auto">
          <a:xfrm>
            <a:off x="381000" y="1752600"/>
            <a:ext cx="8686800" cy="523220"/>
          </a:xfrm>
          <a:prstGeom prst="rect">
            <a:avLst/>
          </a:prstGeom>
          <a:noFill/>
          <a:ln w="9525">
            <a:noFill/>
            <a:miter lim="800000"/>
            <a:headEnd/>
            <a:tailEnd/>
          </a:ln>
        </p:spPr>
        <p:txBody>
          <a:bodyPr>
            <a:spAutoFit/>
          </a:bodyPr>
          <a:lstStyle/>
          <a:p>
            <a:r>
              <a:rPr lang="en-US" sz="2800" b="1" dirty="0">
                <a:solidFill>
                  <a:srgbClr val="C00000"/>
                </a:solidFill>
              </a:rPr>
              <a:t>Step 4: Identify Options, Determine Best Course of Action</a:t>
            </a:r>
            <a:endParaRPr lang="en-US" sz="2800" dirty="0">
              <a:solidFill>
                <a:srgbClr val="C00000"/>
              </a:solidFill>
            </a:endParaRPr>
          </a:p>
        </p:txBody>
      </p:sp>
      <p:pic>
        <p:nvPicPr>
          <p:cNvPr id="20484" name="Picture 2" descr="C:\Users\jmcginty\Documents\CDM.jpg"/>
          <p:cNvPicPr>
            <a:picLocks noChangeAspect="1" noChangeArrowheads="1"/>
          </p:cNvPicPr>
          <p:nvPr/>
        </p:nvPicPr>
        <p:blipFill>
          <a:blip r:embed="rId3" cstate="print">
            <a:grayscl/>
          </a:blip>
          <a:srcRect t="20135"/>
          <a:stretch>
            <a:fillRect/>
          </a:stretch>
        </p:blipFill>
        <p:spPr bwMode="auto">
          <a:xfrm>
            <a:off x="4800600" y="2590800"/>
            <a:ext cx="3952875" cy="3787775"/>
          </a:xfrm>
          <a:prstGeom prst="rect">
            <a:avLst/>
          </a:prstGeom>
          <a:noFill/>
          <a:ln w="9525">
            <a:noFill/>
            <a:miter lim="800000"/>
            <a:headEnd/>
            <a:tailEnd/>
          </a:ln>
        </p:spPr>
      </p:pic>
      <p:pic>
        <p:nvPicPr>
          <p:cNvPr id="10" name="Picture 2" descr="C:\Users\jmcginty\Documents\CDM.jpg"/>
          <p:cNvPicPr>
            <a:picLocks noChangeAspect="1" noChangeArrowheads="1"/>
          </p:cNvPicPr>
          <p:nvPr/>
        </p:nvPicPr>
        <p:blipFill>
          <a:blip r:embed="rId3" cstate="print"/>
          <a:srcRect t="71935" r="65114" b="2"/>
          <a:stretch>
            <a:fillRect/>
          </a:stretch>
        </p:blipFill>
        <p:spPr bwMode="auto">
          <a:xfrm>
            <a:off x="4800600" y="5048250"/>
            <a:ext cx="1379538" cy="1330325"/>
          </a:xfrm>
          <a:prstGeom prst="rect">
            <a:avLst/>
          </a:prstGeom>
          <a:noFill/>
          <a:ln w="38100">
            <a:solidFill>
              <a:srgbClr val="C00000"/>
            </a:solidFill>
            <a:miter lim="800000"/>
            <a:headEnd/>
            <a:tailEnd/>
          </a:ln>
          <a:effectLst>
            <a:outerShdw dist="38100" dir="18839959" algn="tl" rotWithShape="0">
              <a:srgbClr val="808080">
                <a:alpha val="42999"/>
              </a:srgbClr>
            </a:outerShdw>
          </a:effectLst>
        </p:spPr>
      </p:pic>
      <p:sp>
        <p:nvSpPr>
          <p:cNvPr id="7" name="Slide Number Placeholder 6"/>
          <p:cNvSpPr>
            <a:spLocks noGrp="1"/>
          </p:cNvSpPr>
          <p:nvPr>
            <p:ph type="sldNum" sz="quarter" idx="16"/>
          </p:nvPr>
        </p:nvSpPr>
        <p:spPr/>
        <p:txBody>
          <a:bodyPr/>
          <a:lstStyle/>
          <a:p>
            <a:fld id="{DD4BBBC6-E696-4C76-BA0B-ADD6BE5015FD}" type="slidenum">
              <a:rPr lang="en-US" sz="2500"/>
              <a:pPr/>
              <a:t>24</a:t>
            </a:fld>
            <a:endParaRPr lang="en-US" sz="2500"/>
          </a:p>
        </p:txBody>
      </p:sp>
      <p:pic>
        <p:nvPicPr>
          <p:cNvPr id="20487" name="Picture 7"/>
          <p:cNvPicPr>
            <a:picLocks noChangeAspect="1"/>
          </p:cNvPicPr>
          <p:nvPr/>
        </p:nvPicPr>
        <p:blipFill>
          <a:blip r:embed="rId4" cstate="print"/>
          <a:srcRect/>
          <a:stretch>
            <a:fillRect/>
          </a:stretch>
        </p:blipFill>
        <p:spPr bwMode="auto">
          <a:xfrm>
            <a:off x="3886200" y="6451600"/>
            <a:ext cx="1524000" cy="4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Tactical Planning Priorities </a:t>
            </a:r>
            <a:endParaRPr lang="en-US" dirty="0"/>
          </a:p>
        </p:txBody>
      </p:sp>
      <p:sp>
        <p:nvSpPr>
          <p:cNvPr id="3" name="Content Placeholder 2"/>
          <p:cNvSpPr>
            <a:spLocks noGrp="1"/>
          </p:cNvSpPr>
          <p:nvPr>
            <p:ph sz="half" idx="1"/>
          </p:nvPr>
        </p:nvSpPr>
        <p:spPr>
          <a:xfrm>
            <a:off x="152400" y="1600200"/>
            <a:ext cx="4343400" cy="4525963"/>
          </a:xfrm>
        </p:spPr>
        <p:txBody>
          <a:bodyPr>
            <a:normAutofit/>
          </a:bodyPr>
          <a:lstStyle/>
          <a:p>
            <a:pPr marL="1051560" indent="-914400" eaLnBrk="1" fontAlgn="auto" hangingPunct="1">
              <a:spcAft>
                <a:spcPts val="0"/>
              </a:spcAft>
              <a:buClr>
                <a:schemeClr val="tx1">
                  <a:shade val="95000"/>
                </a:schemeClr>
              </a:buClr>
              <a:buFont typeface="Wingdings 2" pitchFamily="18" charset="2"/>
              <a:buNone/>
              <a:defRPr/>
            </a:pPr>
            <a:r>
              <a:rPr lang="en-US" sz="2400" dirty="0" smtClean="0"/>
              <a:t>1. Establish containment and isolate the event</a:t>
            </a:r>
          </a:p>
          <a:p>
            <a:pPr marL="1051560" indent="-914400" eaLnBrk="1" fontAlgn="auto" hangingPunct="1">
              <a:spcAft>
                <a:spcPts val="0"/>
              </a:spcAft>
              <a:buClr>
                <a:schemeClr val="tx1">
                  <a:shade val="95000"/>
                </a:schemeClr>
              </a:buClr>
              <a:buFont typeface="Wingdings 2"/>
              <a:buNone/>
              <a:defRPr/>
            </a:pPr>
            <a:r>
              <a:rPr lang="en-US" sz="2400" dirty="0" smtClean="0"/>
              <a:t>2. Request the appropriate Resources</a:t>
            </a:r>
          </a:p>
          <a:p>
            <a:pPr marL="1051560" indent="-914400" eaLnBrk="1" fontAlgn="auto" hangingPunct="1">
              <a:spcAft>
                <a:spcPts val="0"/>
              </a:spcAft>
              <a:buClr>
                <a:schemeClr val="tx1">
                  <a:shade val="95000"/>
                </a:schemeClr>
              </a:buClr>
              <a:buFont typeface="Wingdings 2"/>
              <a:buNone/>
              <a:defRPr/>
            </a:pPr>
            <a:r>
              <a:rPr lang="en-US" sz="2400" dirty="0" smtClean="0"/>
              <a:t>3. Establish a Staging area</a:t>
            </a:r>
          </a:p>
          <a:p>
            <a:pPr marL="1051560" indent="-914400">
              <a:buClr>
                <a:schemeClr val="tx1">
                  <a:shade val="95000"/>
                </a:schemeClr>
              </a:buClr>
              <a:buNone/>
              <a:defRPr/>
            </a:pPr>
            <a:r>
              <a:rPr lang="en-US" sz="2400" dirty="0" smtClean="0"/>
              <a:t>4. Immediate Action Plan for MOST PROBABLE events</a:t>
            </a:r>
          </a:p>
          <a:p>
            <a:pPr marL="1051560" indent="-914400">
              <a:buClr>
                <a:schemeClr val="tx1">
                  <a:shade val="95000"/>
                </a:schemeClr>
              </a:buClr>
              <a:buNone/>
              <a:defRPr/>
            </a:pPr>
            <a:r>
              <a:rPr lang="en-US" sz="2400" dirty="0" smtClean="0"/>
              <a:t>5. Arrange for Medical Care/Ambulance staging</a:t>
            </a:r>
          </a:p>
          <a:p>
            <a:pPr marL="1051560" indent="-914400">
              <a:buClr>
                <a:schemeClr val="tx1">
                  <a:shade val="95000"/>
                </a:schemeClr>
              </a:buClr>
              <a:buNone/>
              <a:defRPr/>
            </a:pPr>
            <a:r>
              <a:rPr lang="en-US" sz="2400" dirty="0" smtClean="0"/>
              <a:t>6. Gain intelligence/Develop communication Strategy</a:t>
            </a:r>
          </a:p>
          <a:p>
            <a:pPr marL="1051560" indent="-914400" eaLnBrk="1" fontAlgn="auto" hangingPunct="1">
              <a:spcAft>
                <a:spcPts val="0"/>
              </a:spcAft>
              <a:buClr>
                <a:schemeClr val="tx1">
                  <a:shade val="95000"/>
                </a:schemeClr>
              </a:buClr>
              <a:buFont typeface="Wingdings 2"/>
              <a:buNone/>
              <a:defRPr/>
            </a:pPr>
            <a:endParaRPr lang="en-US" sz="2400" dirty="0" smtClean="0"/>
          </a:p>
          <a:p>
            <a:pPr marL="1051560" indent="-914400" eaLnBrk="1" fontAlgn="auto" hangingPunct="1">
              <a:spcAft>
                <a:spcPts val="0"/>
              </a:spcAft>
              <a:buClr>
                <a:schemeClr val="tx1">
                  <a:shade val="95000"/>
                </a:schemeClr>
              </a:buClr>
              <a:buFont typeface="Wingdings 2"/>
              <a:buNone/>
              <a:defRPr/>
            </a:pPr>
            <a:endParaRPr lang="en-US" dirty="0" smtClean="0"/>
          </a:p>
        </p:txBody>
      </p:sp>
      <p:pic>
        <p:nvPicPr>
          <p:cNvPr id="1026" name="Picture 2" descr="E:\tact ops\SWAT images\MK0Z3068.jpg"/>
          <p:cNvPicPr>
            <a:picLocks noGrp="1" noChangeAspect="1" noChangeArrowheads="1"/>
          </p:cNvPicPr>
          <p:nvPr>
            <p:ph sz="half" idx="2"/>
          </p:nvPr>
        </p:nvPicPr>
        <p:blipFill>
          <a:blip r:embed="rId3" cstate="print"/>
          <a:srcRect/>
          <a:stretch>
            <a:fillRect/>
          </a:stretch>
        </p:blipFill>
        <p:spPr bwMode="auto">
          <a:xfrm>
            <a:off x="4648200" y="1981200"/>
            <a:ext cx="4038600" cy="322818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fontAlgn="auto" hangingPunct="1">
              <a:spcAft>
                <a:spcPts val="0"/>
              </a:spcAft>
              <a:defRPr/>
            </a:pPr>
            <a:r>
              <a:rPr lang="en-US" dirty="0" smtClean="0"/>
              <a:t>Force Multipliers</a:t>
            </a:r>
            <a:endParaRPr lang="en-US" dirty="0"/>
          </a:p>
        </p:txBody>
      </p:sp>
      <p:sp>
        <p:nvSpPr>
          <p:cNvPr id="20483" name="Rectangle 3"/>
          <p:cNvSpPr>
            <a:spLocks noGrp="1" noChangeArrowheads="1"/>
          </p:cNvSpPr>
          <p:nvPr>
            <p:ph idx="1"/>
          </p:nvPr>
        </p:nvSpPr>
        <p:spPr>
          <a:xfrm>
            <a:off x="304800" y="1295400"/>
            <a:ext cx="8686800" cy="4784725"/>
          </a:xfrm>
        </p:spPr>
        <p:txBody>
          <a:bodyPr/>
          <a:lstStyle/>
          <a:p>
            <a:pPr eaLnBrk="1" hangingPunct="1"/>
            <a:endParaRPr lang="en-US" altLang="en-US" sz="2800" dirty="0" smtClean="0"/>
          </a:p>
          <a:p>
            <a:pPr eaLnBrk="1" hangingPunct="1"/>
            <a:r>
              <a:rPr lang="en-US" altLang="en-US" sz="2800" dirty="0" smtClean="0"/>
              <a:t>Know your resource’s abilities, limitations and options they provide </a:t>
            </a:r>
          </a:p>
          <a:p>
            <a:pPr lvl="1" eaLnBrk="1" hangingPunct="1"/>
            <a:r>
              <a:rPr lang="en-US" altLang="en-US" sz="2400" dirty="0" smtClean="0"/>
              <a:t>Shield</a:t>
            </a:r>
          </a:p>
          <a:p>
            <a:pPr lvl="1" eaLnBrk="1" hangingPunct="1"/>
            <a:r>
              <a:rPr lang="en-US" altLang="en-US" sz="2400" dirty="0" err="1" smtClean="0"/>
              <a:t>Taser</a:t>
            </a:r>
            <a:endParaRPr lang="en-US" altLang="en-US" sz="2400" dirty="0" smtClean="0"/>
          </a:p>
          <a:p>
            <a:pPr lvl="1" eaLnBrk="1" hangingPunct="1"/>
            <a:r>
              <a:rPr lang="en-US" altLang="en-US" sz="2400" dirty="0" smtClean="0"/>
              <a:t>Assault rifles</a:t>
            </a:r>
          </a:p>
          <a:p>
            <a:pPr lvl="1" eaLnBrk="1" hangingPunct="1"/>
            <a:r>
              <a:rPr lang="en-US" altLang="en-US" sz="2400" dirty="0" smtClean="0"/>
              <a:t>Less-lethal</a:t>
            </a:r>
          </a:p>
          <a:p>
            <a:pPr lvl="1" eaLnBrk="1" hangingPunct="1"/>
            <a:r>
              <a:rPr lang="en-US" altLang="en-US" sz="2400" dirty="0" smtClean="0"/>
              <a:t>K-9</a:t>
            </a:r>
          </a:p>
          <a:p>
            <a:pPr lvl="1" eaLnBrk="1" hangingPunct="1"/>
            <a:r>
              <a:rPr lang="en-US" altLang="en-US" sz="2400" dirty="0" smtClean="0"/>
              <a:t>Specialized Units-Tactical Operations, Arson and Explosives, Helicopter, etc.</a:t>
            </a:r>
          </a:p>
          <a:p>
            <a:pPr lvl="1" eaLnBrk="1" hangingPunct="1"/>
            <a:endParaRPr lang="en-US" altLang="en-US" dirty="0" smtClean="0"/>
          </a:p>
          <a:p>
            <a:pPr eaLnBrk="1" hangingPunct="1"/>
            <a:endParaRPr lang="en-US" alt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a:xfrm>
            <a:off x="0" y="274638"/>
            <a:ext cx="8229600" cy="1143000"/>
          </a:xfrm>
        </p:spPr>
        <p:txBody>
          <a:bodyPr/>
          <a:lstStyle/>
          <a:p>
            <a:pPr eaLnBrk="1" fontAlgn="auto" hangingPunct="1">
              <a:spcAft>
                <a:spcPts val="0"/>
              </a:spcAft>
              <a:defRPr/>
            </a:pPr>
            <a:r>
              <a:rPr lang="en-US" dirty="0" smtClean="0"/>
              <a:t>TACTICAL PLANNING</a:t>
            </a:r>
            <a:endParaRPr lang="en-US" dirty="0"/>
          </a:p>
        </p:txBody>
      </p:sp>
      <p:sp>
        <p:nvSpPr>
          <p:cNvPr id="21507" name="Rectangle 3"/>
          <p:cNvSpPr>
            <a:spLocks noGrp="1" noChangeArrowheads="1"/>
          </p:cNvSpPr>
          <p:nvPr>
            <p:ph type="body" idx="4294967295"/>
          </p:nvPr>
        </p:nvSpPr>
        <p:spPr>
          <a:xfrm>
            <a:off x="0" y="1600200"/>
            <a:ext cx="8229600" cy="4708525"/>
          </a:xfrm>
        </p:spPr>
        <p:txBody>
          <a:bodyPr/>
          <a:lstStyle/>
          <a:p>
            <a:pPr eaLnBrk="1" hangingPunct="1"/>
            <a:r>
              <a:rPr lang="en-US" altLang="en-US" smtClean="0"/>
              <a:t>Know your resource’s abilities:</a:t>
            </a:r>
          </a:p>
          <a:p>
            <a:pPr lvl="1" eaLnBrk="1" hangingPunct="1"/>
            <a:endParaRPr lang="en-US" altLang="en-US" smtClean="0"/>
          </a:p>
          <a:p>
            <a:pPr eaLnBrk="1" hangingPunct="1"/>
            <a:endParaRPr lang="en-US" altLang="en-US" smtClean="0"/>
          </a:p>
        </p:txBody>
      </p:sp>
      <p:pic>
        <p:nvPicPr>
          <p:cNvPr id="21508" name="Picture 4" descr="backward mag"/>
          <p:cNvPicPr>
            <a:picLocks noChangeAspect="1" noChangeArrowheads="1"/>
          </p:cNvPicPr>
          <p:nvPr/>
        </p:nvPicPr>
        <p:blipFill>
          <a:blip r:embed="rId3" cstate="print"/>
          <a:srcRect/>
          <a:stretch>
            <a:fillRect/>
          </a:stretch>
        </p:blipFill>
        <p:spPr bwMode="auto">
          <a:xfrm>
            <a:off x="0" y="-685800"/>
            <a:ext cx="12420600" cy="755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Three Types of Plans</a:t>
            </a:r>
            <a:endParaRPr lang="en-US" dirty="0"/>
          </a:p>
        </p:txBody>
      </p:sp>
      <p:sp>
        <p:nvSpPr>
          <p:cNvPr id="27651" name="Content Placeholder 3"/>
          <p:cNvSpPr>
            <a:spLocks noGrp="1"/>
          </p:cNvSpPr>
          <p:nvPr>
            <p:ph sz="half" idx="1"/>
          </p:nvPr>
        </p:nvSpPr>
        <p:spPr/>
        <p:txBody>
          <a:bodyPr/>
          <a:lstStyle/>
          <a:p>
            <a:pPr marL="136525" indent="0" algn="ctr">
              <a:buFont typeface="Wingdings 2" pitchFamily="18" charset="2"/>
              <a:buNone/>
            </a:pPr>
            <a:endParaRPr lang="en-US" altLang="en-US" dirty="0" smtClean="0"/>
          </a:p>
          <a:p>
            <a:pPr marL="136525" indent="0" algn="ctr">
              <a:buNone/>
            </a:pPr>
            <a:r>
              <a:rPr lang="en-US" altLang="en-US" sz="2400" dirty="0" smtClean="0"/>
              <a:t>Hasty Plan</a:t>
            </a:r>
          </a:p>
          <a:p>
            <a:pPr marL="136525" indent="0" algn="ctr">
              <a:buFont typeface="Wingdings 2" pitchFamily="18" charset="2"/>
              <a:buNone/>
            </a:pPr>
            <a:endParaRPr lang="en-US" altLang="en-US" sz="2400" dirty="0" smtClean="0"/>
          </a:p>
          <a:p>
            <a:pPr marL="136525" indent="0" algn="ctr">
              <a:buFont typeface="Wingdings 2" pitchFamily="18" charset="2"/>
              <a:buNone/>
            </a:pPr>
            <a:r>
              <a:rPr lang="en-US" altLang="en-US" sz="2400" dirty="0" smtClean="0"/>
              <a:t>Deliberate Plan</a:t>
            </a:r>
          </a:p>
          <a:p>
            <a:pPr marL="136525" indent="0" algn="ctr">
              <a:buFont typeface="Wingdings 2" pitchFamily="18" charset="2"/>
              <a:buNone/>
            </a:pPr>
            <a:endParaRPr lang="en-US" altLang="en-US" sz="2400" dirty="0" smtClean="0"/>
          </a:p>
          <a:p>
            <a:pPr marL="136525" indent="0" algn="ctr">
              <a:buFont typeface="Wingdings 2" pitchFamily="18" charset="2"/>
              <a:buNone/>
            </a:pPr>
            <a:r>
              <a:rPr lang="en-US" altLang="en-US" sz="2400" dirty="0" smtClean="0"/>
              <a:t>Contingency Plan</a:t>
            </a:r>
          </a:p>
        </p:txBody>
      </p:sp>
      <p:pic>
        <p:nvPicPr>
          <p:cNvPr id="27652" name="Picture 2" descr="E:\tact ops\MK0Z7561.jpg"/>
          <p:cNvPicPr>
            <a:picLocks noGrp="1" noChangeAspect="1" noChangeArrowheads="1"/>
          </p:cNvPicPr>
          <p:nvPr>
            <p:ph sz="half" idx="2"/>
          </p:nvPr>
        </p:nvPicPr>
        <p:blipFill>
          <a:blip r:embed="rId3" cstate="print"/>
          <a:srcRect/>
          <a:stretch>
            <a:fillRect/>
          </a:stretch>
        </p:blipFill>
        <p:spPr>
          <a:xfrm>
            <a:off x="4648200" y="1905000"/>
            <a:ext cx="4038600" cy="4114800"/>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Tactical Planning</a:t>
            </a:r>
            <a:endParaRPr lang="en-US" dirty="0"/>
          </a:p>
        </p:txBody>
      </p:sp>
      <p:sp>
        <p:nvSpPr>
          <p:cNvPr id="4" name="Content Placeholder 3"/>
          <p:cNvSpPr>
            <a:spLocks noGrp="1"/>
          </p:cNvSpPr>
          <p:nvPr>
            <p:ph idx="1"/>
          </p:nvPr>
        </p:nvSpPr>
        <p:spPr/>
        <p:txBody>
          <a:bodyPr>
            <a:normAutofit/>
          </a:bodyPr>
          <a:lstStyle/>
          <a:p>
            <a:pPr marL="136525" indent="0" algn="ctr">
              <a:buFont typeface="Wingdings 2" pitchFamily="18" charset="2"/>
              <a:buNone/>
              <a:defRPr/>
            </a:pPr>
            <a:endParaRPr lang="en-US" sz="2400" dirty="0" smtClean="0"/>
          </a:p>
          <a:p>
            <a:pPr marL="136525" indent="0" algn="ctr">
              <a:buFont typeface="Wingdings 2" pitchFamily="18" charset="2"/>
              <a:buNone/>
              <a:defRPr/>
            </a:pPr>
            <a:r>
              <a:rPr lang="en-US" sz="2400" dirty="0" smtClean="0"/>
              <a:t>The art and science of envisioning a desired future and laying out effective ways of bringing it about.</a:t>
            </a:r>
          </a:p>
          <a:p>
            <a:pPr marL="136525" indent="0" algn="ctr">
              <a:buFont typeface="Wingdings 2" pitchFamily="18" charset="2"/>
              <a:buNone/>
              <a:defRPr/>
            </a:pPr>
            <a:endParaRPr lang="en-US" sz="2400" dirty="0"/>
          </a:p>
          <a:p>
            <a:pPr marL="136525" indent="0" algn="ctr">
              <a:buFont typeface="Wingdings 2" pitchFamily="18" charset="2"/>
              <a:buNone/>
              <a:defRPr/>
            </a:pPr>
            <a:r>
              <a:rPr lang="en-US" sz="2400" u="sng" dirty="0" smtClean="0"/>
              <a:t>Two interrelated factors of tactical planning:</a:t>
            </a:r>
          </a:p>
          <a:p>
            <a:pPr marL="136525" indent="0" algn="ctr">
              <a:buFont typeface="Wingdings 2" pitchFamily="18" charset="2"/>
              <a:buNone/>
              <a:defRPr/>
            </a:pPr>
            <a:endParaRPr lang="en-US" sz="2400" dirty="0"/>
          </a:p>
          <a:p>
            <a:pPr marL="650875" indent="-514350" algn="ctr">
              <a:buFont typeface="+mj-lt"/>
              <a:buAutoNum type="arabicPeriod"/>
              <a:defRPr/>
            </a:pPr>
            <a:r>
              <a:rPr lang="en-US" sz="2400" dirty="0" smtClean="0"/>
              <a:t>Preparing for anticipated contingencies</a:t>
            </a:r>
          </a:p>
          <a:p>
            <a:pPr marL="650875" indent="-514350" algn="ctr">
              <a:buFont typeface="+mj-lt"/>
              <a:buAutoNum type="arabicPeriod"/>
              <a:defRPr/>
            </a:pPr>
            <a:endParaRPr lang="en-US" sz="2400" dirty="0"/>
          </a:p>
          <a:p>
            <a:pPr marL="650875" indent="-514350" algn="ctr">
              <a:buFont typeface="+mj-lt"/>
              <a:buAutoNum type="arabicPeriod"/>
              <a:defRPr/>
            </a:pPr>
            <a:r>
              <a:rPr lang="en-US" sz="2400" dirty="0" smtClean="0"/>
              <a:t>Recognizing that all planning attempts to alter the future</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OBJECTIVES</a:t>
            </a:r>
            <a:endParaRPr lang="en-US" dirty="0"/>
          </a:p>
        </p:txBody>
      </p:sp>
      <p:sp>
        <p:nvSpPr>
          <p:cNvPr id="7171" name="Content Placeholder 2"/>
          <p:cNvSpPr>
            <a:spLocks noGrp="1"/>
          </p:cNvSpPr>
          <p:nvPr>
            <p:ph idx="1"/>
          </p:nvPr>
        </p:nvSpPr>
        <p:spPr/>
        <p:txBody>
          <a:bodyPr>
            <a:normAutofit lnSpcReduction="10000"/>
          </a:bodyPr>
          <a:lstStyle/>
          <a:p>
            <a:r>
              <a:rPr lang="en-US" altLang="en-US" sz="2400" dirty="0" smtClean="0"/>
              <a:t>Describe an immediate action plan and explain its importance to the safe resolution of a crisis situation.</a:t>
            </a:r>
          </a:p>
          <a:p>
            <a:endParaRPr lang="en-US" altLang="en-US" sz="2400" dirty="0" smtClean="0"/>
          </a:p>
          <a:p>
            <a:r>
              <a:rPr lang="en-US" altLang="en-US" sz="2400" dirty="0" smtClean="0"/>
              <a:t>Describe the proper way to conduct an officer/citizen rescue on foot and using a vehicle.</a:t>
            </a:r>
          </a:p>
          <a:p>
            <a:endParaRPr lang="en-US" altLang="en-US" sz="2400" dirty="0" smtClean="0"/>
          </a:p>
          <a:p>
            <a:r>
              <a:rPr lang="en-US" altLang="en-US" sz="2400" dirty="0" smtClean="0"/>
              <a:t>Describe the CIT officer’s role during an incident involving a barricaded individual.</a:t>
            </a:r>
          </a:p>
          <a:p>
            <a:endParaRPr lang="en-US" altLang="en-US" sz="2400" dirty="0" smtClean="0"/>
          </a:p>
          <a:p>
            <a:r>
              <a:rPr lang="en-US" altLang="en-US" sz="2400" dirty="0" smtClean="0"/>
              <a:t>Discuss officer created jeopardy and the liability associated with the failure to manage officer created jeopardy.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1143000"/>
          </a:xfrm>
        </p:spPr>
        <p:txBody>
          <a:bodyPr/>
          <a:lstStyle/>
          <a:p>
            <a:pPr eaLnBrk="1" fontAlgn="auto" hangingPunct="1">
              <a:spcAft>
                <a:spcPts val="0"/>
              </a:spcAft>
              <a:defRPr/>
            </a:pPr>
            <a:r>
              <a:rPr lang="en-US" dirty="0" smtClean="0"/>
              <a:t>Immediate Action Plans</a:t>
            </a:r>
            <a:endParaRPr lang="en-US" dirty="0"/>
          </a:p>
        </p:txBody>
      </p:sp>
      <p:sp>
        <p:nvSpPr>
          <p:cNvPr id="30723" name="Content Placeholder 2"/>
          <p:cNvSpPr>
            <a:spLocks noGrp="1"/>
          </p:cNvSpPr>
          <p:nvPr>
            <p:ph idx="1"/>
          </p:nvPr>
        </p:nvSpPr>
        <p:spPr>
          <a:xfrm>
            <a:off x="304800" y="1066800"/>
            <a:ext cx="8686800" cy="5013325"/>
          </a:xfrm>
        </p:spPr>
        <p:txBody>
          <a:bodyPr>
            <a:normAutofit/>
          </a:bodyPr>
          <a:lstStyle/>
          <a:p>
            <a:pPr eaLnBrk="1" hangingPunct="1">
              <a:buFont typeface="Wingdings 2" pitchFamily="18" charset="2"/>
              <a:buNone/>
            </a:pPr>
            <a:endParaRPr lang="en-US" altLang="en-US" sz="2400" dirty="0" smtClean="0"/>
          </a:p>
          <a:p>
            <a:pPr eaLnBrk="1" hangingPunct="1">
              <a:buFont typeface="Wingdings 2" pitchFamily="18" charset="2"/>
              <a:buNone/>
            </a:pPr>
            <a:r>
              <a:rPr lang="en-US" altLang="en-US" sz="2400" dirty="0" smtClean="0"/>
              <a:t>Scenario Considerations and Contingency Plans:</a:t>
            </a:r>
          </a:p>
          <a:p>
            <a:pPr eaLnBrk="1" hangingPunct="1">
              <a:buFont typeface="Wingdings 2" pitchFamily="18" charset="2"/>
              <a:buNone/>
            </a:pPr>
            <a:endParaRPr lang="en-US" altLang="en-US" sz="2400" dirty="0" smtClean="0"/>
          </a:p>
          <a:p>
            <a:pPr eaLnBrk="1" hangingPunct="1"/>
            <a:r>
              <a:rPr lang="en-US" altLang="en-US" sz="2400" dirty="0" smtClean="0"/>
              <a:t>Knowledge of subject’s goal will help predict their next action</a:t>
            </a:r>
          </a:p>
          <a:p>
            <a:pPr eaLnBrk="1" hangingPunct="1">
              <a:buFont typeface="Wingdings" pitchFamily="2" charset="2"/>
              <a:buChar char="§"/>
            </a:pPr>
            <a:endParaRPr lang="en-US" altLang="en-US" sz="2400" dirty="0" smtClean="0"/>
          </a:p>
          <a:p>
            <a:pPr eaLnBrk="1" hangingPunct="1"/>
            <a:r>
              <a:rPr lang="en-US" altLang="en-US" sz="2400" dirty="0" smtClean="0"/>
              <a:t>Plan for the unexpected: </a:t>
            </a:r>
          </a:p>
          <a:p>
            <a:pPr eaLnBrk="1" hangingPunct="1">
              <a:buFont typeface="Wingdings 2" pitchFamily="18" charset="2"/>
              <a:buNone/>
            </a:pPr>
            <a:r>
              <a:rPr lang="en-US" altLang="en-US" sz="2400" dirty="0" smtClean="0"/>
              <a:t>	</a:t>
            </a:r>
          </a:p>
          <a:p>
            <a:pPr eaLnBrk="1" hangingPunct="1">
              <a:buFont typeface="Wingdings 2" pitchFamily="18" charset="2"/>
              <a:buNone/>
            </a:pPr>
            <a:r>
              <a:rPr lang="en-US" altLang="en-US" sz="2400" dirty="0" smtClean="0"/>
              <a:t>	Shots Fired, Escape attempt of suspect, hostage or 3</a:t>
            </a:r>
            <a:r>
              <a:rPr lang="en-US" altLang="en-US" sz="2400" baseline="30000" dirty="0" smtClean="0"/>
              <a:t>rd</a:t>
            </a:r>
            <a:r>
              <a:rPr lang="en-US" altLang="en-US" sz="2400" dirty="0" smtClean="0"/>
              <a:t> party unknown,  Officer Down, spontaneous surrender, Aggressive Dogs, Identify Safe Areas; etc.</a:t>
            </a:r>
          </a:p>
          <a:p>
            <a:pPr eaLnBrk="1" hangingPunct="1">
              <a:buFont typeface="Wingdings 2" pitchFamily="18" charset="2"/>
              <a:buChar char=""/>
            </a:pPr>
            <a:endParaRPr lang="en-US" altLang="en-US"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152400"/>
            <a:ext cx="8686800" cy="1371600"/>
          </a:xfrm>
        </p:spPr>
        <p:txBody>
          <a:bodyPr/>
          <a:lstStyle/>
          <a:p>
            <a:pPr>
              <a:defRPr/>
            </a:pPr>
            <a:r>
              <a:rPr lang="en-US" dirty="0" smtClean="0"/>
              <a:t>Immediate Action Plans</a:t>
            </a:r>
          </a:p>
        </p:txBody>
      </p:sp>
      <p:sp>
        <p:nvSpPr>
          <p:cNvPr id="35843" name="Rectangle 3"/>
          <p:cNvSpPr>
            <a:spLocks noGrp="1" noChangeArrowheads="1"/>
          </p:cNvSpPr>
          <p:nvPr>
            <p:ph idx="1"/>
          </p:nvPr>
        </p:nvSpPr>
        <p:spPr>
          <a:xfrm>
            <a:off x="304800" y="1143000"/>
            <a:ext cx="8686800" cy="4937125"/>
          </a:xfrm>
        </p:spPr>
        <p:txBody>
          <a:bodyPr>
            <a:normAutofit fontScale="92500"/>
          </a:bodyPr>
          <a:lstStyle/>
          <a:p>
            <a:pPr marL="548640" indent="-411480" eaLnBrk="1" fontAlgn="auto" hangingPunct="1">
              <a:spcAft>
                <a:spcPts val="0"/>
              </a:spcAft>
              <a:buClr>
                <a:schemeClr val="tx1">
                  <a:shade val="95000"/>
                </a:schemeClr>
              </a:buClr>
              <a:buFont typeface="Wingdings 2" pitchFamily="18" charset="2"/>
              <a:buNone/>
              <a:defRPr/>
            </a:pPr>
            <a:r>
              <a:rPr lang="en-US" sz="2400" dirty="0" smtClean="0"/>
              <a:t>Should the subject surrender, at any time are you prepared?</a:t>
            </a:r>
          </a:p>
          <a:p>
            <a:pPr marL="868680" lvl="1" indent="-283464">
              <a:buFont typeface="Arial" pitchFamily="34" charset="0"/>
              <a:buChar char="•"/>
              <a:defRPr/>
            </a:pPr>
            <a:r>
              <a:rPr lang="en-US" sz="2600" dirty="0" smtClean="0"/>
              <a:t>Planned or spontaneous surrender (Jennings)</a:t>
            </a:r>
          </a:p>
          <a:p>
            <a:pPr marL="868680" lvl="1" indent="-283464" eaLnBrk="1" fontAlgn="auto" hangingPunct="1">
              <a:spcAft>
                <a:spcPts val="0"/>
              </a:spcAft>
              <a:buFont typeface="Wingdings 2"/>
              <a:buChar char=""/>
              <a:defRPr/>
            </a:pPr>
            <a:endParaRPr lang="en-US" sz="2600" dirty="0" smtClean="0"/>
          </a:p>
          <a:p>
            <a:pPr marL="548640" indent="-411480" eaLnBrk="1" fontAlgn="auto" hangingPunct="1">
              <a:spcAft>
                <a:spcPts val="0"/>
              </a:spcAft>
              <a:buClr>
                <a:schemeClr val="tx1">
                  <a:shade val="95000"/>
                </a:schemeClr>
              </a:buClr>
              <a:buFont typeface="Wingdings 2" pitchFamily="18" charset="2"/>
              <a:buNone/>
              <a:defRPr/>
            </a:pPr>
            <a:r>
              <a:rPr lang="en-US" sz="2400" dirty="0" smtClean="0"/>
              <a:t>What is the nature of the surrender?</a:t>
            </a:r>
          </a:p>
          <a:p>
            <a:pPr marL="868680" lvl="1" indent="-283464">
              <a:buFont typeface="Arial" pitchFamily="34" charset="0"/>
              <a:buChar char="•"/>
              <a:defRPr/>
            </a:pPr>
            <a:r>
              <a:rPr lang="en-US" sz="2600" dirty="0" smtClean="0"/>
              <a:t>compliant, semi-compliant or hostile</a:t>
            </a:r>
          </a:p>
          <a:p>
            <a:pPr marL="868680" lvl="1" indent="-283464" eaLnBrk="1" fontAlgn="auto" hangingPunct="1">
              <a:spcAft>
                <a:spcPts val="0"/>
              </a:spcAft>
              <a:buNone/>
              <a:defRPr/>
            </a:pPr>
            <a:endParaRPr lang="en-US" sz="2600" dirty="0" smtClean="0"/>
          </a:p>
          <a:p>
            <a:pPr marL="548640" indent="-411480" eaLnBrk="1" fontAlgn="auto" hangingPunct="1">
              <a:spcAft>
                <a:spcPts val="0"/>
              </a:spcAft>
              <a:buClr>
                <a:schemeClr val="tx1">
                  <a:shade val="95000"/>
                </a:schemeClr>
              </a:buClr>
              <a:buFont typeface="Wingdings 2" pitchFamily="18" charset="2"/>
              <a:buNone/>
              <a:defRPr/>
            </a:pPr>
            <a:r>
              <a:rPr lang="en-US" sz="2600" dirty="0" smtClean="0"/>
              <a:t>Who gives the verbal challenges?</a:t>
            </a:r>
          </a:p>
          <a:p>
            <a:pPr marL="868680" lvl="1" indent="-283464" eaLnBrk="1" fontAlgn="auto" hangingPunct="1">
              <a:spcAft>
                <a:spcPts val="0"/>
              </a:spcAft>
              <a:buFont typeface="Arial" pitchFamily="34" charset="0"/>
              <a:buChar char="•"/>
              <a:defRPr/>
            </a:pPr>
            <a:r>
              <a:rPr lang="en-US" sz="2600" dirty="0" smtClean="0"/>
              <a:t>What should be said?</a:t>
            </a:r>
          </a:p>
          <a:p>
            <a:pPr marL="868680" lvl="1" indent="-283464" eaLnBrk="1" fontAlgn="auto" hangingPunct="1">
              <a:spcAft>
                <a:spcPts val="0"/>
              </a:spcAft>
              <a:buFont typeface="Arial" pitchFamily="34" charset="0"/>
              <a:buChar char="•"/>
              <a:defRPr/>
            </a:pPr>
            <a:r>
              <a:rPr lang="en-US" sz="2600" dirty="0" smtClean="0"/>
              <a:t>Where should the subject be directed?</a:t>
            </a:r>
          </a:p>
          <a:p>
            <a:pPr marL="868680" lvl="1" indent="-283464" eaLnBrk="1" fontAlgn="auto" hangingPunct="1">
              <a:spcAft>
                <a:spcPts val="0"/>
              </a:spcAft>
              <a:buFont typeface="Arial" pitchFamily="34" charset="0"/>
              <a:buChar char="•"/>
              <a:defRPr/>
            </a:pPr>
            <a:endParaRPr lang="en-US" sz="2600" dirty="0" smtClean="0"/>
          </a:p>
          <a:p>
            <a:pPr marL="868680" lvl="1" indent="-283464" algn="ctr" eaLnBrk="1" fontAlgn="auto" hangingPunct="1">
              <a:spcAft>
                <a:spcPts val="0"/>
              </a:spcAft>
              <a:buNone/>
              <a:defRPr/>
            </a:pPr>
            <a:r>
              <a:rPr lang="en-US" sz="2600" dirty="0" smtClean="0">
                <a:solidFill>
                  <a:srgbClr val="C00000"/>
                </a:solidFill>
              </a:rPr>
              <a:t>GOOD COMMUNICATION IS ESSENTIAL DURING A SURRENDER</a:t>
            </a:r>
          </a:p>
          <a:p>
            <a:pPr marL="868680" lvl="1" indent="-283464" eaLnBrk="1" fontAlgn="auto" hangingPunct="1">
              <a:spcAft>
                <a:spcPts val="0"/>
              </a:spcAft>
              <a:buFont typeface="Wingdings 2"/>
              <a:buChar char=""/>
              <a:defRPr/>
            </a:pPr>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04800" y="274638"/>
            <a:ext cx="8610600" cy="1325562"/>
          </a:xfrm>
        </p:spPr>
        <p:txBody>
          <a:bodyPr>
            <a:normAutofit fontScale="90000"/>
          </a:bodyPr>
          <a:lstStyle/>
          <a:p>
            <a:pPr>
              <a:defRPr/>
            </a:pPr>
            <a:r>
              <a:rPr lang="en-US" dirty="0" smtClean="0"/>
              <a:t>Immediate Action Plans</a:t>
            </a:r>
            <a:br>
              <a:rPr lang="en-US" dirty="0" smtClean="0"/>
            </a:br>
            <a:r>
              <a:rPr lang="en-US" dirty="0" smtClean="0"/>
              <a:t>taking someone into custody</a:t>
            </a:r>
          </a:p>
        </p:txBody>
      </p:sp>
      <p:sp>
        <p:nvSpPr>
          <p:cNvPr id="36867" name="Rectangle 3"/>
          <p:cNvSpPr>
            <a:spLocks noGrp="1" noChangeArrowheads="1"/>
          </p:cNvSpPr>
          <p:nvPr>
            <p:ph sz="half" idx="1"/>
          </p:nvPr>
        </p:nvSpPr>
        <p:spPr>
          <a:xfrm>
            <a:off x="152400" y="1600200"/>
            <a:ext cx="4343400" cy="4876800"/>
          </a:xfrm>
        </p:spPr>
        <p:txBody>
          <a:bodyPr>
            <a:normAutofit fontScale="77500" lnSpcReduction="20000"/>
          </a:bodyPr>
          <a:lstStyle/>
          <a:p>
            <a:pPr marL="548640" indent="-411480" eaLnBrk="1" fontAlgn="auto" hangingPunct="1">
              <a:spcAft>
                <a:spcPts val="0"/>
              </a:spcAft>
              <a:buClr>
                <a:schemeClr val="tx1">
                  <a:shade val="95000"/>
                </a:schemeClr>
              </a:buClr>
              <a:buFont typeface="Wingdings 2" pitchFamily="18" charset="2"/>
              <a:buNone/>
              <a:defRPr/>
            </a:pPr>
            <a:r>
              <a:rPr lang="en-US" dirty="0" smtClean="0"/>
              <a:t>Should be out of sight but close enough to react immediately.</a:t>
            </a:r>
          </a:p>
          <a:p>
            <a:pPr marL="548640" indent="-411480" eaLnBrk="1" fontAlgn="auto" hangingPunct="1">
              <a:spcAft>
                <a:spcPts val="0"/>
              </a:spcAft>
              <a:buClr>
                <a:schemeClr val="tx1">
                  <a:shade val="95000"/>
                </a:schemeClr>
              </a:buClr>
              <a:buFont typeface="Wingdings 2"/>
              <a:buChar char=""/>
              <a:defRPr/>
            </a:pPr>
            <a:endParaRPr lang="en-US" sz="3100" dirty="0" smtClean="0"/>
          </a:p>
          <a:p>
            <a:pPr marL="548640" indent="-411480" eaLnBrk="1" fontAlgn="auto" hangingPunct="1">
              <a:spcAft>
                <a:spcPts val="0"/>
              </a:spcAft>
              <a:buClr>
                <a:schemeClr val="tx1">
                  <a:shade val="95000"/>
                </a:schemeClr>
              </a:buClr>
              <a:buFont typeface="Wingdings 2" pitchFamily="18" charset="2"/>
              <a:buNone/>
              <a:defRPr/>
            </a:pPr>
            <a:r>
              <a:rPr lang="en-US" dirty="0" smtClean="0"/>
              <a:t>Handling the subject-minimum of three officers</a:t>
            </a:r>
          </a:p>
          <a:p>
            <a:pPr marL="548640" indent="-411480" eaLnBrk="1" fontAlgn="auto" hangingPunct="1">
              <a:spcAft>
                <a:spcPts val="0"/>
              </a:spcAft>
              <a:buClr>
                <a:schemeClr val="tx1">
                  <a:shade val="95000"/>
                </a:schemeClr>
              </a:buClr>
              <a:buFont typeface="Wingdings 2" pitchFamily="18" charset="2"/>
              <a:buNone/>
              <a:defRPr/>
            </a:pPr>
            <a:endParaRPr lang="en-US" dirty="0" smtClean="0"/>
          </a:p>
          <a:p>
            <a:pPr marL="868680" lvl="1" indent="-283464" eaLnBrk="1" fontAlgn="auto" hangingPunct="1">
              <a:spcAft>
                <a:spcPts val="0"/>
              </a:spcAft>
              <a:buFont typeface="Arial" pitchFamily="34" charset="0"/>
              <a:buChar char="•"/>
              <a:defRPr/>
            </a:pPr>
            <a:r>
              <a:rPr lang="en-US" sz="2600" dirty="0" smtClean="0">
                <a:solidFill>
                  <a:srgbClr val="C00000"/>
                </a:solidFill>
              </a:rPr>
              <a:t>Lethal coverage on suspect</a:t>
            </a:r>
          </a:p>
          <a:p>
            <a:pPr marL="868680" lvl="1" indent="-283464">
              <a:buFont typeface="Arial" pitchFamily="34" charset="0"/>
              <a:buChar char="•"/>
              <a:defRPr/>
            </a:pPr>
            <a:r>
              <a:rPr lang="en-US" sz="2600" dirty="0" smtClean="0"/>
              <a:t>Hands on officer</a:t>
            </a:r>
            <a:endParaRPr lang="en-US" sz="2600" dirty="0" smtClean="0">
              <a:solidFill>
                <a:srgbClr val="C00000"/>
              </a:solidFill>
            </a:endParaRPr>
          </a:p>
          <a:p>
            <a:pPr marL="868680" lvl="1" indent="-283464" eaLnBrk="1" fontAlgn="auto" hangingPunct="1">
              <a:spcAft>
                <a:spcPts val="0"/>
              </a:spcAft>
              <a:buFont typeface="Arial" pitchFamily="34" charset="0"/>
              <a:buChar char="•"/>
              <a:defRPr/>
            </a:pPr>
            <a:r>
              <a:rPr lang="en-US" sz="2600" dirty="0" smtClean="0"/>
              <a:t>Lethal coverage on residence or other threat areas</a:t>
            </a:r>
          </a:p>
          <a:p>
            <a:pPr marL="868680" lvl="1" indent="-283464" eaLnBrk="1" fontAlgn="auto" hangingPunct="1">
              <a:spcAft>
                <a:spcPts val="0"/>
              </a:spcAft>
              <a:buNone/>
              <a:defRPr/>
            </a:pPr>
            <a:r>
              <a:rPr lang="en-US" sz="2600" dirty="0" smtClean="0"/>
              <a:t>Manpower Permitting:</a:t>
            </a:r>
          </a:p>
          <a:p>
            <a:pPr marL="868680" lvl="1" indent="-283464" eaLnBrk="1" fontAlgn="auto" hangingPunct="1">
              <a:spcAft>
                <a:spcPts val="0"/>
              </a:spcAft>
              <a:buFont typeface="Arial" pitchFamily="34" charset="0"/>
              <a:buChar char="•"/>
              <a:defRPr/>
            </a:pPr>
            <a:r>
              <a:rPr lang="en-US" sz="2600" dirty="0" smtClean="0"/>
              <a:t>	Less Lethal Officer  (</a:t>
            </a:r>
            <a:r>
              <a:rPr lang="en-US" sz="2600" dirty="0" err="1" smtClean="0"/>
              <a:t>Taser</a:t>
            </a:r>
            <a:r>
              <a:rPr lang="en-US" sz="2600" dirty="0" smtClean="0"/>
              <a:t>, Impact projectiles etc.</a:t>
            </a:r>
          </a:p>
          <a:p>
            <a:pPr marL="868680" lvl="1" indent="-283464" eaLnBrk="1" fontAlgn="auto" hangingPunct="1">
              <a:spcAft>
                <a:spcPts val="0"/>
              </a:spcAft>
              <a:buFont typeface="Arial" pitchFamily="34" charset="0"/>
              <a:buChar char="•"/>
              <a:defRPr/>
            </a:pPr>
            <a:r>
              <a:rPr lang="en-US" sz="2600" dirty="0" smtClean="0"/>
              <a:t> Shield Officer</a:t>
            </a:r>
          </a:p>
          <a:p>
            <a:pPr marL="868680" lvl="1" indent="-283464" eaLnBrk="1" fontAlgn="auto" hangingPunct="1">
              <a:spcAft>
                <a:spcPts val="0"/>
              </a:spcAft>
              <a:buFont typeface="Wingdings 2"/>
              <a:buChar char=""/>
              <a:defRPr/>
            </a:pPr>
            <a:endParaRPr lang="en-US" sz="2600" dirty="0"/>
          </a:p>
          <a:p>
            <a:pPr marL="457200" lvl="1" indent="0" algn="ctr" eaLnBrk="1" fontAlgn="auto" hangingPunct="1">
              <a:spcAft>
                <a:spcPts val="0"/>
              </a:spcAft>
              <a:buFont typeface="Wingdings 2" pitchFamily="18" charset="2"/>
              <a:buNone/>
              <a:defRPr/>
            </a:pPr>
            <a:r>
              <a:rPr lang="en-US" sz="2600" b="1" i="1" dirty="0" smtClean="0">
                <a:effectLst>
                  <a:outerShdw blurRad="38100" dist="38100" dir="2700000" algn="tl">
                    <a:srgbClr val="000000">
                      <a:alpha val="43137"/>
                    </a:srgbClr>
                  </a:outerShdw>
                </a:effectLst>
              </a:rPr>
              <a:t>LINE IN THE SAND</a:t>
            </a:r>
            <a:endParaRPr lang="en-US" b="1" i="1" dirty="0" smtClean="0">
              <a:effectLst>
                <a:outerShdw blurRad="38100" dist="38100" dir="2700000" algn="tl">
                  <a:srgbClr val="000000">
                    <a:alpha val="43137"/>
                  </a:srgbClr>
                </a:outerShdw>
              </a:effectLst>
            </a:endParaRPr>
          </a:p>
          <a:p>
            <a:pPr marL="868680" lvl="1" indent="-283464" eaLnBrk="1" fontAlgn="auto" hangingPunct="1">
              <a:spcAft>
                <a:spcPts val="0"/>
              </a:spcAft>
              <a:buFont typeface="Wingdings 2" pitchFamily="18" charset="2"/>
              <a:buNone/>
              <a:defRPr/>
            </a:pPr>
            <a:endParaRPr lang="en-US" dirty="0" smtClean="0"/>
          </a:p>
          <a:p>
            <a:pPr marL="548640" indent="-411480" eaLnBrk="1" fontAlgn="auto" hangingPunct="1">
              <a:spcAft>
                <a:spcPts val="0"/>
              </a:spcAft>
              <a:buClr>
                <a:schemeClr val="tx1">
                  <a:shade val="95000"/>
                </a:schemeClr>
              </a:buClr>
              <a:buFont typeface="Wingdings 2"/>
              <a:buChar char=""/>
              <a:defRPr/>
            </a:pPr>
            <a:endParaRPr lang="en-US" dirty="0" smtClean="0"/>
          </a:p>
        </p:txBody>
      </p:sp>
      <p:pic>
        <p:nvPicPr>
          <p:cNvPr id="1026" name="Picture 2" descr="E:\tact ops\tact1104\37BX5035.jpg"/>
          <p:cNvPicPr>
            <a:picLocks noGrp="1" noChangeAspect="1" noChangeArrowheads="1"/>
          </p:cNvPicPr>
          <p:nvPr>
            <p:ph sz="half" idx="2"/>
          </p:nvPr>
        </p:nvPicPr>
        <p:blipFill>
          <a:blip r:embed="rId3" cstate="print"/>
          <a:srcRect/>
          <a:stretch>
            <a:fillRect/>
          </a:stretch>
        </p:blipFill>
        <p:spPr bwMode="auto">
          <a:xfrm>
            <a:off x="4648200" y="2057400"/>
            <a:ext cx="4038600" cy="314933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pPr>
              <a:defRPr/>
            </a:pPr>
            <a:r>
              <a:rPr lang="en-US" dirty="0" smtClean="0"/>
              <a:t>Immediate Action Plans</a:t>
            </a:r>
            <a:endParaRPr lang="en-US" dirty="0"/>
          </a:p>
        </p:txBody>
      </p:sp>
      <p:pic>
        <p:nvPicPr>
          <p:cNvPr id="4" name="4MAN40MM.MPG">
            <a:hlinkClick r:id="" action="ppaction://media"/>
          </p:cNvPr>
          <p:cNvPicPr>
            <a:picLocks noGrp="1" noRot="1" noChangeAspect="1"/>
          </p:cNvPicPr>
          <p:nvPr>
            <p:ph idx="1"/>
            <a:videoFile r:link="rId1"/>
          </p:nvPr>
        </p:nvPicPr>
        <p:blipFill>
          <a:blip r:embed="rId4" cstate="print"/>
          <a:srcRect/>
          <a:stretch>
            <a:fillRect/>
          </a:stretch>
        </p:blipFill>
        <p:spPr>
          <a:xfrm>
            <a:off x="533400" y="1143000"/>
            <a:ext cx="7848600" cy="5715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5010"/>
            <a:ext cx="8229600" cy="901874"/>
          </a:xfrm>
        </p:spPr>
        <p:txBody>
          <a:bodyPr/>
          <a:lstStyle/>
          <a:p>
            <a:pPr eaLnBrk="1" fontAlgn="auto" hangingPunct="1">
              <a:spcAft>
                <a:spcPts val="0"/>
              </a:spcAft>
              <a:defRPr/>
            </a:pPr>
            <a:r>
              <a:rPr lang="en-US" smtClean="0"/>
              <a:t>Containment-line in the sand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PTURE.AVI">
            <a:hlinkClick r:id="" action="ppaction://media"/>
          </p:cNvPr>
          <p:cNvPicPr>
            <a:picLocks noRot="1" noChangeAspect="1"/>
          </p:cNvPicPr>
          <p:nvPr>
            <a:videoFile r:link="rId1"/>
          </p:nvPr>
        </p:nvPicPr>
        <p:blipFill>
          <a:blip r:embed="rId4" cstate="print"/>
          <a:srcRect/>
          <a:stretch>
            <a:fillRect/>
          </a:stretch>
        </p:blipFill>
        <p:spPr bwMode="auto">
          <a:xfrm>
            <a:off x="152400" y="0"/>
            <a:ext cx="89916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2626" name="Rectangle 2"/>
          <p:cNvSpPr>
            <a:spLocks noGrp="1" noChangeArrowheads="1"/>
          </p:cNvSpPr>
          <p:nvPr>
            <p:ph type="title" idx="4294967295"/>
          </p:nvPr>
        </p:nvSpPr>
        <p:spPr>
          <a:xfrm>
            <a:off x="457200" y="457200"/>
            <a:ext cx="8686800" cy="838200"/>
          </a:xfrm>
        </p:spPr>
        <p:txBody>
          <a:bodyPr anchorCtr="1">
            <a:normAutofit fontScale="90000"/>
          </a:bodyPr>
          <a:lstStyle/>
          <a:p>
            <a:pPr eaLnBrk="1" fontAlgn="auto" hangingPunct="1">
              <a:spcAft>
                <a:spcPts val="0"/>
              </a:spcAft>
              <a:defRPr/>
            </a:pPr>
            <a:r>
              <a:rPr lang="en-US" altLang="en-US" sz="4000"/>
              <a:t>Two Vehicle Rescue</a:t>
            </a:r>
            <a:br>
              <a:rPr lang="en-US" altLang="en-US" sz="4000"/>
            </a:br>
            <a:r>
              <a:rPr lang="en-US" altLang="en-US" sz="4000"/>
              <a:t>(For officers or civilians)</a:t>
            </a:r>
          </a:p>
        </p:txBody>
      </p:sp>
      <p:sp>
        <p:nvSpPr>
          <p:cNvPr id="43011" name="Rectangle 3"/>
          <p:cNvSpPr>
            <a:spLocks noGrp="1" noChangeArrowheads="1"/>
          </p:cNvSpPr>
          <p:nvPr>
            <p:ph type="body" idx="4294967295"/>
          </p:nvPr>
        </p:nvSpPr>
        <p:spPr>
          <a:xfrm>
            <a:off x="457200" y="1554163"/>
            <a:ext cx="8686800" cy="4525962"/>
          </a:xfrm>
        </p:spPr>
        <p:txBody>
          <a:bodyPr/>
          <a:lstStyle/>
          <a:p>
            <a:pPr algn="ctr" eaLnBrk="1" hangingPunct="1">
              <a:buFont typeface="Wingdings" pitchFamily="2" charset="2"/>
              <a:buNone/>
            </a:pPr>
            <a:r>
              <a:rPr lang="en-US" altLang="en-US" sz="2000" b="1" dirty="0" smtClean="0"/>
              <a:t>Four officers in each vehicle.</a:t>
            </a:r>
          </a:p>
          <a:p>
            <a:pPr eaLnBrk="1" hangingPunct="1">
              <a:buFont typeface="Wingdings" pitchFamily="2" charset="2"/>
              <a:buNone/>
            </a:pPr>
            <a:r>
              <a:rPr lang="en-US" altLang="en-US" sz="1800" b="1" u="sng" dirty="0" smtClean="0"/>
              <a:t>VEHICLE #1</a:t>
            </a:r>
            <a:endParaRPr lang="en-US" altLang="en-US" sz="1800" b="1" dirty="0" smtClean="0"/>
          </a:p>
          <a:p>
            <a:pPr eaLnBrk="1" hangingPunct="1">
              <a:buFont typeface="Wingdings" pitchFamily="2" charset="2"/>
              <a:buNone/>
            </a:pPr>
            <a:r>
              <a:rPr lang="en-US" altLang="en-US" sz="1800" b="1" dirty="0" smtClean="0"/>
              <a:t>Driver:		Perimeter, cover assigned field of fire</a:t>
            </a:r>
          </a:p>
          <a:p>
            <a:pPr eaLnBrk="1" hangingPunct="1">
              <a:buFont typeface="Wingdings" pitchFamily="2" charset="2"/>
              <a:buNone/>
            </a:pPr>
            <a:r>
              <a:rPr lang="en-US" altLang="en-US" sz="1800" b="1" dirty="0" smtClean="0"/>
              <a:t>Right Front:	Squad Leader </a:t>
            </a:r>
            <a:r>
              <a:rPr lang="en-US" altLang="en-US" sz="1600" b="1" dirty="0" smtClean="0"/>
              <a:t>(Command Rescue, deploy smoke)</a:t>
            </a:r>
          </a:p>
          <a:p>
            <a:pPr eaLnBrk="1" hangingPunct="1">
              <a:buFont typeface="Wingdings" pitchFamily="2" charset="2"/>
              <a:buNone/>
            </a:pPr>
            <a:r>
              <a:rPr lang="en-US" altLang="en-US" sz="1800" b="1" dirty="0" smtClean="0"/>
              <a:t>Left Rear:	Perimeter, cover assigned field of fire</a:t>
            </a:r>
          </a:p>
          <a:p>
            <a:pPr eaLnBrk="1" hangingPunct="1">
              <a:buFont typeface="Wingdings" pitchFamily="2" charset="2"/>
              <a:buNone/>
            </a:pPr>
            <a:r>
              <a:rPr lang="en-US" altLang="en-US" sz="1800" b="1" dirty="0" smtClean="0"/>
              <a:t>Right Rear:	Perform Rescue</a:t>
            </a:r>
          </a:p>
          <a:p>
            <a:pPr eaLnBrk="1" hangingPunct="1">
              <a:buFont typeface="Wingdings" pitchFamily="2" charset="2"/>
              <a:buNone/>
            </a:pPr>
            <a:endParaRPr lang="en-US" altLang="en-US" sz="1800" b="1" dirty="0" smtClean="0"/>
          </a:p>
          <a:p>
            <a:pPr eaLnBrk="1" hangingPunct="1">
              <a:buFont typeface="Wingdings" pitchFamily="2" charset="2"/>
              <a:buNone/>
            </a:pPr>
            <a:r>
              <a:rPr lang="en-US" altLang="en-US" sz="1800" b="1" u="sng" dirty="0" smtClean="0"/>
              <a:t>VEHICLE #2</a:t>
            </a:r>
            <a:endParaRPr lang="en-US" altLang="en-US" sz="1800" b="1" dirty="0" smtClean="0"/>
          </a:p>
          <a:p>
            <a:pPr eaLnBrk="1" hangingPunct="1">
              <a:buFont typeface="Wingdings" pitchFamily="2" charset="2"/>
              <a:buNone/>
            </a:pPr>
            <a:r>
              <a:rPr lang="en-US" altLang="en-US" sz="1800" b="1" dirty="0" smtClean="0"/>
              <a:t>Driver:		Perimeter, cover assigned field of fire</a:t>
            </a:r>
          </a:p>
          <a:p>
            <a:pPr eaLnBrk="1" hangingPunct="1">
              <a:buFont typeface="Wingdings" pitchFamily="2" charset="2"/>
              <a:buNone/>
            </a:pPr>
            <a:r>
              <a:rPr lang="en-US" altLang="en-US" sz="1800" b="1" dirty="0" smtClean="0"/>
              <a:t>Right Front:	 Perimeter, cover assigned field of fire</a:t>
            </a:r>
          </a:p>
          <a:p>
            <a:pPr eaLnBrk="1" hangingPunct="1">
              <a:buFont typeface="Wingdings" pitchFamily="2" charset="2"/>
              <a:buNone/>
            </a:pPr>
            <a:r>
              <a:rPr lang="en-US" altLang="en-US" sz="1800" b="1" dirty="0" smtClean="0"/>
              <a:t>Left Rear:	Perform Rescue</a:t>
            </a:r>
          </a:p>
          <a:p>
            <a:pPr eaLnBrk="1" hangingPunct="1">
              <a:buFont typeface="Wingdings" pitchFamily="2" charset="2"/>
              <a:buNone/>
            </a:pPr>
            <a:r>
              <a:rPr lang="en-US" altLang="en-US" sz="1800" b="1" dirty="0" smtClean="0"/>
              <a:t>Right Rear:	 Perimeter, cover assigned field of fire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sz="4000"/>
              <a:t>Two Vehicle Rescue</a:t>
            </a:r>
            <a:br>
              <a:rPr lang="en-US" altLang="en-US" sz="4000"/>
            </a:br>
            <a:r>
              <a:rPr lang="en-US" altLang="en-US" sz="4000"/>
              <a:t>(For officers or civilians)</a:t>
            </a:r>
          </a:p>
        </p:txBody>
      </p:sp>
      <p:sp>
        <p:nvSpPr>
          <p:cNvPr id="45059" name="Rectangle 3"/>
          <p:cNvSpPr>
            <a:spLocks noGrp="1" noChangeArrowheads="1"/>
          </p:cNvSpPr>
          <p:nvPr>
            <p:ph idx="1"/>
          </p:nvPr>
        </p:nvSpPr>
        <p:spPr/>
        <p:txBody>
          <a:bodyPr/>
          <a:lstStyle/>
          <a:p>
            <a:pPr algn="ctr" eaLnBrk="1" hangingPunct="1">
              <a:spcBef>
                <a:spcPct val="0"/>
              </a:spcBef>
              <a:buClrTx/>
              <a:buSzTx/>
              <a:buFontTx/>
              <a:buNone/>
            </a:pPr>
            <a:r>
              <a:rPr lang="en-US" altLang="en-US" b="1" smtClean="0"/>
              <a:t>C</a:t>
            </a:r>
          </a:p>
          <a:p>
            <a:pPr eaLnBrk="1" hangingPunct="1">
              <a:buFont typeface="Wingdings" pitchFamily="2" charset="2"/>
              <a:buNone/>
            </a:pPr>
            <a:endParaRPr lang="en-US" altLang="en-US" smtClean="0"/>
          </a:p>
        </p:txBody>
      </p:sp>
      <p:sp>
        <p:nvSpPr>
          <p:cNvPr id="45060" name="Rectangle 4"/>
          <p:cNvSpPr>
            <a:spLocks noChangeArrowheads="1"/>
          </p:cNvSpPr>
          <p:nvPr/>
        </p:nvSpPr>
        <p:spPr bwMode="auto">
          <a:xfrm>
            <a:off x="3048000" y="1676400"/>
            <a:ext cx="2743200" cy="914400"/>
          </a:xfrm>
          <a:prstGeom prst="rect">
            <a:avLst/>
          </a:prstGeom>
          <a:solidFill>
            <a:srgbClr val="C00000"/>
          </a:solidFill>
          <a:ln w="9525">
            <a:solidFill>
              <a:schemeClr val="tx1"/>
            </a:solidFill>
            <a:miter lim="800000"/>
            <a:headEnd/>
            <a:tailEnd/>
          </a:ln>
        </p:spPr>
        <p:txBody>
          <a:bodyPr wrap="none" anchor="ctr"/>
          <a:lstStyle/>
          <a:p>
            <a:pPr algn="ctr"/>
            <a:r>
              <a:rPr lang="en-US" altLang="en-US" b="1">
                <a:solidFill>
                  <a:schemeClr val="bg2"/>
                </a:solidFill>
                <a:latin typeface="Times New Roman" pitchFamily="18" charset="0"/>
                <a:cs typeface="Arial" charset="0"/>
              </a:rPr>
              <a:t>THREAT</a:t>
            </a:r>
          </a:p>
        </p:txBody>
      </p:sp>
      <p:sp>
        <p:nvSpPr>
          <p:cNvPr id="45061" name="Oval 5"/>
          <p:cNvSpPr>
            <a:spLocks noChangeArrowheads="1"/>
          </p:cNvSpPr>
          <p:nvPr/>
        </p:nvSpPr>
        <p:spPr bwMode="auto">
          <a:xfrm>
            <a:off x="3810000" y="4876800"/>
            <a:ext cx="533400" cy="457200"/>
          </a:xfrm>
          <a:prstGeom prst="ellipse">
            <a:avLst/>
          </a:prstGeom>
          <a:solidFill>
            <a:srgbClr val="FF6600"/>
          </a:solidFill>
          <a:ln w="9525">
            <a:solidFill>
              <a:schemeClr val="tx1"/>
            </a:solidFill>
            <a:round/>
            <a:headEnd/>
            <a:tailEnd/>
          </a:ln>
        </p:spPr>
        <p:txBody>
          <a:bodyPr wrap="none" anchor="ctr"/>
          <a:lstStyle/>
          <a:p>
            <a:pPr algn="ctr"/>
            <a:r>
              <a:rPr lang="en-US" altLang="en-US" b="1">
                <a:solidFill>
                  <a:schemeClr val="bg2"/>
                </a:solidFill>
                <a:latin typeface="Times New Roman" pitchFamily="18" charset="0"/>
                <a:cs typeface="Arial" charset="0"/>
              </a:rPr>
              <a:t>V</a:t>
            </a:r>
          </a:p>
        </p:txBody>
      </p:sp>
      <p:sp>
        <p:nvSpPr>
          <p:cNvPr id="45062" name="Rectangle 6"/>
          <p:cNvSpPr>
            <a:spLocks noChangeArrowheads="1"/>
          </p:cNvSpPr>
          <p:nvPr/>
        </p:nvSpPr>
        <p:spPr bwMode="auto">
          <a:xfrm rot="2585391">
            <a:off x="2862263" y="3262313"/>
            <a:ext cx="685800" cy="1778000"/>
          </a:xfrm>
          <a:prstGeom prst="rect">
            <a:avLst/>
          </a:prstGeom>
          <a:solidFill>
            <a:srgbClr val="663300"/>
          </a:solidFill>
          <a:ln w="9525">
            <a:solidFill>
              <a:schemeClr val="tx1"/>
            </a:solidFill>
            <a:miter lim="800000"/>
            <a:headEnd/>
            <a:tailEnd/>
          </a:ln>
        </p:spPr>
        <p:txBody>
          <a:bodyPr wrap="none" anchor="ctr"/>
          <a:lstStyle/>
          <a:p>
            <a:pPr algn="ctr"/>
            <a:r>
              <a:rPr lang="en-US" altLang="en-US" sz="3200" b="1">
                <a:solidFill>
                  <a:schemeClr val="bg2"/>
                </a:solidFill>
                <a:latin typeface="Garamond" pitchFamily="18" charset="0"/>
                <a:cs typeface="Arial" charset="0"/>
              </a:rPr>
              <a:t>V1</a:t>
            </a:r>
          </a:p>
        </p:txBody>
      </p:sp>
      <p:sp>
        <p:nvSpPr>
          <p:cNvPr id="45063" name="Rectangle 7"/>
          <p:cNvSpPr>
            <a:spLocks noChangeArrowheads="1"/>
          </p:cNvSpPr>
          <p:nvPr/>
        </p:nvSpPr>
        <p:spPr bwMode="auto">
          <a:xfrm rot="-2156663">
            <a:off x="4692650" y="3311525"/>
            <a:ext cx="677863" cy="1700213"/>
          </a:xfrm>
          <a:prstGeom prst="rect">
            <a:avLst/>
          </a:prstGeom>
          <a:solidFill>
            <a:srgbClr val="663300"/>
          </a:solidFill>
          <a:ln w="9525">
            <a:solidFill>
              <a:schemeClr val="tx1"/>
            </a:solidFill>
            <a:miter lim="800000"/>
            <a:headEnd/>
            <a:tailEnd/>
          </a:ln>
        </p:spPr>
        <p:txBody>
          <a:bodyPr wrap="none" anchor="ctr"/>
          <a:lstStyle/>
          <a:p>
            <a:pPr algn="ctr"/>
            <a:r>
              <a:rPr lang="en-US" altLang="en-US" sz="3200" b="1">
                <a:solidFill>
                  <a:schemeClr val="bg2"/>
                </a:solidFill>
                <a:latin typeface="Garamond" pitchFamily="18" charset="0"/>
                <a:cs typeface="Arial" charset="0"/>
              </a:rPr>
              <a:t>V2</a:t>
            </a:r>
          </a:p>
        </p:txBody>
      </p:sp>
      <p:sp>
        <p:nvSpPr>
          <p:cNvPr id="45064" name="Oval 8"/>
          <p:cNvSpPr>
            <a:spLocks noChangeArrowheads="1"/>
          </p:cNvSpPr>
          <p:nvPr/>
        </p:nvSpPr>
        <p:spPr bwMode="auto">
          <a:xfrm>
            <a:off x="1905000" y="4876800"/>
            <a:ext cx="457200" cy="381000"/>
          </a:xfrm>
          <a:prstGeom prst="ellipse">
            <a:avLst/>
          </a:prstGeom>
          <a:solidFill>
            <a:schemeClr val="tx1"/>
          </a:solidFill>
          <a:ln w="9525">
            <a:solidFill>
              <a:schemeClr val="tx1"/>
            </a:solidFill>
            <a:round/>
            <a:headEnd/>
            <a:tailEnd/>
          </a:ln>
        </p:spPr>
        <p:txBody>
          <a:bodyPr wrap="none" anchor="ctr"/>
          <a:lstStyle/>
          <a:p>
            <a:pPr algn="ctr"/>
            <a:r>
              <a:rPr lang="en-US" altLang="en-US" b="1">
                <a:solidFill>
                  <a:schemeClr val="bg2"/>
                </a:solidFill>
                <a:latin typeface="Times New Roman" pitchFamily="18" charset="0"/>
                <a:cs typeface="Arial" charset="0"/>
              </a:rPr>
              <a:t>L</a:t>
            </a:r>
          </a:p>
        </p:txBody>
      </p:sp>
      <p:sp>
        <p:nvSpPr>
          <p:cNvPr id="45065" name="Oval 9"/>
          <p:cNvSpPr>
            <a:spLocks noChangeArrowheads="1"/>
          </p:cNvSpPr>
          <p:nvPr/>
        </p:nvSpPr>
        <p:spPr bwMode="auto">
          <a:xfrm>
            <a:off x="3581400" y="4267200"/>
            <a:ext cx="457200" cy="381000"/>
          </a:xfrm>
          <a:prstGeom prst="ellipse">
            <a:avLst/>
          </a:prstGeom>
          <a:solidFill>
            <a:srgbClr val="FF0000"/>
          </a:solidFill>
          <a:ln w="9525">
            <a:solidFill>
              <a:schemeClr val="tx1"/>
            </a:solidFill>
            <a:round/>
            <a:headEnd/>
            <a:tailEnd/>
          </a:ln>
        </p:spPr>
        <p:txBody>
          <a:bodyPr wrap="none" anchor="ctr"/>
          <a:lstStyle/>
          <a:p>
            <a:pPr algn="ctr"/>
            <a:r>
              <a:rPr lang="en-US" altLang="en-US" b="1">
                <a:solidFill>
                  <a:schemeClr val="bg2"/>
                </a:solidFill>
                <a:latin typeface="Times New Roman" pitchFamily="18" charset="0"/>
                <a:cs typeface="Arial" charset="0"/>
              </a:rPr>
              <a:t>SL</a:t>
            </a:r>
          </a:p>
        </p:txBody>
      </p:sp>
      <p:sp>
        <p:nvSpPr>
          <p:cNvPr id="45066" name="Oval 10"/>
          <p:cNvSpPr>
            <a:spLocks noChangeArrowheads="1"/>
          </p:cNvSpPr>
          <p:nvPr/>
        </p:nvSpPr>
        <p:spPr bwMode="auto">
          <a:xfrm>
            <a:off x="2514600" y="3429000"/>
            <a:ext cx="457200" cy="381000"/>
          </a:xfrm>
          <a:prstGeom prst="ellipse">
            <a:avLst/>
          </a:prstGeom>
          <a:solidFill>
            <a:schemeClr val="accent2"/>
          </a:solidFill>
          <a:ln w="9525">
            <a:solidFill>
              <a:schemeClr val="tx1"/>
            </a:solidFill>
            <a:round/>
            <a:headEnd/>
            <a:tailEnd/>
          </a:ln>
        </p:spPr>
        <p:txBody>
          <a:bodyPr wrap="none" anchor="ctr"/>
          <a:lstStyle/>
          <a:p>
            <a:pPr algn="ctr"/>
            <a:r>
              <a:rPr lang="en-US" altLang="en-US" b="1">
                <a:solidFill>
                  <a:schemeClr val="bg2"/>
                </a:solidFill>
                <a:latin typeface="Times New Roman" pitchFamily="18" charset="0"/>
                <a:cs typeface="Arial" charset="0"/>
              </a:rPr>
              <a:t>D</a:t>
            </a:r>
          </a:p>
        </p:txBody>
      </p:sp>
      <p:sp>
        <p:nvSpPr>
          <p:cNvPr id="45067" name="Oval 11"/>
          <p:cNvSpPr>
            <a:spLocks noChangeArrowheads="1"/>
          </p:cNvSpPr>
          <p:nvPr/>
        </p:nvSpPr>
        <p:spPr bwMode="auto">
          <a:xfrm>
            <a:off x="3124200" y="4800600"/>
            <a:ext cx="381000" cy="381000"/>
          </a:xfrm>
          <a:prstGeom prst="ellipse">
            <a:avLst/>
          </a:prstGeom>
          <a:solidFill>
            <a:schemeClr val="hlink"/>
          </a:solidFill>
          <a:ln w="9525">
            <a:solidFill>
              <a:schemeClr val="tx1"/>
            </a:solidFill>
            <a:round/>
            <a:headEnd/>
            <a:tailEnd/>
          </a:ln>
        </p:spPr>
        <p:txBody>
          <a:bodyPr wrap="none" anchor="ctr"/>
          <a:lstStyle/>
          <a:p>
            <a:pPr algn="ctr"/>
            <a:r>
              <a:rPr lang="en-US" altLang="en-US" b="1">
                <a:solidFill>
                  <a:schemeClr val="bg2"/>
                </a:solidFill>
                <a:latin typeface="Times New Roman" pitchFamily="18" charset="0"/>
                <a:cs typeface="Arial" charset="0"/>
              </a:rPr>
              <a:t>C</a:t>
            </a:r>
          </a:p>
        </p:txBody>
      </p:sp>
      <p:sp>
        <p:nvSpPr>
          <p:cNvPr id="45068" name="Oval 12"/>
          <p:cNvSpPr>
            <a:spLocks noChangeArrowheads="1"/>
          </p:cNvSpPr>
          <p:nvPr/>
        </p:nvSpPr>
        <p:spPr bwMode="auto">
          <a:xfrm>
            <a:off x="4114800" y="4038600"/>
            <a:ext cx="457200" cy="381000"/>
          </a:xfrm>
          <a:prstGeom prst="ellipse">
            <a:avLst/>
          </a:prstGeom>
          <a:solidFill>
            <a:schemeClr val="accent2"/>
          </a:solidFill>
          <a:ln w="9525">
            <a:solidFill>
              <a:schemeClr val="tx1"/>
            </a:solidFill>
            <a:round/>
            <a:headEnd/>
            <a:tailEnd/>
          </a:ln>
        </p:spPr>
        <p:txBody>
          <a:bodyPr wrap="none" anchor="ctr"/>
          <a:lstStyle/>
          <a:p>
            <a:pPr algn="ctr"/>
            <a:r>
              <a:rPr lang="en-US" altLang="en-US" b="1">
                <a:solidFill>
                  <a:schemeClr val="bg2"/>
                </a:solidFill>
                <a:latin typeface="Times New Roman" pitchFamily="18" charset="0"/>
                <a:cs typeface="Arial" charset="0"/>
              </a:rPr>
              <a:t>D</a:t>
            </a:r>
          </a:p>
        </p:txBody>
      </p:sp>
      <p:sp>
        <p:nvSpPr>
          <p:cNvPr id="45069" name="Oval 13"/>
          <p:cNvSpPr>
            <a:spLocks noChangeArrowheads="1"/>
          </p:cNvSpPr>
          <p:nvPr/>
        </p:nvSpPr>
        <p:spPr bwMode="auto">
          <a:xfrm>
            <a:off x="4572000" y="4648200"/>
            <a:ext cx="381000" cy="381000"/>
          </a:xfrm>
          <a:prstGeom prst="ellipse">
            <a:avLst/>
          </a:prstGeom>
          <a:solidFill>
            <a:schemeClr val="hlink"/>
          </a:solidFill>
          <a:ln w="9525">
            <a:solidFill>
              <a:schemeClr val="tx1"/>
            </a:solidFill>
            <a:round/>
            <a:headEnd/>
            <a:tailEnd/>
          </a:ln>
        </p:spPr>
        <p:txBody>
          <a:bodyPr wrap="none" anchor="ctr"/>
          <a:lstStyle/>
          <a:p>
            <a:pPr algn="ctr"/>
            <a:r>
              <a:rPr lang="en-US" altLang="en-US" b="1">
                <a:solidFill>
                  <a:schemeClr val="bg2"/>
                </a:solidFill>
                <a:latin typeface="Garamond" pitchFamily="18" charset="0"/>
                <a:cs typeface="Arial" charset="0"/>
              </a:rPr>
              <a:t>C</a:t>
            </a:r>
          </a:p>
        </p:txBody>
      </p:sp>
      <p:sp>
        <p:nvSpPr>
          <p:cNvPr id="45070" name="Oval 14"/>
          <p:cNvSpPr>
            <a:spLocks noChangeArrowheads="1"/>
          </p:cNvSpPr>
          <p:nvPr/>
        </p:nvSpPr>
        <p:spPr bwMode="auto">
          <a:xfrm>
            <a:off x="5562600" y="4953000"/>
            <a:ext cx="457200" cy="381000"/>
          </a:xfrm>
          <a:prstGeom prst="ellipse">
            <a:avLst/>
          </a:prstGeom>
          <a:solidFill>
            <a:schemeClr val="tx1"/>
          </a:solidFill>
          <a:ln w="9525">
            <a:solidFill>
              <a:schemeClr val="tx1"/>
            </a:solidFill>
            <a:round/>
            <a:headEnd/>
            <a:tailEnd/>
          </a:ln>
        </p:spPr>
        <p:txBody>
          <a:bodyPr wrap="none" anchor="ctr"/>
          <a:lstStyle/>
          <a:p>
            <a:pPr algn="ctr"/>
            <a:r>
              <a:rPr lang="en-US" altLang="en-US" b="1">
                <a:solidFill>
                  <a:schemeClr val="bg2"/>
                </a:solidFill>
                <a:latin typeface="Times New Roman" pitchFamily="18" charset="0"/>
                <a:cs typeface="Arial" charset="0"/>
              </a:rPr>
              <a:t>L</a:t>
            </a:r>
          </a:p>
        </p:txBody>
      </p:sp>
      <p:sp>
        <p:nvSpPr>
          <p:cNvPr id="45071" name="Oval 15"/>
          <p:cNvSpPr>
            <a:spLocks noChangeArrowheads="1"/>
          </p:cNvSpPr>
          <p:nvPr/>
        </p:nvSpPr>
        <p:spPr bwMode="auto">
          <a:xfrm>
            <a:off x="5181600" y="3352800"/>
            <a:ext cx="457200" cy="381000"/>
          </a:xfrm>
          <a:prstGeom prst="ellipse">
            <a:avLst/>
          </a:prstGeom>
          <a:solidFill>
            <a:schemeClr val="tx1"/>
          </a:solidFill>
          <a:ln w="9525">
            <a:solidFill>
              <a:schemeClr val="tx1"/>
            </a:solidFill>
            <a:round/>
            <a:headEnd/>
            <a:tailEnd/>
          </a:ln>
        </p:spPr>
        <p:txBody>
          <a:bodyPr wrap="none" anchor="ctr"/>
          <a:lstStyle/>
          <a:p>
            <a:pPr algn="ctr"/>
            <a:r>
              <a:rPr lang="en-US" altLang="en-US" b="1">
                <a:solidFill>
                  <a:schemeClr val="bg2"/>
                </a:solidFill>
                <a:latin typeface="Times New Roman" pitchFamily="18" charset="0"/>
                <a:cs typeface="Arial" charset="0"/>
              </a:rPr>
              <a:t>L</a:t>
            </a:r>
          </a:p>
        </p:txBody>
      </p:sp>
      <p:sp>
        <p:nvSpPr>
          <p:cNvPr id="45072" name="Line 16"/>
          <p:cNvSpPr>
            <a:spLocks noChangeShapeType="1"/>
          </p:cNvSpPr>
          <p:nvPr/>
        </p:nvSpPr>
        <p:spPr bwMode="auto">
          <a:xfrm flipH="1" flipV="1">
            <a:off x="3429000" y="2590800"/>
            <a:ext cx="762000" cy="1524000"/>
          </a:xfrm>
          <a:prstGeom prst="line">
            <a:avLst/>
          </a:prstGeom>
          <a:noFill/>
          <a:ln w="76200">
            <a:solidFill>
              <a:srgbClr val="FF0000"/>
            </a:solidFill>
            <a:round/>
            <a:headEnd/>
            <a:tailEnd/>
          </a:ln>
        </p:spPr>
        <p:txBody>
          <a:bodyPr/>
          <a:lstStyle/>
          <a:p>
            <a:endParaRPr lang="en-US"/>
          </a:p>
        </p:txBody>
      </p:sp>
      <p:sp>
        <p:nvSpPr>
          <p:cNvPr id="45073" name="Line 17"/>
          <p:cNvSpPr>
            <a:spLocks noChangeShapeType="1"/>
          </p:cNvSpPr>
          <p:nvPr/>
        </p:nvSpPr>
        <p:spPr bwMode="auto">
          <a:xfrm flipV="1">
            <a:off x="4419600" y="2590800"/>
            <a:ext cx="533400" cy="1447800"/>
          </a:xfrm>
          <a:prstGeom prst="line">
            <a:avLst/>
          </a:prstGeom>
          <a:noFill/>
          <a:ln w="76200">
            <a:solidFill>
              <a:srgbClr val="FF0000"/>
            </a:solidFill>
            <a:round/>
            <a:headEnd/>
            <a:tailEnd/>
          </a:ln>
        </p:spPr>
        <p:txBody>
          <a:bodyPr/>
          <a:lstStyle/>
          <a:p>
            <a:endParaRPr lang="en-US"/>
          </a:p>
        </p:txBody>
      </p:sp>
      <p:sp>
        <p:nvSpPr>
          <p:cNvPr id="45074" name="Line 18"/>
          <p:cNvSpPr>
            <a:spLocks noChangeShapeType="1"/>
          </p:cNvSpPr>
          <p:nvPr/>
        </p:nvSpPr>
        <p:spPr bwMode="auto">
          <a:xfrm flipV="1">
            <a:off x="2971800" y="2667000"/>
            <a:ext cx="457200" cy="838200"/>
          </a:xfrm>
          <a:prstGeom prst="line">
            <a:avLst/>
          </a:prstGeom>
          <a:noFill/>
          <a:ln w="76200">
            <a:solidFill>
              <a:schemeClr val="accent2"/>
            </a:solidFill>
            <a:round/>
            <a:headEnd/>
            <a:tailEnd/>
          </a:ln>
        </p:spPr>
        <p:txBody>
          <a:bodyPr/>
          <a:lstStyle/>
          <a:p>
            <a:endParaRPr lang="en-US"/>
          </a:p>
        </p:txBody>
      </p:sp>
      <p:sp>
        <p:nvSpPr>
          <p:cNvPr id="45075" name="Line 19"/>
          <p:cNvSpPr>
            <a:spLocks noChangeShapeType="1"/>
          </p:cNvSpPr>
          <p:nvPr/>
        </p:nvSpPr>
        <p:spPr bwMode="auto">
          <a:xfrm flipH="1">
            <a:off x="0" y="3810000"/>
            <a:ext cx="2514600" cy="533400"/>
          </a:xfrm>
          <a:prstGeom prst="line">
            <a:avLst/>
          </a:prstGeom>
          <a:noFill/>
          <a:ln w="76200">
            <a:solidFill>
              <a:schemeClr val="accent2"/>
            </a:solidFill>
            <a:round/>
            <a:headEnd/>
            <a:tailEnd/>
          </a:ln>
        </p:spPr>
        <p:txBody>
          <a:bodyPr/>
          <a:lstStyle/>
          <a:p>
            <a:endParaRPr lang="en-US"/>
          </a:p>
        </p:txBody>
      </p:sp>
      <p:sp>
        <p:nvSpPr>
          <p:cNvPr id="45076" name="Line 20"/>
          <p:cNvSpPr>
            <a:spLocks noChangeShapeType="1"/>
          </p:cNvSpPr>
          <p:nvPr/>
        </p:nvSpPr>
        <p:spPr bwMode="auto">
          <a:xfrm flipH="1" flipV="1">
            <a:off x="4953000" y="2667000"/>
            <a:ext cx="381000" cy="762000"/>
          </a:xfrm>
          <a:prstGeom prst="line">
            <a:avLst/>
          </a:prstGeom>
          <a:noFill/>
          <a:ln w="76200">
            <a:solidFill>
              <a:schemeClr val="accent2"/>
            </a:solidFill>
            <a:round/>
            <a:headEnd/>
            <a:tailEnd/>
          </a:ln>
        </p:spPr>
        <p:txBody>
          <a:bodyPr/>
          <a:lstStyle/>
          <a:p>
            <a:endParaRPr lang="en-US"/>
          </a:p>
        </p:txBody>
      </p:sp>
      <p:sp>
        <p:nvSpPr>
          <p:cNvPr id="45077" name="Line 21"/>
          <p:cNvSpPr>
            <a:spLocks noChangeShapeType="1"/>
          </p:cNvSpPr>
          <p:nvPr/>
        </p:nvSpPr>
        <p:spPr bwMode="auto">
          <a:xfrm>
            <a:off x="5562600" y="3657600"/>
            <a:ext cx="3581400" cy="1371600"/>
          </a:xfrm>
          <a:prstGeom prst="line">
            <a:avLst/>
          </a:prstGeom>
          <a:noFill/>
          <a:ln w="76200">
            <a:solidFill>
              <a:schemeClr val="accent2"/>
            </a:solidFill>
            <a:round/>
            <a:headEnd/>
            <a:tailEnd/>
          </a:ln>
        </p:spPr>
        <p:txBody>
          <a:bodyPr/>
          <a:lstStyle/>
          <a:p>
            <a:endParaRPr lang="en-US"/>
          </a:p>
        </p:txBody>
      </p:sp>
      <p:sp>
        <p:nvSpPr>
          <p:cNvPr id="45078" name="Line 22"/>
          <p:cNvSpPr>
            <a:spLocks noChangeShapeType="1"/>
          </p:cNvSpPr>
          <p:nvPr/>
        </p:nvSpPr>
        <p:spPr bwMode="auto">
          <a:xfrm flipH="1" flipV="1">
            <a:off x="0" y="4343400"/>
            <a:ext cx="2057400" cy="533400"/>
          </a:xfrm>
          <a:prstGeom prst="line">
            <a:avLst/>
          </a:prstGeom>
          <a:noFill/>
          <a:ln w="76200">
            <a:solidFill>
              <a:schemeClr val="bg2"/>
            </a:solidFill>
            <a:round/>
            <a:headEnd/>
            <a:tailEnd/>
          </a:ln>
        </p:spPr>
        <p:txBody>
          <a:bodyPr/>
          <a:lstStyle/>
          <a:p>
            <a:endParaRPr lang="en-US"/>
          </a:p>
        </p:txBody>
      </p:sp>
      <p:sp>
        <p:nvSpPr>
          <p:cNvPr id="45079" name="Line 23"/>
          <p:cNvSpPr>
            <a:spLocks noChangeShapeType="1"/>
          </p:cNvSpPr>
          <p:nvPr/>
        </p:nvSpPr>
        <p:spPr bwMode="auto">
          <a:xfrm flipV="1">
            <a:off x="6019800" y="5029200"/>
            <a:ext cx="3124200" cy="76200"/>
          </a:xfrm>
          <a:prstGeom prst="line">
            <a:avLst/>
          </a:prstGeom>
          <a:noFill/>
          <a:ln w="76200">
            <a:solidFill>
              <a:srgbClr val="FF6600"/>
            </a:solidFill>
            <a:round/>
            <a:headEnd/>
            <a:tailEnd/>
          </a:ln>
        </p:spPr>
        <p:txBody>
          <a:bodyPr/>
          <a:lstStyle/>
          <a:p>
            <a:endParaRPr lang="en-US"/>
          </a:p>
        </p:txBody>
      </p:sp>
      <p:sp>
        <p:nvSpPr>
          <p:cNvPr id="45080" name="Line 24"/>
          <p:cNvSpPr>
            <a:spLocks noChangeShapeType="1"/>
          </p:cNvSpPr>
          <p:nvPr/>
        </p:nvSpPr>
        <p:spPr bwMode="auto">
          <a:xfrm flipH="1">
            <a:off x="3200400" y="5257800"/>
            <a:ext cx="2438400" cy="1600200"/>
          </a:xfrm>
          <a:prstGeom prst="line">
            <a:avLst/>
          </a:prstGeom>
          <a:noFill/>
          <a:ln w="76200">
            <a:solidFill>
              <a:srgbClr val="FF6600"/>
            </a:solidFill>
            <a:round/>
            <a:headEnd/>
            <a:tailEnd/>
          </a:ln>
        </p:spPr>
        <p:txBody>
          <a:bodyPr/>
          <a:lstStyle/>
          <a:p>
            <a:endParaRPr lang="en-US"/>
          </a:p>
        </p:txBody>
      </p:sp>
      <p:sp>
        <p:nvSpPr>
          <p:cNvPr id="45081" name="Line 25"/>
          <p:cNvSpPr>
            <a:spLocks noChangeShapeType="1"/>
          </p:cNvSpPr>
          <p:nvPr/>
        </p:nvSpPr>
        <p:spPr bwMode="auto">
          <a:xfrm>
            <a:off x="2286000" y="5181600"/>
            <a:ext cx="914400" cy="1676400"/>
          </a:xfrm>
          <a:prstGeom prst="line">
            <a:avLst/>
          </a:prstGeom>
          <a:noFill/>
          <a:ln w="76200">
            <a:solidFill>
              <a:schemeClr val="bg2"/>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fontAlgn="auto" hangingPunct="1">
              <a:spcAft>
                <a:spcPts val="0"/>
              </a:spcAft>
              <a:defRPr/>
            </a:pPr>
            <a:r>
              <a:rPr lang="en-US" altLang="en-US" dirty="0" smtClean="0"/>
              <a:t>Two Vehicle Rescue</a:t>
            </a:r>
            <a:endParaRPr lang="en-US" altLang="en-US" dirty="0"/>
          </a:p>
        </p:txBody>
      </p:sp>
      <p:pic>
        <p:nvPicPr>
          <p:cNvPr id="3" name="vehrescue (2).wmv">
            <a:hlinkClick r:id="" action="ppaction://media"/>
          </p:cNvPr>
          <p:cNvPicPr>
            <a:picLocks noGrp="1" noRot="1" noChangeAspect="1"/>
          </p:cNvPicPr>
          <p:nvPr>
            <p:ph idx="1"/>
            <a:videoFile r:link="rId1"/>
          </p:nvPr>
        </p:nvPicPr>
        <p:blipFill>
          <a:blip r:embed="rId4" cstate="print"/>
          <a:srcRect/>
          <a:stretch>
            <a:fillRect/>
          </a:stretch>
        </p:blipFill>
        <p:spPr>
          <a:xfrm>
            <a:off x="457200" y="1295400"/>
            <a:ext cx="8305800" cy="55626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sz="4000" dirty="0"/>
              <a:t>ONE VEHICLE OFFICER/CITIZEN RESCUE</a:t>
            </a:r>
          </a:p>
        </p:txBody>
      </p:sp>
      <p:sp>
        <p:nvSpPr>
          <p:cNvPr id="47107" name="Rectangle 3"/>
          <p:cNvSpPr>
            <a:spLocks noGrp="1" noChangeArrowheads="1"/>
          </p:cNvSpPr>
          <p:nvPr>
            <p:ph idx="1"/>
          </p:nvPr>
        </p:nvSpPr>
        <p:spPr/>
        <p:txBody>
          <a:bodyPr>
            <a:normAutofit/>
          </a:bodyPr>
          <a:lstStyle/>
          <a:p>
            <a:pPr algn="ctr" eaLnBrk="1" hangingPunct="1">
              <a:lnSpc>
                <a:spcPct val="80000"/>
              </a:lnSpc>
              <a:buFont typeface="Wingdings" pitchFamily="2" charset="2"/>
              <a:buNone/>
            </a:pPr>
            <a:endParaRPr lang="en-US" altLang="en-US" b="1" dirty="0" smtClean="0"/>
          </a:p>
          <a:p>
            <a:pPr algn="ctr" eaLnBrk="1" hangingPunct="1">
              <a:lnSpc>
                <a:spcPct val="80000"/>
              </a:lnSpc>
              <a:buFont typeface="Wingdings" pitchFamily="2" charset="2"/>
              <a:buNone/>
            </a:pPr>
            <a:r>
              <a:rPr lang="en-US" altLang="en-US" sz="2400" b="1" dirty="0" smtClean="0"/>
              <a:t>Position vehicle between victim and threat</a:t>
            </a:r>
          </a:p>
          <a:p>
            <a:pPr algn="ctr" eaLnBrk="1" hangingPunct="1">
              <a:lnSpc>
                <a:spcPct val="80000"/>
              </a:lnSpc>
              <a:buFont typeface="Wingdings" pitchFamily="2" charset="2"/>
              <a:buNone/>
            </a:pPr>
            <a:endParaRPr lang="en-US" altLang="en-US" sz="2400" b="1" dirty="0" smtClean="0">
              <a:solidFill>
                <a:srgbClr val="FF0000"/>
              </a:solidFill>
            </a:endParaRPr>
          </a:p>
          <a:p>
            <a:pPr algn="ctr" eaLnBrk="1" hangingPunct="1">
              <a:lnSpc>
                <a:spcPct val="80000"/>
              </a:lnSpc>
              <a:buFont typeface="Wingdings" pitchFamily="2" charset="2"/>
              <a:buNone/>
            </a:pPr>
            <a:r>
              <a:rPr lang="en-US" altLang="en-US" sz="2400" b="1" dirty="0" smtClean="0"/>
              <a:t>Driver - Is the Team Leader and also a carry 		    officer.</a:t>
            </a:r>
          </a:p>
          <a:p>
            <a:pPr algn="ctr" eaLnBrk="1" hangingPunct="1">
              <a:lnSpc>
                <a:spcPct val="80000"/>
              </a:lnSpc>
              <a:buFont typeface="Wingdings" pitchFamily="2" charset="2"/>
              <a:buNone/>
            </a:pPr>
            <a:endParaRPr lang="en-US" altLang="en-US" sz="2400" b="1" dirty="0" smtClean="0">
              <a:solidFill>
                <a:srgbClr val="00FF00"/>
              </a:solidFill>
            </a:endParaRPr>
          </a:p>
          <a:p>
            <a:pPr algn="ctr" eaLnBrk="1" hangingPunct="1">
              <a:lnSpc>
                <a:spcPct val="80000"/>
              </a:lnSpc>
              <a:buFont typeface="Wingdings" pitchFamily="2" charset="2"/>
              <a:buNone/>
            </a:pPr>
            <a:r>
              <a:rPr lang="en-US" altLang="en-US" sz="2400" b="1" dirty="0" smtClean="0"/>
              <a:t>Right Front and Right Rear – Provide lethal Coverage toward the threat.</a:t>
            </a:r>
          </a:p>
          <a:p>
            <a:pPr algn="ctr" eaLnBrk="1" hangingPunct="1">
              <a:lnSpc>
                <a:spcPct val="80000"/>
              </a:lnSpc>
              <a:buFont typeface="Wingdings" pitchFamily="2" charset="2"/>
              <a:buNone/>
            </a:pPr>
            <a:endParaRPr lang="en-US" altLang="en-US" sz="2400" b="1" dirty="0" smtClean="0"/>
          </a:p>
          <a:p>
            <a:pPr algn="ctr" eaLnBrk="1" hangingPunct="1">
              <a:lnSpc>
                <a:spcPct val="80000"/>
              </a:lnSpc>
              <a:buFont typeface="Wingdings" pitchFamily="2" charset="2"/>
              <a:buNone/>
            </a:pPr>
            <a:r>
              <a:rPr lang="en-US" altLang="en-US" sz="2400" b="1" dirty="0" smtClean="0"/>
              <a:t>Left Rear – Carry Victim and place in rear of patrol vehicle.</a:t>
            </a:r>
          </a:p>
          <a:p>
            <a:pPr algn="ctr" eaLnBrk="1" hangingPunct="1">
              <a:lnSpc>
                <a:spcPct val="80000"/>
              </a:lnSpc>
              <a:buFont typeface="Wingdings" pitchFamily="2" charset="2"/>
              <a:buNone/>
            </a:pPr>
            <a:endParaRPr lang="en-US" altLang="en-US" b="1" dirty="0" smtClean="0">
              <a:solidFill>
                <a:schemeClr val="accent2"/>
              </a:solidFill>
            </a:endParaRPr>
          </a:p>
          <a:p>
            <a:pPr algn="ctr" eaLnBrk="1" hangingPunct="1">
              <a:lnSpc>
                <a:spcPct val="80000"/>
              </a:lnSpc>
              <a:buFont typeface="Wingdings" pitchFamily="2" charset="2"/>
              <a:buNone/>
            </a:pPr>
            <a:endParaRPr lang="en-US" altLang="en-US" b="1" dirty="0" smtClean="0">
              <a:solidFill>
                <a:srgbClr val="FF0000"/>
              </a:solidFill>
            </a:endParaRPr>
          </a:p>
          <a:p>
            <a:pPr eaLnBrk="1" hangingPunct="1">
              <a:lnSpc>
                <a:spcPct val="80000"/>
              </a:lnSpc>
              <a:buFont typeface="Wingdings" pitchFamily="2" charset="2"/>
              <a:buNone/>
            </a:pPr>
            <a:endParaRPr lang="en-US" altLang="en-US" b="1" dirty="0" smtClean="0">
              <a:solidFill>
                <a:srgbClr val="FF0000"/>
              </a:solidFill>
            </a:endParaRPr>
          </a:p>
          <a:p>
            <a:pPr eaLnBrk="1" hangingPunct="1">
              <a:lnSpc>
                <a:spcPct val="80000"/>
              </a:lnSpc>
              <a:buFont typeface="Wingdings" pitchFamily="2" charset="2"/>
              <a:buNone/>
            </a:pPr>
            <a:endParaRPr lang="en-US" altLang="en-US" b="1" dirty="0" smtClean="0">
              <a:solidFill>
                <a:srgbClr val="FF0000"/>
              </a:solidFill>
            </a:endParaRPr>
          </a:p>
          <a:p>
            <a:pPr eaLnBrk="1" hangingPunct="1">
              <a:lnSpc>
                <a:spcPct val="80000"/>
              </a:lnSpc>
              <a:buFont typeface="Wingdings" pitchFamily="2" charset="2"/>
              <a:buNone/>
            </a:pPr>
            <a:endParaRPr lang="en-US" altLang="en-US" b="1" dirty="0" smtClean="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lice Shoot and Kill a Man on Live TV Video.wmv">
            <a:hlinkClick r:id="" action="ppaction://media"/>
          </p:cNvPr>
          <p:cNvPicPr>
            <a:picLocks noGrp="1" noRot="1" noChangeAspect="1"/>
          </p:cNvPicPr>
          <p:nvPr>
            <p:ph/>
            <a:videoFile r:link="rId1"/>
          </p:nvPr>
        </p:nvPicPr>
        <p:blipFill>
          <a:blip r:embed="rId4" cstate="print"/>
          <a:srcRect/>
          <a:stretch>
            <a:fillRect/>
          </a:stretch>
        </p:blipFill>
        <p:spPr>
          <a:xfrm>
            <a:off x="0" y="0"/>
            <a:ext cx="9144000" cy="6858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sz="4000"/>
              <a:t>ONE VEHICLE OFFICER/CITIZEN RESCUE</a:t>
            </a:r>
          </a:p>
        </p:txBody>
      </p:sp>
      <p:sp>
        <p:nvSpPr>
          <p:cNvPr id="48131" name="Rectangle 3"/>
          <p:cNvSpPr>
            <a:spLocks noGrp="1" noChangeArrowheads="1"/>
          </p:cNvSpPr>
          <p:nvPr>
            <p:ph idx="1"/>
          </p:nvPr>
        </p:nvSpPr>
        <p:spPr/>
        <p:txBody>
          <a:bodyPr/>
          <a:lstStyle/>
          <a:p>
            <a:pPr algn="ctr" eaLnBrk="1" hangingPunct="1">
              <a:buFont typeface="Wingdings" pitchFamily="2" charset="2"/>
              <a:buNone/>
            </a:pPr>
            <a:r>
              <a:rPr lang="en-US" altLang="en-US" smtClean="0"/>
              <a:t>THREAT</a:t>
            </a:r>
          </a:p>
        </p:txBody>
      </p:sp>
      <p:sp>
        <p:nvSpPr>
          <p:cNvPr id="48132" name="Rectangle 4"/>
          <p:cNvSpPr>
            <a:spLocks noChangeArrowheads="1"/>
          </p:cNvSpPr>
          <p:nvPr/>
        </p:nvSpPr>
        <p:spPr bwMode="auto">
          <a:xfrm rot="-3981369">
            <a:off x="4343400" y="2362200"/>
            <a:ext cx="1219200" cy="2895600"/>
          </a:xfrm>
          <a:prstGeom prst="rect">
            <a:avLst/>
          </a:prstGeom>
          <a:solidFill>
            <a:srgbClr val="A50021"/>
          </a:solidFill>
          <a:ln w="9525">
            <a:solidFill>
              <a:schemeClr val="tx1"/>
            </a:solidFill>
            <a:miter lim="800000"/>
            <a:headEnd/>
            <a:tailEnd/>
          </a:ln>
        </p:spPr>
        <p:txBody>
          <a:bodyPr vert="eaVert" wrap="none" anchor="ctr"/>
          <a:lstStyle/>
          <a:p>
            <a:pPr algn="ctr"/>
            <a:r>
              <a:rPr lang="en-US" altLang="en-US" sz="3600">
                <a:solidFill>
                  <a:schemeClr val="bg2"/>
                </a:solidFill>
                <a:latin typeface="Rockwell Extra Bold" pitchFamily="18" charset="0"/>
                <a:cs typeface="Arial" charset="0"/>
              </a:rPr>
              <a:t>V1</a:t>
            </a:r>
          </a:p>
        </p:txBody>
      </p:sp>
      <p:sp>
        <p:nvSpPr>
          <p:cNvPr id="48133" name="Rectangle 5"/>
          <p:cNvSpPr>
            <a:spLocks noChangeArrowheads="1"/>
          </p:cNvSpPr>
          <p:nvPr/>
        </p:nvSpPr>
        <p:spPr bwMode="auto">
          <a:xfrm rot="-1563454">
            <a:off x="4191000" y="2514600"/>
            <a:ext cx="1219200" cy="76200"/>
          </a:xfrm>
          <a:prstGeom prst="rect">
            <a:avLst/>
          </a:prstGeom>
          <a:solidFill>
            <a:srgbClr val="A50021"/>
          </a:solidFill>
          <a:ln w="9525">
            <a:solidFill>
              <a:schemeClr val="tx1"/>
            </a:solidFill>
            <a:miter lim="800000"/>
            <a:headEnd/>
            <a:tailEnd/>
          </a:ln>
        </p:spPr>
        <p:txBody>
          <a:bodyPr wrap="none" anchor="ctr"/>
          <a:lstStyle/>
          <a:p>
            <a:endParaRPr lang="en-US" altLang="en-US"/>
          </a:p>
        </p:txBody>
      </p:sp>
      <p:sp>
        <p:nvSpPr>
          <p:cNvPr id="48134" name="Rectangle 6"/>
          <p:cNvSpPr>
            <a:spLocks noChangeArrowheads="1"/>
          </p:cNvSpPr>
          <p:nvPr/>
        </p:nvSpPr>
        <p:spPr bwMode="auto">
          <a:xfrm>
            <a:off x="3733800" y="3962400"/>
            <a:ext cx="76200" cy="1219200"/>
          </a:xfrm>
          <a:prstGeom prst="rect">
            <a:avLst/>
          </a:prstGeom>
          <a:solidFill>
            <a:srgbClr val="A50021"/>
          </a:solidFill>
          <a:ln w="9525">
            <a:solidFill>
              <a:schemeClr val="tx1"/>
            </a:solidFill>
            <a:miter lim="800000"/>
            <a:headEnd/>
            <a:tailEnd/>
          </a:ln>
        </p:spPr>
        <p:txBody>
          <a:bodyPr wrap="none" anchor="ctr"/>
          <a:lstStyle/>
          <a:p>
            <a:endParaRPr lang="en-US" altLang="en-US"/>
          </a:p>
        </p:txBody>
      </p:sp>
      <p:sp>
        <p:nvSpPr>
          <p:cNvPr id="48135" name="Rectangle 7"/>
          <p:cNvSpPr>
            <a:spLocks noChangeArrowheads="1"/>
          </p:cNvSpPr>
          <p:nvPr/>
        </p:nvSpPr>
        <p:spPr bwMode="auto">
          <a:xfrm rot="-1952667">
            <a:off x="5486400" y="3124200"/>
            <a:ext cx="990600" cy="76200"/>
          </a:xfrm>
          <a:prstGeom prst="rect">
            <a:avLst/>
          </a:prstGeom>
          <a:solidFill>
            <a:srgbClr val="A50021"/>
          </a:solidFill>
          <a:ln w="9525">
            <a:solidFill>
              <a:schemeClr val="tx1"/>
            </a:solidFill>
            <a:miter lim="800000"/>
            <a:headEnd/>
            <a:tailEnd/>
          </a:ln>
        </p:spPr>
        <p:txBody>
          <a:bodyPr wrap="none" anchor="ctr"/>
          <a:lstStyle/>
          <a:p>
            <a:endParaRPr lang="en-US" altLang="en-US"/>
          </a:p>
        </p:txBody>
      </p:sp>
      <p:sp>
        <p:nvSpPr>
          <p:cNvPr id="48136" name="Rectangle 8"/>
          <p:cNvSpPr>
            <a:spLocks noChangeArrowheads="1"/>
          </p:cNvSpPr>
          <p:nvPr/>
        </p:nvSpPr>
        <p:spPr bwMode="auto">
          <a:xfrm>
            <a:off x="5029200" y="4495800"/>
            <a:ext cx="76200" cy="1143000"/>
          </a:xfrm>
          <a:prstGeom prst="rect">
            <a:avLst/>
          </a:prstGeom>
          <a:solidFill>
            <a:srgbClr val="A50021"/>
          </a:solidFill>
          <a:ln w="9525">
            <a:solidFill>
              <a:schemeClr val="tx1"/>
            </a:solidFill>
            <a:miter lim="800000"/>
            <a:headEnd/>
            <a:tailEnd/>
          </a:ln>
        </p:spPr>
        <p:txBody>
          <a:bodyPr wrap="none" anchor="ctr"/>
          <a:lstStyle/>
          <a:p>
            <a:endParaRPr lang="en-US" altLang="en-US"/>
          </a:p>
        </p:txBody>
      </p:sp>
      <p:sp>
        <p:nvSpPr>
          <p:cNvPr id="48137" name="Oval 9"/>
          <p:cNvSpPr>
            <a:spLocks noChangeArrowheads="1"/>
          </p:cNvSpPr>
          <p:nvPr/>
        </p:nvSpPr>
        <p:spPr bwMode="auto">
          <a:xfrm>
            <a:off x="5105400" y="2590800"/>
            <a:ext cx="609600" cy="533400"/>
          </a:xfrm>
          <a:prstGeom prst="ellipse">
            <a:avLst/>
          </a:prstGeom>
          <a:solidFill>
            <a:schemeClr val="accent2"/>
          </a:solidFill>
          <a:ln w="9525">
            <a:solidFill>
              <a:schemeClr val="tx1"/>
            </a:solidFill>
            <a:round/>
            <a:headEnd/>
            <a:tailEnd/>
          </a:ln>
        </p:spPr>
        <p:txBody>
          <a:bodyPr wrap="none" anchor="ctr"/>
          <a:lstStyle/>
          <a:p>
            <a:pPr algn="ctr"/>
            <a:r>
              <a:rPr lang="en-US" altLang="en-US" b="1">
                <a:solidFill>
                  <a:srgbClr val="140400"/>
                </a:solidFill>
                <a:latin typeface="Rockwell" pitchFamily="18" charset="0"/>
                <a:cs typeface="Arial" charset="0"/>
              </a:rPr>
              <a:t>L</a:t>
            </a:r>
          </a:p>
        </p:txBody>
      </p:sp>
      <p:sp>
        <p:nvSpPr>
          <p:cNvPr id="48138" name="Oval 10"/>
          <p:cNvSpPr>
            <a:spLocks noChangeArrowheads="1"/>
          </p:cNvSpPr>
          <p:nvPr/>
        </p:nvSpPr>
        <p:spPr bwMode="auto">
          <a:xfrm>
            <a:off x="6324600" y="3048000"/>
            <a:ext cx="609600" cy="533400"/>
          </a:xfrm>
          <a:prstGeom prst="ellipse">
            <a:avLst/>
          </a:prstGeom>
          <a:solidFill>
            <a:schemeClr val="accent2"/>
          </a:solidFill>
          <a:ln w="9525">
            <a:solidFill>
              <a:schemeClr val="tx1"/>
            </a:solidFill>
            <a:round/>
            <a:headEnd/>
            <a:tailEnd/>
          </a:ln>
        </p:spPr>
        <p:txBody>
          <a:bodyPr wrap="none" anchor="ctr"/>
          <a:lstStyle/>
          <a:p>
            <a:pPr algn="ctr"/>
            <a:r>
              <a:rPr lang="en-US" altLang="en-US" b="1">
                <a:solidFill>
                  <a:srgbClr val="140400"/>
                </a:solidFill>
                <a:latin typeface="Rockwell" pitchFamily="18" charset="0"/>
                <a:cs typeface="Arial" charset="0"/>
              </a:rPr>
              <a:t>L</a:t>
            </a:r>
          </a:p>
        </p:txBody>
      </p:sp>
      <p:sp>
        <p:nvSpPr>
          <p:cNvPr id="48139" name="Oval 11"/>
          <p:cNvSpPr>
            <a:spLocks noChangeArrowheads="1"/>
          </p:cNvSpPr>
          <p:nvPr/>
        </p:nvSpPr>
        <p:spPr bwMode="auto">
          <a:xfrm>
            <a:off x="4114800" y="4343400"/>
            <a:ext cx="685800" cy="685800"/>
          </a:xfrm>
          <a:prstGeom prst="ellipse">
            <a:avLst/>
          </a:prstGeom>
          <a:solidFill>
            <a:srgbClr val="FF0000"/>
          </a:solidFill>
          <a:ln w="9525">
            <a:solidFill>
              <a:schemeClr val="tx1"/>
            </a:solidFill>
            <a:round/>
            <a:headEnd/>
            <a:tailEnd/>
          </a:ln>
        </p:spPr>
        <p:txBody>
          <a:bodyPr wrap="none" anchor="ctr"/>
          <a:lstStyle/>
          <a:p>
            <a:pPr algn="ctr"/>
            <a:r>
              <a:rPr lang="en-US" altLang="en-US" b="1">
                <a:solidFill>
                  <a:srgbClr val="140400"/>
                </a:solidFill>
                <a:latin typeface="Rockwell" pitchFamily="18" charset="0"/>
                <a:cs typeface="Arial" charset="0"/>
              </a:rPr>
              <a:t>D/TL</a:t>
            </a:r>
          </a:p>
        </p:txBody>
      </p:sp>
      <p:sp>
        <p:nvSpPr>
          <p:cNvPr id="48140" name="Oval 12"/>
          <p:cNvSpPr>
            <a:spLocks noChangeArrowheads="1"/>
          </p:cNvSpPr>
          <p:nvPr/>
        </p:nvSpPr>
        <p:spPr bwMode="auto">
          <a:xfrm>
            <a:off x="5334000" y="4953000"/>
            <a:ext cx="609600" cy="609600"/>
          </a:xfrm>
          <a:prstGeom prst="ellipse">
            <a:avLst/>
          </a:prstGeom>
          <a:solidFill>
            <a:srgbClr val="FFFF00"/>
          </a:solidFill>
          <a:ln w="9525">
            <a:solidFill>
              <a:schemeClr val="tx1"/>
            </a:solidFill>
            <a:round/>
            <a:headEnd/>
            <a:tailEnd/>
          </a:ln>
        </p:spPr>
        <p:txBody>
          <a:bodyPr wrap="none" anchor="ctr"/>
          <a:lstStyle/>
          <a:p>
            <a:pPr algn="ctr"/>
            <a:r>
              <a:rPr lang="en-US" altLang="en-US" b="1">
                <a:solidFill>
                  <a:srgbClr val="140400"/>
                </a:solidFill>
                <a:latin typeface="Rockwell" pitchFamily="18" charset="0"/>
                <a:cs typeface="Arial" charset="0"/>
              </a:rPr>
              <a:t>C</a:t>
            </a:r>
          </a:p>
        </p:txBody>
      </p:sp>
      <p:sp>
        <p:nvSpPr>
          <p:cNvPr id="48141" name="Oval 13"/>
          <p:cNvSpPr>
            <a:spLocks noChangeArrowheads="1"/>
          </p:cNvSpPr>
          <p:nvPr/>
        </p:nvSpPr>
        <p:spPr bwMode="auto">
          <a:xfrm>
            <a:off x="4114800" y="5791200"/>
            <a:ext cx="762000" cy="685800"/>
          </a:xfrm>
          <a:prstGeom prst="ellipse">
            <a:avLst/>
          </a:prstGeom>
          <a:solidFill>
            <a:srgbClr val="00FF00"/>
          </a:solidFill>
          <a:ln w="9525">
            <a:solidFill>
              <a:schemeClr val="tx1"/>
            </a:solidFill>
            <a:round/>
            <a:headEnd/>
            <a:tailEnd/>
          </a:ln>
        </p:spPr>
        <p:txBody>
          <a:bodyPr wrap="none" anchor="ctr"/>
          <a:lstStyle/>
          <a:p>
            <a:pPr algn="ctr"/>
            <a:r>
              <a:rPr lang="en-US" altLang="en-US" b="1">
                <a:solidFill>
                  <a:srgbClr val="140400"/>
                </a:solidFill>
                <a:latin typeface="Rockwell" pitchFamily="18" charset="0"/>
                <a:cs typeface="Arial" charset="0"/>
              </a:rPr>
              <a:t>V</a:t>
            </a:r>
          </a:p>
        </p:txBody>
      </p:sp>
      <p:sp>
        <p:nvSpPr>
          <p:cNvPr id="48142" name="Line 14"/>
          <p:cNvSpPr>
            <a:spLocks noChangeShapeType="1"/>
          </p:cNvSpPr>
          <p:nvPr/>
        </p:nvSpPr>
        <p:spPr bwMode="auto">
          <a:xfrm flipH="1" flipV="1">
            <a:off x="0" y="1600200"/>
            <a:ext cx="5105400" cy="1219200"/>
          </a:xfrm>
          <a:prstGeom prst="line">
            <a:avLst/>
          </a:prstGeom>
          <a:noFill/>
          <a:ln w="57150">
            <a:solidFill>
              <a:schemeClr val="tx1"/>
            </a:solidFill>
            <a:round/>
            <a:headEnd/>
            <a:tailEnd/>
          </a:ln>
        </p:spPr>
        <p:txBody>
          <a:bodyPr/>
          <a:lstStyle/>
          <a:p>
            <a:endParaRPr lang="en-US"/>
          </a:p>
        </p:txBody>
      </p:sp>
      <p:sp>
        <p:nvSpPr>
          <p:cNvPr id="48143" name="Line 15"/>
          <p:cNvSpPr>
            <a:spLocks noChangeShapeType="1"/>
          </p:cNvSpPr>
          <p:nvPr/>
        </p:nvSpPr>
        <p:spPr bwMode="auto">
          <a:xfrm flipV="1">
            <a:off x="5638800" y="1371600"/>
            <a:ext cx="762000" cy="1295400"/>
          </a:xfrm>
          <a:prstGeom prst="line">
            <a:avLst/>
          </a:prstGeom>
          <a:noFill/>
          <a:ln w="57150">
            <a:solidFill>
              <a:schemeClr val="tx1"/>
            </a:solidFill>
            <a:round/>
            <a:headEnd/>
            <a:tailEnd/>
          </a:ln>
        </p:spPr>
        <p:txBody>
          <a:bodyPr/>
          <a:lstStyle/>
          <a:p>
            <a:endParaRPr lang="en-US"/>
          </a:p>
        </p:txBody>
      </p:sp>
      <p:sp>
        <p:nvSpPr>
          <p:cNvPr id="48144" name="Line 16"/>
          <p:cNvSpPr>
            <a:spLocks noChangeShapeType="1"/>
          </p:cNvSpPr>
          <p:nvPr/>
        </p:nvSpPr>
        <p:spPr bwMode="auto">
          <a:xfrm flipH="1" flipV="1">
            <a:off x="6324600" y="1447800"/>
            <a:ext cx="228600" cy="1600200"/>
          </a:xfrm>
          <a:prstGeom prst="line">
            <a:avLst/>
          </a:prstGeom>
          <a:noFill/>
          <a:ln w="57150">
            <a:solidFill>
              <a:schemeClr val="tx1"/>
            </a:solidFill>
            <a:round/>
            <a:headEnd/>
            <a:tailEnd/>
          </a:ln>
        </p:spPr>
        <p:txBody>
          <a:bodyPr/>
          <a:lstStyle/>
          <a:p>
            <a:endParaRPr lang="en-US"/>
          </a:p>
        </p:txBody>
      </p:sp>
      <p:sp>
        <p:nvSpPr>
          <p:cNvPr id="48145" name="Line 17"/>
          <p:cNvSpPr>
            <a:spLocks noChangeShapeType="1"/>
          </p:cNvSpPr>
          <p:nvPr/>
        </p:nvSpPr>
        <p:spPr bwMode="auto">
          <a:xfrm flipV="1">
            <a:off x="6934200" y="3276600"/>
            <a:ext cx="2209800" cy="76200"/>
          </a:xfrm>
          <a:prstGeom prst="line">
            <a:avLst/>
          </a:prstGeom>
          <a:noFill/>
          <a:ln w="57150">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34400" cy="1252728"/>
          </a:xfrm>
        </p:spPr>
        <p:txBody>
          <a:bodyPr>
            <a:normAutofit/>
          </a:bodyPr>
          <a:lstStyle/>
          <a:p>
            <a:pPr fontAlgn="auto">
              <a:spcAft>
                <a:spcPts val="0"/>
              </a:spcAft>
              <a:defRPr/>
            </a:pPr>
            <a:r>
              <a:rPr lang="en-US" dirty="0" smtClean="0">
                <a:ea typeface="+mj-ea"/>
              </a:rPr>
              <a:t>The Critical Decision-Making Model</a:t>
            </a:r>
            <a:endParaRPr lang="en-US" dirty="0">
              <a:ea typeface="+mj-ea"/>
            </a:endParaRPr>
          </a:p>
        </p:txBody>
      </p:sp>
      <p:sp>
        <p:nvSpPr>
          <p:cNvPr id="6" name="Content Placeholder 1"/>
          <p:cNvSpPr txBox="1">
            <a:spLocks/>
          </p:cNvSpPr>
          <p:nvPr/>
        </p:nvSpPr>
        <p:spPr>
          <a:xfrm>
            <a:off x="4800600" y="2362200"/>
            <a:ext cx="4038600" cy="3962400"/>
          </a:xfrm>
          <a:prstGeom prst="rect">
            <a:avLst/>
          </a:prstGeom>
        </p:spPr>
        <p:txBody>
          <a:bodyPr lIns="54864" tIns="91440">
            <a:normAutofit fontScale="92500" lnSpcReduction="20000"/>
          </a:bodyPr>
          <a:lstStyle/>
          <a:p>
            <a:pPr>
              <a:lnSpc>
                <a:spcPct val="80000"/>
              </a:lnSpc>
              <a:spcAft>
                <a:spcPts val="600"/>
              </a:spcAft>
              <a:buClr>
                <a:schemeClr val="accent1"/>
              </a:buClr>
              <a:buSzPct val="80000"/>
              <a:buFont typeface="Wingdings 2" pitchFamily="18" charset="2"/>
              <a:buNone/>
            </a:pPr>
            <a:r>
              <a:rPr lang="en-US" sz="2400" b="1" dirty="0"/>
              <a:t>Execute the plan, then ask yourself </a:t>
            </a:r>
            <a:r>
              <a:rPr lang="en-US" sz="2400" b="1" dirty="0" smtClean="0"/>
              <a:t>…</a:t>
            </a:r>
          </a:p>
          <a:p>
            <a:pPr>
              <a:lnSpc>
                <a:spcPct val="80000"/>
              </a:lnSpc>
              <a:spcAft>
                <a:spcPts val="600"/>
              </a:spcAft>
              <a:buClr>
                <a:schemeClr val="accent1"/>
              </a:buClr>
              <a:buSzPct val="80000"/>
              <a:buFont typeface="Wingdings 2" pitchFamily="18" charset="2"/>
              <a:buNone/>
            </a:pPr>
            <a:endParaRPr lang="en-US" sz="1300" b="1" dirty="0"/>
          </a:p>
          <a:p>
            <a:pPr>
              <a:lnSpc>
                <a:spcPct val="80000"/>
              </a:lnSpc>
              <a:spcAft>
                <a:spcPts val="600"/>
              </a:spcAft>
              <a:buClr>
                <a:schemeClr val="accent1"/>
              </a:buClr>
              <a:buSzPct val="80000"/>
              <a:buFont typeface="Wingdings 2" pitchFamily="18" charset="2"/>
              <a:buChar char=""/>
            </a:pPr>
            <a:r>
              <a:rPr lang="en-US" sz="2600" dirty="0"/>
              <a:t>Did I achieve the desired outcome</a:t>
            </a:r>
            <a:r>
              <a:rPr lang="en-US" sz="2600" dirty="0" smtClean="0"/>
              <a:t>?</a:t>
            </a:r>
          </a:p>
          <a:p>
            <a:pPr>
              <a:lnSpc>
                <a:spcPct val="80000"/>
              </a:lnSpc>
              <a:spcAft>
                <a:spcPts val="600"/>
              </a:spcAft>
              <a:buClr>
                <a:schemeClr val="accent1"/>
              </a:buClr>
              <a:buSzPct val="80000"/>
              <a:buFont typeface="Wingdings 2" pitchFamily="18" charset="2"/>
              <a:buChar char=""/>
            </a:pPr>
            <a:endParaRPr lang="en-US" sz="2600" dirty="0"/>
          </a:p>
          <a:p>
            <a:pPr>
              <a:lnSpc>
                <a:spcPct val="80000"/>
              </a:lnSpc>
              <a:spcAft>
                <a:spcPts val="600"/>
              </a:spcAft>
              <a:buClr>
                <a:schemeClr val="accent1"/>
              </a:buClr>
              <a:buSzPct val="80000"/>
              <a:buFont typeface="Wingdings 2" pitchFamily="18" charset="2"/>
              <a:buChar char=""/>
            </a:pPr>
            <a:r>
              <a:rPr lang="en-US" sz="2600" dirty="0"/>
              <a:t>Is there anything more I need to consider</a:t>
            </a:r>
            <a:r>
              <a:rPr lang="en-US" sz="2600" dirty="0" smtClean="0"/>
              <a:t>?</a:t>
            </a:r>
          </a:p>
          <a:p>
            <a:pPr>
              <a:lnSpc>
                <a:spcPct val="80000"/>
              </a:lnSpc>
              <a:spcAft>
                <a:spcPts val="600"/>
              </a:spcAft>
              <a:buClr>
                <a:schemeClr val="accent1"/>
              </a:buClr>
              <a:buSzPct val="80000"/>
              <a:buFont typeface="Wingdings 2" pitchFamily="18" charset="2"/>
              <a:buChar char=""/>
            </a:pPr>
            <a:endParaRPr lang="en-US" sz="2600" dirty="0"/>
          </a:p>
          <a:p>
            <a:pPr>
              <a:lnSpc>
                <a:spcPct val="80000"/>
              </a:lnSpc>
              <a:spcAft>
                <a:spcPts val="600"/>
              </a:spcAft>
              <a:buClr>
                <a:schemeClr val="accent1"/>
              </a:buClr>
              <a:buSzPct val="80000"/>
              <a:buFont typeface="Wingdings 2" pitchFamily="18" charset="2"/>
              <a:buChar char=""/>
            </a:pPr>
            <a:r>
              <a:rPr lang="en-US" sz="2600" dirty="0"/>
              <a:t>What lessons did I learn?</a:t>
            </a:r>
          </a:p>
          <a:p>
            <a:pPr>
              <a:lnSpc>
                <a:spcPct val="80000"/>
              </a:lnSpc>
              <a:spcAft>
                <a:spcPts val="600"/>
              </a:spcAft>
              <a:buClr>
                <a:schemeClr val="accent1"/>
              </a:buClr>
              <a:buSzPct val="80000"/>
            </a:pPr>
            <a:r>
              <a:rPr lang="en-US" sz="2600" b="1" dirty="0"/>
              <a:t/>
            </a:r>
            <a:br>
              <a:rPr lang="en-US" sz="2600" b="1" dirty="0"/>
            </a:br>
            <a:endParaRPr lang="en-US" sz="2600" b="1" dirty="0" smtClean="0"/>
          </a:p>
          <a:p>
            <a:pPr>
              <a:lnSpc>
                <a:spcPct val="80000"/>
              </a:lnSpc>
              <a:spcAft>
                <a:spcPts val="600"/>
              </a:spcAft>
              <a:buClr>
                <a:schemeClr val="accent1"/>
              </a:buClr>
              <a:buSzPct val="80000"/>
            </a:pPr>
            <a:r>
              <a:rPr lang="en-US" sz="2400" b="1" dirty="0" smtClean="0"/>
              <a:t>If the incident is not resolved, then </a:t>
            </a:r>
            <a:r>
              <a:rPr lang="en-US" altLang="en-US" sz="2400" b="1" dirty="0" smtClean="0"/>
              <a:t>“</a:t>
            </a:r>
            <a:r>
              <a:rPr lang="en-US" sz="2400" b="1" dirty="0" smtClean="0"/>
              <a:t>spin the model</a:t>
            </a:r>
            <a:r>
              <a:rPr lang="en-US" altLang="en-US" sz="2400" b="1" dirty="0" smtClean="0"/>
              <a:t>”</a:t>
            </a:r>
            <a:endParaRPr lang="en-US" sz="2600" b="1" dirty="0"/>
          </a:p>
          <a:p>
            <a:pPr>
              <a:lnSpc>
                <a:spcPct val="80000"/>
              </a:lnSpc>
              <a:spcAft>
                <a:spcPts val="600"/>
              </a:spcAft>
              <a:buClr>
                <a:schemeClr val="accent1"/>
              </a:buClr>
              <a:buSzPct val="80000"/>
            </a:pPr>
            <a:endParaRPr lang="en-US" sz="2000" dirty="0"/>
          </a:p>
          <a:p>
            <a:pPr>
              <a:lnSpc>
                <a:spcPct val="80000"/>
              </a:lnSpc>
              <a:buClr>
                <a:schemeClr val="accent1"/>
              </a:buClr>
              <a:buSzPct val="80000"/>
              <a:buFont typeface="Wingdings 2" pitchFamily="18" charset="2"/>
              <a:buNone/>
            </a:pPr>
            <a:endParaRPr lang="en-US" sz="2700" dirty="0"/>
          </a:p>
        </p:txBody>
      </p:sp>
      <p:sp>
        <p:nvSpPr>
          <p:cNvPr id="23555" name="Rectangle 10"/>
          <p:cNvSpPr>
            <a:spLocks noChangeArrowheads="1"/>
          </p:cNvSpPr>
          <p:nvPr/>
        </p:nvSpPr>
        <p:spPr bwMode="auto">
          <a:xfrm>
            <a:off x="457200" y="1752600"/>
            <a:ext cx="8229600" cy="523220"/>
          </a:xfrm>
          <a:prstGeom prst="rect">
            <a:avLst/>
          </a:prstGeom>
          <a:noFill/>
          <a:ln w="9525">
            <a:noFill/>
            <a:miter lim="800000"/>
            <a:headEnd/>
            <a:tailEnd/>
          </a:ln>
        </p:spPr>
        <p:txBody>
          <a:bodyPr>
            <a:spAutoFit/>
          </a:bodyPr>
          <a:lstStyle/>
          <a:p>
            <a:r>
              <a:rPr lang="en-US" sz="2800" b="1" dirty="0">
                <a:solidFill>
                  <a:srgbClr val="C00000"/>
                </a:solidFill>
              </a:rPr>
              <a:t>Step 5: Act, Review and Re-assess</a:t>
            </a:r>
            <a:endParaRPr lang="en-US" sz="2800" dirty="0">
              <a:solidFill>
                <a:srgbClr val="C00000"/>
              </a:solidFill>
            </a:endParaRPr>
          </a:p>
        </p:txBody>
      </p:sp>
      <p:pic>
        <p:nvPicPr>
          <p:cNvPr id="23556" name="Picture 2" descr="C:\Users\jmcginty\Documents\CDM.jpg"/>
          <p:cNvPicPr>
            <a:picLocks noChangeAspect="1" noChangeArrowheads="1"/>
          </p:cNvPicPr>
          <p:nvPr/>
        </p:nvPicPr>
        <p:blipFill>
          <a:blip r:embed="rId3" cstate="print">
            <a:grayscl/>
          </a:blip>
          <a:srcRect t="20135"/>
          <a:stretch>
            <a:fillRect/>
          </a:stretch>
        </p:blipFill>
        <p:spPr bwMode="auto">
          <a:xfrm>
            <a:off x="685800" y="2514600"/>
            <a:ext cx="3952875" cy="3787775"/>
          </a:xfrm>
          <a:prstGeom prst="rect">
            <a:avLst/>
          </a:prstGeom>
          <a:noFill/>
          <a:ln w="9525">
            <a:noFill/>
            <a:miter lim="800000"/>
            <a:headEnd/>
            <a:tailEnd/>
          </a:ln>
        </p:spPr>
      </p:pic>
      <p:pic>
        <p:nvPicPr>
          <p:cNvPr id="10" name="Picture 2" descr="C:\Users\jmcginty\Documents\CDM.jpg"/>
          <p:cNvPicPr>
            <a:picLocks noChangeAspect="1" noChangeArrowheads="1"/>
          </p:cNvPicPr>
          <p:nvPr/>
        </p:nvPicPr>
        <p:blipFill>
          <a:blip r:embed="rId3" cstate="print"/>
          <a:srcRect t="36108" r="66924" b="39001"/>
          <a:stretch>
            <a:fillRect/>
          </a:stretch>
        </p:blipFill>
        <p:spPr bwMode="auto">
          <a:xfrm>
            <a:off x="685800" y="3271838"/>
            <a:ext cx="1308100" cy="1181100"/>
          </a:xfrm>
          <a:prstGeom prst="rect">
            <a:avLst/>
          </a:prstGeom>
          <a:noFill/>
          <a:ln w="38100">
            <a:solidFill>
              <a:srgbClr val="C00000"/>
            </a:solidFill>
            <a:miter lim="800000"/>
            <a:headEnd/>
            <a:tailEnd/>
          </a:ln>
          <a:effectLst>
            <a:outerShdw dist="38100" dir="179999" algn="tl" rotWithShape="0">
              <a:srgbClr val="808080">
                <a:alpha val="42999"/>
              </a:srgbClr>
            </a:outerShdw>
          </a:effectLst>
        </p:spPr>
      </p:pic>
      <p:sp>
        <p:nvSpPr>
          <p:cNvPr id="7" name="Slide Number Placeholder 6"/>
          <p:cNvSpPr>
            <a:spLocks noGrp="1"/>
          </p:cNvSpPr>
          <p:nvPr>
            <p:ph type="sldNum" sz="quarter" idx="16"/>
          </p:nvPr>
        </p:nvSpPr>
        <p:spPr/>
        <p:txBody>
          <a:bodyPr/>
          <a:lstStyle/>
          <a:p>
            <a:fld id="{F387C1CC-56F6-4E18-9944-9B85DEFB3272}" type="slidenum">
              <a:rPr lang="en-US" sz="2500"/>
              <a:pPr/>
              <a:t>41</a:t>
            </a:fld>
            <a:endParaRPr lang="en-US" sz="2500"/>
          </a:p>
        </p:txBody>
      </p:sp>
      <p:pic>
        <p:nvPicPr>
          <p:cNvPr id="23559" name="Picture 7"/>
          <p:cNvPicPr>
            <a:picLocks noChangeAspect="1"/>
          </p:cNvPicPr>
          <p:nvPr/>
        </p:nvPicPr>
        <p:blipFill>
          <a:blip r:embed="rId4" cstate="print"/>
          <a:srcRect/>
          <a:stretch>
            <a:fillRect/>
          </a:stretch>
        </p:blipFill>
        <p:spPr bwMode="auto">
          <a:xfrm>
            <a:off x="3505200" y="6451600"/>
            <a:ext cx="1524000" cy="4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5448"/>
            <a:ext cx="8686800" cy="1252728"/>
          </a:xfrm>
        </p:spPr>
        <p:txBody>
          <a:bodyPr>
            <a:normAutofit/>
          </a:bodyPr>
          <a:lstStyle/>
          <a:p>
            <a:pPr fontAlgn="auto">
              <a:spcAft>
                <a:spcPts val="0"/>
              </a:spcAft>
              <a:defRPr/>
            </a:pPr>
            <a:r>
              <a:rPr lang="en-US" dirty="0" smtClean="0">
                <a:ea typeface="+mj-ea"/>
              </a:rPr>
              <a:t>The Critical Decision-Making Model</a:t>
            </a:r>
            <a:endParaRPr lang="en-US" dirty="0">
              <a:ea typeface="+mj-ea"/>
            </a:endParaRPr>
          </a:p>
        </p:txBody>
      </p:sp>
      <p:sp>
        <p:nvSpPr>
          <p:cNvPr id="24578" name="Content Placeholder 2"/>
          <p:cNvSpPr>
            <a:spLocks noGrp="1"/>
          </p:cNvSpPr>
          <p:nvPr>
            <p:ph idx="1"/>
          </p:nvPr>
        </p:nvSpPr>
        <p:spPr/>
        <p:txBody>
          <a:bodyPr/>
          <a:lstStyle/>
          <a:p>
            <a:pPr algn="ctr">
              <a:buFont typeface="Wingdings 2" pitchFamily="18" charset="2"/>
              <a:buNone/>
            </a:pPr>
            <a:endParaRPr lang="en-US" b="1" dirty="0" smtClean="0"/>
          </a:p>
          <a:p>
            <a:pPr algn="ctr">
              <a:buFont typeface="Wingdings 2" pitchFamily="18" charset="2"/>
              <a:buNone/>
            </a:pPr>
            <a:endParaRPr lang="en-US" b="1" dirty="0" smtClean="0"/>
          </a:p>
          <a:p>
            <a:pPr>
              <a:buFont typeface="Wingdings 2" pitchFamily="18" charset="2"/>
              <a:buNone/>
            </a:pPr>
            <a:endParaRPr lang="en-US" dirty="0" smtClean="0"/>
          </a:p>
        </p:txBody>
      </p:sp>
      <p:pic>
        <p:nvPicPr>
          <p:cNvPr id="24579" name="Picture 2" descr="C:\Users\jmcginty\Documents\CDM.jpg"/>
          <p:cNvPicPr>
            <a:picLocks noChangeAspect="1" noChangeArrowheads="1"/>
          </p:cNvPicPr>
          <p:nvPr/>
        </p:nvPicPr>
        <p:blipFill>
          <a:blip r:embed="rId3" cstate="print"/>
          <a:srcRect t="20135"/>
          <a:stretch>
            <a:fillRect/>
          </a:stretch>
        </p:blipFill>
        <p:spPr bwMode="auto">
          <a:xfrm>
            <a:off x="5029200" y="2514600"/>
            <a:ext cx="3332163" cy="3194050"/>
          </a:xfrm>
          <a:prstGeom prst="rect">
            <a:avLst/>
          </a:prstGeom>
          <a:noFill/>
          <a:ln w="9525">
            <a:noFill/>
            <a:miter lim="800000"/>
            <a:headEnd/>
            <a:tailEnd/>
          </a:ln>
        </p:spPr>
      </p:pic>
      <p:sp>
        <p:nvSpPr>
          <p:cNvPr id="24580" name="Rectangle 5"/>
          <p:cNvSpPr>
            <a:spLocks noChangeArrowheads="1"/>
          </p:cNvSpPr>
          <p:nvPr/>
        </p:nvSpPr>
        <p:spPr bwMode="auto">
          <a:xfrm>
            <a:off x="457200" y="1752600"/>
            <a:ext cx="8229600" cy="523220"/>
          </a:xfrm>
          <a:prstGeom prst="rect">
            <a:avLst/>
          </a:prstGeom>
          <a:noFill/>
          <a:ln w="9525">
            <a:noFill/>
            <a:miter lim="800000"/>
            <a:headEnd/>
            <a:tailEnd/>
          </a:ln>
        </p:spPr>
        <p:txBody>
          <a:bodyPr>
            <a:spAutoFit/>
          </a:bodyPr>
          <a:lstStyle/>
          <a:p>
            <a:r>
              <a:rPr lang="en-US" altLang="en-US" sz="2800" b="1" dirty="0">
                <a:solidFill>
                  <a:srgbClr val="C00000"/>
                </a:solidFill>
              </a:rPr>
              <a:t>“</a:t>
            </a:r>
            <a:r>
              <a:rPr lang="en-US" sz="2800" b="1" dirty="0">
                <a:solidFill>
                  <a:srgbClr val="C00000"/>
                </a:solidFill>
              </a:rPr>
              <a:t>Spinning the Model</a:t>
            </a:r>
            <a:r>
              <a:rPr lang="en-US" altLang="en-US" sz="2800" b="1" dirty="0">
                <a:solidFill>
                  <a:srgbClr val="C00000"/>
                </a:solidFill>
              </a:rPr>
              <a:t>”</a:t>
            </a:r>
            <a:endParaRPr lang="en-US" sz="2800" dirty="0">
              <a:solidFill>
                <a:srgbClr val="C00000"/>
              </a:solidFill>
            </a:endParaRPr>
          </a:p>
        </p:txBody>
      </p:sp>
      <p:sp>
        <p:nvSpPr>
          <p:cNvPr id="7" name="Content Placeholder 1"/>
          <p:cNvSpPr txBox="1">
            <a:spLocks/>
          </p:cNvSpPr>
          <p:nvPr/>
        </p:nvSpPr>
        <p:spPr>
          <a:xfrm>
            <a:off x="457200" y="2514600"/>
            <a:ext cx="4267200" cy="3813175"/>
          </a:xfrm>
          <a:prstGeom prst="rect">
            <a:avLst/>
          </a:prstGeom>
        </p:spPr>
        <p:txBody>
          <a:bodyPr lIns="54864" tIns="91440">
            <a:normAutofit/>
          </a:bodyPr>
          <a:lstStyle/>
          <a:p>
            <a:pPr marL="438150" indent="-319088">
              <a:lnSpc>
                <a:spcPct val="90000"/>
              </a:lnSpc>
              <a:spcAft>
                <a:spcPts val="600"/>
              </a:spcAft>
              <a:buClr>
                <a:schemeClr val="accent1"/>
              </a:buClr>
              <a:buSzPct val="80000"/>
              <a:buFont typeface="Wingdings 2" pitchFamily="18" charset="2"/>
              <a:buChar char=""/>
            </a:pPr>
            <a:r>
              <a:rPr lang="en-US" sz="2400" dirty="0"/>
              <a:t>Information collection is </a:t>
            </a:r>
            <a:r>
              <a:rPr lang="en-US" sz="2400" dirty="0" smtClean="0"/>
              <a:t>ongoing</a:t>
            </a:r>
          </a:p>
          <a:p>
            <a:pPr marL="438150" indent="-319088">
              <a:lnSpc>
                <a:spcPct val="90000"/>
              </a:lnSpc>
              <a:spcAft>
                <a:spcPts val="600"/>
              </a:spcAft>
              <a:buClr>
                <a:schemeClr val="accent1"/>
              </a:buClr>
              <a:buSzPct val="80000"/>
              <a:buFont typeface="Wingdings 2" pitchFamily="18" charset="2"/>
              <a:buChar char=""/>
            </a:pPr>
            <a:endParaRPr lang="en-US" sz="1200" dirty="0"/>
          </a:p>
          <a:p>
            <a:pPr marL="438150" indent="-319088">
              <a:lnSpc>
                <a:spcPct val="90000"/>
              </a:lnSpc>
              <a:spcAft>
                <a:spcPts val="600"/>
              </a:spcAft>
              <a:buClr>
                <a:schemeClr val="accent1"/>
              </a:buClr>
              <a:buSzPct val="80000"/>
              <a:buFont typeface="Wingdings 2" pitchFamily="18" charset="2"/>
              <a:buChar char=""/>
            </a:pPr>
            <a:r>
              <a:rPr lang="en-US" sz="2400" dirty="0"/>
              <a:t>As new information comes in … threats, risks and options can </a:t>
            </a:r>
            <a:r>
              <a:rPr lang="en-US" sz="2400" dirty="0" smtClean="0"/>
              <a:t>change</a:t>
            </a:r>
          </a:p>
          <a:p>
            <a:pPr marL="438150" indent="-319088">
              <a:lnSpc>
                <a:spcPct val="90000"/>
              </a:lnSpc>
              <a:spcAft>
                <a:spcPts val="600"/>
              </a:spcAft>
              <a:buClr>
                <a:schemeClr val="accent1"/>
              </a:buClr>
              <a:buSzPct val="80000"/>
              <a:buFont typeface="Wingdings 2" pitchFamily="18" charset="2"/>
              <a:buChar char=""/>
            </a:pPr>
            <a:endParaRPr lang="en-US" sz="1200" dirty="0"/>
          </a:p>
          <a:p>
            <a:pPr marL="438150" indent="-319088">
              <a:lnSpc>
                <a:spcPct val="90000"/>
              </a:lnSpc>
              <a:spcAft>
                <a:spcPts val="600"/>
              </a:spcAft>
              <a:buClr>
                <a:schemeClr val="accent1"/>
              </a:buClr>
              <a:buSzPct val="80000"/>
              <a:buFont typeface="Wingdings 2" pitchFamily="18" charset="2"/>
              <a:buChar char=""/>
            </a:pPr>
            <a:r>
              <a:rPr lang="en-US" altLang="en-US" sz="2400" dirty="0"/>
              <a:t>“</a:t>
            </a:r>
            <a:r>
              <a:rPr lang="en-US" sz="2400" dirty="0"/>
              <a:t>Spinning the model</a:t>
            </a:r>
            <a:r>
              <a:rPr lang="en-US" altLang="en-US" sz="2400" dirty="0"/>
              <a:t>”</a:t>
            </a:r>
            <a:r>
              <a:rPr lang="en-US" sz="2400" dirty="0"/>
              <a:t> means re-assessing, fine-tuning your decision-making</a:t>
            </a:r>
          </a:p>
          <a:p>
            <a:pPr marL="438150" indent="-319088">
              <a:lnSpc>
                <a:spcPct val="90000"/>
              </a:lnSpc>
              <a:spcAft>
                <a:spcPts val="600"/>
              </a:spcAft>
              <a:buClr>
                <a:schemeClr val="accent1"/>
              </a:buClr>
              <a:buSzPct val="80000"/>
            </a:pPr>
            <a:endParaRPr lang="en-US" sz="2200" dirty="0"/>
          </a:p>
          <a:p>
            <a:pPr marL="438150" indent="-319088">
              <a:lnSpc>
                <a:spcPct val="90000"/>
              </a:lnSpc>
              <a:buClr>
                <a:schemeClr val="accent1"/>
              </a:buClr>
              <a:buSzPct val="80000"/>
              <a:buFont typeface="Wingdings 2" pitchFamily="18" charset="2"/>
              <a:buNone/>
            </a:pPr>
            <a:endParaRPr lang="en-US" sz="3000" dirty="0"/>
          </a:p>
        </p:txBody>
      </p:sp>
      <p:sp>
        <p:nvSpPr>
          <p:cNvPr id="8" name="Slide Number Placeholder 7"/>
          <p:cNvSpPr>
            <a:spLocks noGrp="1"/>
          </p:cNvSpPr>
          <p:nvPr>
            <p:ph type="sldNum" sz="quarter" idx="16"/>
          </p:nvPr>
        </p:nvSpPr>
        <p:spPr/>
        <p:txBody>
          <a:bodyPr/>
          <a:lstStyle/>
          <a:p>
            <a:fld id="{0C83C3F4-3462-4832-8545-C5050D9202AB}" type="slidenum">
              <a:rPr lang="en-US" sz="2500"/>
              <a:pPr/>
              <a:t>42</a:t>
            </a:fld>
            <a:endParaRPr lang="en-US" sz="2500"/>
          </a:p>
        </p:txBody>
      </p:sp>
      <p:pic>
        <p:nvPicPr>
          <p:cNvPr id="24583" name="Picture 8"/>
          <p:cNvPicPr>
            <a:picLocks noChangeAspect="1"/>
          </p:cNvPicPr>
          <p:nvPr/>
        </p:nvPicPr>
        <p:blipFill>
          <a:blip r:embed="rId4" cstate="print"/>
          <a:srcRect/>
          <a:stretch>
            <a:fillRect/>
          </a:stretch>
        </p:blipFill>
        <p:spPr bwMode="auto">
          <a:xfrm>
            <a:off x="3352800" y="6451600"/>
            <a:ext cx="1524000" cy="40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1066800"/>
          </a:xfrm>
        </p:spPr>
        <p:txBody>
          <a:bodyPr>
            <a:normAutofit fontScale="90000"/>
          </a:bodyPr>
          <a:lstStyle/>
          <a:p>
            <a:pPr eaLnBrk="1" fontAlgn="auto" hangingPunct="1">
              <a:spcAft>
                <a:spcPts val="0"/>
              </a:spcAft>
              <a:defRPr/>
            </a:pPr>
            <a:r>
              <a:rPr lang="en-US" dirty="0" smtClean="0"/>
              <a:t>TACTICAL PLANNING</a:t>
            </a:r>
            <a:br>
              <a:rPr lang="en-US" dirty="0" smtClean="0"/>
            </a:br>
            <a:r>
              <a:rPr lang="en-US" dirty="0" smtClean="0"/>
              <a:t>HOW A CIT CALL GOES BAD   </a:t>
            </a:r>
            <a:endParaRPr lang="en-US" dirty="0"/>
          </a:p>
        </p:txBody>
      </p:sp>
      <p:sp>
        <p:nvSpPr>
          <p:cNvPr id="23555" name="Content Placeholder 2"/>
          <p:cNvSpPr>
            <a:spLocks noGrp="1"/>
          </p:cNvSpPr>
          <p:nvPr>
            <p:ph idx="1"/>
          </p:nvPr>
        </p:nvSpPr>
        <p:spPr>
          <a:xfrm>
            <a:off x="304800" y="1554163"/>
            <a:ext cx="8686800" cy="4770437"/>
          </a:xfrm>
        </p:spPr>
        <p:txBody>
          <a:bodyPr>
            <a:normAutofit/>
          </a:bodyPr>
          <a:lstStyle/>
          <a:p>
            <a:pPr marL="548640" indent="-411480" eaLnBrk="1" fontAlgn="auto" hangingPunct="1">
              <a:spcAft>
                <a:spcPts val="0"/>
              </a:spcAft>
              <a:buClr>
                <a:schemeClr val="tx1">
                  <a:shade val="95000"/>
                </a:schemeClr>
              </a:buClr>
              <a:buFont typeface="Wingdings 2" pitchFamily="18" charset="2"/>
              <a:buNone/>
              <a:defRPr/>
            </a:pPr>
            <a:endParaRPr lang="en-US" sz="2600" dirty="0" smtClean="0"/>
          </a:p>
          <a:p>
            <a:pPr marL="548640" indent="-411480" eaLnBrk="1" fontAlgn="auto" hangingPunct="1">
              <a:spcAft>
                <a:spcPts val="0"/>
              </a:spcAft>
              <a:buClr>
                <a:schemeClr val="tx1">
                  <a:shade val="95000"/>
                </a:schemeClr>
              </a:buClr>
              <a:buFont typeface="Wingdings 2" pitchFamily="18" charset="2"/>
              <a:buNone/>
              <a:defRPr/>
            </a:pPr>
            <a:r>
              <a:rPr lang="en-US" sz="2400" dirty="0" smtClean="0"/>
              <a:t>July 13, 2001, Lubbock Texas</a:t>
            </a:r>
          </a:p>
          <a:p>
            <a:pPr marL="548640" indent="-411480" eaLnBrk="1" fontAlgn="auto" hangingPunct="1">
              <a:spcAft>
                <a:spcPts val="0"/>
              </a:spcAft>
              <a:buClr>
                <a:schemeClr val="tx1">
                  <a:shade val="95000"/>
                </a:schemeClr>
              </a:buClr>
              <a:buFont typeface="Wingdings 2" pitchFamily="18" charset="2"/>
              <a:buNone/>
              <a:defRPr/>
            </a:pPr>
            <a:r>
              <a:rPr lang="en-US" sz="2400" dirty="0" smtClean="0"/>
              <a:t>Suspect Richard Robinson (47) “Distraught, belligerent and making suicidal comments ” He argues with his wife over his year long unemployment.  He sets fire to furniture in his front yard, prompting a police response.  Police contact him by phone and describe him as “distressed and emotional.”  He is inside the home, alone.  3 hours from the initial call, police move in to “break and rake a window.”  </a:t>
            </a:r>
          </a:p>
          <a:p>
            <a:pPr marL="548640" indent="-411480" eaLnBrk="1" fontAlgn="auto" hangingPunct="1">
              <a:spcAft>
                <a:spcPts val="0"/>
              </a:spcAft>
              <a:buClr>
                <a:schemeClr val="tx1">
                  <a:shade val="95000"/>
                </a:schemeClr>
              </a:buClr>
              <a:buFont typeface="Wingdings 2" pitchFamily="18" charset="2"/>
              <a:buNone/>
              <a:defRPr/>
            </a:pPr>
            <a:r>
              <a:rPr lang="en-US" sz="2600" dirty="0" smtClean="0"/>
              <a:t> </a:t>
            </a:r>
            <a:endParaRPr lang="en-US"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4" name="Officer Down.wmv">
            <a:hlinkClick r:id="" action="ppaction://media"/>
          </p:cNvPr>
          <p:cNvPicPr>
            <a:picLocks noGrp="1" noRot="1" noChangeAspect="1"/>
          </p:cNvPicPr>
          <p:nvPr>
            <p:ph idx="1"/>
            <a:videoFile r:link="rId1"/>
          </p:nvPr>
        </p:nvPicPr>
        <p:blipFill>
          <a:blip r:embed="rId4" cstate="print"/>
          <a:srcRect/>
          <a:stretch>
            <a:fillRect/>
          </a:stretch>
        </p:blipFill>
        <p:spPr>
          <a:xfrm>
            <a:off x="0" y="0"/>
            <a:ext cx="9144000" cy="6858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rricade with Bean Bag &amp; K-9.wmv">
            <a:hlinkClick r:id="" action="ppaction://media"/>
          </p:cNvPr>
          <p:cNvPicPr>
            <a:picLocks noRot="1" noChangeAspect="1"/>
          </p:cNvPicPr>
          <p:nvPr>
            <a:videoFile r:link="rId1"/>
          </p:nvPr>
        </p:nvPicPr>
        <p:blipFill>
          <a:blip r:embed="rId4" cstate="print"/>
          <a:srcRect/>
          <a:stretch>
            <a:fillRect/>
          </a:stretch>
        </p:blipFill>
        <p:spPr bwMode="auto">
          <a:xfrm>
            <a:off x="0" y="1447800"/>
            <a:ext cx="9144000" cy="54102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Suicidal Individual on Ladder</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The New Guy</a:t>
            </a:r>
            <a:endParaRPr lang="en-US" dirty="0"/>
          </a:p>
        </p:txBody>
      </p:sp>
      <p:pic>
        <p:nvPicPr>
          <p:cNvPr id="4" name="SWAT K-9 Less Lethal Options.wmv">
            <a:hlinkClick r:id="" action="ppaction://media"/>
          </p:cNvPr>
          <p:cNvPicPr>
            <a:picLocks noGrp="1" noRot="1" noChangeAspect="1"/>
          </p:cNvPicPr>
          <p:nvPr>
            <p:ph idx="1"/>
            <a:videoFile r:link="rId1"/>
          </p:nvPr>
        </p:nvPicPr>
        <p:blipFill>
          <a:blip r:embed="rId4" cstate="print"/>
          <a:srcRect/>
          <a:stretch>
            <a:fillRect/>
          </a:stretch>
        </p:blipFill>
        <p:spPr>
          <a:xfrm>
            <a:off x="0" y="1295400"/>
            <a:ext cx="9144000" cy="55626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fontAlgn="auto" hangingPunct="1">
              <a:spcAft>
                <a:spcPts val="0"/>
              </a:spcAft>
              <a:defRPr/>
            </a:pPr>
            <a:endParaRPr lang="en-US"/>
          </a:p>
        </p:txBody>
      </p:sp>
      <p:sp>
        <p:nvSpPr>
          <p:cNvPr id="49155" name="Content Placeholder 6"/>
          <p:cNvSpPr>
            <a:spLocks noGrp="1"/>
          </p:cNvSpPr>
          <p:nvPr>
            <p:ph idx="1"/>
          </p:nvPr>
        </p:nvSpPr>
        <p:spPr/>
        <p:txBody>
          <a:bodyPr/>
          <a:lstStyle/>
          <a:p>
            <a:pPr marL="0" indent="0" algn="ctr" eaLnBrk="1" hangingPunct="1">
              <a:buFont typeface="Wingdings 2" pitchFamily="18" charset="2"/>
              <a:buNone/>
            </a:pPr>
            <a:endParaRPr lang="en-US" altLang="en-US" smtClean="0"/>
          </a:p>
          <a:p>
            <a:pPr marL="0" indent="0" algn="ctr" eaLnBrk="1" hangingPunct="1">
              <a:buFont typeface="Wingdings 2" pitchFamily="18" charset="2"/>
              <a:buNone/>
            </a:pPr>
            <a:r>
              <a:rPr lang="en-US" altLang="en-US" sz="6000" b="1" smtClean="0"/>
              <a:t>CIT OFFICER’S ROLE IN A BARRICADE SITUATION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0"/>
            <a:ext cx="8686800" cy="1295400"/>
          </a:xfrm>
        </p:spPr>
        <p:txBody>
          <a:bodyPr>
            <a:normAutofit fontScale="90000"/>
          </a:bodyPr>
          <a:lstStyle/>
          <a:p>
            <a:pPr eaLnBrk="1" fontAlgn="auto" hangingPunct="1">
              <a:spcAft>
                <a:spcPts val="0"/>
              </a:spcAft>
              <a:defRPr/>
            </a:pPr>
            <a:r>
              <a:rPr lang="en-US" dirty="0" smtClean="0"/>
              <a:t>CIT Officer’s Function During Tactical Situation</a:t>
            </a:r>
          </a:p>
        </p:txBody>
      </p:sp>
      <p:sp>
        <p:nvSpPr>
          <p:cNvPr id="50179" name="Rectangle 3"/>
          <p:cNvSpPr>
            <a:spLocks noGrp="1" noChangeArrowheads="1"/>
          </p:cNvSpPr>
          <p:nvPr>
            <p:ph idx="1"/>
          </p:nvPr>
        </p:nvSpPr>
        <p:spPr>
          <a:xfrm>
            <a:off x="304800" y="1143000"/>
            <a:ext cx="8686800" cy="4937125"/>
          </a:xfrm>
        </p:spPr>
        <p:txBody>
          <a:bodyPr>
            <a:normAutofit/>
          </a:bodyPr>
          <a:lstStyle/>
          <a:p>
            <a:pPr eaLnBrk="1" hangingPunct="1"/>
            <a:r>
              <a:rPr lang="en-US" altLang="en-US" sz="2400" dirty="0" smtClean="0"/>
              <a:t>Verbal containment</a:t>
            </a:r>
          </a:p>
          <a:p>
            <a:pPr eaLnBrk="1" hangingPunct="1"/>
            <a:endParaRPr lang="en-US" altLang="en-US" sz="2800" dirty="0" smtClean="0"/>
          </a:p>
          <a:p>
            <a:pPr eaLnBrk="1" hangingPunct="1"/>
            <a:r>
              <a:rPr lang="en-US" altLang="en-US" sz="2400" dirty="0" smtClean="0"/>
              <a:t>Establishing best option for contacting subject.</a:t>
            </a:r>
          </a:p>
          <a:p>
            <a:pPr lvl="1" eaLnBrk="1" hangingPunct="1"/>
            <a:r>
              <a:rPr lang="en-US" altLang="en-US" sz="2400" dirty="0" smtClean="0"/>
              <a:t>By phone</a:t>
            </a:r>
          </a:p>
          <a:p>
            <a:pPr lvl="2" eaLnBrk="1" hangingPunct="1"/>
            <a:r>
              <a:rPr lang="en-US" altLang="en-US" dirty="0" smtClean="0"/>
              <a:t>Phone (yours, friends, neighbors)</a:t>
            </a:r>
          </a:p>
          <a:p>
            <a:pPr lvl="2" eaLnBrk="1" hangingPunct="1"/>
            <a:r>
              <a:rPr lang="en-US" altLang="en-US" dirty="0" smtClean="0"/>
              <a:t>Dispatcher</a:t>
            </a:r>
          </a:p>
          <a:p>
            <a:pPr lvl="1" eaLnBrk="1" hangingPunct="1"/>
            <a:r>
              <a:rPr lang="en-US" altLang="en-US" sz="2400" dirty="0" smtClean="0"/>
              <a:t>Face to face</a:t>
            </a:r>
          </a:p>
          <a:p>
            <a:pPr lvl="1" eaLnBrk="1" hangingPunct="1"/>
            <a:r>
              <a:rPr lang="en-US" altLang="en-US" sz="2400" dirty="0" smtClean="0"/>
              <a:t>Public Address System</a:t>
            </a:r>
          </a:p>
          <a:p>
            <a:pPr lvl="1" eaLnBrk="1" hangingPunct="1"/>
            <a:r>
              <a:rPr lang="en-US" altLang="en-US" sz="2400" dirty="0" smtClean="0"/>
              <a:t>Text messages</a:t>
            </a:r>
          </a:p>
          <a:p>
            <a:pPr lvl="1" eaLnBrk="1" hangingPunct="1"/>
            <a:r>
              <a:rPr lang="en-US" altLang="en-US" sz="2400" dirty="0" smtClean="0"/>
              <a:t>Email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1295400"/>
          </a:xfrm>
        </p:spPr>
        <p:txBody>
          <a:bodyPr>
            <a:normAutofit fontScale="90000"/>
          </a:bodyPr>
          <a:lstStyle/>
          <a:p>
            <a:pPr eaLnBrk="1" fontAlgn="auto" hangingPunct="1">
              <a:spcAft>
                <a:spcPts val="0"/>
              </a:spcAft>
              <a:defRPr/>
            </a:pPr>
            <a:r>
              <a:rPr lang="en-US" dirty="0" smtClean="0"/>
              <a:t>CIT Officers role in gathering intelligence</a:t>
            </a:r>
            <a:endParaRPr lang="en-US" dirty="0"/>
          </a:p>
        </p:txBody>
      </p:sp>
      <p:sp>
        <p:nvSpPr>
          <p:cNvPr id="51203" name="Content Placeholder 2"/>
          <p:cNvSpPr>
            <a:spLocks noGrp="1"/>
          </p:cNvSpPr>
          <p:nvPr>
            <p:ph idx="1"/>
          </p:nvPr>
        </p:nvSpPr>
        <p:spPr>
          <a:xfrm>
            <a:off x="152400" y="1295400"/>
            <a:ext cx="8839200" cy="4784725"/>
          </a:xfrm>
        </p:spPr>
        <p:txBody>
          <a:bodyPr>
            <a:normAutofit/>
          </a:bodyPr>
          <a:lstStyle/>
          <a:p>
            <a:pPr eaLnBrk="1" hangingPunct="1"/>
            <a:endParaRPr lang="en-US" altLang="en-US" sz="2400" dirty="0" smtClean="0"/>
          </a:p>
          <a:p>
            <a:pPr eaLnBrk="1" hangingPunct="1"/>
            <a:r>
              <a:rPr lang="en-US" altLang="en-US" sz="2400" dirty="0" smtClean="0"/>
              <a:t>Intelligence Gathering (Information vs. Intelligence)</a:t>
            </a:r>
          </a:p>
          <a:p>
            <a:pPr lvl="1" eaLnBrk="1" hangingPunct="1">
              <a:buFont typeface="Arial" pitchFamily="34" charset="0"/>
              <a:buChar char="•"/>
            </a:pPr>
            <a:r>
              <a:rPr lang="en-US" altLang="en-US" sz="2400" dirty="0" smtClean="0"/>
              <a:t>All on-scene law enforcement personnel are accounted for and their positions are known.</a:t>
            </a:r>
          </a:p>
          <a:p>
            <a:pPr lvl="1" eaLnBrk="1" hangingPunct="1">
              <a:buFont typeface="Arial" pitchFamily="34" charset="0"/>
              <a:buChar char="•"/>
            </a:pPr>
            <a:r>
              <a:rPr lang="en-US" altLang="en-US" sz="2400" dirty="0" smtClean="0"/>
              <a:t>Address verification</a:t>
            </a:r>
          </a:p>
          <a:p>
            <a:pPr lvl="1" eaLnBrk="1" hangingPunct="1">
              <a:buFont typeface="Arial" pitchFamily="34" charset="0"/>
              <a:buChar char="•"/>
            </a:pPr>
            <a:r>
              <a:rPr lang="en-US" altLang="en-US" sz="2400" dirty="0" smtClean="0"/>
              <a:t>Phone numbers (home, cell)</a:t>
            </a:r>
          </a:p>
          <a:p>
            <a:pPr lvl="1" eaLnBrk="1" hangingPunct="1">
              <a:buFont typeface="Arial" pitchFamily="34" charset="0"/>
              <a:buChar char="•"/>
            </a:pPr>
            <a:r>
              <a:rPr lang="en-US" altLang="en-US" sz="2400" dirty="0" smtClean="0"/>
              <a:t>Movement- what is occurring</a:t>
            </a:r>
          </a:p>
          <a:p>
            <a:pPr lvl="1" eaLnBrk="1" hangingPunct="1">
              <a:buFont typeface="Arial" pitchFamily="34" charset="0"/>
              <a:buChar char="•"/>
            </a:pPr>
            <a:r>
              <a:rPr lang="en-US" altLang="en-US" sz="2400" dirty="0" smtClean="0"/>
              <a:t>Physical descriptors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Tactical Science</a:t>
            </a:r>
            <a:br>
              <a:rPr lang="en-US" dirty="0" smtClean="0"/>
            </a:br>
            <a:r>
              <a:rPr lang="en-US" sz="1800" i="1" dirty="0" smtClean="0">
                <a:effectLst/>
              </a:rPr>
              <a:t>Sid Heal “Field Command”</a:t>
            </a:r>
            <a:endParaRPr lang="en-US" sz="1800" i="1" dirty="0">
              <a:effectLst/>
            </a:endParaRPr>
          </a:p>
        </p:txBody>
      </p:sp>
      <p:sp>
        <p:nvSpPr>
          <p:cNvPr id="15363" name="Content Placeholder 2"/>
          <p:cNvSpPr>
            <a:spLocks noGrp="1"/>
          </p:cNvSpPr>
          <p:nvPr>
            <p:ph idx="1"/>
          </p:nvPr>
        </p:nvSpPr>
        <p:spPr/>
        <p:txBody>
          <a:bodyPr>
            <a:normAutofit/>
          </a:bodyPr>
          <a:lstStyle/>
          <a:p>
            <a:pPr marL="136525" indent="0" algn="ctr">
              <a:buFont typeface="Wingdings 2" pitchFamily="18" charset="2"/>
              <a:buNone/>
            </a:pPr>
            <a:endParaRPr lang="en-US" altLang="en-US" sz="2400" dirty="0" smtClean="0"/>
          </a:p>
          <a:p>
            <a:pPr marL="136525" indent="0" algn="ctr">
              <a:buFont typeface="Wingdings 2" pitchFamily="18" charset="2"/>
              <a:buNone/>
            </a:pPr>
            <a:endParaRPr lang="en-US" altLang="en-US" sz="2400" dirty="0" smtClean="0"/>
          </a:p>
          <a:p>
            <a:pPr marL="136525" indent="0" algn="ctr">
              <a:buFont typeface="Wingdings 2" pitchFamily="18" charset="2"/>
              <a:buNone/>
            </a:pPr>
            <a:r>
              <a:rPr lang="en-US" altLang="en-US" sz="2400" dirty="0" smtClean="0"/>
              <a:t>“Systematized body of knowledge covering the principles and doctrines associated with tactical operations and emergency responses”</a:t>
            </a:r>
          </a:p>
          <a:p>
            <a:pPr marL="136525" indent="0" algn="ctr">
              <a:buFont typeface="Wingdings 2" pitchFamily="18" charset="2"/>
              <a:buNone/>
            </a:pPr>
            <a:endParaRPr lang="en-US" altLang="en-US" sz="2400" dirty="0" smtClean="0"/>
          </a:p>
          <a:p>
            <a:pPr marL="136525" indent="0" algn="ctr">
              <a:buFont typeface="Wingdings 2" pitchFamily="18" charset="2"/>
              <a:buNone/>
            </a:pPr>
            <a:r>
              <a:rPr lang="en-US" altLang="en-US" sz="2400" dirty="0" smtClean="0"/>
              <a:t>Identifying the factors in play during a situation and applying knowledge to forecast and influence behaviors and outcomes to enhance a more satisfactory outcome.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74638"/>
            <a:ext cx="8229600" cy="868362"/>
          </a:xfrm>
        </p:spPr>
        <p:txBody>
          <a:bodyPr>
            <a:normAutofit fontScale="90000"/>
          </a:bodyPr>
          <a:lstStyle/>
          <a:p>
            <a:pPr eaLnBrk="1" fontAlgn="auto" hangingPunct="1">
              <a:spcAft>
                <a:spcPts val="0"/>
              </a:spcAft>
              <a:defRPr/>
            </a:pPr>
            <a:r>
              <a:rPr lang="en-US" dirty="0" smtClean="0"/>
              <a:t>CIT Officers Role Gathering Intelligence</a:t>
            </a:r>
            <a:br>
              <a:rPr lang="en-US" dirty="0" smtClean="0"/>
            </a:br>
            <a:endParaRPr lang="en-US" dirty="0"/>
          </a:p>
        </p:txBody>
      </p:sp>
      <p:sp>
        <p:nvSpPr>
          <p:cNvPr id="52227" name="Rectangle 3"/>
          <p:cNvSpPr>
            <a:spLocks noGrp="1" noChangeArrowheads="1"/>
          </p:cNvSpPr>
          <p:nvPr>
            <p:ph sz="half" idx="1"/>
          </p:nvPr>
        </p:nvSpPr>
        <p:spPr>
          <a:xfrm>
            <a:off x="304800" y="1219200"/>
            <a:ext cx="4191000" cy="5105400"/>
          </a:xfrm>
        </p:spPr>
        <p:txBody>
          <a:bodyPr>
            <a:normAutofit fontScale="92500" lnSpcReduction="10000"/>
          </a:bodyPr>
          <a:lstStyle/>
          <a:p>
            <a:pPr>
              <a:lnSpc>
                <a:spcPct val="80000"/>
              </a:lnSpc>
            </a:pPr>
            <a:r>
              <a:rPr lang="en-US" altLang="en-US" sz="2600" dirty="0" smtClean="0"/>
              <a:t>Who is involved?</a:t>
            </a:r>
          </a:p>
          <a:p>
            <a:pPr>
              <a:lnSpc>
                <a:spcPct val="80000"/>
              </a:lnSpc>
            </a:pPr>
            <a:endParaRPr lang="en-US" altLang="en-US" sz="1200" dirty="0" smtClean="0"/>
          </a:p>
          <a:p>
            <a:pPr lvl="1" eaLnBrk="1" hangingPunct="1">
              <a:lnSpc>
                <a:spcPct val="80000"/>
              </a:lnSpc>
              <a:buFont typeface="Arial" pitchFamily="34" charset="0"/>
              <a:buChar char="•"/>
            </a:pPr>
            <a:r>
              <a:rPr lang="en-US" altLang="en-US" sz="2600" dirty="0" smtClean="0"/>
              <a:t>SUBJECTS</a:t>
            </a:r>
          </a:p>
          <a:p>
            <a:pPr lvl="1" eaLnBrk="1" hangingPunct="1">
              <a:lnSpc>
                <a:spcPct val="80000"/>
              </a:lnSpc>
              <a:buFont typeface="Arial" pitchFamily="34" charset="0"/>
              <a:buChar char="•"/>
            </a:pPr>
            <a:r>
              <a:rPr lang="en-US" altLang="en-US" sz="2600" dirty="0" smtClean="0"/>
              <a:t>VICTIMS</a:t>
            </a:r>
          </a:p>
          <a:p>
            <a:pPr lvl="1" eaLnBrk="1" hangingPunct="1">
              <a:lnSpc>
                <a:spcPct val="80000"/>
              </a:lnSpc>
              <a:buFont typeface="Arial" pitchFamily="34" charset="0"/>
              <a:buChar char="•"/>
            </a:pPr>
            <a:r>
              <a:rPr lang="en-US" altLang="en-US" sz="2600" dirty="0" smtClean="0"/>
              <a:t>HOSTAGES</a:t>
            </a:r>
          </a:p>
          <a:p>
            <a:pPr lvl="1" eaLnBrk="1" hangingPunct="1">
              <a:lnSpc>
                <a:spcPct val="80000"/>
              </a:lnSpc>
              <a:buFont typeface="Arial" pitchFamily="34" charset="0"/>
              <a:buChar char="•"/>
            </a:pPr>
            <a:endParaRPr lang="en-US" altLang="en-US" sz="1200" dirty="0" smtClean="0"/>
          </a:p>
          <a:p>
            <a:pPr eaLnBrk="1" hangingPunct="1">
              <a:lnSpc>
                <a:spcPct val="80000"/>
              </a:lnSpc>
            </a:pPr>
            <a:r>
              <a:rPr lang="en-US" altLang="en-US" sz="2600" dirty="0" smtClean="0"/>
              <a:t>What are their condition?</a:t>
            </a:r>
          </a:p>
          <a:p>
            <a:pPr eaLnBrk="1" hangingPunct="1">
              <a:lnSpc>
                <a:spcPct val="80000"/>
              </a:lnSpc>
            </a:pPr>
            <a:endParaRPr lang="en-US" altLang="en-US" sz="1200" dirty="0" smtClean="0"/>
          </a:p>
          <a:p>
            <a:pPr eaLnBrk="1" hangingPunct="1">
              <a:lnSpc>
                <a:spcPct val="80000"/>
              </a:lnSpc>
            </a:pPr>
            <a:r>
              <a:rPr lang="en-US" sz="2600" dirty="0" smtClean="0"/>
              <a:t>Record check and criminal history</a:t>
            </a:r>
          </a:p>
          <a:p>
            <a:pPr eaLnBrk="1" hangingPunct="1">
              <a:lnSpc>
                <a:spcPct val="80000"/>
              </a:lnSpc>
            </a:pPr>
            <a:endParaRPr lang="en-US" sz="1100" dirty="0" smtClean="0"/>
          </a:p>
          <a:p>
            <a:pPr eaLnBrk="1" hangingPunct="1">
              <a:lnSpc>
                <a:spcPct val="80000"/>
              </a:lnSpc>
            </a:pPr>
            <a:r>
              <a:rPr lang="en-US" sz="2600" dirty="0" smtClean="0"/>
              <a:t>Mental health and substance abuse history?</a:t>
            </a:r>
          </a:p>
          <a:p>
            <a:pPr eaLnBrk="1" hangingPunct="1">
              <a:lnSpc>
                <a:spcPct val="80000"/>
              </a:lnSpc>
            </a:pPr>
            <a:endParaRPr lang="en-US" sz="1100" dirty="0" smtClean="0"/>
          </a:p>
          <a:p>
            <a:pPr>
              <a:lnSpc>
                <a:spcPct val="80000"/>
              </a:lnSpc>
            </a:pPr>
            <a:r>
              <a:rPr lang="en-US" sz="2600" dirty="0" smtClean="0"/>
              <a:t>Military history</a:t>
            </a:r>
          </a:p>
          <a:p>
            <a:pPr>
              <a:lnSpc>
                <a:spcPct val="80000"/>
              </a:lnSpc>
              <a:buNone/>
            </a:pPr>
            <a:endParaRPr lang="en-US" sz="1100" dirty="0" smtClean="0"/>
          </a:p>
          <a:p>
            <a:pPr>
              <a:lnSpc>
                <a:spcPct val="80000"/>
              </a:lnSpc>
            </a:pPr>
            <a:r>
              <a:rPr lang="en-US" sz="2600" dirty="0" smtClean="0"/>
              <a:t>Medical conditions</a:t>
            </a:r>
          </a:p>
          <a:p>
            <a:pPr>
              <a:lnSpc>
                <a:spcPct val="80000"/>
              </a:lnSpc>
            </a:pPr>
            <a:endParaRPr lang="en-US" sz="1100" dirty="0" smtClean="0"/>
          </a:p>
          <a:p>
            <a:pPr>
              <a:lnSpc>
                <a:spcPct val="80000"/>
              </a:lnSpc>
            </a:pPr>
            <a:r>
              <a:rPr lang="en-US" sz="2600" dirty="0" smtClean="0"/>
              <a:t>Call history at address</a:t>
            </a:r>
          </a:p>
          <a:p>
            <a:pPr>
              <a:lnSpc>
                <a:spcPct val="80000"/>
              </a:lnSpc>
            </a:pPr>
            <a:endParaRPr lang="en-US" sz="1000" dirty="0" smtClean="0"/>
          </a:p>
          <a:p>
            <a:pPr>
              <a:lnSpc>
                <a:spcPct val="80000"/>
              </a:lnSpc>
            </a:pPr>
            <a:endParaRPr lang="en-US" sz="2400" dirty="0" smtClean="0"/>
          </a:p>
          <a:p>
            <a:pPr eaLnBrk="1" hangingPunct="1">
              <a:lnSpc>
                <a:spcPct val="80000"/>
              </a:lnSpc>
            </a:pPr>
            <a:endParaRPr lang="en-US" sz="3200" dirty="0" smtClean="0"/>
          </a:p>
          <a:p>
            <a:pPr lvl="1" eaLnBrk="1" hangingPunct="1">
              <a:lnSpc>
                <a:spcPct val="80000"/>
              </a:lnSpc>
              <a:buNone/>
            </a:pPr>
            <a:endParaRPr lang="en-US" altLang="en-US" sz="2000" dirty="0" smtClean="0"/>
          </a:p>
          <a:p>
            <a:pPr lvl="2" eaLnBrk="1" hangingPunct="1">
              <a:lnSpc>
                <a:spcPct val="80000"/>
              </a:lnSpc>
            </a:pPr>
            <a:endParaRPr lang="en-US" altLang="en-US" sz="2000" dirty="0" smtClean="0"/>
          </a:p>
          <a:p>
            <a:pPr eaLnBrk="1" hangingPunct="1">
              <a:lnSpc>
                <a:spcPct val="80000"/>
              </a:lnSpc>
            </a:pPr>
            <a:endParaRPr lang="en-US" altLang="en-US" sz="2400" dirty="0" smtClean="0"/>
          </a:p>
        </p:txBody>
      </p:sp>
      <p:sp>
        <p:nvSpPr>
          <p:cNvPr id="4" name="Content Placeholder 3"/>
          <p:cNvSpPr>
            <a:spLocks noGrp="1"/>
          </p:cNvSpPr>
          <p:nvPr>
            <p:ph sz="half" idx="2"/>
          </p:nvPr>
        </p:nvSpPr>
        <p:spPr>
          <a:xfrm>
            <a:off x="4419600" y="1219200"/>
            <a:ext cx="4572000" cy="4906963"/>
          </a:xfrm>
        </p:spPr>
        <p:txBody>
          <a:bodyPr>
            <a:noAutofit/>
          </a:bodyPr>
          <a:lstStyle/>
          <a:p>
            <a:pPr>
              <a:lnSpc>
                <a:spcPct val="80000"/>
              </a:lnSpc>
            </a:pPr>
            <a:r>
              <a:rPr lang="en-US" sz="2400" dirty="0" smtClean="0"/>
              <a:t>Info on family members, friends, and neighbors</a:t>
            </a:r>
          </a:p>
          <a:p>
            <a:pPr>
              <a:lnSpc>
                <a:spcPct val="80000"/>
              </a:lnSpc>
            </a:pPr>
            <a:endParaRPr lang="en-US" sz="1050" dirty="0" smtClean="0"/>
          </a:p>
          <a:p>
            <a:pPr>
              <a:lnSpc>
                <a:spcPct val="80000"/>
              </a:lnSpc>
            </a:pPr>
            <a:r>
              <a:rPr lang="en-US" sz="2400" dirty="0" smtClean="0"/>
              <a:t>Prior CIT reports</a:t>
            </a:r>
          </a:p>
          <a:p>
            <a:pPr>
              <a:lnSpc>
                <a:spcPct val="80000"/>
              </a:lnSpc>
            </a:pPr>
            <a:endParaRPr lang="en-US" sz="1050" dirty="0" smtClean="0"/>
          </a:p>
          <a:p>
            <a:r>
              <a:rPr lang="en-US" sz="2400" dirty="0" smtClean="0"/>
              <a:t>Prior contacts with law enforcement</a:t>
            </a:r>
          </a:p>
          <a:p>
            <a:endParaRPr lang="en-US" sz="1050" dirty="0" smtClean="0"/>
          </a:p>
          <a:p>
            <a:r>
              <a:rPr lang="en-US" sz="2400" dirty="0" smtClean="0"/>
              <a:t>Recent life stressors</a:t>
            </a:r>
          </a:p>
          <a:p>
            <a:endParaRPr lang="en-US" sz="1050" dirty="0" smtClean="0"/>
          </a:p>
          <a:p>
            <a:r>
              <a:rPr lang="en-US" sz="2400" dirty="0" smtClean="0"/>
              <a:t>Language or cultural barriers</a:t>
            </a:r>
          </a:p>
          <a:p>
            <a:endParaRPr lang="en-US" sz="1050" dirty="0" smtClean="0"/>
          </a:p>
          <a:p>
            <a:r>
              <a:rPr lang="en-US" sz="2400" dirty="0" smtClean="0"/>
              <a:t>Suicidal actions or statements</a:t>
            </a:r>
          </a:p>
          <a:p>
            <a:endParaRPr lang="en-US" sz="1050" dirty="0" smtClean="0"/>
          </a:p>
          <a:p>
            <a:r>
              <a:rPr lang="en-US" sz="2400" dirty="0" smtClean="0"/>
              <a:t>Potential for victim precipitated homicide </a:t>
            </a:r>
          </a:p>
          <a:p>
            <a:pPr>
              <a:lnSpc>
                <a:spcPct val="80000"/>
              </a:lnSpc>
            </a:pPr>
            <a:endParaRPr lang="en-US"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533401"/>
            <a:ext cx="7772400" cy="2743200"/>
          </a:xfrm>
        </p:spPr>
        <p:txBody>
          <a:bodyPr>
            <a:noAutofit/>
          </a:bodyPr>
          <a:lstStyle/>
          <a:p>
            <a:r>
              <a:rPr lang="en-US" dirty="0" smtClean="0">
                <a:effectLst>
                  <a:outerShdw blurRad="38100" dist="38100" dir="2700000" algn="tl">
                    <a:srgbClr val="000000">
                      <a:alpha val="43137"/>
                    </a:srgbClr>
                  </a:outerShdw>
                </a:effectLst>
              </a:rPr>
              <a:t>Avoiding Law Enforcement Liability When Interacting With Individuals With Behavioral Health Disorders</a:t>
            </a:r>
            <a:endParaRPr lang="en-US" dirty="0">
              <a:effectLst>
                <a:outerShdw blurRad="38100" dist="38100" dir="2700000" algn="tl">
                  <a:srgbClr val="000000">
                    <a:alpha val="43137"/>
                  </a:srgbClr>
                </a:outerShdw>
              </a:effectLst>
            </a:endParaRPr>
          </a:p>
        </p:txBody>
      </p:sp>
      <p:sp>
        <p:nvSpPr>
          <p:cNvPr id="7" name="Subtitle 6"/>
          <p:cNvSpPr>
            <a:spLocks noGrp="1"/>
          </p:cNvSpPr>
          <p:nvPr>
            <p:ph type="subTitle" idx="1"/>
          </p:nvPr>
        </p:nvSpPr>
        <p:spPr/>
        <p:txBody>
          <a:bodyPr/>
          <a:lstStyle/>
          <a:p>
            <a:endParaRPr lang="en-US" dirty="0"/>
          </a:p>
        </p:txBody>
      </p:sp>
      <p:pic>
        <p:nvPicPr>
          <p:cNvPr id="8" name="Picture 7" descr="DeadlyForceRotator4.jpg"/>
          <p:cNvPicPr>
            <a:picLocks noChangeAspect="1"/>
          </p:cNvPicPr>
          <p:nvPr/>
        </p:nvPicPr>
        <p:blipFill>
          <a:blip r:embed="rId3" cstate="print"/>
          <a:stretch>
            <a:fillRect/>
          </a:stretch>
        </p:blipFill>
        <p:spPr>
          <a:xfrm>
            <a:off x="838200" y="3276600"/>
            <a:ext cx="7620000" cy="28956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fontAlgn="auto" hangingPunct="1">
              <a:spcAft>
                <a:spcPts val="0"/>
              </a:spcAft>
              <a:defRPr/>
            </a:pPr>
            <a:r>
              <a:rPr lang="en-US" dirty="0" smtClean="0"/>
              <a:t>Action Imperative Mindset</a:t>
            </a:r>
          </a:p>
        </p:txBody>
      </p:sp>
      <p:sp>
        <p:nvSpPr>
          <p:cNvPr id="60419" name="Rectangle 3"/>
          <p:cNvSpPr>
            <a:spLocks noGrp="1" noChangeArrowheads="1"/>
          </p:cNvSpPr>
          <p:nvPr>
            <p:ph idx="1"/>
          </p:nvPr>
        </p:nvSpPr>
        <p:spPr/>
        <p:txBody>
          <a:bodyPr>
            <a:normAutofit/>
          </a:bodyPr>
          <a:lstStyle/>
          <a:p>
            <a:pPr eaLnBrk="1" hangingPunct="1">
              <a:lnSpc>
                <a:spcPct val="90000"/>
              </a:lnSpc>
              <a:buFontTx/>
              <a:buNone/>
            </a:pPr>
            <a:endParaRPr lang="en-US" altLang="en-US" sz="2400" dirty="0" smtClean="0"/>
          </a:p>
          <a:p>
            <a:pPr eaLnBrk="1" hangingPunct="1">
              <a:lnSpc>
                <a:spcPct val="90000"/>
              </a:lnSpc>
              <a:buFontTx/>
              <a:buNone/>
            </a:pPr>
            <a:r>
              <a:rPr lang="en-US" altLang="en-US" sz="2400" dirty="0" smtClean="0"/>
              <a:t>Law enforcement officer often feel a need to act in order to solve the problem</a:t>
            </a:r>
          </a:p>
          <a:p>
            <a:pPr eaLnBrk="1" hangingPunct="1">
              <a:lnSpc>
                <a:spcPct val="90000"/>
              </a:lnSpc>
              <a:buFontTx/>
              <a:buNone/>
            </a:pPr>
            <a:endParaRPr lang="en-US" altLang="en-US" sz="2400" dirty="0" smtClean="0"/>
          </a:p>
          <a:p>
            <a:pPr eaLnBrk="1" hangingPunct="1">
              <a:lnSpc>
                <a:spcPct val="90000"/>
              </a:lnSpc>
              <a:buFontTx/>
              <a:buNone/>
            </a:pPr>
            <a:r>
              <a:rPr lang="en-US" altLang="en-US" sz="2400" dirty="0" smtClean="0"/>
              <a:t>We get pressure from peers, public, media, supervisor, etc.</a:t>
            </a:r>
          </a:p>
          <a:p>
            <a:pPr eaLnBrk="1" hangingPunct="1">
              <a:lnSpc>
                <a:spcPct val="90000"/>
              </a:lnSpc>
              <a:buFontTx/>
              <a:buNone/>
            </a:pPr>
            <a:r>
              <a:rPr lang="en-US" altLang="en-US" sz="2400" dirty="0" smtClean="0"/>
              <a:t>Sometimes taking action can result in a reaction that causes a catastrophic domino effect and results in unnecessary loss of life</a:t>
            </a:r>
          </a:p>
          <a:p>
            <a:pPr eaLnBrk="1" hangingPunct="1">
              <a:lnSpc>
                <a:spcPct val="90000"/>
              </a:lnSpc>
              <a:buFontTx/>
              <a:buNone/>
            </a:pPr>
            <a:endParaRPr lang="en-US" altLang="en-US" sz="2400" dirty="0" smtClean="0"/>
          </a:p>
          <a:p>
            <a:pPr algn="ctr" eaLnBrk="1" hangingPunct="1">
              <a:lnSpc>
                <a:spcPct val="90000"/>
              </a:lnSpc>
              <a:buFontTx/>
              <a:buNone/>
            </a:pPr>
            <a:r>
              <a:rPr lang="en-US" altLang="en-US" sz="2400" b="1" dirty="0" smtClean="0"/>
              <a:t>KILLS CONSUMERS/CITIZENS AND OFFICERS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 Created Jeopardy</a:t>
            </a:r>
            <a:endParaRPr lang="en-US" dirty="0"/>
          </a:p>
        </p:txBody>
      </p:sp>
      <p:sp>
        <p:nvSpPr>
          <p:cNvPr id="3" name="Content Placeholder 2"/>
          <p:cNvSpPr>
            <a:spLocks noGrp="1"/>
          </p:cNvSpPr>
          <p:nvPr>
            <p:ph sz="half" idx="1"/>
          </p:nvPr>
        </p:nvSpPr>
        <p:spPr/>
        <p:txBody>
          <a:bodyPr/>
          <a:lstStyle/>
          <a:p>
            <a:pPr algn="ctr">
              <a:buNone/>
            </a:pPr>
            <a:endParaRPr lang="en-US" dirty="0" smtClean="0"/>
          </a:p>
          <a:p>
            <a:pPr algn="ctr">
              <a:buNone/>
            </a:pPr>
            <a:endParaRPr lang="en-US" sz="2400" dirty="0" smtClean="0"/>
          </a:p>
          <a:p>
            <a:pPr algn="ctr">
              <a:buNone/>
            </a:pPr>
            <a:r>
              <a:rPr lang="en-US" sz="2400" dirty="0" smtClean="0"/>
              <a:t>When an officer deviates from established tactics or policies and his/her actions unnecessarily place him and/or others at greater risk or harm. </a:t>
            </a:r>
          </a:p>
          <a:p>
            <a:pPr algn="ctr">
              <a:buNone/>
            </a:pPr>
            <a:endParaRPr lang="en-US" dirty="0" smtClean="0"/>
          </a:p>
        </p:txBody>
      </p:sp>
      <p:pic>
        <p:nvPicPr>
          <p:cNvPr id="5" name="Content Placeholder 4" descr="Level II 8-20-2008 021 (2).jpg"/>
          <p:cNvPicPr>
            <a:picLocks noGrp="1" noChangeAspect="1"/>
          </p:cNvPicPr>
          <p:nvPr>
            <p:ph sz="half" idx="2"/>
          </p:nvPr>
        </p:nvPicPr>
        <p:blipFill>
          <a:blip r:embed="rId3" cstate="print"/>
          <a:stretch>
            <a:fillRect/>
          </a:stretch>
        </p:blipFill>
        <p:spPr>
          <a:xfrm>
            <a:off x="4648200" y="2286000"/>
            <a:ext cx="4038600" cy="291857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Failure to Train</a:t>
            </a:r>
            <a:endParaRPr lang="en-US" dirty="0"/>
          </a:p>
        </p:txBody>
      </p:sp>
      <p:sp>
        <p:nvSpPr>
          <p:cNvPr id="6" name="Content Placeholder 5"/>
          <p:cNvSpPr>
            <a:spLocks noGrp="1"/>
          </p:cNvSpPr>
          <p:nvPr>
            <p:ph idx="1"/>
          </p:nvPr>
        </p:nvSpPr>
        <p:spPr/>
        <p:txBody>
          <a:bodyPr>
            <a:normAutofit lnSpcReduction="10000"/>
          </a:bodyPr>
          <a:lstStyle/>
          <a:p>
            <a:pPr algn="ctr">
              <a:buNone/>
            </a:pPr>
            <a:r>
              <a:rPr lang="en-US" sz="2800" dirty="0" smtClean="0"/>
              <a:t>Deliberate Indifference</a:t>
            </a:r>
          </a:p>
          <a:p>
            <a:pPr algn="ctr">
              <a:buNone/>
            </a:pPr>
            <a:r>
              <a:rPr lang="en-US" sz="2800" dirty="0" smtClean="0"/>
              <a:t>City of Canton Ohio v. Geraldine Harris</a:t>
            </a:r>
          </a:p>
          <a:p>
            <a:pPr algn="ctr">
              <a:buNone/>
            </a:pPr>
            <a:endParaRPr lang="en-US" dirty="0" smtClean="0"/>
          </a:p>
          <a:p>
            <a:pPr algn="ctr">
              <a:buNone/>
            </a:pPr>
            <a:r>
              <a:rPr lang="en-US" sz="2400" i="1" dirty="0" smtClean="0">
                <a:solidFill>
                  <a:schemeClr val="tx1">
                    <a:lumMod val="75000"/>
                    <a:lumOff val="25000"/>
                  </a:schemeClr>
                </a:solidFill>
              </a:rPr>
              <a:t>“Adequately trained officers can make mistakes.  Liability can only attach where failure to train reflects deliberate indifference to the constitutional rights of citizens and deficiency must be closely related to the ultimate injury” </a:t>
            </a:r>
          </a:p>
          <a:p>
            <a:pPr algn="ctr">
              <a:buNone/>
            </a:pPr>
            <a:endParaRPr lang="en-US" sz="2400" i="1" dirty="0" smtClean="0">
              <a:solidFill>
                <a:schemeClr val="tx1">
                  <a:lumMod val="75000"/>
                  <a:lumOff val="25000"/>
                </a:schemeClr>
              </a:solidFill>
            </a:endParaRPr>
          </a:p>
          <a:p>
            <a:pPr algn="ctr">
              <a:buNone/>
            </a:pPr>
            <a:r>
              <a:rPr lang="en-US" sz="2800" dirty="0" smtClean="0"/>
              <a:t>Training should be designed to directly correspond with recurring tasks of police work.</a:t>
            </a:r>
          </a:p>
          <a:p>
            <a:pPr algn="ctr">
              <a:buNone/>
            </a:pPr>
            <a:endParaRPr lang="en-US" sz="2400" i="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ked Man Tasered Dies Video.wmv">
            <a:hlinkClick r:id="" action="ppaction://media"/>
          </p:cNvPr>
          <p:cNvPicPr>
            <a:picLocks noRot="1" noChangeAspect="1"/>
          </p:cNvPicPr>
          <p:nvPr>
            <a:videoFile r:link="rId1"/>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fontAlgn="auto" hangingPunct="1">
              <a:spcAft>
                <a:spcPts val="0"/>
              </a:spcAft>
              <a:defRPr/>
            </a:pPr>
            <a:r>
              <a:rPr lang="en-US" altLang="en-US" dirty="0" smtClean="0"/>
              <a:t>Force Avoidance</a:t>
            </a:r>
            <a:endParaRPr lang="en-US" altLang="en-US" dirty="0"/>
          </a:p>
        </p:txBody>
      </p:sp>
      <p:sp>
        <p:nvSpPr>
          <p:cNvPr id="87043" name="Rectangle 3"/>
          <p:cNvSpPr>
            <a:spLocks noGrp="1" noChangeArrowheads="1"/>
          </p:cNvSpPr>
          <p:nvPr>
            <p:ph idx="1"/>
          </p:nvPr>
        </p:nvSpPr>
        <p:spPr/>
        <p:txBody>
          <a:bodyPr>
            <a:normAutofit/>
          </a:bodyPr>
          <a:lstStyle/>
          <a:p>
            <a:pPr marL="548640" indent="-411480" eaLnBrk="1" fontAlgn="auto" hangingPunct="1">
              <a:spcAft>
                <a:spcPts val="0"/>
              </a:spcAft>
              <a:buClr>
                <a:schemeClr val="tx1">
                  <a:shade val="95000"/>
                </a:schemeClr>
              </a:buClr>
              <a:defRPr/>
            </a:pPr>
            <a:endParaRPr lang="en-US" altLang="en-US" sz="2400" dirty="0" smtClean="0"/>
          </a:p>
          <a:p>
            <a:pPr marL="548640" indent="-411480" eaLnBrk="1" fontAlgn="auto" hangingPunct="1">
              <a:spcAft>
                <a:spcPts val="0"/>
              </a:spcAft>
              <a:buClr>
                <a:schemeClr val="tx1">
                  <a:shade val="95000"/>
                </a:schemeClr>
              </a:buClr>
              <a:defRPr/>
            </a:pPr>
            <a:r>
              <a:rPr lang="en-US" altLang="en-US" sz="2400" dirty="0" smtClean="0"/>
              <a:t>Properly </a:t>
            </a:r>
            <a:r>
              <a:rPr lang="en-US" altLang="en-US" sz="2400" dirty="0"/>
              <a:t>evaluate the </a:t>
            </a:r>
            <a:r>
              <a:rPr lang="en-US" altLang="en-US" sz="2400" dirty="0" smtClean="0"/>
              <a:t>situation</a:t>
            </a:r>
          </a:p>
          <a:p>
            <a:pPr marL="0" indent="0" eaLnBrk="1" fontAlgn="auto" hangingPunct="1">
              <a:spcAft>
                <a:spcPts val="0"/>
              </a:spcAft>
              <a:buClr>
                <a:schemeClr val="tx1">
                  <a:shade val="95000"/>
                </a:schemeClr>
              </a:buClr>
              <a:buFont typeface="Wingdings 2" pitchFamily="18" charset="2"/>
              <a:buNone/>
              <a:defRPr/>
            </a:pPr>
            <a:endParaRPr lang="en-US" altLang="en-US" sz="2400" dirty="0"/>
          </a:p>
          <a:p>
            <a:pPr marL="548640" indent="-411480" eaLnBrk="1" fontAlgn="auto" hangingPunct="1">
              <a:spcAft>
                <a:spcPts val="0"/>
              </a:spcAft>
              <a:buClr>
                <a:schemeClr val="tx1">
                  <a:shade val="95000"/>
                </a:schemeClr>
              </a:buClr>
              <a:defRPr/>
            </a:pPr>
            <a:r>
              <a:rPr lang="en-US" altLang="en-US" sz="2400" dirty="0"/>
              <a:t>Unless justified, do not put yourself in a situation which requires the use of deadly </a:t>
            </a:r>
            <a:r>
              <a:rPr lang="en-US" altLang="en-US" sz="2400" dirty="0" smtClean="0"/>
              <a:t>force</a:t>
            </a:r>
          </a:p>
          <a:p>
            <a:pPr marL="0" indent="0" eaLnBrk="1" fontAlgn="auto" hangingPunct="1">
              <a:spcAft>
                <a:spcPts val="0"/>
              </a:spcAft>
              <a:buClr>
                <a:schemeClr val="tx1">
                  <a:shade val="95000"/>
                </a:schemeClr>
              </a:buClr>
              <a:buFont typeface="Wingdings 2" pitchFamily="18" charset="2"/>
              <a:buNone/>
              <a:defRPr/>
            </a:pPr>
            <a:endParaRPr lang="en-US" altLang="en-US" sz="2400" dirty="0"/>
          </a:p>
          <a:p>
            <a:pPr marL="548640" indent="-411480" eaLnBrk="1" fontAlgn="auto" hangingPunct="1">
              <a:spcAft>
                <a:spcPts val="0"/>
              </a:spcAft>
              <a:buClr>
                <a:schemeClr val="tx1">
                  <a:shade val="95000"/>
                </a:schemeClr>
              </a:buClr>
              <a:defRPr/>
            </a:pPr>
            <a:r>
              <a:rPr lang="en-US" altLang="en-US" sz="2400" dirty="0"/>
              <a:t>Officer must not force the confrontation when he/she has a position of tactical advantage</a:t>
            </a:r>
            <a:r>
              <a:rPr lang="en-US" altLang="en-US" sz="2400" dirty="0" smtClean="0"/>
              <a:t>.</a:t>
            </a:r>
          </a:p>
          <a:p>
            <a:pPr marL="548640" indent="-411480" eaLnBrk="1" fontAlgn="auto" hangingPunct="1">
              <a:spcAft>
                <a:spcPts val="0"/>
              </a:spcAft>
              <a:buClr>
                <a:schemeClr val="tx1">
                  <a:shade val="95000"/>
                </a:schemeClr>
              </a:buClr>
              <a:defRPr/>
            </a:pPr>
            <a:endParaRPr lang="en-US" altLang="en-US" sz="2400" dirty="0" smtClean="0"/>
          </a:p>
          <a:p>
            <a:pPr marL="548640" indent="-411480" eaLnBrk="1" fontAlgn="auto" hangingPunct="1">
              <a:spcAft>
                <a:spcPts val="0"/>
              </a:spcAft>
              <a:buClr>
                <a:schemeClr val="tx1">
                  <a:shade val="95000"/>
                </a:schemeClr>
              </a:buClr>
              <a:defRPr/>
            </a:pPr>
            <a:r>
              <a:rPr lang="en-US" altLang="en-US" sz="2400" dirty="0" smtClean="0"/>
              <a:t>Tactical Disengagement</a:t>
            </a:r>
            <a:endParaRPr lang="en-US" altLang="en-US"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lice shoot unarmed man 81 times.wmv">
            <a:hlinkClick r:id="" action="ppaction://media"/>
          </p:cNvPr>
          <p:cNvPicPr>
            <a:picLocks noRot="1" noChangeAspect="1"/>
          </p:cNvPicPr>
          <p:nvPr>
            <a:videoFile r:link="rId1"/>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a:bodyPr>
          <a:lstStyle/>
          <a:p>
            <a:pPr eaLnBrk="1" fontAlgn="auto" hangingPunct="1">
              <a:spcAft>
                <a:spcPts val="0"/>
              </a:spcAft>
              <a:defRPr/>
            </a:pPr>
            <a:r>
              <a:rPr lang="en-US" dirty="0" smtClean="0"/>
              <a:t>Quezada v.  Bernalillo County</a:t>
            </a:r>
          </a:p>
        </p:txBody>
      </p:sp>
      <p:sp>
        <p:nvSpPr>
          <p:cNvPr id="65539" name="Rectangle 3"/>
          <p:cNvSpPr>
            <a:spLocks noGrp="1" noChangeArrowheads="1"/>
          </p:cNvSpPr>
          <p:nvPr>
            <p:ph idx="1"/>
          </p:nvPr>
        </p:nvSpPr>
        <p:spPr/>
        <p:txBody>
          <a:bodyPr/>
          <a:lstStyle/>
          <a:p>
            <a:pPr algn="ctr" eaLnBrk="1" hangingPunct="1">
              <a:buFontTx/>
              <a:buNone/>
            </a:pPr>
            <a:endParaRPr lang="en-US" altLang="en-US" sz="2800" u="sng" dirty="0" smtClean="0"/>
          </a:p>
          <a:p>
            <a:pPr algn="ctr" eaLnBrk="1" hangingPunct="1">
              <a:buFontTx/>
              <a:buNone/>
            </a:pPr>
            <a:r>
              <a:rPr lang="en-US" altLang="en-US" sz="2800" u="sng" dirty="0" smtClean="0"/>
              <a:t>FACTS OF THE CASE</a:t>
            </a:r>
          </a:p>
          <a:p>
            <a:pPr eaLnBrk="1" hangingPunct="1"/>
            <a:r>
              <a:rPr lang="en-US" altLang="en-US" sz="2400" dirty="0" smtClean="0"/>
              <a:t>December 20,1996 – 3 officers contact a suspicious woman sitting in her vehicle parked in a parking lot.</a:t>
            </a:r>
          </a:p>
          <a:p>
            <a:pPr eaLnBrk="1" hangingPunct="1"/>
            <a:r>
              <a:rPr lang="en-US" altLang="en-US" sz="2400" dirty="0" smtClean="0"/>
              <a:t>Woman is uncooperative, she will not identify herself or exit vehicle.</a:t>
            </a:r>
          </a:p>
          <a:p>
            <a:pPr eaLnBrk="1" hangingPunct="1"/>
            <a:r>
              <a:rPr lang="en-US" altLang="en-US" sz="2400" dirty="0" smtClean="0"/>
              <a:t>Officers observe her pick up a handgun.</a:t>
            </a:r>
          </a:p>
          <a:p>
            <a:pPr eaLnBrk="1" hangingPunct="1"/>
            <a:r>
              <a:rPr lang="en-US" altLang="en-US" sz="2400" dirty="0" smtClean="0"/>
              <a:t>Two officers take cover and one officer stays within 5 feet of the vehicle in the open.</a:t>
            </a:r>
          </a:p>
          <a:p>
            <a:pPr eaLnBrk="1" hangingPunct="1"/>
            <a:r>
              <a:rPr lang="en-US" altLang="en-US" sz="2400" dirty="0" smtClean="0"/>
              <a:t>Suspect makes suicidal statements and actions.</a:t>
            </a:r>
          </a:p>
          <a:p>
            <a:pPr eaLnBrk="1" hangingPunct="1"/>
            <a:endParaRPr lang="en-US" altLang="en-US" sz="2400" dirty="0" smtClean="0"/>
          </a:p>
          <a:p>
            <a:pPr eaLnBrk="1" hangingPunct="1"/>
            <a:endParaRPr lang="en-US" altLang="en-US" sz="2400"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Autofit/>
          </a:bodyPr>
          <a:lstStyle/>
          <a:p>
            <a:pPr eaLnBrk="1" fontAlgn="auto" hangingPunct="1">
              <a:spcAft>
                <a:spcPts val="0"/>
              </a:spcAft>
              <a:defRPr/>
            </a:pPr>
            <a:r>
              <a:rPr lang="en-US" dirty="0" smtClean="0"/>
              <a:t>Facts of Quezada v. Bernalillo County Continued</a:t>
            </a:r>
          </a:p>
        </p:txBody>
      </p:sp>
      <p:sp>
        <p:nvSpPr>
          <p:cNvPr id="66563" name="Rectangle 3"/>
          <p:cNvSpPr>
            <a:spLocks noGrp="1" noChangeArrowheads="1"/>
          </p:cNvSpPr>
          <p:nvPr>
            <p:ph idx="1"/>
          </p:nvPr>
        </p:nvSpPr>
        <p:spPr/>
        <p:txBody>
          <a:bodyPr/>
          <a:lstStyle/>
          <a:p>
            <a:pPr eaLnBrk="1" hangingPunct="1"/>
            <a:endParaRPr lang="en-US" altLang="en-US" sz="2400" dirty="0" smtClean="0"/>
          </a:p>
          <a:p>
            <a:pPr eaLnBrk="1" hangingPunct="1"/>
            <a:r>
              <a:rPr lang="en-US" altLang="en-US" sz="2400" dirty="0" smtClean="0"/>
              <a:t>Officers observed that suspect is drinking alcohol.</a:t>
            </a:r>
          </a:p>
          <a:p>
            <a:pPr eaLnBrk="1" hangingPunct="1"/>
            <a:r>
              <a:rPr lang="en-US" altLang="en-US" sz="2400" dirty="0" smtClean="0"/>
              <a:t>All three officers continued to give verbal commands for suspect to put the gun down and exit the vehicle.</a:t>
            </a:r>
          </a:p>
          <a:p>
            <a:pPr eaLnBrk="1" hangingPunct="1"/>
            <a:r>
              <a:rPr lang="en-US" altLang="en-US" sz="2400" dirty="0" smtClean="0"/>
              <a:t>Suspect slowly tried to drive away, but officers had blocked any exits with patrol vehicles.  (Not trying to strike officers)</a:t>
            </a:r>
          </a:p>
          <a:p>
            <a:pPr eaLnBrk="1" hangingPunct="1"/>
            <a:r>
              <a:rPr lang="en-US" altLang="en-US" sz="2400" dirty="0" smtClean="0"/>
              <a:t>The one officer purposely positioned himself within five feet of suspects car window.</a:t>
            </a:r>
          </a:p>
          <a:p>
            <a:pPr eaLnBrk="1" hangingPunct="1"/>
            <a:r>
              <a:rPr lang="en-US" altLang="en-US" sz="2400" dirty="0" smtClean="0"/>
              <a:t>Officer claimed suspect pointed handgun at him so officer fired three times killing the suspect.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fontAlgn="auto" hangingPunct="1">
              <a:spcAft>
                <a:spcPts val="0"/>
              </a:spcAft>
              <a:defRPr/>
            </a:pPr>
            <a:r>
              <a:rPr lang="en-US" dirty="0" smtClean="0"/>
              <a:t>TACTICAL SITUATION</a:t>
            </a:r>
          </a:p>
        </p:txBody>
      </p:sp>
      <p:sp>
        <p:nvSpPr>
          <p:cNvPr id="22531" name="Rectangle 3"/>
          <p:cNvSpPr>
            <a:spLocks noGrp="1" noChangeArrowheads="1"/>
          </p:cNvSpPr>
          <p:nvPr>
            <p:ph idx="1"/>
          </p:nvPr>
        </p:nvSpPr>
        <p:spPr/>
        <p:txBody>
          <a:bodyPr>
            <a:normAutofit/>
          </a:bodyPr>
          <a:lstStyle/>
          <a:p>
            <a:pPr marL="548640" indent="-411480" eaLnBrk="1" fontAlgn="auto" hangingPunct="1">
              <a:spcAft>
                <a:spcPts val="0"/>
              </a:spcAft>
              <a:buClr>
                <a:schemeClr val="tx1">
                  <a:shade val="95000"/>
                </a:schemeClr>
              </a:buClr>
              <a:buNone/>
              <a:defRPr/>
            </a:pPr>
            <a:endParaRPr lang="en-US" dirty="0" smtClean="0"/>
          </a:p>
          <a:p>
            <a:pPr marL="548640" indent="-411480" algn="ctr" eaLnBrk="1" fontAlgn="auto" hangingPunct="1">
              <a:spcAft>
                <a:spcPts val="0"/>
              </a:spcAft>
              <a:buClr>
                <a:schemeClr val="tx1">
                  <a:shade val="95000"/>
                </a:schemeClr>
              </a:buClr>
              <a:buNone/>
              <a:defRPr/>
            </a:pPr>
            <a:r>
              <a:rPr lang="en-US" sz="2400" dirty="0" smtClean="0"/>
              <a:t>An incident involving an ARMED and BARRICADED person, hostage, sniper or other situations where standard patrol tactics are not adequate to safely resolve the situation and specialized police tactics are required.</a:t>
            </a:r>
          </a:p>
          <a:p>
            <a:pPr marL="548640" indent="-411480" eaLnBrk="1" fontAlgn="auto" hangingPunct="1">
              <a:spcAft>
                <a:spcPts val="0"/>
              </a:spcAft>
              <a:buClr>
                <a:schemeClr val="tx1">
                  <a:shade val="95000"/>
                </a:schemeClr>
              </a:buClr>
              <a:buFont typeface="Wingdings 2"/>
              <a:buChar char=""/>
              <a:defRPr/>
            </a:pPr>
            <a:endParaRPr lang="en-US" sz="2400" dirty="0"/>
          </a:p>
          <a:p>
            <a:pPr marL="0" indent="0" algn="ctr" eaLnBrk="1" fontAlgn="auto" hangingPunct="1">
              <a:spcAft>
                <a:spcPts val="0"/>
              </a:spcAft>
              <a:buClr>
                <a:schemeClr val="tx1">
                  <a:shade val="95000"/>
                </a:schemeClr>
              </a:buClr>
              <a:buFont typeface="Wingdings 2" pitchFamily="18" charset="2"/>
              <a:buNone/>
              <a:defRPr/>
            </a:pPr>
            <a:r>
              <a:rPr lang="en-US" sz="2400" b="1" dirty="0" smtClean="0"/>
              <a:t>RECOGNIZE TACTICAL SITUATION AND REQUEST PROPER RESOURCES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Quezada v. Bernalillo County Court Ruling</a:t>
            </a:r>
          </a:p>
        </p:txBody>
      </p:sp>
      <p:sp>
        <p:nvSpPr>
          <p:cNvPr id="67587" name="Rectangle 3"/>
          <p:cNvSpPr>
            <a:spLocks noGrp="1" noChangeArrowheads="1"/>
          </p:cNvSpPr>
          <p:nvPr>
            <p:ph sz="half" idx="1"/>
          </p:nvPr>
        </p:nvSpPr>
        <p:spPr/>
        <p:txBody>
          <a:bodyPr>
            <a:normAutofit/>
          </a:bodyPr>
          <a:lstStyle/>
          <a:p>
            <a:pPr eaLnBrk="1" hangingPunct="1"/>
            <a:r>
              <a:rPr lang="en-US" altLang="en-US" sz="2400" dirty="0" smtClean="0"/>
              <a:t>Court found that the officer voluntarily and negligently placed himself in a position of peril where he had no choice other than to use deadly force. </a:t>
            </a:r>
          </a:p>
          <a:p>
            <a:pPr eaLnBrk="1" hangingPunct="1"/>
            <a:r>
              <a:rPr lang="en-US" altLang="en-US" sz="2400" dirty="0" smtClean="0"/>
              <a:t> </a:t>
            </a:r>
          </a:p>
          <a:p>
            <a:pPr eaLnBrk="1" hangingPunct="1"/>
            <a:r>
              <a:rPr lang="en-US" altLang="en-US" sz="2400" dirty="0" smtClean="0"/>
              <a:t>Court felt that officers negligence was the proximate cause of suspects death.  </a:t>
            </a:r>
          </a:p>
        </p:txBody>
      </p:sp>
      <p:pic>
        <p:nvPicPr>
          <p:cNvPr id="5" name="Content Placeholder 4" descr="NM057.jpg"/>
          <p:cNvPicPr>
            <a:picLocks noGrp="1" noChangeAspect="1"/>
          </p:cNvPicPr>
          <p:nvPr>
            <p:ph sz="half" idx="2"/>
          </p:nvPr>
        </p:nvPicPr>
        <p:blipFill>
          <a:blip r:embed="rId3" cstate="print"/>
          <a:stretch>
            <a:fillRect/>
          </a:stretch>
        </p:blipFill>
        <p:spPr>
          <a:xfrm>
            <a:off x="4648200" y="1843881"/>
            <a:ext cx="4038600" cy="40386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066800" y="152400"/>
            <a:ext cx="7620000" cy="1447800"/>
          </a:xfrm>
        </p:spPr>
        <p:txBody>
          <a:bodyPr>
            <a:normAutofit fontScale="90000"/>
          </a:bodyPr>
          <a:lstStyle/>
          <a:p>
            <a:pPr eaLnBrk="1" fontAlgn="auto" hangingPunct="1">
              <a:spcAft>
                <a:spcPts val="0"/>
              </a:spcAft>
              <a:defRPr/>
            </a:pPr>
            <a:r>
              <a:rPr lang="en-US" sz="4900" u="sng" dirty="0" smtClean="0"/>
              <a:t>Mercado v. Orlando</a:t>
            </a:r>
            <a:r>
              <a:rPr lang="en-US" sz="4900" dirty="0" smtClean="0"/>
              <a:t/>
            </a:r>
            <a:br>
              <a:rPr lang="en-US" sz="4900" dirty="0" smtClean="0"/>
            </a:br>
            <a:r>
              <a:rPr lang="en-US" sz="4900" dirty="0" smtClean="0"/>
              <a:t>Facts of the Case</a:t>
            </a:r>
            <a:br>
              <a:rPr lang="en-US" sz="4900" dirty="0" smtClean="0"/>
            </a:br>
            <a:r>
              <a:rPr lang="en-US" sz="1200" dirty="0" smtClean="0"/>
              <a:t>United States Court of Appeals, 11</a:t>
            </a:r>
            <a:r>
              <a:rPr lang="en-US" sz="1200" baseline="30000" dirty="0" smtClean="0"/>
              <a:t>th</a:t>
            </a:r>
            <a:r>
              <a:rPr lang="en-US" sz="1200" dirty="0" smtClean="0"/>
              <a:t> Circuit (April 29, 2005)</a:t>
            </a:r>
            <a:endParaRPr lang="en-US" sz="5300" dirty="0" smtClean="0"/>
          </a:p>
        </p:txBody>
      </p:sp>
      <p:sp>
        <p:nvSpPr>
          <p:cNvPr id="64515" name="Rectangle 3"/>
          <p:cNvSpPr>
            <a:spLocks noGrp="1" noChangeArrowheads="1"/>
          </p:cNvSpPr>
          <p:nvPr>
            <p:ph type="body" sz="half" idx="1"/>
          </p:nvPr>
        </p:nvSpPr>
        <p:spPr>
          <a:xfrm>
            <a:off x="304800" y="1752600"/>
            <a:ext cx="4495800" cy="4495800"/>
          </a:xfrm>
        </p:spPr>
        <p:txBody>
          <a:bodyPr>
            <a:normAutofit fontScale="92500" lnSpcReduction="20000"/>
          </a:bodyPr>
          <a:lstStyle/>
          <a:p>
            <a:pPr marL="548640" indent="-411480" eaLnBrk="1" fontAlgn="auto" hangingPunct="1">
              <a:spcAft>
                <a:spcPts val="0"/>
              </a:spcAft>
              <a:buClr>
                <a:schemeClr val="tx1">
                  <a:shade val="95000"/>
                </a:schemeClr>
              </a:buClr>
              <a:defRPr/>
            </a:pPr>
            <a:r>
              <a:rPr lang="en-US" altLang="en-US" sz="2600" dirty="0" smtClean="0"/>
              <a:t>Domestic Dispute where wife calls police</a:t>
            </a:r>
          </a:p>
          <a:p>
            <a:pPr marL="548640" indent="-411480" eaLnBrk="1" fontAlgn="auto" hangingPunct="1">
              <a:spcAft>
                <a:spcPts val="0"/>
              </a:spcAft>
              <a:buClr>
                <a:schemeClr val="tx1">
                  <a:shade val="95000"/>
                </a:schemeClr>
              </a:buClr>
              <a:defRPr/>
            </a:pPr>
            <a:endParaRPr lang="en-US" altLang="en-US" sz="1100" dirty="0" smtClean="0"/>
          </a:p>
          <a:p>
            <a:pPr marL="548640" indent="-411480" eaLnBrk="1" fontAlgn="auto" hangingPunct="1">
              <a:spcAft>
                <a:spcPts val="0"/>
              </a:spcAft>
              <a:buClr>
                <a:schemeClr val="tx1">
                  <a:shade val="95000"/>
                </a:schemeClr>
              </a:buClr>
              <a:defRPr/>
            </a:pPr>
            <a:r>
              <a:rPr lang="en-US" altLang="en-US" sz="2600" dirty="0" smtClean="0"/>
              <a:t>Wife tells police suspect (Ramon Mercado) threatened suicide by wrapping a cord around his neck and cutting his arms multiple times with knife</a:t>
            </a:r>
          </a:p>
          <a:p>
            <a:pPr marL="548640" indent="-411480" eaLnBrk="1" fontAlgn="auto" hangingPunct="1">
              <a:spcAft>
                <a:spcPts val="0"/>
              </a:spcAft>
              <a:buClr>
                <a:schemeClr val="tx1">
                  <a:shade val="95000"/>
                </a:schemeClr>
              </a:buClr>
              <a:defRPr/>
            </a:pPr>
            <a:endParaRPr lang="en-US" altLang="en-US" sz="1100" dirty="0" smtClean="0"/>
          </a:p>
          <a:p>
            <a:pPr marL="548640" indent="-411480" eaLnBrk="1" fontAlgn="auto" hangingPunct="1">
              <a:spcAft>
                <a:spcPts val="0"/>
              </a:spcAft>
              <a:buClr>
                <a:schemeClr val="tx1">
                  <a:shade val="95000"/>
                </a:schemeClr>
              </a:buClr>
              <a:defRPr/>
            </a:pPr>
            <a:r>
              <a:rPr lang="en-US" altLang="en-US" sz="2600" dirty="0" smtClean="0"/>
              <a:t>Police try for 20 minutes to make contact from outside apartment unsuccessfully and then enter</a:t>
            </a:r>
          </a:p>
          <a:p>
            <a:pPr marL="548640" indent="-411480" eaLnBrk="1" fontAlgn="auto" hangingPunct="1">
              <a:spcAft>
                <a:spcPts val="0"/>
              </a:spcAft>
              <a:buClr>
                <a:schemeClr val="tx1">
                  <a:shade val="95000"/>
                </a:schemeClr>
              </a:buClr>
              <a:buFont typeface="Wingdings 2"/>
              <a:buChar char=""/>
              <a:defRPr/>
            </a:pPr>
            <a:endParaRPr lang="en-US" altLang="en-US" b="1" i="1" dirty="0" smtClean="0"/>
          </a:p>
        </p:txBody>
      </p:sp>
      <p:pic>
        <p:nvPicPr>
          <p:cNvPr id="68612" name="Picture 5" descr="sl6"/>
          <p:cNvPicPr>
            <a:picLocks noGrp="1" noChangeAspect="1" noChangeArrowheads="1"/>
          </p:cNvPicPr>
          <p:nvPr>
            <p:ph type="clipArt" sz="half" idx="2"/>
          </p:nvPr>
        </p:nvPicPr>
        <p:blipFill>
          <a:blip r:embed="rId3" cstate="print"/>
          <a:srcRect/>
          <a:stretch>
            <a:fillRect/>
          </a:stretch>
        </p:blipFill>
        <p:spPr>
          <a:xfrm>
            <a:off x="4876800" y="2743200"/>
            <a:ext cx="3733800" cy="1787525"/>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fontAlgn="auto" hangingPunct="1">
              <a:spcAft>
                <a:spcPts val="0"/>
              </a:spcAft>
              <a:defRPr/>
            </a:pPr>
            <a:r>
              <a:rPr lang="en-US" dirty="0" smtClean="0"/>
              <a:t>Facts of Mercado v. Orlando cont.</a:t>
            </a:r>
          </a:p>
        </p:txBody>
      </p:sp>
      <p:sp>
        <p:nvSpPr>
          <p:cNvPr id="58371" name="Rectangle 3"/>
          <p:cNvSpPr>
            <a:spLocks noGrp="1" noChangeArrowheads="1"/>
          </p:cNvSpPr>
          <p:nvPr>
            <p:ph idx="1"/>
          </p:nvPr>
        </p:nvSpPr>
        <p:spPr/>
        <p:txBody>
          <a:bodyPr>
            <a:normAutofit/>
          </a:bodyPr>
          <a:lstStyle/>
          <a:p>
            <a:pPr marL="548640" indent="-411480">
              <a:buClr>
                <a:schemeClr val="tx1">
                  <a:shade val="95000"/>
                </a:schemeClr>
              </a:buClr>
              <a:defRPr/>
            </a:pPr>
            <a:endParaRPr lang="en-US" sz="2400" dirty="0" smtClean="0"/>
          </a:p>
          <a:p>
            <a:pPr marL="548640" indent="-411480">
              <a:buClr>
                <a:schemeClr val="tx1">
                  <a:shade val="95000"/>
                </a:schemeClr>
              </a:buClr>
              <a:defRPr/>
            </a:pPr>
            <a:r>
              <a:rPr lang="en-US" sz="2400" dirty="0" smtClean="0"/>
              <a:t>Find Mercado sitting on floor crying and holding a knife to his chest. Telephone cord is still around his neck.</a:t>
            </a:r>
          </a:p>
          <a:p>
            <a:pPr marL="0" indent="0" eaLnBrk="1" fontAlgn="auto" hangingPunct="1">
              <a:spcAft>
                <a:spcPts val="0"/>
              </a:spcAft>
              <a:buClr>
                <a:schemeClr val="tx1">
                  <a:shade val="95000"/>
                </a:schemeClr>
              </a:buClr>
              <a:buFont typeface="Wingdings 2" pitchFamily="18" charset="2"/>
              <a:buNone/>
              <a:defRPr/>
            </a:pPr>
            <a:endParaRPr lang="en-US" sz="1000" dirty="0" smtClean="0"/>
          </a:p>
          <a:p>
            <a:pPr marL="548640" indent="-411480" eaLnBrk="1" fontAlgn="auto" hangingPunct="1">
              <a:spcAft>
                <a:spcPts val="0"/>
              </a:spcAft>
              <a:buClr>
                <a:schemeClr val="tx1">
                  <a:shade val="95000"/>
                </a:schemeClr>
              </a:buClr>
              <a:defRPr/>
            </a:pPr>
            <a:r>
              <a:rPr lang="en-US" sz="2400" dirty="0" smtClean="0"/>
              <a:t>Officers order suspect twice (once in English and once in Spanish) to drop the knife</a:t>
            </a:r>
          </a:p>
          <a:p>
            <a:pPr marL="0" indent="0" eaLnBrk="1" fontAlgn="auto" hangingPunct="1">
              <a:spcAft>
                <a:spcPts val="0"/>
              </a:spcAft>
              <a:buClr>
                <a:schemeClr val="tx1">
                  <a:shade val="95000"/>
                </a:schemeClr>
              </a:buClr>
              <a:buFont typeface="Wingdings 2" pitchFamily="18" charset="2"/>
              <a:buNone/>
              <a:defRPr/>
            </a:pPr>
            <a:endParaRPr lang="en-US" sz="1000" dirty="0" smtClean="0"/>
          </a:p>
          <a:p>
            <a:pPr marL="548640" indent="-411480" eaLnBrk="1" fontAlgn="auto" hangingPunct="1">
              <a:spcAft>
                <a:spcPts val="0"/>
              </a:spcAft>
              <a:buClr>
                <a:schemeClr val="tx1">
                  <a:shade val="95000"/>
                </a:schemeClr>
              </a:buClr>
              <a:defRPr/>
            </a:pPr>
            <a:r>
              <a:rPr lang="en-US" sz="2400" dirty="0" smtClean="0"/>
              <a:t>Suspect makes no threatening movements toward police</a:t>
            </a:r>
          </a:p>
          <a:p>
            <a:pPr marL="0" indent="0" eaLnBrk="1" fontAlgn="auto" hangingPunct="1">
              <a:spcAft>
                <a:spcPts val="0"/>
              </a:spcAft>
              <a:buClr>
                <a:schemeClr val="tx1">
                  <a:shade val="95000"/>
                </a:schemeClr>
              </a:buClr>
              <a:buFont typeface="Wingdings 2" pitchFamily="18" charset="2"/>
              <a:buNone/>
              <a:defRPr/>
            </a:pPr>
            <a:endParaRPr lang="en-US" sz="1000" dirty="0" smtClean="0"/>
          </a:p>
          <a:p>
            <a:pPr marL="548640" indent="-411480" eaLnBrk="1" fontAlgn="auto" hangingPunct="1">
              <a:spcAft>
                <a:spcPts val="0"/>
              </a:spcAft>
              <a:buClr>
                <a:schemeClr val="tx1">
                  <a:shade val="95000"/>
                </a:schemeClr>
              </a:buClr>
              <a:defRPr/>
            </a:pPr>
            <a:r>
              <a:rPr lang="en-US" sz="2400" dirty="0" smtClean="0"/>
              <a:t>No verbal warnings given</a:t>
            </a:r>
            <a:endParaRPr lang="en-US" sz="2600" dirty="0" smtClean="0"/>
          </a:p>
          <a:p>
            <a:pPr marL="548640" indent="-411480" eaLnBrk="1" fontAlgn="auto" hangingPunct="1">
              <a:spcAft>
                <a:spcPts val="0"/>
              </a:spcAft>
              <a:buClr>
                <a:schemeClr val="tx1">
                  <a:shade val="95000"/>
                </a:schemeClr>
              </a:buClr>
              <a:buFont typeface="Wingdings 2"/>
              <a:buChar char=""/>
              <a:defRPr/>
            </a:pPr>
            <a:endParaRPr lang="en-US" sz="2400" dirty="0" smtClean="0"/>
          </a:p>
          <a:p>
            <a:pPr marL="548640" indent="-411480" eaLnBrk="1" fontAlgn="auto" hangingPunct="1">
              <a:spcAft>
                <a:spcPts val="0"/>
              </a:spcAft>
              <a:buClr>
                <a:schemeClr val="tx1">
                  <a:shade val="95000"/>
                </a:schemeClr>
              </a:buClr>
              <a:buFontTx/>
              <a:buNone/>
              <a:defRPr/>
            </a:pPr>
            <a:endParaRPr lang="en-US" sz="3600" b="1" i="1" dirty="0" smtClean="0"/>
          </a:p>
          <a:p>
            <a:pPr marL="548640" indent="-411480" eaLnBrk="1" fontAlgn="auto" hangingPunct="1">
              <a:spcAft>
                <a:spcPts val="0"/>
              </a:spcAft>
              <a:buClr>
                <a:schemeClr val="tx1">
                  <a:shade val="95000"/>
                </a:schemeClr>
              </a:buClr>
              <a:buFont typeface="Wingdings 2"/>
              <a:buChar char=""/>
              <a:defRPr/>
            </a:pPr>
            <a:endParaRPr lang="en-US"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defRPr/>
            </a:pPr>
            <a:r>
              <a:rPr lang="en-US" dirty="0" smtClean="0"/>
              <a:t>Facts of Mercado v. Orlando cont.</a:t>
            </a:r>
          </a:p>
        </p:txBody>
      </p:sp>
      <p:sp>
        <p:nvSpPr>
          <p:cNvPr id="59395" name="Rectangle 3"/>
          <p:cNvSpPr>
            <a:spLocks noGrp="1" noChangeArrowheads="1"/>
          </p:cNvSpPr>
          <p:nvPr>
            <p:ph idx="1"/>
          </p:nvPr>
        </p:nvSpPr>
        <p:spPr/>
        <p:txBody>
          <a:bodyPr>
            <a:normAutofit lnSpcReduction="10000"/>
          </a:bodyPr>
          <a:lstStyle/>
          <a:p>
            <a:pPr marL="548640" indent="-411480" eaLnBrk="1" fontAlgn="auto" hangingPunct="1">
              <a:lnSpc>
                <a:spcPct val="90000"/>
              </a:lnSpc>
              <a:spcAft>
                <a:spcPts val="0"/>
              </a:spcAft>
              <a:buClr>
                <a:schemeClr val="tx1">
                  <a:shade val="95000"/>
                </a:schemeClr>
              </a:buClr>
              <a:defRPr/>
            </a:pPr>
            <a:endParaRPr lang="en-US" sz="2400" dirty="0" smtClean="0"/>
          </a:p>
          <a:p>
            <a:pPr marL="548640" indent="-411480" eaLnBrk="1" fontAlgn="auto" hangingPunct="1">
              <a:lnSpc>
                <a:spcPct val="90000"/>
              </a:lnSpc>
              <a:spcAft>
                <a:spcPts val="0"/>
              </a:spcAft>
              <a:buClr>
                <a:schemeClr val="tx1">
                  <a:shade val="95000"/>
                </a:schemeClr>
              </a:buClr>
              <a:defRPr/>
            </a:pPr>
            <a:r>
              <a:rPr lang="en-US" sz="2400" dirty="0" smtClean="0"/>
              <a:t>15 to 30 seconds after the two verbal commands Officer #1 follows Officer #2’s order to strike the suspect with a KO1 round from a SAGE SL-6.</a:t>
            </a:r>
          </a:p>
          <a:p>
            <a:pPr marL="0" indent="0" eaLnBrk="1" fontAlgn="auto" hangingPunct="1">
              <a:lnSpc>
                <a:spcPct val="90000"/>
              </a:lnSpc>
              <a:spcAft>
                <a:spcPts val="0"/>
              </a:spcAft>
              <a:buClr>
                <a:schemeClr val="tx1">
                  <a:shade val="95000"/>
                </a:schemeClr>
              </a:buClr>
              <a:buFont typeface="Wingdings 2" pitchFamily="18" charset="2"/>
              <a:buNone/>
              <a:defRPr/>
            </a:pPr>
            <a:endParaRPr lang="en-US" sz="1000" dirty="0" smtClean="0"/>
          </a:p>
          <a:p>
            <a:pPr marL="548640" indent="-411480" eaLnBrk="1" fontAlgn="auto" hangingPunct="1">
              <a:lnSpc>
                <a:spcPct val="90000"/>
              </a:lnSpc>
              <a:spcAft>
                <a:spcPts val="0"/>
              </a:spcAft>
              <a:buClr>
                <a:schemeClr val="tx1">
                  <a:shade val="95000"/>
                </a:schemeClr>
              </a:buClr>
              <a:defRPr/>
            </a:pPr>
            <a:r>
              <a:rPr lang="en-US" sz="2400" dirty="0" smtClean="0"/>
              <a:t>From </a:t>
            </a:r>
            <a:r>
              <a:rPr lang="en-US" sz="2400" b="1" u="sng" dirty="0" smtClean="0"/>
              <a:t>6 FEET </a:t>
            </a:r>
            <a:r>
              <a:rPr lang="en-US" sz="2400" dirty="0" smtClean="0"/>
              <a:t>Officer #1 fired two rounds hitting the suspect 1 time in the head. (Officer clamed to be aiming for the shoulder</a:t>
            </a:r>
          </a:p>
          <a:p>
            <a:pPr marL="548640" indent="-411480" eaLnBrk="1" fontAlgn="auto" hangingPunct="1">
              <a:lnSpc>
                <a:spcPct val="90000"/>
              </a:lnSpc>
              <a:spcAft>
                <a:spcPts val="0"/>
              </a:spcAft>
              <a:buClr>
                <a:schemeClr val="tx1">
                  <a:shade val="95000"/>
                </a:schemeClr>
              </a:buClr>
              <a:defRPr/>
            </a:pPr>
            <a:endParaRPr lang="en-US" sz="1000" dirty="0" smtClean="0"/>
          </a:p>
          <a:p>
            <a:pPr marL="548640" indent="-411480" eaLnBrk="1" fontAlgn="auto" hangingPunct="1">
              <a:lnSpc>
                <a:spcPct val="90000"/>
              </a:lnSpc>
              <a:spcAft>
                <a:spcPts val="0"/>
              </a:spcAft>
              <a:buClr>
                <a:schemeClr val="tx1">
                  <a:shade val="95000"/>
                </a:schemeClr>
              </a:buClr>
              <a:defRPr/>
            </a:pPr>
            <a:r>
              <a:rPr lang="en-US" sz="2400" dirty="0" smtClean="0"/>
              <a:t>Impact did not kill however, suspect skull was fractured causing numerous permanent medical problems.  Suspect is disabled.</a:t>
            </a:r>
          </a:p>
          <a:p>
            <a:pPr marL="0" indent="0" eaLnBrk="1" fontAlgn="auto" hangingPunct="1">
              <a:lnSpc>
                <a:spcPct val="90000"/>
              </a:lnSpc>
              <a:spcAft>
                <a:spcPts val="0"/>
              </a:spcAft>
              <a:buClr>
                <a:schemeClr val="tx1">
                  <a:shade val="95000"/>
                </a:schemeClr>
              </a:buClr>
              <a:buFont typeface="Wingdings 2" pitchFamily="18" charset="2"/>
              <a:buNone/>
              <a:defRPr/>
            </a:pPr>
            <a:r>
              <a:rPr lang="en-US" sz="2400" dirty="0" smtClean="0"/>
              <a:t>  </a:t>
            </a:r>
          </a:p>
          <a:p>
            <a:pPr marL="548640" indent="-411480" eaLnBrk="1" fontAlgn="auto" hangingPunct="1">
              <a:lnSpc>
                <a:spcPct val="90000"/>
              </a:lnSpc>
              <a:spcAft>
                <a:spcPts val="0"/>
              </a:spcAft>
              <a:buClr>
                <a:schemeClr val="tx1">
                  <a:shade val="95000"/>
                </a:schemeClr>
              </a:buClr>
              <a:defRPr/>
            </a:pPr>
            <a:r>
              <a:rPr lang="en-US" sz="3600" b="1" i="1" dirty="0" smtClean="0"/>
              <a:t>COST $1,243,876.00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Mercado v. Orlando</a:t>
            </a:r>
            <a:br>
              <a:rPr lang="en-US" dirty="0" smtClean="0"/>
            </a:br>
            <a:r>
              <a:rPr lang="en-US" dirty="0" smtClean="0"/>
              <a:t>Problems</a:t>
            </a:r>
          </a:p>
        </p:txBody>
      </p:sp>
      <p:sp>
        <p:nvSpPr>
          <p:cNvPr id="60419" name="Rectangle 3"/>
          <p:cNvSpPr>
            <a:spLocks noGrp="1" noChangeArrowheads="1"/>
          </p:cNvSpPr>
          <p:nvPr>
            <p:ph idx="1"/>
          </p:nvPr>
        </p:nvSpPr>
        <p:spPr/>
        <p:txBody>
          <a:bodyPr>
            <a:normAutofit/>
          </a:bodyPr>
          <a:lstStyle/>
          <a:p>
            <a:pPr marL="548640" indent="-411480" algn="ctr" eaLnBrk="1" fontAlgn="auto" hangingPunct="1">
              <a:spcAft>
                <a:spcPts val="0"/>
              </a:spcAft>
              <a:buClr>
                <a:schemeClr val="tx1">
                  <a:shade val="95000"/>
                </a:schemeClr>
              </a:buClr>
              <a:defRPr/>
            </a:pPr>
            <a:endParaRPr lang="en-US" sz="2400" dirty="0" smtClean="0"/>
          </a:p>
          <a:p>
            <a:pPr marL="548640" indent="-411480" algn="ctr" eaLnBrk="1" fontAlgn="auto" hangingPunct="1">
              <a:spcAft>
                <a:spcPts val="0"/>
              </a:spcAft>
              <a:buClr>
                <a:schemeClr val="tx1">
                  <a:shade val="95000"/>
                </a:schemeClr>
              </a:buClr>
              <a:defRPr/>
            </a:pPr>
            <a:r>
              <a:rPr lang="en-US" sz="2400" dirty="0" smtClean="0"/>
              <a:t>2 Verbal Commands and then Deployment 15 to 30 Seconds Later?</a:t>
            </a:r>
          </a:p>
          <a:p>
            <a:pPr marL="0" indent="0" algn="ctr" eaLnBrk="1" fontAlgn="auto" hangingPunct="1">
              <a:spcAft>
                <a:spcPts val="0"/>
              </a:spcAft>
              <a:buClr>
                <a:schemeClr val="tx1">
                  <a:shade val="95000"/>
                </a:schemeClr>
              </a:buClr>
              <a:defRPr/>
            </a:pPr>
            <a:endParaRPr lang="en-US" sz="1000" dirty="0" smtClean="0"/>
          </a:p>
          <a:p>
            <a:pPr marL="548640" indent="-411480" algn="ctr" eaLnBrk="1" fontAlgn="auto" hangingPunct="1">
              <a:spcAft>
                <a:spcPts val="0"/>
              </a:spcAft>
              <a:buClr>
                <a:schemeClr val="tx1">
                  <a:shade val="95000"/>
                </a:schemeClr>
              </a:buClr>
              <a:defRPr/>
            </a:pPr>
            <a:r>
              <a:rPr lang="en-US" sz="2400" dirty="0" smtClean="0"/>
              <a:t>Negotiation/CIT</a:t>
            </a:r>
          </a:p>
          <a:p>
            <a:pPr marL="0" indent="0" algn="ctr" eaLnBrk="1" fontAlgn="auto" hangingPunct="1">
              <a:spcAft>
                <a:spcPts val="0"/>
              </a:spcAft>
              <a:buClr>
                <a:schemeClr val="tx1">
                  <a:shade val="95000"/>
                </a:schemeClr>
              </a:buClr>
              <a:defRPr/>
            </a:pPr>
            <a:endParaRPr lang="en-US" sz="1000" dirty="0" smtClean="0"/>
          </a:p>
          <a:p>
            <a:pPr marL="548640" indent="-411480" algn="ctr" eaLnBrk="1" fontAlgn="auto" hangingPunct="1">
              <a:spcAft>
                <a:spcPts val="0"/>
              </a:spcAft>
              <a:buClr>
                <a:schemeClr val="tx1">
                  <a:shade val="95000"/>
                </a:schemeClr>
              </a:buClr>
              <a:defRPr/>
            </a:pPr>
            <a:r>
              <a:rPr lang="en-US" sz="2400" dirty="0" smtClean="0"/>
              <a:t>Distance to target – 6 feet = 2 yards</a:t>
            </a:r>
          </a:p>
          <a:p>
            <a:pPr marL="0" indent="0" algn="ctr" eaLnBrk="1" fontAlgn="auto" hangingPunct="1">
              <a:spcAft>
                <a:spcPts val="0"/>
              </a:spcAft>
              <a:buClr>
                <a:schemeClr val="tx1">
                  <a:shade val="95000"/>
                </a:schemeClr>
              </a:buClr>
              <a:defRPr/>
            </a:pPr>
            <a:endParaRPr lang="en-US" sz="1000" dirty="0" smtClean="0"/>
          </a:p>
          <a:p>
            <a:pPr marL="548640" indent="-411480" algn="ctr" eaLnBrk="1" fontAlgn="auto" hangingPunct="1">
              <a:spcAft>
                <a:spcPts val="0"/>
              </a:spcAft>
              <a:buClr>
                <a:schemeClr val="tx1">
                  <a:shade val="95000"/>
                </a:schemeClr>
              </a:buClr>
              <a:defRPr/>
            </a:pPr>
            <a:r>
              <a:rPr lang="en-US" sz="2400" dirty="0" smtClean="0"/>
              <a:t>Shot placement</a:t>
            </a:r>
          </a:p>
          <a:p>
            <a:pPr marL="0" indent="0" algn="ctr" eaLnBrk="1" fontAlgn="auto" hangingPunct="1">
              <a:spcAft>
                <a:spcPts val="0"/>
              </a:spcAft>
              <a:buClr>
                <a:schemeClr val="tx1">
                  <a:shade val="95000"/>
                </a:schemeClr>
              </a:buClr>
              <a:defRPr/>
            </a:pPr>
            <a:endParaRPr lang="en-US" sz="1000" dirty="0" smtClean="0"/>
          </a:p>
          <a:p>
            <a:pPr marL="548640" indent="-411480" algn="ctr" eaLnBrk="1" fontAlgn="auto" hangingPunct="1">
              <a:spcAft>
                <a:spcPts val="0"/>
              </a:spcAft>
              <a:buClr>
                <a:schemeClr val="tx1">
                  <a:shade val="95000"/>
                </a:schemeClr>
              </a:buClr>
              <a:defRPr/>
            </a:pPr>
            <a:r>
              <a:rPr lang="en-US" sz="2400" dirty="0" smtClean="0"/>
              <a:t>Enough Officers</a:t>
            </a:r>
          </a:p>
          <a:p>
            <a:pPr marL="548640" indent="-411480" algn="ctr" eaLnBrk="1" fontAlgn="auto" hangingPunct="1">
              <a:spcAft>
                <a:spcPts val="0"/>
              </a:spcAft>
              <a:buClr>
                <a:schemeClr val="tx1">
                  <a:shade val="95000"/>
                </a:schemeClr>
              </a:buClr>
              <a:defRPr/>
            </a:pPr>
            <a:endParaRPr lang="en-US" sz="1050" dirty="0" smtClean="0"/>
          </a:p>
          <a:p>
            <a:pPr marL="548640" indent="-411480" algn="ctr" eaLnBrk="1" fontAlgn="auto" hangingPunct="1">
              <a:spcAft>
                <a:spcPts val="0"/>
              </a:spcAft>
              <a:buClr>
                <a:schemeClr val="tx1">
                  <a:shade val="95000"/>
                </a:schemeClr>
              </a:buClr>
              <a:defRPr/>
            </a:pPr>
            <a:r>
              <a:rPr lang="en-US" sz="2400" dirty="0" smtClean="0"/>
              <a:t>Action Imperative Mindset of officers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41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41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41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4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t>OPEN AIR BARRICADED SUBJECT</a:t>
            </a:r>
            <a:endParaRPr lang="en-US" dirty="0"/>
          </a:p>
        </p:txBody>
      </p:sp>
      <p:pic>
        <p:nvPicPr>
          <p:cNvPr id="4" name="Open Air Barricade.wmv">
            <a:hlinkClick r:id="" action="ppaction://media"/>
          </p:cNvPr>
          <p:cNvPicPr>
            <a:picLocks noGrp="1" noRot="1" noChangeAspect="1"/>
          </p:cNvPicPr>
          <p:nvPr>
            <p:ph idx="1"/>
            <a:videoFile r:link="rId1"/>
          </p:nvPr>
        </p:nvPicPr>
        <p:blipFill>
          <a:blip r:embed="rId4" cstate="print"/>
          <a:srcRect/>
          <a:stretch>
            <a:fillRect/>
          </a:stretch>
        </p:blipFill>
        <p:spPr>
          <a:xfrm>
            <a:off x="0" y="1219200"/>
            <a:ext cx="9144000" cy="5638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219200"/>
          </a:xfrm>
        </p:spPr>
        <p:txBody>
          <a:bodyPr>
            <a:normAutofit fontScale="90000"/>
          </a:bodyPr>
          <a:lstStyle/>
          <a:p>
            <a:pPr>
              <a:defRPr/>
            </a:pPr>
            <a:r>
              <a:rPr lang="en-US" dirty="0" smtClean="0"/>
              <a:t/>
            </a:r>
            <a:br>
              <a:rPr lang="en-US" dirty="0" smtClean="0"/>
            </a:br>
            <a:r>
              <a:rPr lang="en-US" dirty="0" smtClean="0"/>
              <a:t> </a:t>
            </a:r>
            <a:r>
              <a:rPr lang="en-US" sz="4900" dirty="0" smtClean="0"/>
              <a:t>Cost of Training Vs. Cost of Litigation</a:t>
            </a:r>
            <a:endParaRPr lang="en-US" sz="4900" dirty="0"/>
          </a:p>
        </p:txBody>
      </p:sp>
      <p:sp>
        <p:nvSpPr>
          <p:cNvPr id="3" name="Content Placeholder 2"/>
          <p:cNvSpPr>
            <a:spLocks noGrp="1"/>
          </p:cNvSpPr>
          <p:nvPr>
            <p:ph idx="1"/>
          </p:nvPr>
        </p:nvSpPr>
        <p:spPr>
          <a:xfrm>
            <a:off x="457200" y="1981200"/>
            <a:ext cx="8229600" cy="4144963"/>
          </a:xfrm>
        </p:spPr>
        <p:txBody>
          <a:bodyPr>
            <a:normAutofit lnSpcReduction="10000"/>
          </a:bodyPr>
          <a:lstStyle/>
          <a:p>
            <a:pPr marL="0" indent="0" algn="ctr" eaLnBrk="1" fontAlgn="auto" hangingPunct="1">
              <a:spcAft>
                <a:spcPts val="0"/>
              </a:spcAft>
              <a:buClr>
                <a:schemeClr val="tx1">
                  <a:shade val="95000"/>
                </a:schemeClr>
              </a:buClr>
              <a:buFont typeface="Wingdings 2" pitchFamily="18" charset="2"/>
              <a:buNone/>
              <a:defRPr/>
            </a:pPr>
            <a:endParaRPr lang="en-US" dirty="0"/>
          </a:p>
          <a:p>
            <a:pPr marL="0" indent="0" algn="ctr" eaLnBrk="1" fontAlgn="auto" hangingPunct="1">
              <a:spcAft>
                <a:spcPts val="0"/>
              </a:spcAft>
              <a:buClr>
                <a:schemeClr val="tx1">
                  <a:shade val="95000"/>
                </a:schemeClr>
              </a:buClr>
              <a:buFont typeface="Wingdings 2" pitchFamily="18" charset="2"/>
              <a:buNone/>
              <a:defRPr/>
            </a:pPr>
            <a:r>
              <a:rPr lang="en-US" sz="2400" dirty="0" smtClean="0"/>
              <a:t>Glenn v. Washington County - $2.5 million</a:t>
            </a:r>
          </a:p>
          <a:p>
            <a:pPr marL="0" indent="0" algn="ctr" eaLnBrk="1" fontAlgn="auto" hangingPunct="1">
              <a:spcAft>
                <a:spcPts val="0"/>
              </a:spcAft>
              <a:buClr>
                <a:schemeClr val="tx1">
                  <a:shade val="95000"/>
                </a:schemeClr>
              </a:buClr>
              <a:buFont typeface="Wingdings 2" pitchFamily="18" charset="2"/>
              <a:buNone/>
              <a:defRPr/>
            </a:pPr>
            <a:endParaRPr lang="en-US" sz="2400" dirty="0"/>
          </a:p>
          <a:p>
            <a:pPr marL="0" indent="0" algn="ctr" eaLnBrk="1" fontAlgn="auto" hangingPunct="1">
              <a:spcAft>
                <a:spcPts val="0"/>
              </a:spcAft>
              <a:buClr>
                <a:schemeClr val="tx1">
                  <a:shade val="95000"/>
                </a:schemeClr>
              </a:buClr>
              <a:buFont typeface="Wingdings 2" pitchFamily="18" charset="2"/>
              <a:buNone/>
              <a:defRPr/>
            </a:pPr>
            <a:r>
              <a:rPr lang="en-US" sz="2400" dirty="0" err="1" smtClean="0"/>
              <a:t>Ostling</a:t>
            </a:r>
            <a:r>
              <a:rPr lang="en-US" sz="2400" dirty="0" smtClean="0"/>
              <a:t> v. City of Bainbridge Island – $1.47 million</a:t>
            </a:r>
          </a:p>
          <a:p>
            <a:pPr marL="0" indent="0" algn="ctr" eaLnBrk="1" fontAlgn="auto" hangingPunct="1">
              <a:spcAft>
                <a:spcPts val="0"/>
              </a:spcAft>
              <a:buClr>
                <a:schemeClr val="tx1">
                  <a:shade val="95000"/>
                </a:schemeClr>
              </a:buClr>
              <a:buFont typeface="Wingdings 2" pitchFamily="18" charset="2"/>
              <a:buNone/>
              <a:defRPr/>
            </a:pPr>
            <a:endParaRPr lang="en-US" dirty="0"/>
          </a:p>
          <a:p>
            <a:pPr marL="0" indent="0" algn="ctr" eaLnBrk="1" fontAlgn="auto" hangingPunct="1">
              <a:spcAft>
                <a:spcPts val="0"/>
              </a:spcAft>
              <a:buClr>
                <a:schemeClr val="tx1">
                  <a:shade val="95000"/>
                </a:schemeClr>
              </a:buClr>
              <a:buFont typeface="Wingdings 2" pitchFamily="18" charset="2"/>
              <a:buNone/>
              <a:defRPr/>
            </a:pPr>
            <a:r>
              <a:rPr lang="en-US" sz="4000" b="1" i="1" dirty="0" smtClean="0">
                <a:effectLst>
                  <a:outerShdw blurRad="38100" dist="38100" dir="2700000" algn="tl">
                    <a:srgbClr val="000000">
                      <a:alpha val="43137"/>
                    </a:srgbClr>
                  </a:outerShdw>
                </a:effectLst>
              </a:rPr>
              <a:t>SLOW IT DOWN IF POSSIBLE</a:t>
            </a:r>
          </a:p>
          <a:p>
            <a:pPr marL="0" indent="0" algn="ctr" eaLnBrk="1" fontAlgn="auto" hangingPunct="1">
              <a:spcAft>
                <a:spcPts val="0"/>
              </a:spcAft>
              <a:buClr>
                <a:schemeClr val="tx1">
                  <a:shade val="95000"/>
                </a:schemeClr>
              </a:buClr>
              <a:buFont typeface="Wingdings 2" pitchFamily="18" charset="2"/>
              <a:buNone/>
              <a:defRPr/>
            </a:pPr>
            <a:endParaRPr lang="en-US" sz="4000" b="1" i="1" dirty="0" smtClean="0">
              <a:effectLst>
                <a:outerShdw blurRad="38100" dist="38100" dir="2700000" algn="tl">
                  <a:srgbClr val="000000">
                    <a:alpha val="43137"/>
                  </a:srgbClr>
                </a:outerShdw>
              </a:effectLst>
            </a:endParaRPr>
          </a:p>
          <a:p>
            <a:pPr marL="0" indent="0" algn="ctr" eaLnBrk="1" fontAlgn="auto" hangingPunct="1">
              <a:spcAft>
                <a:spcPts val="0"/>
              </a:spcAft>
              <a:buClr>
                <a:schemeClr val="tx1">
                  <a:shade val="95000"/>
                </a:schemeClr>
              </a:buClr>
              <a:buFont typeface="Wingdings 2" pitchFamily="18" charset="2"/>
              <a:buNone/>
              <a:defRPr/>
            </a:pPr>
            <a:r>
              <a:rPr lang="en-US" sz="2800" dirty="0" smtClean="0"/>
              <a:t>Use a decision making model</a:t>
            </a:r>
            <a:endParaRPr lang="en-US"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 Louis County Police Tactical Operations Unit</a:t>
            </a:r>
            <a:endParaRPr lang="en-US" dirty="0"/>
          </a:p>
        </p:txBody>
      </p:sp>
      <p:sp>
        <p:nvSpPr>
          <p:cNvPr id="4" name="Content Placeholder 3"/>
          <p:cNvSpPr>
            <a:spLocks noGrp="1"/>
          </p:cNvSpPr>
          <p:nvPr>
            <p:ph sz="half" idx="1"/>
          </p:nvPr>
        </p:nvSpPr>
        <p:spPr>
          <a:xfrm>
            <a:off x="0" y="1600200"/>
            <a:ext cx="5029200" cy="4525963"/>
          </a:xfrm>
        </p:spPr>
        <p:txBody>
          <a:bodyPr/>
          <a:lstStyle/>
          <a:p>
            <a:pPr>
              <a:buNone/>
            </a:pPr>
            <a:r>
              <a:rPr lang="en-US" dirty="0" smtClean="0"/>
              <a:t>Captain Brian Ludwig</a:t>
            </a:r>
          </a:p>
          <a:p>
            <a:pPr>
              <a:buNone/>
            </a:pPr>
            <a:endParaRPr lang="en-US" sz="1050" dirty="0" smtClean="0"/>
          </a:p>
          <a:p>
            <a:pPr>
              <a:buNone/>
            </a:pPr>
            <a:r>
              <a:rPr lang="en-US" dirty="0" smtClean="0"/>
              <a:t>Sergeant Matt Pleviak</a:t>
            </a:r>
          </a:p>
          <a:p>
            <a:pPr>
              <a:buNone/>
            </a:pPr>
            <a:endParaRPr lang="en-US" sz="1200" dirty="0" smtClean="0"/>
          </a:p>
          <a:p>
            <a:pPr>
              <a:buNone/>
            </a:pPr>
            <a:r>
              <a:rPr lang="en-US" dirty="0" smtClean="0"/>
              <a:t>Sergeant Brian Schellman</a:t>
            </a:r>
          </a:p>
          <a:p>
            <a:pPr>
              <a:buNone/>
            </a:pPr>
            <a:endParaRPr lang="en-US" dirty="0" smtClean="0"/>
          </a:p>
          <a:p>
            <a:pPr algn="ctr">
              <a:buNone/>
            </a:pPr>
            <a:r>
              <a:rPr lang="en-US" u="sng" dirty="0" smtClean="0"/>
              <a:t>Office</a:t>
            </a:r>
          </a:p>
          <a:p>
            <a:pPr algn="ctr">
              <a:buNone/>
            </a:pPr>
            <a:r>
              <a:rPr lang="en-US" dirty="0" smtClean="0"/>
              <a:t>  (636) 532-2984</a:t>
            </a:r>
          </a:p>
          <a:p>
            <a:pPr algn="ctr">
              <a:buNone/>
            </a:pPr>
            <a:r>
              <a:rPr lang="en-US" u="sng" dirty="0" smtClean="0"/>
              <a:t>St. Louis County Communications</a:t>
            </a:r>
          </a:p>
          <a:p>
            <a:pPr algn="ctr">
              <a:buNone/>
            </a:pPr>
            <a:r>
              <a:rPr lang="en-US" dirty="0" smtClean="0"/>
              <a:t>(636) 529-8210</a:t>
            </a:r>
            <a:endParaRPr lang="en-US" dirty="0"/>
          </a:p>
        </p:txBody>
      </p:sp>
      <p:pic>
        <p:nvPicPr>
          <p:cNvPr id="6" name="Content Placeholder 5" descr="Swat%20Operator%20Sticker%20500dpi.jpg"/>
          <p:cNvPicPr>
            <a:picLocks noGrp="1" noChangeAspect="1"/>
          </p:cNvPicPr>
          <p:nvPr>
            <p:ph sz="half" idx="2"/>
          </p:nvPr>
        </p:nvPicPr>
        <p:blipFill>
          <a:blip r:embed="rId2" cstate="print"/>
          <a:stretch>
            <a:fillRect/>
          </a:stretch>
        </p:blipFill>
        <p:spPr>
          <a:xfrm>
            <a:off x="5257800" y="2209800"/>
            <a:ext cx="3716719" cy="2720638"/>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5448"/>
            <a:ext cx="8686800" cy="1252728"/>
          </a:xfrm>
        </p:spPr>
        <p:txBody>
          <a:bodyPr>
            <a:normAutofit/>
          </a:bodyPr>
          <a:lstStyle/>
          <a:p>
            <a:pPr fontAlgn="auto">
              <a:spcAft>
                <a:spcPts val="0"/>
              </a:spcAft>
              <a:defRPr/>
            </a:pPr>
            <a:r>
              <a:rPr lang="en-US" dirty="0" smtClean="0">
                <a:ea typeface="+mj-ea"/>
              </a:rPr>
              <a:t>The Critical Decision-Making Model</a:t>
            </a:r>
            <a:endParaRPr lang="en-US" dirty="0">
              <a:ea typeface="+mj-ea"/>
            </a:endParaRPr>
          </a:p>
        </p:txBody>
      </p:sp>
      <p:sp>
        <p:nvSpPr>
          <p:cNvPr id="9218" name="Content Placeholder 2"/>
          <p:cNvSpPr>
            <a:spLocks noGrp="1"/>
          </p:cNvSpPr>
          <p:nvPr>
            <p:ph idx="1"/>
          </p:nvPr>
        </p:nvSpPr>
        <p:spPr/>
        <p:txBody>
          <a:bodyPr/>
          <a:lstStyle/>
          <a:p>
            <a:pPr algn="ctr">
              <a:buFont typeface="Wingdings 2" pitchFamily="18" charset="2"/>
              <a:buNone/>
            </a:pPr>
            <a:endParaRPr lang="en-US" b="1" smtClean="0"/>
          </a:p>
          <a:p>
            <a:pPr algn="ctr">
              <a:buFont typeface="Wingdings 2" pitchFamily="18" charset="2"/>
              <a:buNone/>
            </a:pPr>
            <a:endParaRPr lang="en-US" b="1" smtClean="0"/>
          </a:p>
          <a:p>
            <a:pPr>
              <a:buFont typeface="Wingdings 2" pitchFamily="18" charset="2"/>
              <a:buNone/>
            </a:pPr>
            <a:endParaRPr lang="en-US" smtClean="0"/>
          </a:p>
        </p:txBody>
      </p:sp>
      <p:pic>
        <p:nvPicPr>
          <p:cNvPr id="9219" name="Picture 2" descr="C:\Users\jmcginty\Documents\CDM.jpg"/>
          <p:cNvPicPr>
            <a:picLocks noChangeAspect="1" noChangeArrowheads="1"/>
          </p:cNvPicPr>
          <p:nvPr/>
        </p:nvPicPr>
        <p:blipFill>
          <a:blip r:embed="rId3" cstate="print"/>
          <a:srcRect t="20135"/>
          <a:stretch>
            <a:fillRect/>
          </a:stretch>
        </p:blipFill>
        <p:spPr bwMode="auto">
          <a:xfrm>
            <a:off x="2514600" y="2025650"/>
            <a:ext cx="4405313" cy="4222750"/>
          </a:xfrm>
          <a:prstGeom prst="rect">
            <a:avLst/>
          </a:prstGeom>
          <a:noFill/>
          <a:ln w="9525">
            <a:noFill/>
            <a:miter lim="800000"/>
            <a:headEnd/>
            <a:tailEnd/>
          </a:ln>
        </p:spPr>
      </p:pic>
      <p:sp>
        <p:nvSpPr>
          <p:cNvPr id="6" name="Slide Number Placeholder 5"/>
          <p:cNvSpPr>
            <a:spLocks noGrp="1"/>
          </p:cNvSpPr>
          <p:nvPr>
            <p:ph type="sldNum" sz="quarter" idx="16"/>
          </p:nvPr>
        </p:nvSpPr>
        <p:spPr/>
        <p:txBody>
          <a:bodyPr/>
          <a:lstStyle/>
          <a:p>
            <a:fld id="{5D914F5C-332D-44E5-B113-726A0DDDB6C7}" type="slidenum">
              <a:rPr lang="en-US" sz="2500"/>
              <a:pPr/>
              <a:t>68</a:t>
            </a:fld>
            <a:endParaRPr lang="en-US" sz="2500"/>
          </a:p>
        </p:txBody>
      </p:sp>
      <p:pic>
        <p:nvPicPr>
          <p:cNvPr id="9221" name="Picture 6"/>
          <p:cNvPicPr>
            <a:picLocks noChangeAspect="1"/>
          </p:cNvPicPr>
          <p:nvPr/>
        </p:nvPicPr>
        <p:blipFill>
          <a:blip r:embed="rId4" cstate="print"/>
          <a:srcRect/>
          <a:stretch>
            <a:fillRect/>
          </a:stretch>
        </p:blipFill>
        <p:spPr bwMode="auto">
          <a:xfrm>
            <a:off x="3733800" y="6299200"/>
            <a:ext cx="2092325" cy="55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CIT/Barricaded Subject Scenario</a:t>
            </a:r>
            <a:endParaRPr lang="en-US" dirty="0"/>
          </a:p>
        </p:txBody>
      </p:sp>
      <p:sp>
        <p:nvSpPr>
          <p:cNvPr id="3" name="Content Placeholder 2"/>
          <p:cNvSpPr>
            <a:spLocks noGrp="1"/>
          </p:cNvSpPr>
          <p:nvPr>
            <p:ph idx="1"/>
          </p:nvPr>
        </p:nvSpPr>
        <p:spPr>
          <a:xfrm>
            <a:off x="228600" y="1143000"/>
            <a:ext cx="8686800" cy="4983163"/>
          </a:xfrm>
        </p:spPr>
        <p:txBody>
          <a:bodyPr>
            <a:normAutofit fontScale="92500" lnSpcReduction="20000"/>
          </a:bodyPr>
          <a:lstStyle/>
          <a:p>
            <a:pPr>
              <a:buNone/>
            </a:pPr>
            <a:r>
              <a:rPr lang="en-US" sz="2000" dirty="0" smtClean="0"/>
              <a:t>Call:  Domestic Dispute between subject (Tim) and his wife (Karen).  Two kids in the residence Kimberly (age 3) and Robert (age 5).  Upon law enforcements arrival Tim barricades himself in residence with wife and two kids.  First officer on the scene was met by Tim at the front door holding a assault rifle.</a:t>
            </a:r>
          </a:p>
          <a:p>
            <a:pPr>
              <a:buNone/>
            </a:pPr>
            <a:endParaRPr lang="en-US" sz="2000" dirty="0" smtClean="0"/>
          </a:p>
          <a:p>
            <a:pPr>
              <a:buNone/>
            </a:pPr>
            <a:r>
              <a:rPr lang="en-US" sz="2000" dirty="0" smtClean="0"/>
              <a:t>Tim: 37 year old male w/m veteran.  Both legs amputated below knee.  History of Depression, T.B.I., PTSD and alcohol and opiate addiction.  3 prior suicide attempts.   Tim was discharged from military due to injuries sustained in I.E. D. explosion.  Multiple firearms in the home. </a:t>
            </a:r>
          </a:p>
          <a:p>
            <a:pPr>
              <a:buNone/>
            </a:pPr>
            <a:endParaRPr lang="en-US" sz="2000" dirty="0" smtClean="0"/>
          </a:p>
          <a:p>
            <a:pPr>
              <a:buNone/>
            </a:pPr>
            <a:r>
              <a:rPr lang="en-US" sz="2000" dirty="0" smtClean="0"/>
              <a:t>Karen:  35 year old w/f married to Tim for 6 years.  Recently filed for divorce.</a:t>
            </a:r>
          </a:p>
          <a:p>
            <a:pPr>
              <a:buNone/>
            </a:pPr>
            <a:endParaRPr lang="en-US" sz="2000" dirty="0" smtClean="0"/>
          </a:p>
          <a:p>
            <a:pPr>
              <a:buNone/>
            </a:pPr>
            <a:r>
              <a:rPr lang="en-US" sz="2000" dirty="0" smtClean="0"/>
              <a:t>Environmental Conditions – 11pm on December 13</a:t>
            </a:r>
            <a:r>
              <a:rPr lang="en-US" sz="2000" baseline="30000" dirty="0" smtClean="0"/>
              <a:t>th</a:t>
            </a:r>
            <a:r>
              <a:rPr lang="en-US" sz="2000" dirty="0" smtClean="0"/>
              <a:t>.  Currently 11 degrees with recent 4 inch snowfall.</a:t>
            </a:r>
          </a:p>
          <a:p>
            <a:pPr>
              <a:buNone/>
            </a:pPr>
            <a:endParaRPr lang="en-US" sz="2000" dirty="0" smtClean="0"/>
          </a:p>
          <a:p>
            <a:pPr>
              <a:buNone/>
            </a:pPr>
            <a:r>
              <a:rPr lang="en-US" sz="2000" dirty="0" smtClean="0"/>
              <a:t>Manpower and Equipment – 4 officers, 2 patrol rifles, 1 less lethal shotgun, 1 ballistic shield and one officer has a K-9.</a:t>
            </a:r>
          </a:p>
          <a:p>
            <a:pPr>
              <a:buNone/>
            </a:pPr>
            <a:endParaRPr lang="en-US" sz="2000" dirty="0" smtClean="0"/>
          </a:p>
          <a:p>
            <a:pPr>
              <a:buNone/>
            </a:pPr>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81000" y="533400"/>
            <a:ext cx="8305800" cy="1143000"/>
          </a:xfrm>
        </p:spPr>
        <p:txBody>
          <a:bodyPr>
            <a:normAutofit/>
          </a:bodyPr>
          <a:lstStyle/>
          <a:p>
            <a:r>
              <a:rPr lang="en-US" dirty="0"/>
              <a:t>Analyzing the Barricaded Individual</a:t>
            </a:r>
          </a:p>
        </p:txBody>
      </p:sp>
      <p:pic>
        <p:nvPicPr>
          <p:cNvPr id="4" name="Picture 3" descr="barricaded door.png"/>
          <p:cNvPicPr>
            <a:picLocks noChangeAspect="1"/>
          </p:cNvPicPr>
          <p:nvPr/>
        </p:nvPicPr>
        <p:blipFill>
          <a:blip r:embed="rId3" cstate="print"/>
          <a:stretch>
            <a:fillRect/>
          </a:stretch>
        </p:blipFill>
        <p:spPr>
          <a:xfrm>
            <a:off x="1907365" y="2057400"/>
            <a:ext cx="4911306" cy="4267200"/>
          </a:xfrm>
          <a:prstGeom prst="rect">
            <a:avLst/>
          </a:prstGeom>
        </p:spPr>
      </p:pic>
      <p:sp>
        <p:nvSpPr>
          <p:cNvPr id="6" name="Footer Placeholder 5"/>
          <p:cNvSpPr>
            <a:spLocks noGrp="1"/>
          </p:cNvSpPr>
          <p:nvPr>
            <p:ph type="ftr" sz="quarter" idx="11"/>
          </p:nvPr>
        </p:nvSpPr>
        <p:spPr/>
        <p:txBody>
          <a:bodyPr/>
          <a:lstStyle/>
          <a:p>
            <a:endParaRPr lang="en-US" sz="1000" dirty="0">
              <a:solidFill>
                <a:schemeClr val="bg1"/>
              </a:solidFill>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Autofit/>
          </a:bodyPr>
          <a:lstStyle/>
          <a:p>
            <a:r>
              <a:rPr lang="en-US" sz="2000" dirty="0" smtClean="0"/>
              <a:t>3000 Square Foot Ranch with finished basement.  2 car garage on the 2 side of the residence.  Subjects bedroom is on one/four corner of the residence.</a:t>
            </a:r>
            <a:br>
              <a:rPr lang="en-US" sz="2000" dirty="0" smtClean="0"/>
            </a:br>
            <a:r>
              <a:rPr lang="en-US" sz="2000" dirty="0" smtClean="0"/>
              <a:t>Exits are 1 side, 3 side glass sliding door and exit into garage and out the 3 side</a:t>
            </a:r>
            <a:endParaRPr lang="en-US" sz="2000" dirty="0"/>
          </a:p>
        </p:txBody>
      </p:sp>
      <p:pic>
        <p:nvPicPr>
          <p:cNvPr id="6" name="Content Placeholder 5" descr="hobjail2.jpg"/>
          <p:cNvPicPr>
            <a:picLocks noGrp="1" noChangeAspect="1"/>
          </p:cNvPicPr>
          <p:nvPr>
            <p:ph idx="1"/>
          </p:nvPr>
        </p:nvPicPr>
        <p:blipFill>
          <a:blip r:embed="rId3" cstate="print"/>
          <a:stretch>
            <a:fillRect/>
          </a:stretch>
        </p:blipFill>
        <p:spPr>
          <a:xfrm>
            <a:off x="1" y="1600200"/>
            <a:ext cx="9144000" cy="4525963"/>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5448"/>
            <a:ext cx="8686800" cy="1252728"/>
          </a:xfrm>
        </p:spPr>
        <p:txBody>
          <a:bodyPr>
            <a:normAutofit/>
          </a:bodyPr>
          <a:lstStyle/>
          <a:p>
            <a:pPr fontAlgn="auto">
              <a:spcAft>
                <a:spcPts val="0"/>
              </a:spcAft>
              <a:defRPr/>
            </a:pPr>
            <a:r>
              <a:rPr lang="en-US" dirty="0" smtClean="0">
                <a:ea typeface="+mj-ea"/>
              </a:rPr>
              <a:t>The Critical Decision-Making Model</a:t>
            </a:r>
            <a:endParaRPr lang="en-US" dirty="0">
              <a:ea typeface="+mj-ea"/>
            </a:endParaRPr>
          </a:p>
        </p:txBody>
      </p:sp>
      <p:sp>
        <p:nvSpPr>
          <p:cNvPr id="9218" name="Content Placeholder 2"/>
          <p:cNvSpPr>
            <a:spLocks noGrp="1"/>
          </p:cNvSpPr>
          <p:nvPr>
            <p:ph idx="1"/>
          </p:nvPr>
        </p:nvSpPr>
        <p:spPr/>
        <p:txBody>
          <a:bodyPr/>
          <a:lstStyle/>
          <a:p>
            <a:pPr algn="ctr">
              <a:buFont typeface="Wingdings 2" pitchFamily="18" charset="2"/>
              <a:buNone/>
            </a:pPr>
            <a:endParaRPr lang="en-US" b="1" smtClean="0"/>
          </a:p>
          <a:p>
            <a:pPr algn="ctr">
              <a:buFont typeface="Wingdings 2" pitchFamily="18" charset="2"/>
              <a:buNone/>
            </a:pPr>
            <a:endParaRPr lang="en-US" b="1" smtClean="0"/>
          </a:p>
          <a:p>
            <a:pPr>
              <a:buFont typeface="Wingdings 2" pitchFamily="18" charset="2"/>
              <a:buNone/>
            </a:pPr>
            <a:endParaRPr lang="en-US" smtClean="0"/>
          </a:p>
        </p:txBody>
      </p:sp>
      <p:pic>
        <p:nvPicPr>
          <p:cNvPr id="9219" name="Picture 2" descr="C:\Users\jmcginty\Documents\CDM.jpg"/>
          <p:cNvPicPr>
            <a:picLocks noChangeAspect="1" noChangeArrowheads="1"/>
          </p:cNvPicPr>
          <p:nvPr/>
        </p:nvPicPr>
        <p:blipFill>
          <a:blip r:embed="rId3" cstate="print"/>
          <a:srcRect t="20135"/>
          <a:stretch>
            <a:fillRect/>
          </a:stretch>
        </p:blipFill>
        <p:spPr bwMode="auto">
          <a:xfrm>
            <a:off x="2514600" y="2025650"/>
            <a:ext cx="4405313" cy="4222750"/>
          </a:xfrm>
          <a:prstGeom prst="rect">
            <a:avLst/>
          </a:prstGeom>
          <a:noFill/>
          <a:ln w="9525">
            <a:noFill/>
            <a:miter lim="800000"/>
            <a:headEnd/>
            <a:tailEnd/>
          </a:ln>
        </p:spPr>
      </p:pic>
      <p:sp>
        <p:nvSpPr>
          <p:cNvPr id="6" name="Slide Number Placeholder 5"/>
          <p:cNvSpPr>
            <a:spLocks noGrp="1"/>
          </p:cNvSpPr>
          <p:nvPr>
            <p:ph type="sldNum" sz="quarter" idx="16"/>
          </p:nvPr>
        </p:nvSpPr>
        <p:spPr/>
        <p:txBody>
          <a:bodyPr/>
          <a:lstStyle/>
          <a:p>
            <a:fld id="{5D914F5C-332D-44E5-B113-726A0DDDB6C7}" type="slidenum">
              <a:rPr lang="en-US" sz="2500"/>
              <a:pPr/>
              <a:t>71</a:t>
            </a:fld>
            <a:endParaRPr lang="en-US" sz="2500"/>
          </a:p>
        </p:txBody>
      </p:sp>
      <p:pic>
        <p:nvPicPr>
          <p:cNvPr id="9221" name="Picture 6"/>
          <p:cNvPicPr>
            <a:picLocks noChangeAspect="1"/>
          </p:cNvPicPr>
          <p:nvPr/>
        </p:nvPicPr>
        <p:blipFill>
          <a:blip r:embed="rId4" cstate="print"/>
          <a:srcRect/>
          <a:stretch>
            <a:fillRect/>
          </a:stretch>
        </p:blipFill>
        <p:spPr bwMode="auto">
          <a:xfrm>
            <a:off x="3733800" y="6299200"/>
            <a:ext cx="2092325" cy="55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a:p>
        </p:txBody>
      </p:sp>
      <p:pic>
        <p:nvPicPr>
          <p:cNvPr id="7" name="sandiego.wmv">
            <a:hlinkClick r:id="" action="ppaction://media"/>
          </p:cNvPr>
          <p:cNvPicPr>
            <a:picLocks noGrp="1" noRot="1" noChangeAspect="1"/>
          </p:cNvPicPr>
          <p:nvPr>
            <p:ph idx="1"/>
            <a:videoFile r:link="rId1"/>
          </p:nvPr>
        </p:nvPicPr>
        <p:blipFill>
          <a:blip r:embed="rId4" cstate="print"/>
          <a:srcRect/>
          <a:stretch>
            <a:fillRect/>
          </a:stretch>
        </p:blipFill>
        <p:spPr>
          <a:xfrm>
            <a:off x="0" y="0"/>
            <a:ext cx="9144000" cy="6858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Sources</a:t>
            </a:r>
            <a:endParaRPr lang="en-US" dirty="0"/>
          </a:p>
        </p:txBody>
      </p:sp>
      <p:sp>
        <p:nvSpPr>
          <p:cNvPr id="4" name="Content Placeholder 3"/>
          <p:cNvSpPr>
            <a:spLocks noGrp="1"/>
          </p:cNvSpPr>
          <p:nvPr>
            <p:ph idx="1"/>
          </p:nvPr>
        </p:nvSpPr>
        <p:spPr/>
        <p:txBody>
          <a:bodyPr>
            <a:normAutofit fontScale="85000" lnSpcReduction="10000"/>
          </a:bodyPr>
          <a:lstStyle/>
          <a:p>
            <a:pPr>
              <a:defRPr/>
            </a:pPr>
            <a:r>
              <a:rPr lang="en-US" sz="2400" i="1" dirty="0" smtClean="0"/>
              <a:t>Applied Suicide Intervention Skills Training</a:t>
            </a:r>
            <a:r>
              <a:rPr lang="en-US" sz="2400" dirty="0" smtClean="0"/>
              <a:t> (2007) Behavioral Health 	Response, St. Louis, Missouri.</a:t>
            </a:r>
          </a:p>
          <a:p>
            <a:pPr>
              <a:buFont typeface="Wingdings 2" pitchFamily="18" charset="2"/>
              <a:buNone/>
              <a:defRPr/>
            </a:pPr>
            <a:r>
              <a:rPr lang="en-US" sz="2400" i="1" dirty="0" smtClean="0"/>
              <a:t> </a:t>
            </a:r>
            <a:endParaRPr lang="en-US" sz="2400" dirty="0" smtClean="0"/>
          </a:p>
          <a:p>
            <a:pPr>
              <a:defRPr/>
            </a:pPr>
            <a:r>
              <a:rPr lang="en-US" sz="2400" i="1" dirty="0" smtClean="0"/>
              <a:t>Crisis Intervention Team Training</a:t>
            </a:r>
            <a:r>
              <a:rPr lang="en-US" sz="2400" dirty="0" smtClean="0"/>
              <a:t> (2008) St. Louis County and Municipal 	Police Academy, St. Louis, Missouri.</a:t>
            </a:r>
          </a:p>
          <a:p>
            <a:pPr>
              <a:buFont typeface="Wingdings 2" pitchFamily="18" charset="2"/>
              <a:buNone/>
              <a:defRPr/>
            </a:pPr>
            <a:r>
              <a:rPr lang="en-US" sz="2400" dirty="0" smtClean="0"/>
              <a:t> </a:t>
            </a:r>
          </a:p>
          <a:p>
            <a:pPr>
              <a:defRPr/>
            </a:pPr>
            <a:r>
              <a:rPr lang="en-US" sz="2400" i="1" dirty="0" smtClean="0"/>
              <a:t>CTS Less Lethal Instructor Certification Course</a:t>
            </a:r>
            <a:r>
              <a:rPr lang="en-US" sz="2400" dirty="0" smtClean="0"/>
              <a:t> (2008)  St. Louis County and 	Municipal PoliceAcademy, St. Louis, Missouri.</a:t>
            </a:r>
          </a:p>
          <a:p>
            <a:pPr>
              <a:defRPr/>
            </a:pPr>
            <a:endParaRPr lang="en-US" sz="2400" dirty="0" smtClean="0"/>
          </a:p>
          <a:p>
            <a:pPr>
              <a:defRPr/>
            </a:pPr>
            <a:r>
              <a:rPr lang="en-US" sz="2400" dirty="0" smtClean="0"/>
              <a:t>Dorough, Louis, </a:t>
            </a:r>
            <a:r>
              <a:rPr lang="en-US" sz="2400" i="1" dirty="0" smtClean="0"/>
              <a:t>Basic Negotiations Course</a:t>
            </a:r>
            <a:r>
              <a:rPr lang="en-US" sz="2400" dirty="0" smtClean="0"/>
              <a:t> (2005) St. Louis County 	Emergency Operations Center</a:t>
            </a:r>
          </a:p>
          <a:p>
            <a:pPr>
              <a:buFont typeface="Wingdings 2" pitchFamily="18" charset="2"/>
              <a:buNone/>
              <a:defRPr/>
            </a:pPr>
            <a:endParaRPr lang="en-US" sz="2400" dirty="0" smtClean="0"/>
          </a:p>
          <a:p>
            <a:pPr>
              <a:defRPr/>
            </a:pPr>
            <a:r>
              <a:rPr lang="en-US" sz="2400" dirty="0" smtClean="0"/>
              <a:t>Dorough, Louis (2002) </a:t>
            </a:r>
            <a:r>
              <a:rPr lang="en-US" sz="2400" b="1" dirty="0" smtClean="0"/>
              <a:t>Compliant Surrender: A Practical Guide to Law 	Enforcement</a:t>
            </a:r>
            <a:r>
              <a:rPr lang="en-US" sz="2400" dirty="0" smtClean="0"/>
              <a:t> </a:t>
            </a:r>
            <a:r>
              <a:rPr lang="en-US" sz="2400" b="1" dirty="0" smtClean="0"/>
              <a:t>Negotiations</a:t>
            </a:r>
            <a:r>
              <a:rPr lang="en-US" sz="2400" dirty="0" smtClean="0"/>
              <a:t>. Hardbound Inc., Florissant, Missouri</a:t>
            </a:r>
          </a:p>
          <a:p>
            <a:pPr>
              <a:buFont typeface="Wingdings 2" pitchFamily="18" charset="2"/>
              <a:buNone/>
              <a:defRPr/>
            </a:pPr>
            <a:endParaRPr lang="en-US" sz="2000" dirty="0"/>
          </a:p>
        </p:txBody>
      </p:sp>
      <p:sp>
        <p:nvSpPr>
          <p:cNvPr id="2" name="Footer Placeholder 1"/>
          <p:cNvSpPr>
            <a:spLocks noGrp="1"/>
          </p:cNvSpPr>
          <p:nvPr>
            <p:ph type="ftr" sz="quarter" idx="11"/>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Sources</a:t>
            </a:r>
            <a:endParaRPr lang="en-US" dirty="0"/>
          </a:p>
        </p:txBody>
      </p:sp>
      <p:sp>
        <p:nvSpPr>
          <p:cNvPr id="3" name="Content Placeholder 2"/>
          <p:cNvSpPr>
            <a:spLocks noGrp="1"/>
          </p:cNvSpPr>
          <p:nvPr>
            <p:ph idx="1"/>
          </p:nvPr>
        </p:nvSpPr>
        <p:spPr/>
        <p:txBody>
          <a:bodyPr>
            <a:normAutofit fontScale="55000" lnSpcReduction="20000"/>
          </a:bodyPr>
          <a:lstStyle/>
          <a:p>
            <a:pPr>
              <a:defRPr/>
            </a:pPr>
            <a:r>
              <a:rPr lang="en-US" sz="4000" dirty="0" smtClean="0"/>
              <a:t>Castellano-Hoyt, Don W. (2003) </a:t>
            </a:r>
            <a:r>
              <a:rPr lang="en-US" sz="4000" b="1" dirty="0" smtClean="0"/>
              <a:t>Enhancing Police Response to 	Persons in Mental Health Crisis.</a:t>
            </a:r>
            <a:r>
              <a:rPr lang="en-US" sz="4000" dirty="0" smtClean="0"/>
              <a:t> Charles C. Thomas 	Publisher, LTD., Springfield, Illinois.</a:t>
            </a:r>
          </a:p>
          <a:p>
            <a:pPr>
              <a:defRPr/>
            </a:pPr>
            <a:endParaRPr lang="en-US" sz="2500" dirty="0" smtClean="0"/>
          </a:p>
          <a:p>
            <a:pPr>
              <a:defRPr/>
            </a:pPr>
            <a:r>
              <a:rPr lang="en-US" sz="4000" i="1" dirty="0" smtClean="0"/>
              <a:t>F.B.I. Basic Negotiations Course</a:t>
            </a:r>
            <a:r>
              <a:rPr lang="en-US" sz="4000" dirty="0" smtClean="0"/>
              <a:t> (2006) Forest Park Community 	College, St. Louis Missouri</a:t>
            </a:r>
          </a:p>
          <a:p>
            <a:pPr>
              <a:buFont typeface="Wingdings 2" pitchFamily="18" charset="2"/>
              <a:buNone/>
              <a:defRPr/>
            </a:pPr>
            <a:endParaRPr lang="en-US" sz="2200" dirty="0" smtClean="0"/>
          </a:p>
          <a:p>
            <a:pPr>
              <a:defRPr/>
            </a:pPr>
            <a:r>
              <a:rPr lang="en-US" sz="4000" dirty="0" smtClean="0"/>
              <a:t>Hammond, Grant T. (2001) </a:t>
            </a:r>
            <a:r>
              <a:rPr lang="en-US" sz="4000" b="1" dirty="0" smtClean="0"/>
              <a:t>The Mind of War: John Boyd and 	American Security.</a:t>
            </a:r>
            <a:r>
              <a:rPr lang="en-US" sz="4000" dirty="0" smtClean="0"/>
              <a:t> Smithsonian Books, Washington D.C.</a:t>
            </a:r>
          </a:p>
          <a:p>
            <a:pPr>
              <a:defRPr/>
            </a:pPr>
            <a:endParaRPr lang="en-US" sz="2200" dirty="0" smtClean="0"/>
          </a:p>
          <a:p>
            <a:pPr>
              <a:defRPr/>
            </a:pPr>
            <a:r>
              <a:rPr lang="en-US" sz="4000" dirty="0" smtClean="0"/>
              <a:t>Heal, Charles (2012) </a:t>
            </a:r>
            <a:r>
              <a:rPr lang="en-US" sz="4000" b="1" dirty="0" smtClean="0"/>
              <a:t>Field Command</a:t>
            </a:r>
            <a:r>
              <a:rPr lang="en-US" sz="4000" dirty="0" smtClean="0"/>
              <a:t>. Lanturn Books, New York</a:t>
            </a:r>
          </a:p>
          <a:p>
            <a:pPr>
              <a:buFont typeface="Wingdings 2" pitchFamily="18" charset="2"/>
              <a:buNone/>
              <a:defRPr/>
            </a:pPr>
            <a:r>
              <a:rPr lang="en-US" sz="4000" dirty="0" smtClean="0"/>
              <a:t> </a:t>
            </a:r>
          </a:p>
          <a:p>
            <a:pPr>
              <a:defRPr/>
            </a:pPr>
            <a:r>
              <a:rPr lang="en-US" sz="4000" dirty="0" smtClean="0"/>
              <a:t>McMahon, Deborah, </a:t>
            </a:r>
            <a:r>
              <a:rPr lang="en-US" sz="4000" i="1" dirty="0" smtClean="0"/>
              <a:t>Basic Crisis Negotiations Course</a:t>
            </a:r>
            <a:r>
              <a:rPr lang="en-US" sz="4000" dirty="0" smtClean="0"/>
              <a:t> (2008) 	Midwest Counter Drug Training Center; Camp Dodge, Iowa</a:t>
            </a:r>
          </a:p>
          <a:p>
            <a:pPr>
              <a:buFont typeface="Wingdings 2" pitchFamily="18" charset="2"/>
              <a:buNone/>
              <a:defRPr/>
            </a:pPr>
            <a:r>
              <a:rPr lang="en-US" sz="4000" dirty="0" smtClean="0"/>
              <a:t> </a:t>
            </a:r>
          </a:p>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Sources</a:t>
            </a:r>
            <a:endParaRPr lang="en-US" dirty="0"/>
          </a:p>
        </p:txBody>
      </p:sp>
      <p:sp>
        <p:nvSpPr>
          <p:cNvPr id="80899" name="Content Placeholder 2"/>
          <p:cNvSpPr>
            <a:spLocks noGrp="1"/>
          </p:cNvSpPr>
          <p:nvPr>
            <p:ph idx="1"/>
          </p:nvPr>
        </p:nvSpPr>
        <p:spPr>
          <a:xfrm>
            <a:off x="457200" y="1600200"/>
            <a:ext cx="8229600" cy="5029200"/>
          </a:xfrm>
        </p:spPr>
        <p:txBody>
          <a:bodyPr/>
          <a:lstStyle/>
          <a:p>
            <a:r>
              <a:rPr lang="en-US" altLang="en-US" sz="1900" smtClean="0"/>
              <a:t>McMahon, Deborah</a:t>
            </a:r>
            <a:r>
              <a:rPr lang="en-US" altLang="en-US" sz="1900" i="1" smtClean="0"/>
              <a:t>, Negotiating in a School Environment</a:t>
            </a:r>
            <a:r>
              <a:rPr lang="en-US" altLang="en-US" sz="1900" smtClean="0"/>
              <a:t> (2009) Midwest 	County Drug Training Center; Camp Dodge, Iowa.</a:t>
            </a:r>
            <a:endParaRPr lang="en-US" altLang="en-US" sz="1900" i="1" smtClean="0"/>
          </a:p>
          <a:p>
            <a:endParaRPr lang="en-US" altLang="en-US" sz="1900" i="1" smtClean="0"/>
          </a:p>
          <a:p>
            <a:r>
              <a:rPr lang="en-US" altLang="en-US" sz="1900" i="1" smtClean="0"/>
              <a:t>Mental Health First Aid Training</a:t>
            </a:r>
            <a:r>
              <a:rPr lang="en-US" altLang="en-US" sz="1900" smtClean="0"/>
              <a:t> (2013) Behavioral Health Response, St. Louis, 	Missouri </a:t>
            </a:r>
          </a:p>
          <a:p>
            <a:pPr>
              <a:buFont typeface="Wingdings 2" pitchFamily="18" charset="2"/>
              <a:buNone/>
            </a:pPr>
            <a:endParaRPr lang="en-US" altLang="en-US" sz="1900" smtClean="0"/>
          </a:p>
          <a:p>
            <a:r>
              <a:rPr lang="en-US" altLang="en-US" sz="1900" smtClean="0"/>
              <a:t>Murphy, Dan; Sherman, Luke, </a:t>
            </a:r>
            <a:r>
              <a:rPr lang="en-US" altLang="en-US" sz="1900" i="1" smtClean="0"/>
              <a:t>Resolution of a Barricaded Incident Course</a:t>
            </a:r>
            <a:r>
              <a:rPr lang="en-US" altLang="en-US" sz="1900" smtClean="0"/>
              <a:t> 	(2007) National Tactical Officers Association Conference, Millwaukee, 	Wisconsin.</a:t>
            </a:r>
          </a:p>
          <a:p>
            <a:pPr>
              <a:buFont typeface="Wingdings 2" pitchFamily="18" charset="2"/>
              <a:buNone/>
            </a:pPr>
            <a:r>
              <a:rPr lang="en-US" altLang="en-US" sz="1900" smtClean="0"/>
              <a:t> </a:t>
            </a:r>
          </a:p>
          <a:p>
            <a:r>
              <a:rPr lang="en-US" altLang="en-US" sz="1900" smtClean="0"/>
              <a:t>Noesner, Gary (2010) </a:t>
            </a:r>
            <a:r>
              <a:rPr lang="en-US" altLang="en-US" sz="1900" b="1" smtClean="0"/>
              <a:t>Stalling for Time: My Life As An FBI Negotiator</a:t>
            </a:r>
            <a:r>
              <a:rPr lang="en-US" altLang="en-US" sz="1900" smtClean="0"/>
              <a:t>. Random 	House, New York</a:t>
            </a:r>
          </a:p>
          <a:p>
            <a:endParaRPr lang="en-US" altLang="en-US" sz="1900" smtClean="0"/>
          </a:p>
          <a:p>
            <a:r>
              <a:rPr lang="en-US" altLang="en-US" sz="1900" i="1" smtClean="0"/>
              <a:t>Planning for High Risk Events Level One Course</a:t>
            </a:r>
            <a:r>
              <a:rPr lang="en-US" altLang="en-US" sz="1900" smtClean="0"/>
              <a:t> (2007) St. Louis County and 	Municipal PoliceAcademy, St. Louis, Missouri</a:t>
            </a:r>
          </a:p>
          <a:p>
            <a:pPr>
              <a:buFont typeface="Wingdings 2" pitchFamily="18" charset="2"/>
              <a:buNone/>
            </a:pPr>
            <a:endParaRPr lang="en-US" altLang="en-US" sz="1900" smtClean="0"/>
          </a:p>
          <a:p>
            <a:endParaRPr lang="en-US" altLang="en-US" sz="1900" smtClean="0"/>
          </a:p>
        </p:txBody>
      </p:sp>
      <p:sp>
        <p:nvSpPr>
          <p:cNvPr id="4" name="Footer Placeholder 3"/>
          <p:cNvSpPr>
            <a:spLocks noGrp="1"/>
          </p:cNvSpPr>
          <p:nvPr>
            <p:ph type="ftr" sz="quarter" idx="11"/>
          </p:nvPr>
        </p:nvSpPr>
        <p:spPr>
          <a:xfrm flipV="1">
            <a:off x="457200" y="6721475"/>
            <a:ext cx="8229600" cy="136525"/>
          </a:xfrm>
        </p:spPr>
        <p:txBody>
          <a:bodyPr/>
          <a:lstStyle/>
          <a:p>
            <a:pPr>
              <a:defRPr/>
            </a:pP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Sources</a:t>
            </a:r>
            <a:endParaRPr lang="en-US" dirty="0"/>
          </a:p>
        </p:txBody>
      </p:sp>
      <p:sp>
        <p:nvSpPr>
          <p:cNvPr id="3" name="Content Placeholder 2"/>
          <p:cNvSpPr>
            <a:spLocks noGrp="1"/>
          </p:cNvSpPr>
          <p:nvPr>
            <p:ph idx="1"/>
          </p:nvPr>
        </p:nvSpPr>
        <p:spPr/>
        <p:txBody>
          <a:bodyPr>
            <a:normAutofit lnSpcReduction="10000"/>
          </a:bodyPr>
          <a:lstStyle/>
          <a:p>
            <a:pPr>
              <a:defRPr/>
            </a:pPr>
            <a:r>
              <a:rPr lang="en-US" sz="1900" i="1" dirty="0" smtClean="0"/>
              <a:t>Planning for High Risk Events Level Two Course</a:t>
            </a:r>
            <a:r>
              <a:rPr lang="en-US" sz="1900" dirty="0" smtClean="0"/>
              <a:t> (2008) Midwest Counter Drug 	Training Center, Camp Dodge, Iowa.</a:t>
            </a:r>
          </a:p>
          <a:p>
            <a:pPr>
              <a:defRPr/>
            </a:pPr>
            <a:endParaRPr lang="en-US" sz="1900" i="1" dirty="0" smtClean="0"/>
          </a:p>
          <a:p>
            <a:pPr>
              <a:defRPr/>
            </a:pPr>
            <a:r>
              <a:rPr lang="en-US" sz="1900" i="1" dirty="0" smtClean="0"/>
              <a:t>Planning for High Risk Events Level Three Course</a:t>
            </a:r>
            <a:r>
              <a:rPr lang="en-US" sz="1900" dirty="0" smtClean="0"/>
              <a:t> (2009) Midwest 	Counter Drug TrainingCenter, Camp Dodge, Iowa.</a:t>
            </a:r>
          </a:p>
          <a:p>
            <a:pPr>
              <a:buFont typeface="Wingdings 2" pitchFamily="18" charset="2"/>
              <a:buNone/>
              <a:defRPr/>
            </a:pPr>
            <a:r>
              <a:rPr lang="en-US" sz="1900" dirty="0" smtClean="0"/>
              <a:t> </a:t>
            </a:r>
          </a:p>
          <a:p>
            <a:pPr>
              <a:defRPr/>
            </a:pPr>
            <a:r>
              <a:rPr lang="en-US" sz="1900" i="1" dirty="0" smtClean="0"/>
              <a:t>Veterans Crisis Intervention Team Training</a:t>
            </a:r>
            <a:r>
              <a:rPr lang="en-US" sz="1900" dirty="0" smtClean="0"/>
              <a:t> (2013) Veterans Administration, 	Kansas City, Missouri.</a:t>
            </a:r>
          </a:p>
          <a:p>
            <a:pPr>
              <a:buFont typeface="Wingdings 2" pitchFamily="18" charset="2"/>
              <a:buNone/>
              <a:defRPr/>
            </a:pPr>
            <a:r>
              <a:rPr lang="en-US" sz="1900" dirty="0" smtClean="0"/>
              <a:t> </a:t>
            </a:r>
          </a:p>
          <a:p>
            <a:pPr>
              <a:defRPr/>
            </a:pPr>
            <a:r>
              <a:rPr lang="en-US" sz="1900" dirty="0" smtClean="0"/>
              <a:t>Whitson, Don, </a:t>
            </a:r>
            <a:r>
              <a:rPr lang="en-US" sz="1900" i="1" dirty="0" smtClean="0"/>
              <a:t>Less Lethal/Flash Sound Diversionary 	Device/Chemical 	Agent 	Certification</a:t>
            </a:r>
            <a:r>
              <a:rPr lang="en-US" sz="1900" dirty="0" smtClean="0"/>
              <a:t>  </a:t>
            </a:r>
            <a:r>
              <a:rPr lang="en-US" sz="1900" i="1" dirty="0" smtClean="0"/>
              <a:t>Course</a:t>
            </a:r>
            <a:r>
              <a:rPr lang="en-US" sz="1900" dirty="0" smtClean="0"/>
              <a:t> (2005) 	National Tactical Officers Association, Kent, 	Ohio</a:t>
            </a:r>
          </a:p>
          <a:p>
            <a:pPr>
              <a:buNone/>
              <a:defRPr/>
            </a:pPr>
            <a:endParaRPr lang="en-US" sz="1900" dirty="0" smtClean="0"/>
          </a:p>
          <a:p>
            <a:pPr>
              <a:defRPr/>
            </a:pPr>
            <a:r>
              <a:rPr lang="en-US" sz="1900" i="1" dirty="0" smtClean="0"/>
              <a:t>Youth Crisis Intervention Team Training</a:t>
            </a:r>
            <a:r>
              <a:rPr lang="en-US" sz="1900" dirty="0" smtClean="0"/>
              <a:t> (2012) St. Louis County and Municipal 	Police Academy, St. Louis, Missouri.</a:t>
            </a:r>
          </a:p>
          <a:p>
            <a:pPr>
              <a:defRPr/>
            </a:pPr>
            <a:endParaRPr lang="en-US" sz="1900" dirty="0"/>
          </a:p>
        </p:txBody>
      </p:sp>
      <p:sp>
        <p:nvSpPr>
          <p:cNvPr id="4" name="Footer Placeholder 3"/>
          <p:cNvSpPr>
            <a:spLocks noGrp="1"/>
          </p:cNvSpPr>
          <p:nvPr>
            <p:ph type="ftr" sz="quarter" idx="11"/>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fontAlgn="auto" hangingPunct="1">
              <a:spcAft>
                <a:spcPts val="0"/>
              </a:spcAft>
              <a:defRPr/>
            </a:pPr>
            <a:endParaRPr lang="en-US" dirty="0" smtClean="0"/>
          </a:p>
        </p:txBody>
      </p:sp>
      <p:sp>
        <p:nvSpPr>
          <p:cNvPr id="65539" name="Rectangle 3"/>
          <p:cNvSpPr>
            <a:spLocks noGrp="1" noChangeArrowheads="1"/>
          </p:cNvSpPr>
          <p:nvPr>
            <p:ph idx="1"/>
          </p:nvPr>
        </p:nvSpPr>
        <p:spPr/>
        <p:txBody>
          <a:bodyPr>
            <a:normAutofit/>
          </a:bodyPr>
          <a:lstStyle/>
          <a:p>
            <a:pPr marL="548640" indent="-411480" algn="ctr" eaLnBrk="1" fontAlgn="auto" hangingPunct="1">
              <a:spcAft>
                <a:spcPts val="0"/>
              </a:spcAft>
              <a:buClr>
                <a:schemeClr val="tx1">
                  <a:shade val="95000"/>
                </a:schemeClr>
              </a:buClr>
              <a:buFont typeface="Wingdings" pitchFamily="2" charset="2"/>
              <a:buNone/>
              <a:defRPr/>
            </a:pPr>
            <a:r>
              <a:rPr lang="en-US" sz="7200" b="1" dirty="0" smtClean="0">
                <a:effectLst>
                  <a:outerShdw blurRad="38100" dist="38100" dir="2700000" algn="tl">
                    <a:srgbClr val="000000">
                      <a:alpha val="43137"/>
                    </a:srgbClr>
                  </a:outerShdw>
                </a:effectLst>
              </a:rPr>
              <a:t>QUESTIONS</a:t>
            </a:r>
          </a:p>
          <a:p>
            <a:pPr algn="ctr">
              <a:buNone/>
            </a:pPr>
            <a:r>
              <a:rPr lang="en-US" sz="2400" dirty="0" smtClean="0"/>
              <a:t>Sergeant Jeremy Romo</a:t>
            </a:r>
          </a:p>
          <a:p>
            <a:pPr algn="ctr">
              <a:buNone/>
            </a:pPr>
            <a:r>
              <a:rPr lang="en-US" sz="2400" dirty="0" smtClean="0"/>
              <a:t>Supervisor, CIT Unit </a:t>
            </a:r>
          </a:p>
          <a:p>
            <a:pPr algn="ctr">
              <a:buNone/>
            </a:pPr>
            <a:r>
              <a:rPr lang="en-US" sz="2400" dirty="0" smtClean="0"/>
              <a:t>St. Louis County Police Department</a:t>
            </a:r>
          </a:p>
          <a:p>
            <a:pPr algn="ctr">
              <a:buNone/>
            </a:pPr>
            <a:r>
              <a:rPr lang="en-US" sz="2400" dirty="0" smtClean="0"/>
              <a:t>Missouri State CIT Coordinator</a:t>
            </a:r>
          </a:p>
          <a:p>
            <a:pPr algn="ctr">
              <a:buNone/>
            </a:pPr>
            <a:r>
              <a:rPr lang="en-US" sz="2400" dirty="0" smtClean="0"/>
              <a:t>Office:  314-615-7117</a:t>
            </a:r>
          </a:p>
          <a:p>
            <a:pPr algn="ctr">
              <a:buNone/>
            </a:pPr>
            <a:r>
              <a:rPr lang="en-US" sz="2400" dirty="0" smtClean="0"/>
              <a:t>Mobile:  314-581-5459</a:t>
            </a:r>
          </a:p>
          <a:p>
            <a:pPr algn="ctr">
              <a:buNone/>
            </a:pPr>
            <a:r>
              <a:rPr lang="en-US" sz="2400" dirty="0" smtClean="0">
                <a:hlinkClick r:id="rId3"/>
              </a:rPr>
              <a:t>jfromo@stlouisco.com</a:t>
            </a:r>
            <a:r>
              <a:rPr lang="en-US" sz="2400" dirty="0" smtClean="0"/>
              <a:t> </a:t>
            </a:r>
          </a:p>
          <a:p>
            <a:pPr marL="548640" indent="-411480" algn="ctr" eaLnBrk="1" fontAlgn="auto" hangingPunct="1">
              <a:spcAft>
                <a:spcPts val="0"/>
              </a:spcAft>
              <a:buClr>
                <a:schemeClr val="tx1">
                  <a:shade val="95000"/>
                </a:schemeClr>
              </a:buClr>
              <a:buFont typeface="Wingdings" pitchFamily="2" charset="2"/>
              <a:buNone/>
              <a:defRPr/>
            </a:pPr>
            <a:endParaRPr lang="en-US" sz="2400" b="1"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74638"/>
            <a:ext cx="8229600" cy="944562"/>
          </a:xfrm>
          <a:noFill/>
          <a:ln/>
        </p:spPr>
        <p:txBody>
          <a:bodyPr lIns="90488" tIns="44450" rIns="90488" bIns="44450" anchorCtr="0"/>
          <a:lstStyle/>
          <a:p>
            <a:r>
              <a:rPr lang="en-US" dirty="0"/>
              <a:t>Types of Barricaded Situations</a:t>
            </a:r>
          </a:p>
        </p:txBody>
      </p:sp>
      <p:sp>
        <p:nvSpPr>
          <p:cNvPr id="112643" name="Rectangle 3"/>
          <p:cNvSpPr>
            <a:spLocks noGrp="1" noChangeArrowheads="1"/>
          </p:cNvSpPr>
          <p:nvPr>
            <p:ph type="body" idx="1"/>
          </p:nvPr>
        </p:nvSpPr>
        <p:spPr>
          <a:xfrm>
            <a:off x="304800" y="1295400"/>
            <a:ext cx="8458200" cy="5334000"/>
          </a:xfrm>
          <a:noFill/>
          <a:ln/>
        </p:spPr>
        <p:txBody>
          <a:bodyPr lIns="90488" tIns="44450" rIns="90488" bIns="44450">
            <a:noAutofit/>
          </a:bodyPr>
          <a:lstStyle/>
          <a:p>
            <a:pPr>
              <a:buNone/>
            </a:pPr>
            <a:endParaRPr lang="en-US" sz="2400" dirty="0" smtClean="0"/>
          </a:p>
          <a:p>
            <a:pPr>
              <a:buNone/>
            </a:pPr>
            <a:r>
              <a:rPr lang="en-US" sz="2400" dirty="0" smtClean="0"/>
              <a:t>4 </a:t>
            </a:r>
            <a:r>
              <a:rPr lang="en-US" sz="2400" dirty="0"/>
              <a:t>types of barricade </a:t>
            </a:r>
            <a:r>
              <a:rPr lang="en-US" sz="2400" dirty="0" smtClean="0"/>
              <a:t>situations</a:t>
            </a:r>
          </a:p>
          <a:p>
            <a:pPr>
              <a:buNone/>
            </a:pPr>
            <a:endParaRPr lang="en-US" sz="2600" dirty="0" smtClean="0"/>
          </a:p>
          <a:p>
            <a:pPr marL="457200" indent="-457200">
              <a:buFont typeface="+mj-lt"/>
              <a:buAutoNum type="arabicPeriod"/>
            </a:pPr>
            <a:r>
              <a:rPr lang="en-US" sz="2400" dirty="0" smtClean="0">
                <a:solidFill>
                  <a:srgbClr val="C00000"/>
                </a:solidFill>
                <a:effectLst>
                  <a:outerShdw blurRad="38100" dist="38100" dir="2700000" algn="tl">
                    <a:srgbClr val="000000">
                      <a:alpha val="43137"/>
                    </a:srgbClr>
                  </a:outerShdw>
                </a:effectLst>
              </a:rPr>
              <a:t>Armed </a:t>
            </a:r>
            <a:r>
              <a:rPr lang="en-US" sz="2400" dirty="0">
                <a:solidFill>
                  <a:srgbClr val="C00000"/>
                </a:solidFill>
                <a:effectLst>
                  <a:outerShdw blurRad="38100" dist="38100" dir="2700000" algn="tl">
                    <a:srgbClr val="000000">
                      <a:alpha val="43137"/>
                    </a:srgbClr>
                  </a:outerShdw>
                </a:effectLst>
              </a:rPr>
              <a:t>barricaded </a:t>
            </a:r>
            <a:r>
              <a:rPr lang="en-US" sz="2400" dirty="0" smtClean="0">
                <a:solidFill>
                  <a:srgbClr val="C00000"/>
                </a:solidFill>
                <a:effectLst>
                  <a:outerShdw blurRad="38100" dist="38100" dir="2700000" algn="tl">
                    <a:srgbClr val="000000">
                      <a:alpha val="43137"/>
                    </a:srgbClr>
                  </a:outerShdw>
                </a:effectLst>
              </a:rPr>
              <a:t>individual, </a:t>
            </a:r>
            <a:r>
              <a:rPr lang="en-US" sz="2400" dirty="0">
                <a:solidFill>
                  <a:srgbClr val="C00000"/>
                </a:solidFill>
                <a:effectLst>
                  <a:outerShdw blurRad="38100" dist="38100" dir="2700000" algn="tl">
                    <a:srgbClr val="000000">
                      <a:alpha val="43137"/>
                    </a:srgbClr>
                  </a:outerShdw>
                </a:effectLst>
              </a:rPr>
              <a:t>no hostage	</a:t>
            </a:r>
            <a:endParaRPr lang="en-US" sz="2400" dirty="0" smtClean="0">
              <a:solidFill>
                <a:srgbClr val="C00000"/>
              </a:solidFill>
              <a:effectLst>
                <a:outerShdw blurRad="38100" dist="38100" dir="2700000" algn="tl">
                  <a:srgbClr val="000000">
                    <a:alpha val="43137"/>
                  </a:srgbClr>
                </a:outerShdw>
              </a:effectLst>
            </a:endParaRPr>
          </a:p>
          <a:p>
            <a:pPr marL="457200" indent="-457200">
              <a:buFont typeface="+mj-lt"/>
              <a:buAutoNum type="arabicPeriod"/>
            </a:pPr>
            <a:r>
              <a:rPr lang="en-US" sz="2400" dirty="0" smtClean="0">
                <a:solidFill>
                  <a:srgbClr val="C00000"/>
                </a:solidFill>
                <a:effectLst>
                  <a:outerShdw blurRad="38100" dist="38100" dir="2700000" algn="tl">
                    <a:srgbClr val="000000">
                      <a:alpha val="43137"/>
                    </a:srgbClr>
                  </a:outerShdw>
                </a:effectLst>
              </a:rPr>
              <a:t>Armed </a:t>
            </a:r>
            <a:r>
              <a:rPr lang="en-US" sz="2400" dirty="0">
                <a:solidFill>
                  <a:srgbClr val="C00000"/>
                </a:solidFill>
                <a:effectLst>
                  <a:outerShdw blurRad="38100" dist="38100" dir="2700000" algn="tl">
                    <a:srgbClr val="000000">
                      <a:alpha val="43137"/>
                    </a:srgbClr>
                  </a:outerShdw>
                </a:effectLst>
              </a:rPr>
              <a:t>barricaded </a:t>
            </a:r>
            <a:r>
              <a:rPr lang="en-US" sz="2400" dirty="0" smtClean="0">
                <a:solidFill>
                  <a:srgbClr val="C00000"/>
                </a:solidFill>
                <a:effectLst>
                  <a:outerShdw blurRad="38100" dist="38100" dir="2700000" algn="tl">
                    <a:srgbClr val="000000">
                      <a:alpha val="43137"/>
                    </a:srgbClr>
                  </a:outerShdw>
                </a:effectLst>
              </a:rPr>
              <a:t>individual, </a:t>
            </a:r>
            <a:r>
              <a:rPr lang="en-US" sz="2400" dirty="0">
                <a:solidFill>
                  <a:srgbClr val="C00000"/>
                </a:solidFill>
                <a:effectLst>
                  <a:outerShdw blurRad="38100" dist="38100" dir="2700000" algn="tl">
                    <a:srgbClr val="000000">
                      <a:alpha val="43137"/>
                    </a:srgbClr>
                  </a:outerShdw>
                </a:effectLst>
              </a:rPr>
              <a:t>with hostage  </a:t>
            </a:r>
            <a:endParaRPr lang="en-US" sz="2400" dirty="0" smtClean="0">
              <a:solidFill>
                <a:srgbClr val="C00000"/>
              </a:solidFill>
              <a:effectLst>
                <a:outerShdw blurRad="38100" dist="38100" dir="2700000" algn="tl">
                  <a:srgbClr val="000000">
                    <a:alpha val="43137"/>
                  </a:srgbClr>
                </a:outerShdw>
              </a:effectLst>
            </a:endParaRPr>
          </a:p>
          <a:p>
            <a:pPr marL="457200" indent="-457200">
              <a:buFont typeface="+mj-lt"/>
              <a:buAutoNum type="arabicPeriod"/>
            </a:pPr>
            <a:r>
              <a:rPr lang="en-US" sz="2400" dirty="0" smtClean="0">
                <a:solidFill>
                  <a:srgbClr val="C00000"/>
                </a:solidFill>
                <a:effectLst>
                  <a:outerShdw blurRad="38100" dist="38100" dir="2700000" algn="tl">
                    <a:srgbClr val="000000">
                      <a:alpha val="43137"/>
                    </a:srgbClr>
                  </a:outerShdw>
                </a:effectLst>
              </a:rPr>
              <a:t> Armed </a:t>
            </a:r>
            <a:r>
              <a:rPr lang="en-US" sz="2400" dirty="0">
                <a:solidFill>
                  <a:srgbClr val="C00000"/>
                </a:solidFill>
                <a:effectLst>
                  <a:outerShdw blurRad="38100" dist="38100" dir="2700000" algn="tl">
                    <a:srgbClr val="000000">
                      <a:alpha val="43137"/>
                    </a:srgbClr>
                  </a:outerShdw>
                </a:effectLst>
              </a:rPr>
              <a:t>barricaded suicidal </a:t>
            </a:r>
            <a:r>
              <a:rPr lang="en-US" sz="2400" dirty="0" smtClean="0">
                <a:solidFill>
                  <a:srgbClr val="C00000"/>
                </a:solidFill>
                <a:effectLst>
                  <a:outerShdw blurRad="38100" dist="38100" dir="2700000" algn="tl">
                    <a:srgbClr val="000000">
                      <a:alpha val="43137"/>
                    </a:srgbClr>
                  </a:outerShdw>
                </a:effectLst>
              </a:rPr>
              <a:t>individual </a:t>
            </a:r>
          </a:p>
          <a:p>
            <a:pPr marL="457200" indent="-457200">
              <a:buFont typeface="+mj-lt"/>
              <a:buAutoNum type="arabicPeriod"/>
            </a:pPr>
            <a:r>
              <a:rPr lang="en-US" sz="2400" dirty="0" smtClean="0">
                <a:solidFill>
                  <a:srgbClr val="C00000"/>
                </a:solidFill>
                <a:effectLst>
                  <a:outerShdw blurRad="38100" dist="38100" dir="2700000" algn="tl">
                    <a:srgbClr val="000000">
                      <a:alpha val="43137"/>
                    </a:srgbClr>
                  </a:outerShdw>
                </a:effectLst>
              </a:rPr>
              <a:t>Armed </a:t>
            </a:r>
            <a:r>
              <a:rPr lang="en-US" sz="2400" dirty="0">
                <a:solidFill>
                  <a:srgbClr val="C00000"/>
                </a:solidFill>
                <a:effectLst>
                  <a:outerShdw blurRad="38100" dist="38100" dir="2700000" algn="tl">
                    <a:srgbClr val="000000">
                      <a:alpha val="43137"/>
                    </a:srgbClr>
                  </a:outerShdw>
                </a:effectLst>
              </a:rPr>
              <a:t>barricaded suicidal </a:t>
            </a:r>
            <a:r>
              <a:rPr lang="en-US" sz="2400" dirty="0" smtClean="0">
                <a:solidFill>
                  <a:srgbClr val="C00000"/>
                </a:solidFill>
                <a:effectLst>
                  <a:outerShdw blurRad="38100" dist="38100" dir="2700000" algn="tl">
                    <a:srgbClr val="000000">
                      <a:alpha val="43137"/>
                    </a:srgbClr>
                  </a:outerShdw>
                </a:effectLst>
              </a:rPr>
              <a:t>individual with </a:t>
            </a:r>
            <a:r>
              <a:rPr lang="en-US" sz="2400" dirty="0">
                <a:solidFill>
                  <a:srgbClr val="C00000"/>
                </a:solidFill>
                <a:effectLst>
                  <a:outerShdw blurRad="38100" dist="38100" dir="2700000" algn="tl">
                    <a:srgbClr val="000000">
                      <a:alpha val="43137"/>
                    </a:srgbClr>
                  </a:outerShdw>
                </a:effectLst>
              </a:rPr>
              <a:t> </a:t>
            </a:r>
            <a:r>
              <a:rPr lang="en-US" sz="2400" dirty="0" smtClean="0">
                <a:solidFill>
                  <a:srgbClr val="C00000"/>
                </a:solidFill>
                <a:effectLst>
                  <a:outerShdw blurRad="38100" dist="38100" dir="2700000" algn="tl">
                    <a:srgbClr val="000000">
                      <a:alpha val="43137"/>
                    </a:srgbClr>
                  </a:outerShdw>
                </a:effectLst>
              </a:rPr>
              <a:t>a significant other </a:t>
            </a:r>
          </a:p>
          <a:p>
            <a:pPr>
              <a:buNone/>
            </a:pPr>
            <a:endParaRPr lang="en-US" sz="2600" dirty="0"/>
          </a:p>
          <a:p>
            <a:pPr>
              <a:buNone/>
            </a:pPr>
            <a:r>
              <a:rPr lang="en-US" sz="2400" dirty="0" smtClean="0"/>
              <a:t>When is the situation beyond the capabilities of patrol officers? </a:t>
            </a:r>
            <a:r>
              <a:rPr lang="en-US" sz="2400" dirty="0"/>
              <a:t>	                </a:t>
            </a:r>
          </a:p>
        </p:txBody>
      </p:sp>
      <p:sp>
        <p:nvSpPr>
          <p:cNvPr id="5" name="Footer Placeholder 4"/>
          <p:cNvSpPr>
            <a:spLocks noGrp="1"/>
          </p:cNvSpPr>
          <p:nvPr>
            <p:ph type="ftr" sz="quarter" idx="11"/>
          </p:nvPr>
        </p:nvSpPr>
        <p:spPr/>
        <p:txBody>
          <a:bodyPr/>
          <a:lstStyle/>
          <a:p>
            <a:endParaRPr lang="en-US" sz="1000" dirty="0">
              <a:solidFill>
                <a:schemeClr val="bg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Autofit/>
          </a:bodyPr>
          <a:lstStyle/>
          <a:p>
            <a:r>
              <a:rPr lang="en-US" dirty="0"/>
              <a:t>Armed Barricaded Person</a:t>
            </a:r>
            <a:br>
              <a:rPr lang="en-US" dirty="0"/>
            </a:br>
            <a:r>
              <a:rPr lang="en-US" dirty="0" smtClean="0"/>
              <a:t>No Hostage</a:t>
            </a:r>
            <a:endParaRPr lang="en-US" dirty="0"/>
          </a:p>
        </p:txBody>
      </p:sp>
      <p:sp>
        <p:nvSpPr>
          <p:cNvPr id="114691" name="Rectangle 3"/>
          <p:cNvSpPr>
            <a:spLocks noGrp="1" noChangeArrowheads="1"/>
          </p:cNvSpPr>
          <p:nvPr>
            <p:ph sz="half" idx="1"/>
          </p:nvPr>
        </p:nvSpPr>
        <p:spPr>
          <a:xfrm>
            <a:off x="457200" y="1600200"/>
            <a:ext cx="4038600" cy="4800600"/>
          </a:xfrm>
        </p:spPr>
        <p:txBody>
          <a:bodyPr>
            <a:noAutofit/>
          </a:bodyPr>
          <a:lstStyle/>
          <a:p>
            <a:r>
              <a:rPr lang="en-US" sz="2400" dirty="0" smtClean="0"/>
              <a:t>During </a:t>
            </a:r>
            <a:r>
              <a:rPr lang="en-US" sz="2400" dirty="0"/>
              <a:t>the commission of a crime</a:t>
            </a:r>
            <a:r>
              <a:rPr lang="en-US" sz="2400" dirty="0" smtClean="0"/>
              <a:t>.</a:t>
            </a:r>
          </a:p>
          <a:p>
            <a:endParaRPr lang="en-US" sz="1200" dirty="0"/>
          </a:p>
          <a:p>
            <a:r>
              <a:rPr lang="en-US" sz="2400" dirty="0"/>
              <a:t>Quick response by law enforcement</a:t>
            </a:r>
            <a:r>
              <a:rPr lang="en-US" sz="2400" dirty="0" smtClean="0"/>
              <a:t>.</a:t>
            </a:r>
          </a:p>
          <a:p>
            <a:endParaRPr lang="en-US" sz="1200" dirty="0"/>
          </a:p>
          <a:p>
            <a:r>
              <a:rPr lang="en-US" sz="2400" dirty="0"/>
              <a:t>Barricades for the purpose of eluding law enforcement, visions of escape to avoid apprehension</a:t>
            </a:r>
            <a:r>
              <a:rPr lang="en-US" sz="2400" dirty="0" smtClean="0"/>
              <a:t>.</a:t>
            </a:r>
          </a:p>
          <a:p>
            <a:endParaRPr lang="en-US" sz="2600" dirty="0"/>
          </a:p>
        </p:txBody>
      </p:sp>
      <p:sp>
        <p:nvSpPr>
          <p:cNvPr id="6" name="Content Placeholder 5"/>
          <p:cNvSpPr>
            <a:spLocks noGrp="1"/>
          </p:cNvSpPr>
          <p:nvPr>
            <p:ph sz="half" idx="2"/>
          </p:nvPr>
        </p:nvSpPr>
        <p:spPr>
          <a:xfrm>
            <a:off x="4648200" y="1600200"/>
            <a:ext cx="4038600" cy="5257800"/>
          </a:xfrm>
        </p:spPr>
        <p:txBody>
          <a:bodyPr>
            <a:normAutofit/>
          </a:bodyPr>
          <a:lstStyle/>
          <a:p>
            <a:r>
              <a:rPr lang="en-US" sz="2400" dirty="0" smtClean="0"/>
              <a:t>To avoid arrest during the execution of an arrest warrant.(fugitive)</a:t>
            </a:r>
          </a:p>
          <a:p>
            <a:endParaRPr lang="en-US" sz="2400" dirty="0" smtClean="0"/>
          </a:p>
          <a:p>
            <a:r>
              <a:rPr lang="en-US" sz="2400" dirty="0" smtClean="0"/>
              <a:t>Can easily change to a barricaded suicidal person drastically changing the risk to officers.</a:t>
            </a:r>
          </a:p>
          <a:p>
            <a:pPr>
              <a:buNone/>
            </a:pPr>
            <a:endParaRPr lang="en-US" sz="2400" dirty="0" smtClean="0"/>
          </a:p>
          <a:p>
            <a:r>
              <a:rPr lang="en-US" sz="2400" dirty="0" smtClean="0"/>
              <a:t>Suicide by police.</a:t>
            </a:r>
          </a:p>
          <a:p>
            <a:endParaRPr lang="en-US" dirty="0"/>
          </a:p>
        </p:txBody>
      </p:sp>
      <p:sp>
        <p:nvSpPr>
          <p:cNvPr id="5" name="Footer Placeholder 4"/>
          <p:cNvSpPr>
            <a:spLocks noGrp="1"/>
          </p:cNvSpPr>
          <p:nvPr>
            <p:ph type="ftr" sz="quarter" idx="11"/>
          </p:nvPr>
        </p:nvSpPr>
        <p:spPr/>
        <p:txBody>
          <a:bodyPr/>
          <a:lstStyle/>
          <a:p>
            <a:endParaRPr lang="en-US" sz="1000" dirty="0">
              <a:solidFill>
                <a:schemeClr val="bg1"/>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3023</TotalTime>
  <Words>4223</Words>
  <Application>Microsoft Office PowerPoint</Application>
  <PresentationFormat>On-screen Show (4:3)</PresentationFormat>
  <Paragraphs>895</Paragraphs>
  <Slides>77</Slides>
  <Notes>76</Notes>
  <HiddenSlides>0</HiddenSlides>
  <MMClips>12</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Custom Design</vt:lpstr>
      <vt:lpstr>Tactical Planning To Increase Officer/Consumer Safety and Reduce Law Enforcement Liability</vt:lpstr>
      <vt:lpstr>OBJECTIVES</vt:lpstr>
      <vt:lpstr>OBJECTIVES</vt:lpstr>
      <vt:lpstr>PowerPoint Presentation</vt:lpstr>
      <vt:lpstr>Tactical Science Sid Heal “Field Command”</vt:lpstr>
      <vt:lpstr>TACTICAL SITUATION</vt:lpstr>
      <vt:lpstr>Analyzing the Barricaded Individual</vt:lpstr>
      <vt:lpstr>Types of Barricaded Situations</vt:lpstr>
      <vt:lpstr>Armed Barricaded Person No Hostage</vt:lpstr>
      <vt:lpstr>Armed Barricaded Person With Hostage </vt:lpstr>
      <vt:lpstr>Purpose of Hostage Taking</vt:lpstr>
      <vt:lpstr>Purpose of Hostage Taking</vt:lpstr>
      <vt:lpstr>Armed Barricaded Suicidal Person</vt:lpstr>
      <vt:lpstr>Armed Barricaded Suicidal Person Holding Significant Other</vt:lpstr>
      <vt:lpstr>PowerPoint Presentation</vt:lpstr>
      <vt:lpstr>Crisis Decision Making</vt:lpstr>
      <vt:lpstr>Factors that influence Decision Making</vt:lpstr>
      <vt:lpstr>The Critical Decision- Making Model</vt:lpstr>
      <vt:lpstr>The Critical Decision-Making Model</vt:lpstr>
      <vt:lpstr>The Critical Decision-Making Model</vt:lpstr>
      <vt:lpstr>The Critical Decision-Making Model</vt:lpstr>
      <vt:lpstr>Situational Assessment</vt:lpstr>
      <vt:lpstr>The Critical Decision-Making Model</vt:lpstr>
      <vt:lpstr>The Critical Decision-Making Model</vt:lpstr>
      <vt:lpstr>Tactical Planning Priorities </vt:lpstr>
      <vt:lpstr>Force Multipliers</vt:lpstr>
      <vt:lpstr>TACTICAL PLANNING</vt:lpstr>
      <vt:lpstr>Three Types of Plans</vt:lpstr>
      <vt:lpstr>Tactical Planning</vt:lpstr>
      <vt:lpstr>Immediate Action Plans</vt:lpstr>
      <vt:lpstr>Immediate Action Plans</vt:lpstr>
      <vt:lpstr>Immediate Action Plans taking someone into custody</vt:lpstr>
      <vt:lpstr>Immediate Action Plans</vt:lpstr>
      <vt:lpstr>Containment-line in the sand</vt:lpstr>
      <vt:lpstr>PowerPoint Presentation</vt:lpstr>
      <vt:lpstr>Two Vehicle Rescue (For officers or civilians)</vt:lpstr>
      <vt:lpstr>Two Vehicle Rescue (For officers or civilians)</vt:lpstr>
      <vt:lpstr>Two Vehicle Rescue</vt:lpstr>
      <vt:lpstr>ONE VEHICLE OFFICER/CITIZEN RESCUE</vt:lpstr>
      <vt:lpstr>ONE VEHICLE OFFICER/CITIZEN RESCUE</vt:lpstr>
      <vt:lpstr>The Critical Decision-Making Model</vt:lpstr>
      <vt:lpstr>The Critical Decision-Making Model</vt:lpstr>
      <vt:lpstr>TACTICAL PLANNING HOW A CIT CALL GOES BAD   </vt:lpstr>
      <vt:lpstr>PowerPoint Presentation</vt:lpstr>
      <vt:lpstr>Suicidal Individual on Ladder</vt:lpstr>
      <vt:lpstr>The New Guy</vt:lpstr>
      <vt:lpstr>PowerPoint Presentation</vt:lpstr>
      <vt:lpstr>CIT Officer’s Function During Tactical Situation</vt:lpstr>
      <vt:lpstr>CIT Officers role in gathering intelligence</vt:lpstr>
      <vt:lpstr>CIT Officers Role Gathering Intelligence </vt:lpstr>
      <vt:lpstr>Avoiding Law Enforcement Liability When Interacting With Individuals With Behavioral Health Disorders</vt:lpstr>
      <vt:lpstr>Action Imperative Mindset</vt:lpstr>
      <vt:lpstr>Officer Created Jeopardy</vt:lpstr>
      <vt:lpstr>Failure to Train</vt:lpstr>
      <vt:lpstr>PowerPoint Presentation</vt:lpstr>
      <vt:lpstr>Force Avoidance</vt:lpstr>
      <vt:lpstr>PowerPoint Presentation</vt:lpstr>
      <vt:lpstr>Quezada v.  Bernalillo County</vt:lpstr>
      <vt:lpstr>Facts of Quezada v. Bernalillo County Continued</vt:lpstr>
      <vt:lpstr>Quezada v. Bernalillo County Court Ruling</vt:lpstr>
      <vt:lpstr>Mercado v. Orlando Facts of the Case United States Court of Appeals, 11th Circuit (April 29, 2005)</vt:lpstr>
      <vt:lpstr>Facts of Mercado v. Orlando cont.</vt:lpstr>
      <vt:lpstr>Facts of Mercado v. Orlando cont.</vt:lpstr>
      <vt:lpstr>Mercado v. Orlando Problems</vt:lpstr>
      <vt:lpstr>OPEN AIR BARRICADED SUBJECT</vt:lpstr>
      <vt:lpstr>  Cost of Training Vs. Cost of Litigation</vt:lpstr>
      <vt:lpstr>St. Louis County Police Tactical Operations Unit</vt:lpstr>
      <vt:lpstr>The Critical Decision-Making Model</vt:lpstr>
      <vt:lpstr>CIT/Barricaded Subject Scenario</vt:lpstr>
      <vt:lpstr>3000 Square Foot Ranch with finished basement.  2 car garage on the 2 side of the residence.  Subjects bedroom is on one/four corner of the residence. Exits are 1 side, 3 side glass sliding door and exit into garage and out the 3 side</vt:lpstr>
      <vt:lpstr>The Critical Decision-Making Model</vt:lpstr>
      <vt:lpstr>PowerPoint Presentation</vt:lpstr>
      <vt:lpstr>Sources</vt:lpstr>
      <vt:lpstr>Sources</vt:lpstr>
      <vt:lpstr>Sources</vt:lpstr>
      <vt:lpstr>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pd3126</dc:creator>
  <cp:lastModifiedBy>Guest, Class 1</cp:lastModifiedBy>
  <cp:revision>216</cp:revision>
  <dcterms:created xsi:type="dcterms:W3CDTF">2016-01-09T18:15:06Z</dcterms:created>
  <dcterms:modified xsi:type="dcterms:W3CDTF">2017-07-27T19:00:19Z</dcterms:modified>
</cp:coreProperties>
</file>