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2" r:id="rId1"/>
  </p:sldMasterIdLst>
  <p:notesMasterIdLst>
    <p:notesMasterId r:id="rId16"/>
  </p:notesMasterIdLst>
  <p:handoutMasterIdLst>
    <p:handoutMasterId r:id="rId17"/>
  </p:handoutMasterIdLst>
  <p:sldIdLst>
    <p:sldId id="416" r:id="rId2"/>
    <p:sldId id="417" r:id="rId3"/>
    <p:sldId id="438" r:id="rId4"/>
    <p:sldId id="439" r:id="rId5"/>
    <p:sldId id="440" r:id="rId6"/>
    <p:sldId id="441" r:id="rId7"/>
    <p:sldId id="442" r:id="rId8"/>
    <p:sldId id="443" r:id="rId9"/>
    <p:sldId id="445" r:id="rId10"/>
    <p:sldId id="446" r:id="rId11"/>
    <p:sldId id="447" r:id="rId12"/>
    <p:sldId id="448" r:id="rId13"/>
    <p:sldId id="449" r:id="rId14"/>
    <p:sldId id="450" r:id="rId15"/>
  </p:sldIdLst>
  <p:sldSz cx="10058400" cy="7772400"/>
  <p:notesSz cx="7010400" cy="9296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509412" algn="l" rtl="0" eaLnBrk="0" fontAlgn="base" hangingPunct="0">
      <a:spcBef>
        <a:spcPct val="0"/>
      </a:spcBef>
      <a:spcAft>
        <a:spcPct val="0"/>
      </a:spcAft>
      <a:defRPr kern="1200">
        <a:solidFill>
          <a:schemeClr val="tx1"/>
        </a:solidFill>
        <a:latin typeface="Arial" charset="0"/>
        <a:ea typeface="+mn-ea"/>
        <a:cs typeface="+mn-cs"/>
      </a:defRPr>
    </a:lvl2pPr>
    <a:lvl3pPr marL="1018824" algn="l" rtl="0" eaLnBrk="0" fontAlgn="base" hangingPunct="0">
      <a:spcBef>
        <a:spcPct val="0"/>
      </a:spcBef>
      <a:spcAft>
        <a:spcPct val="0"/>
      </a:spcAft>
      <a:defRPr kern="1200">
        <a:solidFill>
          <a:schemeClr val="tx1"/>
        </a:solidFill>
        <a:latin typeface="Arial" charset="0"/>
        <a:ea typeface="+mn-ea"/>
        <a:cs typeface="+mn-cs"/>
      </a:defRPr>
    </a:lvl3pPr>
    <a:lvl4pPr marL="1528237" algn="l" rtl="0" eaLnBrk="0" fontAlgn="base" hangingPunct="0">
      <a:spcBef>
        <a:spcPct val="0"/>
      </a:spcBef>
      <a:spcAft>
        <a:spcPct val="0"/>
      </a:spcAft>
      <a:defRPr kern="1200">
        <a:solidFill>
          <a:schemeClr val="tx1"/>
        </a:solidFill>
        <a:latin typeface="Arial" charset="0"/>
        <a:ea typeface="+mn-ea"/>
        <a:cs typeface="+mn-cs"/>
      </a:defRPr>
    </a:lvl4pPr>
    <a:lvl5pPr marL="2037649" algn="l" rtl="0" eaLnBrk="0" fontAlgn="base" hangingPunct="0">
      <a:spcBef>
        <a:spcPct val="0"/>
      </a:spcBef>
      <a:spcAft>
        <a:spcPct val="0"/>
      </a:spcAft>
      <a:defRPr kern="1200">
        <a:solidFill>
          <a:schemeClr val="tx1"/>
        </a:solidFill>
        <a:latin typeface="Arial" charset="0"/>
        <a:ea typeface="+mn-ea"/>
        <a:cs typeface="+mn-cs"/>
      </a:defRPr>
    </a:lvl5pPr>
    <a:lvl6pPr marL="2547061" algn="l" defTabSz="1018824" rtl="0" eaLnBrk="1" latinLnBrk="0" hangingPunct="1">
      <a:defRPr kern="1200">
        <a:solidFill>
          <a:schemeClr val="tx1"/>
        </a:solidFill>
        <a:latin typeface="Arial" charset="0"/>
        <a:ea typeface="+mn-ea"/>
        <a:cs typeface="+mn-cs"/>
      </a:defRPr>
    </a:lvl6pPr>
    <a:lvl7pPr marL="3056473" algn="l" defTabSz="1018824" rtl="0" eaLnBrk="1" latinLnBrk="0" hangingPunct="1">
      <a:defRPr kern="1200">
        <a:solidFill>
          <a:schemeClr val="tx1"/>
        </a:solidFill>
        <a:latin typeface="Arial" charset="0"/>
        <a:ea typeface="+mn-ea"/>
        <a:cs typeface="+mn-cs"/>
      </a:defRPr>
    </a:lvl7pPr>
    <a:lvl8pPr marL="3565886" algn="l" defTabSz="1018824" rtl="0" eaLnBrk="1" latinLnBrk="0" hangingPunct="1">
      <a:defRPr kern="1200">
        <a:solidFill>
          <a:schemeClr val="tx1"/>
        </a:solidFill>
        <a:latin typeface="Arial" charset="0"/>
        <a:ea typeface="+mn-ea"/>
        <a:cs typeface="+mn-cs"/>
      </a:defRPr>
    </a:lvl8pPr>
    <a:lvl9pPr marL="4075298" algn="l" defTabSz="1018824"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7A7A"/>
    <a:srgbClr val="BFBFBF"/>
    <a:srgbClr val="000000"/>
    <a:srgbClr val="C1C1C1"/>
    <a:srgbClr val="DDDDDD"/>
    <a:srgbClr val="FFFFFF"/>
    <a:srgbClr val="3E001F"/>
    <a:srgbClr val="FCFE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9" d="100"/>
          <a:sy n="99" d="100"/>
        </p:scale>
        <p:origin x="-1056" y="-84"/>
      </p:cViewPr>
      <p:guideLst>
        <p:guide orient="horz" pos="2448"/>
        <p:guide pos="31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75" d="100"/>
          <a:sy n="75" d="100"/>
        </p:scale>
        <p:origin x="-3996" y="-77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533304" y="8896139"/>
            <a:ext cx="405694" cy="306652"/>
          </a:xfrm>
          <a:prstGeom prst="rect">
            <a:avLst/>
          </a:prstGeom>
          <a:noFill/>
          <a:ln w="12700">
            <a:noFill/>
            <a:miter lim="800000"/>
            <a:headEnd/>
            <a:tailEnd/>
          </a:ln>
          <a:effectLst/>
        </p:spPr>
        <p:txBody>
          <a:bodyPr wrap="none" lIns="92207" tIns="45295" rIns="92207" bIns="45295" anchor="ctr">
            <a:spAutoFit/>
          </a:bodyPr>
          <a:lstStyle/>
          <a:p>
            <a:pPr algn="r">
              <a:defRPr/>
            </a:pPr>
            <a:fld id="{B516F78A-630E-45DF-90CD-AF455AAE62E4}" type="slidenum">
              <a:rPr lang="en-US" sz="1400"/>
              <a:pPr algn="r">
                <a:defRPr/>
              </a:pPr>
              <a:t>‹#›</a:t>
            </a:fld>
            <a:endParaRPr lang="en-US" sz="1400" dirty="0"/>
          </a:p>
        </p:txBody>
      </p:sp>
    </p:spTree>
    <p:extLst>
      <p:ext uri="{BB962C8B-B14F-4D97-AF65-F5344CB8AC3E}">
        <p14:creationId xmlns:p14="http://schemas.microsoft.com/office/powerpoint/2010/main" val="10770930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4720" y="4415790"/>
            <a:ext cx="5140960" cy="4183380"/>
          </a:xfrm>
          <a:prstGeom prst="rect">
            <a:avLst/>
          </a:prstGeom>
          <a:noFill/>
          <a:ln w="12700">
            <a:noFill/>
            <a:miter lim="800000"/>
            <a:headEnd/>
            <a:tailEnd/>
          </a:ln>
          <a:effectLst/>
        </p:spPr>
        <p:txBody>
          <a:bodyPr vert="horz" wrap="square" lIns="92207" tIns="45295" rIns="92207" bIns="45295" numCol="1" anchor="t" anchorCtr="0" compatLnSpc="1">
            <a:prstTxWarp prst="textNoShape">
              <a:avLst/>
            </a:prstTxWarp>
          </a:bodyPr>
          <a:lstStyle/>
          <a:p>
            <a:pPr lvl="0"/>
            <a:r>
              <a:rPr lang="en-US" noProof="0" smtClean="0"/>
              <a:t>Click to edit Master notes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25603" name="Rectangle 3"/>
          <p:cNvSpPr>
            <a:spLocks noGrp="1" noRot="1" noChangeAspect="1" noChangeArrowheads="1" noTextEdit="1"/>
          </p:cNvSpPr>
          <p:nvPr>
            <p:ph type="sldImg" idx="2"/>
          </p:nvPr>
        </p:nvSpPr>
        <p:spPr bwMode="auto">
          <a:xfrm>
            <a:off x="1257300" y="703263"/>
            <a:ext cx="4495800" cy="3473450"/>
          </a:xfrm>
          <a:prstGeom prst="rect">
            <a:avLst/>
          </a:prstGeom>
          <a:noFill/>
          <a:ln w="12700">
            <a:solidFill>
              <a:schemeClr val="tx1"/>
            </a:solidFill>
            <a:miter lim="800000"/>
            <a:headEnd/>
            <a:tailEnd/>
          </a:ln>
        </p:spPr>
      </p:sp>
      <p:sp>
        <p:nvSpPr>
          <p:cNvPr id="2052" name="Rectangle 4"/>
          <p:cNvSpPr>
            <a:spLocks noChangeArrowheads="1"/>
          </p:cNvSpPr>
          <p:nvPr/>
        </p:nvSpPr>
        <p:spPr bwMode="auto">
          <a:xfrm>
            <a:off x="6533304" y="8896139"/>
            <a:ext cx="405694" cy="306652"/>
          </a:xfrm>
          <a:prstGeom prst="rect">
            <a:avLst/>
          </a:prstGeom>
          <a:noFill/>
          <a:ln w="12700">
            <a:noFill/>
            <a:miter lim="800000"/>
            <a:headEnd/>
            <a:tailEnd/>
          </a:ln>
          <a:effectLst/>
        </p:spPr>
        <p:txBody>
          <a:bodyPr wrap="none" lIns="92207" tIns="45295" rIns="92207" bIns="45295" anchor="ctr">
            <a:spAutoFit/>
          </a:bodyPr>
          <a:lstStyle/>
          <a:p>
            <a:pPr algn="r">
              <a:defRPr/>
            </a:pPr>
            <a:fld id="{8AABE48D-3CD0-4A25-9B10-A216B6D0D0B7}" type="slidenum">
              <a:rPr lang="en-US" sz="1400"/>
              <a:pPr algn="r">
                <a:defRPr/>
              </a:pPr>
              <a:t>‹#›</a:t>
            </a:fld>
            <a:endParaRPr lang="en-US" sz="1400" dirty="0"/>
          </a:p>
        </p:txBody>
      </p:sp>
    </p:spTree>
    <p:extLst>
      <p:ext uri="{BB962C8B-B14F-4D97-AF65-F5344CB8AC3E}">
        <p14:creationId xmlns:p14="http://schemas.microsoft.com/office/powerpoint/2010/main" val="39251563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300" kern="1200">
        <a:solidFill>
          <a:schemeClr val="tx1"/>
        </a:solidFill>
        <a:latin typeface="Times New Roman" charset="0"/>
        <a:ea typeface="+mn-ea"/>
        <a:cs typeface="+mn-cs"/>
      </a:defRPr>
    </a:lvl1pPr>
    <a:lvl2pPr marL="827795" indent="-318383" algn="l" rtl="0" eaLnBrk="0" fontAlgn="base" hangingPunct="0">
      <a:spcBef>
        <a:spcPct val="30000"/>
      </a:spcBef>
      <a:spcAft>
        <a:spcPct val="0"/>
      </a:spcAft>
      <a:defRPr kumimoji="1" sz="1300" kern="1200">
        <a:solidFill>
          <a:schemeClr val="tx1"/>
        </a:solidFill>
        <a:latin typeface="Times New Roman" charset="0"/>
        <a:ea typeface="+mn-ea"/>
        <a:cs typeface="+mn-cs"/>
      </a:defRPr>
    </a:lvl2pPr>
    <a:lvl3pPr marL="1273531" indent="-254706" algn="l" rtl="0" eaLnBrk="0" fontAlgn="base" hangingPunct="0">
      <a:spcBef>
        <a:spcPct val="30000"/>
      </a:spcBef>
      <a:spcAft>
        <a:spcPct val="0"/>
      </a:spcAft>
      <a:defRPr kumimoji="1" sz="1300" kern="1200">
        <a:solidFill>
          <a:schemeClr val="tx1"/>
        </a:solidFill>
        <a:latin typeface="Times New Roman" charset="0"/>
        <a:ea typeface="+mn-ea"/>
        <a:cs typeface="+mn-cs"/>
      </a:defRPr>
    </a:lvl3pPr>
    <a:lvl4pPr marL="1782943" indent="-254706" algn="l" rtl="0" eaLnBrk="0" fontAlgn="base" hangingPunct="0">
      <a:spcBef>
        <a:spcPct val="30000"/>
      </a:spcBef>
      <a:spcAft>
        <a:spcPct val="0"/>
      </a:spcAft>
      <a:defRPr kumimoji="1" sz="1300" kern="1200">
        <a:solidFill>
          <a:schemeClr val="tx1"/>
        </a:solidFill>
        <a:latin typeface="Times New Roman" charset="0"/>
        <a:ea typeface="+mn-ea"/>
        <a:cs typeface="+mn-cs"/>
      </a:defRPr>
    </a:lvl4pPr>
    <a:lvl5pPr marL="2292355" indent="-254706" algn="l" rtl="0" eaLnBrk="0" fontAlgn="base" hangingPunct="0">
      <a:spcBef>
        <a:spcPct val="30000"/>
      </a:spcBef>
      <a:spcAft>
        <a:spcPct val="0"/>
      </a:spcAft>
      <a:defRPr kumimoji="1" sz="1300" kern="1200">
        <a:solidFill>
          <a:schemeClr val="tx1"/>
        </a:solidFill>
        <a:latin typeface="Times New Roman" charset="0"/>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1257300" y="703263"/>
            <a:ext cx="4495800" cy="3473450"/>
          </a:xfrm>
          <a:ln/>
        </p:spPr>
      </p:sp>
      <p:sp>
        <p:nvSpPr>
          <p:cNvPr id="26627" name="Rectangle 3"/>
          <p:cNvSpPr>
            <a:spLocks noGrp="1" noChangeArrowheads="1"/>
          </p:cNvSpPr>
          <p:nvPr>
            <p:ph type="body" idx="1"/>
          </p:nvPr>
        </p:nvSpPr>
        <p:spPr>
          <a:noFill/>
          <a:ln w="9525"/>
        </p:spPr>
        <p:txBody>
          <a:bodyPr/>
          <a:lstStyle/>
          <a:p>
            <a:r>
              <a:rPr lang="en-US" dirty="0" smtClean="0"/>
              <a:t>Introduction:</a:t>
            </a:r>
          </a:p>
          <a:p>
            <a:endParaRPr lang="en-US" dirty="0" smtClean="0"/>
          </a:p>
          <a:p>
            <a:r>
              <a:rPr lang="en-US" dirty="0" smtClean="0"/>
              <a:t>My name is (introduce self)</a:t>
            </a:r>
          </a:p>
          <a:p>
            <a:endParaRPr lang="en-US" dirty="0" smtClean="0"/>
          </a:p>
          <a:p>
            <a:r>
              <a:rPr lang="en-US" dirty="0" smtClean="0"/>
              <a:t>My professional background is (give credentials)</a:t>
            </a:r>
          </a:p>
          <a:p>
            <a:endParaRPr lang="en-US" dirty="0" smtClean="0"/>
          </a:p>
          <a:p>
            <a:r>
              <a:rPr lang="en-US" dirty="0" smtClean="0"/>
              <a:t>I’d like to thank you for the opportunity to enhance your skills (relate personal reason for being an instructor for this block of instruction)</a:t>
            </a:r>
          </a:p>
          <a:p>
            <a:endParaRPr lang="en-US" dirty="0" smtClean="0"/>
          </a:p>
          <a:p>
            <a:endParaRPr lang="en-US" dirty="0" smtClean="0"/>
          </a:p>
          <a:p>
            <a:r>
              <a:rPr lang="en-US" b="1" dirty="0" smtClean="0"/>
              <a:t>(Introduction)</a:t>
            </a:r>
            <a:endParaRPr lang="en-US" b="1" dirty="0" smtClean="0">
              <a:solidFill>
                <a:schemeClr val="hlink"/>
              </a:solidFill>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Rot="1" noChangeAspect="1" noChangeArrowheads="1" noTextEdit="1"/>
          </p:cNvSpPr>
          <p:nvPr>
            <p:ph type="sldImg"/>
          </p:nvPr>
        </p:nvSpPr>
        <p:spPr>
          <a:xfrm>
            <a:off x="1257300" y="703263"/>
            <a:ext cx="4495800" cy="3473450"/>
          </a:xfrm>
          <a:ln/>
        </p:spPr>
      </p:sp>
      <p:sp>
        <p:nvSpPr>
          <p:cNvPr id="27651" name="Rectangle 1027"/>
          <p:cNvSpPr>
            <a:spLocks noGrp="1" noChangeArrowheads="1"/>
          </p:cNvSpPr>
          <p:nvPr>
            <p:ph type="body" idx="1"/>
          </p:nvPr>
        </p:nvSpPr>
        <p:spPr>
          <a:noFill/>
          <a:ln w="9525"/>
        </p:spPr>
        <p:txBody>
          <a:bodyPr/>
          <a:lstStyle/>
          <a:p>
            <a:r>
              <a:rPr lang="en-US" sz="1000" dirty="0" smtClean="0"/>
              <a:t>Of specific interest to law enforcement officers are the situations in which they are statutorily authorized to pick up and transport a mentally ill person to a mental health facility:</a:t>
            </a:r>
          </a:p>
          <a:p>
            <a:pPr marL="232943" indent="-232943"/>
            <a:endParaRPr lang="en-US" sz="1000" dirty="0" smtClean="0"/>
          </a:p>
          <a:p>
            <a:pPr marL="232943" indent="-232943">
              <a:buFontTx/>
              <a:buAutoNum type="arabicPeriod"/>
            </a:pPr>
            <a:r>
              <a:rPr lang="en-US" sz="1000" dirty="0" smtClean="0"/>
              <a:t>At the request of a mental health coordinator, when a person poses an imminent likelihood of serious harm to himself or others as a result of a mental disorder;</a:t>
            </a:r>
          </a:p>
          <a:p>
            <a:pPr marL="232943" indent="-232943">
              <a:buFontTx/>
              <a:buAutoNum type="arabicPeriod"/>
            </a:pPr>
            <a:r>
              <a:rPr lang="en-US" sz="1000" dirty="0" smtClean="0"/>
              <a:t>At the direction of a court which finds probable cause to believe a person is suffering from a mental disorder and presents a likelihood of serious harm to himself or others;</a:t>
            </a:r>
          </a:p>
          <a:p>
            <a:pPr marL="232943" indent="-232943">
              <a:buFontTx/>
              <a:buAutoNum type="arabicPeriod"/>
            </a:pPr>
            <a:r>
              <a:rPr lang="en-US" sz="1000" dirty="0" smtClean="0"/>
              <a:t>At the request of a guardian of the person’;</a:t>
            </a:r>
          </a:p>
          <a:p>
            <a:pPr marL="232943" indent="-232943">
              <a:buFontTx/>
              <a:buAutoNum type="arabicPeriod"/>
            </a:pPr>
            <a:r>
              <a:rPr lang="en-US" sz="1000" dirty="0" smtClean="0"/>
              <a:t>When a court has ordered outpatient commitment, at the request of a supervisory mental health program when there is good cause to believe that immediate inpatient detention is required due to likelihood of serious harm due to mental illness;</a:t>
            </a:r>
          </a:p>
          <a:p>
            <a:pPr marL="232943" indent="-232943">
              <a:buFontTx/>
              <a:buAutoNum type="arabicPeriod"/>
            </a:pPr>
            <a:r>
              <a:rPr lang="en-US" sz="1000" dirty="0" smtClean="0"/>
              <a:t>When a client is absent without authorization and the head of the mental health program or facility has requested law enforcement to pick up and transport because a person is a minor, an incapacitated person, a forensic client committed under Chapter 552, or a person whose condition is such that the person’s return is necessary for the protection of the person or others.</a:t>
            </a:r>
          </a:p>
          <a:p>
            <a:pPr marL="232943" indent="-232943">
              <a:buFontTx/>
              <a:buAutoNum type="arabicPeriod"/>
            </a:pPr>
            <a:endParaRPr lang="en-US" sz="1000" dirty="0" smtClean="0"/>
          </a:p>
          <a:p>
            <a:pPr marL="232943" indent="-232943">
              <a:buFontTx/>
              <a:buAutoNum type="arabicPeriod"/>
            </a:pPr>
            <a:endParaRPr lang="en-US" sz="1000" dirty="0" smtClean="0"/>
          </a:p>
          <a:p>
            <a:pPr marL="232943" indent="-232943"/>
            <a:r>
              <a:rPr lang="en-US" sz="1000" b="1" dirty="0" smtClean="0"/>
              <a:t>(Objective 3)</a:t>
            </a:r>
            <a:endParaRPr lang="en-US" sz="1000" dirty="0"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Rot="1" noChangeAspect="1" noChangeArrowheads="1" noTextEdit="1"/>
          </p:cNvSpPr>
          <p:nvPr>
            <p:ph type="sldImg"/>
          </p:nvPr>
        </p:nvSpPr>
        <p:spPr>
          <a:xfrm>
            <a:off x="1257300" y="703263"/>
            <a:ext cx="4495800" cy="3473450"/>
          </a:xfrm>
          <a:ln/>
        </p:spPr>
      </p:sp>
      <p:sp>
        <p:nvSpPr>
          <p:cNvPr id="27651" name="Rectangle 1027"/>
          <p:cNvSpPr>
            <a:spLocks noGrp="1" noChangeArrowheads="1"/>
          </p:cNvSpPr>
          <p:nvPr>
            <p:ph type="body" idx="1"/>
          </p:nvPr>
        </p:nvSpPr>
        <p:spPr>
          <a:noFill/>
          <a:ln w="9525"/>
        </p:spPr>
        <p:txBody>
          <a:bodyPr/>
          <a:lstStyle/>
          <a:p>
            <a:r>
              <a:rPr lang="en-US" dirty="0" smtClean="0"/>
              <a:t>Understandably, law enforcement officers have very valid reasons to be concerned about lawsuits related to deprivation of a person’s liberty in relation to involuntary civil commitments or other involuntary commitment procedures.</a:t>
            </a:r>
          </a:p>
          <a:p>
            <a:endParaRPr lang="en-US" dirty="0" smtClean="0"/>
          </a:p>
          <a:p>
            <a:r>
              <a:rPr lang="en-US" dirty="0" smtClean="0"/>
              <a:t>To paraphrase Section 632.440 RSMo., entitled “No liability for health care professionals, public officials and certain peace officers,” no law enforcement officer will be held civilly liable for detaining or transporting a person in relation to civil commitment procedures as long as those duties were performed in good faith and without gross negligence.  This exemption from liability is knows as “official immunity” in common law (case law).</a:t>
            </a:r>
          </a:p>
          <a:p>
            <a:endParaRPr lang="en-US" dirty="0" smtClean="0"/>
          </a:p>
          <a:p>
            <a:r>
              <a:rPr lang="en-US" dirty="0" smtClean="0"/>
              <a:t>To date, there has not been a successful lawsuit in Missouri against a law enforcement officer for involuntarily detaining or transporting a person to a mental health facility pursuant to civil commitment procedures.  </a:t>
            </a:r>
          </a:p>
          <a:p>
            <a:endParaRPr lang="en-US" dirty="0" smtClean="0"/>
          </a:p>
          <a:p>
            <a:r>
              <a:rPr lang="en-US" b="1" dirty="0" smtClean="0"/>
              <a:t>(Objective 4)</a:t>
            </a:r>
            <a:endParaRPr lang="en-US" dirty="0"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Rot="1" noChangeAspect="1" noChangeArrowheads="1" noTextEdit="1"/>
          </p:cNvSpPr>
          <p:nvPr>
            <p:ph type="sldImg"/>
          </p:nvPr>
        </p:nvSpPr>
        <p:spPr>
          <a:xfrm>
            <a:off x="1257300" y="703263"/>
            <a:ext cx="4495800" cy="3473450"/>
          </a:xfrm>
          <a:ln/>
        </p:spPr>
      </p:sp>
      <p:sp>
        <p:nvSpPr>
          <p:cNvPr id="27651" name="Rectangle 1027"/>
          <p:cNvSpPr>
            <a:spLocks noGrp="1" noChangeArrowheads="1"/>
          </p:cNvSpPr>
          <p:nvPr>
            <p:ph type="body" idx="1"/>
          </p:nvPr>
        </p:nvSpPr>
        <p:spPr>
          <a:noFill/>
          <a:ln w="9525"/>
        </p:spPr>
        <p:txBody>
          <a:bodyPr/>
          <a:lstStyle/>
          <a:p>
            <a:pPr>
              <a:lnSpc>
                <a:spcPct val="80000"/>
              </a:lnSpc>
            </a:pPr>
            <a:r>
              <a:rPr lang="en-US" sz="1000" dirty="0" smtClean="0"/>
              <a:t>Chapter 522 RSMo., entitled “Criminal Proceedings Involving Mental Illness,” is applicable to a very small percentage of persons with mental illness; however, sometimes a disproportionate amount of attention is paid to these individuals.</a:t>
            </a:r>
          </a:p>
          <a:p>
            <a:pPr>
              <a:lnSpc>
                <a:spcPct val="80000"/>
              </a:lnSpc>
            </a:pPr>
            <a:endParaRPr lang="en-US" sz="1000" dirty="0" smtClean="0"/>
          </a:p>
          <a:p>
            <a:pPr>
              <a:lnSpc>
                <a:spcPct val="80000"/>
              </a:lnSpc>
            </a:pPr>
            <a:r>
              <a:rPr lang="en-US" sz="1000" dirty="0" smtClean="0"/>
              <a:t>Some forensic clients are court-committed to Department of Mental Health facilities as “incompetent to proceed” to trial.  The criminal process is suspended until the person has been stabilized and adequately educated about the process.  In the rare instances when such a person escapes from a facility, law enforcement is called upon to assist in apprehending the person.</a:t>
            </a:r>
          </a:p>
          <a:p>
            <a:pPr>
              <a:lnSpc>
                <a:spcPct val="80000"/>
              </a:lnSpc>
            </a:pPr>
            <a:endParaRPr lang="en-US" sz="1000" dirty="0" smtClean="0"/>
          </a:p>
          <a:p>
            <a:pPr>
              <a:lnSpc>
                <a:spcPct val="80000"/>
              </a:lnSpc>
            </a:pPr>
            <a:r>
              <a:rPr lang="en-US" sz="1000" dirty="0" smtClean="0"/>
              <a:t>The majority of clients in the forensic system have been court-committed to the Department of Mental Health as “not guilty by reason of mental disease or defect” (NGRI).  The basis for such a commitment is at least one psychiatric examination which finds that “at the time of the alleged criminal conduct the accused, as a result of mental disease or defect, did not know or appreciate the nature, quality, or wrongfulness of his conduct or… was incapable of conforming his conduct to the requirements of the law.”</a:t>
            </a:r>
          </a:p>
          <a:p>
            <a:pPr>
              <a:lnSpc>
                <a:spcPct val="80000"/>
              </a:lnSpc>
            </a:pPr>
            <a:endParaRPr lang="en-US" sz="1000" dirty="0" smtClean="0"/>
          </a:p>
          <a:p>
            <a:pPr>
              <a:lnSpc>
                <a:spcPct val="80000"/>
              </a:lnSpc>
            </a:pPr>
            <a:r>
              <a:rPr lang="en-US" sz="1000" dirty="0" smtClean="0"/>
              <a:t>Unlike criminal sentences to a correctional facility, NGRI commitments do not have set time frames.  After an indefinite period of psychiatric rehabilitation, however, many forensic clients are “conditionally released” into the community after a court finds them “not likely to be dangerous to others” if released.  Such clients are monitored by the Department of Mental Health and are required to follow specific court-ordered conditions to remain in the community.</a:t>
            </a:r>
          </a:p>
          <a:p>
            <a:pPr>
              <a:lnSpc>
                <a:spcPct val="80000"/>
              </a:lnSpc>
            </a:pPr>
            <a:endParaRPr lang="en-US" sz="1000" dirty="0" smtClean="0"/>
          </a:p>
          <a:p>
            <a:pPr>
              <a:lnSpc>
                <a:spcPct val="80000"/>
              </a:lnSpc>
            </a:pPr>
            <a:r>
              <a:rPr lang="en-US" sz="1000" dirty="0" smtClean="0"/>
              <a:t>Since an NGRI commitment is ongoing (unless a person has been unconditionally released by a court), the Department may legally request law enforcement to pick up and detain a forensic client who has violated conditions of release.  Once returned to a Department facility, the vast majority of violators have their release revoked.</a:t>
            </a:r>
          </a:p>
          <a:p>
            <a:pPr>
              <a:lnSpc>
                <a:spcPct val="80000"/>
              </a:lnSpc>
            </a:pPr>
            <a:endParaRPr lang="en-US" sz="1000" dirty="0" smtClean="0"/>
          </a:p>
          <a:p>
            <a:pPr>
              <a:lnSpc>
                <a:spcPct val="80000"/>
              </a:lnSpc>
            </a:pPr>
            <a:r>
              <a:rPr lang="en-US" sz="1000" b="1" dirty="0" smtClean="0"/>
              <a:t>(Objective 5)</a:t>
            </a:r>
            <a:endParaRPr lang="en-US" sz="1000" dirty="0"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Rot="1" noChangeAspect="1" noChangeArrowheads="1" noTextEdit="1"/>
          </p:cNvSpPr>
          <p:nvPr>
            <p:ph type="sldImg"/>
          </p:nvPr>
        </p:nvSpPr>
        <p:spPr>
          <a:xfrm>
            <a:off x="1257300" y="703263"/>
            <a:ext cx="4495800" cy="3473450"/>
          </a:xfrm>
          <a:ln/>
        </p:spPr>
      </p:sp>
      <p:sp>
        <p:nvSpPr>
          <p:cNvPr id="27651" name="Rectangle 1027"/>
          <p:cNvSpPr>
            <a:spLocks noGrp="1" noChangeArrowheads="1"/>
          </p:cNvSpPr>
          <p:nvPr>
            <p:ph type="body" idx="1"/>
          </p:nvPr>
        </p:nvSpPr>
        <p:spPr>
          <a:noFill/>
          <a:ln w="9525"/>
        </p:spPr>
        <p:txBody>
          <a:bodyPr/>
          <a:lstStyle/>
          <a:p>
            <a:r>
              <a:rPr lang="en-US" dirty="0" smtClean="0"/>
              <a:t>While there has long been interaction between law enforcement officers and mentally ill persons, mental health laws and client’s rights issues have had a impact on how such interactions occur.  Missouri Statutes provide specific guidance in the areas that have been discussed in this session; however, any questions or uncertainty that arises should be addressed to the legal counsel for the law enforcement agency.</a:t>
            </a:r>
          </a:p>
          <a:p>
            <a:pPr marL="232943" indent="-232943"/>
            <a:endParaRPr lang="en-US" dirty="0"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Rot="1" noChangeAspect="1" noChangeArrowheads="1" noTextEdit="1"/>
          </p:cNvSpPr>
          <p:nvPr>
            <p:ph type="sldImg"/>
          </p:nvPr>
        </p:nvSpPr>
        <p:spPr>
          <a:xfrm>
            <a:off x="1257300" y="703263"/>
            <a:ext cx="4495800" cy="3473450"/>
          </a:xfrm>
          <a:ln/>
        </p:spPr>
      </p:sp>
      <p:sp>
        <p:nvSpPr>
          <p:cNvPr id="27651" name="Rectangle 1027"/>
          <p:cNvSpPr>
            <a:spLocks noGrp="1" noChangeArrowheads="1"/>
          </p:cNvSpPr>
          <p:nvPr>
            <p:ph type="body" idx="1"/>
          </p:nvPr>
        </p:nvSpPr>
        <p:spPr>
          <a:noFill/>
          <a:ln w="9525"/>
        </p:spPr>
        <p:txBody>
          <a:bodyPr/>
          <a:lstStyle/>
          <a:p>
            <a:r>
              <a:rPr lang="en-US" dirty="0" smtClean="0"/>
              <a:t>Discuss the basis upon which a person with a mental illness is treated as a distinct population in ethical, moral and legal terms.</a:t>
            </a:r>
          </a:p>
          <a:p>
            <a:r>
              <a:rPr lang="en-US" dirty="0" smtClean="0"/>
              <a:t>Identify both a federal right and a state right of mentally ill persons that relate to law enforcement officers.</a:t>
            </a:r>
          </a:p>
          <a:p>
            <a:pPr algn="just"/>
            <a:r>
              <a:rPr lang="en-US" dirty="0" smtClean="0"/>
              <a:t>Identify the legal criteria that must be met before a person can be transported to and involuntarily detained in a mental health facility.</a:t>
            </a:r>
          </a:p>
          <a:p>
            <a:pPr algn="just"/>
            <a:r>
              <a:rPr lang="en-US" dirty="0" smtClean="0"/>
              <a:t>Discuss the concept of official immunity as it applies to law enforcement officers.</a:t>
            </a:r>
          </a:p>
          <a:p>
            <a:pPr algn="just"/>
            <a:r>
              <a:rPr lang="en-US" dirty="0" smtClean="0"/>
              <a:t>Understand how forensic mental health clients legally differ from other mental health clients.</a:t>
            </a:r>
          </a:p>
          <a:p>
            <a:pPr algn="just"/>
            <a:endParaRPr lang="en-US" dirty="0" smtClean="0"/>
          </a:p>
          <a:p>
            <a:pPr algn="just"/>
            <a:r>
              <a:rPr lang="en-US" b="1" dirty="0" smtClean="0"/>
              <a:t>(Objectives)</a:t>
            </a:r>
            <a:endParaRPr 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Rot="1" noChangeAspect="1" noChangeArrowheads="1" noTextEdit="1"/>
          </p:cNvSpPr>
          <p:nvPr>
            <p:ph type="sldImg"/>
          </p:nvPr>
        </p:nvSpPr>
        <p:spPr>
          <a:xfrm>
            <a:off x="1257300" y="703263"/>
            <a:ext cx="4495800" cy="3473450"/>
          </a:xfrm>
          <a:ln/>
        </p:spPr>
      </p:sp>
      <p:sp>
        <p:nvSpPr>
          <p:cNvPr id="27651" name="Rectangle 1027"/>
          <p:cNvSpPr>
            <a:spLocks noGrp="1" noChangeArrowheads="1"/>
          </p:cNvSpPr>
          <p:nvPr>
            <p:ph type="body" idx="1"/>
          </p:nvPr>
        </p:nvSpPr>
        <p:spPr>
          <a:noFill/>
          <a:ln w="9525"/>
        </p:spPr>
        <p:txBody>
          <a:bodyPr/>
          <a:lstStyle/>
          <a:p>
            <a:pPr>
              <a:lnSpc>
                <a:spcPct val="90000"/>
              </a:lnSpc>
            </a:pPr>
            <a:r>
              <a:rPr lang="en-US" dirty="0" smtClean="0"/>
              <a:t>“Deinstitutionalization” of mentally ill persons is rooted in the successful use of Thorazine to treat schizophrenic patients in the 1950s.</a:t>
            </a:r>
          </a:p>
          <a:p>
            <a:pPr>
              <a:lnSpc>
                <a:spcPct val="90000"/>
              </a:lnSpc>
            </a:pPr>
            <a:endParaRPr lang="en-US" dirty="0" smtClean="0"/>
          </a:p>
          <a:p>
            <a:pPr>
              <a:lnSpc>
                <a:spcPct val="90000"/>
              </a:lnSpc>
            </a:pPr>
            <a:r>
              <a:rPr lang="en-US" dirty="0" smtClean="0"/>
              <a:t>By the early 1970s, in part as a result of the civil rights revolution, lawsuits and legislation had brought the interests and rights of mentally ill persons from the backwoods to the public eye, resulting in a significant number of “institutionalized” person being placed in the community in accordance with the concept of “least restrictive environment.”</a:t>
            </a:r>
          </a:p>
          <a:p>
            <a:pPr>
              <a:lnSpc>
                <a:spcPct val="90000"/>
              </a:lnSpc>
            </a:pPr>
            <a:endParaRPr lang="en-US" dirty="0" smtClean="0"/>
          </a:p>
          <a:p>
            <a:pPr>
              <a:lnSpc>
                <a:spcPct val="90000"/>
              </a:lnSpc>
            </a:pPr>
            <a:r>
              <a:rPr lang="en-US" dirty="0" smtClean="0"/>
              <a:t>Constitutionally recognized rights to “due process” and “liberty” were applied to mentally ill persons, with the result that a finding of mental illness alone could not justify indefinitely hospitalizing persons against their will; consequently, more mentally ill persons now live in the community than in generations past.  While many of those people receive treatment for their illnesses, there are also many who do not, either by choice or circumstances.</a:t>
            </a:r>
          </a:p>
          <a:p>
            <a:pPr>
              <a:lnSpc>
                <a:spcPct val="90000"/>
              </a:lnSpc>
            </a:pPr>
            <a:endParaRPr lang="en-US" dirty="0" smtClean="0"/>
          </a:p>
          <a:p>
            <a:pPr>
              <a:lnSpc>
                <a:spcPct val="90000"/>
              </a:lnSpc>
            </a:pPr>
            <a:r>
              <a:rPr lang="en-US" dirty="0" smtClean="0"/>
              <a:t>When a person’s symptoms of mental illness become very apparent in the community it is often that law enforcement that is initially called to handle the person.  For this reason, law enforcement officers have been referred to as “street corner psychiatrists” by several authors over the years.  This is why training courses, such as this one, are so important for both the community and mentally ill persons.</a:t>
            </a:r>
          </a:p>
          <a:p>
            <a:pPr marL="232943" indent="-232943"/>
            <a:endParaRPr lang="en-US"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Rot="1" noChangeAspect="1" noChangeArrowheads="1" noTextEdit="1"/>
          </p:cNvSpPr>
          <p:nvPr>
            <p:ph type="sldImg"/>
          </p:nvPr>
        </p:nvSpPr>
        <p:spPr>
          <a:xfrm>
            <a:off x="1257300" y="703263"/>
            <a:ext cx="4495800" cy="3473450"/>
          </a:xfrm>
          <a:ln/>
        </p:spPr>
      </p:sp>
      <p:sp>
        <p:nvSpPr>
          <p:cNvPr id="27651" name="Rectangle 1027"/>
          <p:cNvSpPr>
            <a:spLocks noGrp="1" noChangeArrowheads="1"/>
          </p:cNvSpPr>
          <p:nvPr>
            <p:ph type="body" idx="1"/>
          </p:nvPr>
        </p:nvSpPr>
        <p:spPr>
          <a:noFill/>
          <a:ln w="9525"/>
        </p:spPr>
        <p:txBody>
          <a:bodyPr/>
          <a:lstStyle/>
          <a:p>
            <a:r>
              <a:rPr lang="en-US" dirty="0" smtClean="0"/>
              <a:t>Over the past few decades, courts and legislatures have recognized a number of rights of mentally ill persons that had not been contemplated previously, such as the rights to : deinstitutionalization, treatment, refusal of treatment, legal representation in certain proceedings, and freedom from discrimination.  (Although not the primary focus of this presentation, mentally retarded and developmentally disabled persons are also afforded these rights.)</a:t>
            </a:r>
          </a:p>
          <a:p>
            <a:endParaRPr lang="en-US" dirty="0" smtClean="0"/>
          </a:p>
          <a:p>
            <a:endParaRPr lang="en-US" dirty="0" smtClean="0"/>
          </a:p>
          <a:p>
            <a:r>
              <a:rPr lang="en-US" b="1" dirty="0" smtClean="0"/>
              <a:t>(Objective 2)</a:t>
            </a: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Rot="1" noChangeAspect="1" noChangeArrowheads="1" noTextEdit="1"/>
          </p:cNvSpPr>
          <p:nvPr>
            <p:ph type="sldImg"/>
          </p:nvPr>
        </p:nvSpPr>
        <p:spPr>
          <a:xfrm>
            <a:off x="1257300" y="703263"/>
            <a:ext cx="4495800" cy="3473450"/>
          </a:xfrm>
          <a:ln/>
        </p:spPr>
      </p:sp>
      <p:sp>
        <p:nvSpPr>
          <p:cNvPr id="27651" name="Rectangle 1027"/>
          <p:cNvSpPr>
            <a:spLocks noGrp="1" noChangeArrowheads="1"/>
          </p:cNvSpPr>
          <p:nvPr>
            <p:ph type="body" idx="1"/>
          </p:nvPr>
        </p:nvSpPr>
        <p:spPr>
          <a:noFill/>
          <a:ln w="9525"/>
        </p:spPr>
        <p:txBody>
          <a:bodyPr/>
          <a:lstStyle/>
          <a:p>
            <a:r>
              <a:rPr lang="en-US" dirty="0" smtClean="0"/>
              <a:t>In 1990, the United States Congress passed the American with Disabilities Act (ADA), which was a clear and comprehensive national mandate to end discrimination against individuals with disabilities.  Basically, the ADA requires fair and equal treatment for all people with disabilities, whether physical or mental.</a:t>
            </a:r>
          </a:p>
          <a:p>
            <a:endParaRPr lang="en-US" dirty="0" smtClean="0"/>
          </a:p>
          <a:p>
            <a:r>
              <a:rPr lang="en-US" dirty="0" smtClean="0"/>
              <a:t>As it relates to this presentation, the ADA entitles people with mental illness to the same services and protections from law enforcement agencies as other citizens.  They may not be excluded or segregated from services, denied services or otherwise provided with lesser services than other people.</a:t>
            </a:r>
          </a:p>
          <a:p>
            <a:endParaRPr lang="en-US" dirty="0" smtClean="0"/>
          </a:p>
          <a:p>
            <a:endParaRPr lang="en-US" dirty="0" smtClean="0"/>
          </a:p>
          <a:p>
            <a:r>
              <a:rPr lang="en-US" b="1" dirty="0" smtClean="0"/>
              <a:t>(Objective 2)</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Rot="1" noChangeAspect="1" noChangeArrowheads="1" noTextEdit="1"/>
          </p:cNvSpPr>
          <p:nvPr>
            <p:ph type="sldImg"/>
          </p:nvPr>
        </p:nvSpPr>
        <p:spPr>
          <a:xfrm>
            <a:off x="1257300" y="703263"/>
            <a:ext cx="4495800" cy="3473450"/>
          </a:xfrm>
          <a:ln/>
        </p:spPr>
      </p:sp>
      <p:sp>
        <p:nvSpPr>
          <p:cNvPr id="27651" name="Rectangle 1027"/>
          <p:cNvSpPr>
            <a:spLocks noGrp="1" noChangeArrowheads="1"/>
          </p:cNvSpPr>
          <p:nvPr>
            <p:ph type="body" idx="1"/>
          </p:nvPr>
        </p:nvSpPr>
        <p:spPr>
          <a:noFill/>
          <a:ln w="9525"/>
        </p:spPr>
        <p:txBody>
          <a:bodyPr/>
          <a:lstStyle/>
          <a:p>
            <a:r>
              <a:rPr lang="en-US" dirty="0" smtClean="0"/>
              <a:t>A primary component of the ADA is “reasonable” accommodations and modifications for disabled persons.  As opposed to a concrete set of rules to follow in all cases involving a mentally ill person, law enforcement officers must make reasonable adjustments and modifications of policies, practices or procedures on a case-by-case basis.  If a person expresses the existence of a mental illness or requests an accommodation for a mental illness (e.g., access to medication and/or water), officers and other agency personnel may need to modify routine practices in ways such as allowing more time for processing a matter or active with more sensitivity.</a:t>
            </a:r>
          </a:p>
          <a:p>
            <a:endParaRPr lang="en-US" dirty="0" smtClean="0"/>
          </a:p>
          <a:p>
            <a:endParaRPr lang="en-US" dirty="0" smtClean="0"/>
          </a:p>
          <a:p>
            <a:r>
              <a:rPr lang="en-US" b="1" dirty="0" smtClean="0"/>
              <a:t>(Objective 2)</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Rot="1" noChangeAspect="1" noChangeArrowheads="1" noTextEdit="1"/>
          </p:cNvSpPr>
          <p:nvPr>
            <p:ph type="sldImg"/>
          </p:nvPr>
        </p:nvSpPr>
        <p:spPr>
          <a:xfrm>
            <a:off x="1257300" y="703263"/>
            <a:ext cx="4495800" cy="3473450"/>
          </a:xfrm>
          <a:ln/>
        </p:spPr>
      </p:sp>
      <p:sp>
        <p:nvSpPr>
          <p:cNvPr id="27651" name="Rectangle 1027"/>
          <p:cNvSpPr>
            <a:spLocks noGrp="1" noChangeArrowheads="1"/>
          </p:cNvSpPr>
          <p:nvPr>
            <p:ph type="body" idx="1"/>
          </p:nvPr>
        </p:nvSpPr>
        <p:spPr>
          <a:noFill/>
          <a:ln w="9525"/>
        </p:spPr>
        <p:txBody>
          <a:bodyPr/>
          <a:lstStyle/>
          <a:p>
            <a:r>
              <a:rPr lang="en-US" dirty="0" smtClean="0"/>
              <a:t>In early America, involuntary commitments were based on two basic policies:  (1) commitments based on “police power,” the power of the State to protect itself against breaches of the peace; and (2) commitments based on “parens patriae,” the power of the State to act on behalf of persons with mental illness who were incapable of protecting their own welfare.  Such commitments were often life-long and persons were not afforded any rights or procedures to challenge the commitments.  It was not until the late 1950s and early 1960s that the modern requirements of both mentally ill and dangerous were adopted and implemented tin State legislatures.</a:t>
            </a:r>
          </a:p>
          <a:p>
            <a:endParaRPr lang="en-US" b="1" dirty="0" smtClean="0"/>
          </a:p>
          <a:p>
            <a:r>
              <a:rPr lang="en-US" b="1" dirty="0" smtClean="0"/>
              <a:t>(Objective 3)</a:t>
            </a:r>
          </a:p>
          <a:p>
            <a:endParaRPr lang="en-US" dirty="0" smtClean="0"/>
          </a:p>
          <a:p>
            <a:pPr marL="232943" indent="-232943"/>
            <a:endParaRPr lang="en-US" dirty="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Rot="1" noChangeAspect="1" noChangeArrowheads="1" noTextEdit="1"/>
          </p:cNvSpPr>
          <p:nvPr>
            <p:ph type="sldImg"/>
          </p:nvPr>
        </p:nvSpPr>
        <p:spPr>
          <a:xfrm>
            <a:off x="1257300" y="703263"/>
            <a:ext cx="4495800" cy="3473450"/>
          </a:xfrm>
          <a:ln/>
        </p:spPr>
      </p:sp>
      <p:sp>
        <p:nvSpPr>
          <p:cNvPr id="27651" name="Rectangle 1027"/>
          <p:cNvSpPr>
            <a:spLocks noGrp="1" noChangeArrowheads="1"/>
          </p:cNvSpPr>
          <p:nvPr>
            <p:ph type="body" idx="1"/>
          </p:nvPr>
        </p:nvSpPr>
        <p:spPr>
          <a:noFill/>
          <a:ln w="9525"/>
        </p:spPr>
        <p:txBody>
          <a:bodyPr/>
          <a:lstStyle/>
          <a:p>
            <a:r>
              <a:rPr lang="en-US" dirty="0" smtClean="0"/>
              <a:t>In 1966, several changes were made to Missouri’s civil commitment law (Section 632.300 RSMo, et seq., “Civil Detention Procedures”) including a significant change in the definition of a core requirement for commitment.  Previously, a “likelihood of serious physical harm” to self or other was necessary to commit a person to a mental health facility.  Currently, only a “likelihood of harm” is required to be present therefore, a “substantial risk that serious physical harm will be inflicted” may be evidenced by “patterns of behavior that historically have resulted in serious harm.”  (Provide examples.)</a:t>
            </a:r>
          </a:p>
          <a:p>
            <a:endParaRPr lang="en-US" dirty="0" smtClean="0"/>
          </a:p>
          <a:p>
            <a:r>
              <a:rPr lang="en-US" b="1" dirty="0" smtClean="0"/>
              <a:t>(Objective 3)</a:t>
            </a:r>
            <a:endParaRPr lang="en-US" dirty="0"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Rot="1" noChangeAspect="1" noChangeArrowheads="1" noTextEdit="1"/>
          </p:cNvSpPr>
          <p:nvPr>
            <p:ph type="sldImg"/>
          </p:nvPr>
        </p:nvSpPr>
        <p:spPr>
          <a:xfrm>
            <a:off x="1257300" y="703263"/>
            <a:ext cx="4495800" cy="3473450"/>
          </a:xfrm>
          <a:ln/>
        </p:spPr>
      </p:sp>
      <p:sp>
        <p:nvSpPr>
          <p:cNvPr id="27651" name="Rectangle 1027"/>
          <p:cNvSpPr>
            <a:spLocks noGrp="1" noChangeArrowheads="1"/>
          </p:cNvSpPr>
          <p:nvPr>
            <p:ph type="body" idx="1"/>
          </p:nvPr>
        </p:nvSpPr>
        <p:spPr>
          <a:noFill/>
          <a:ln w="9525"/>
        </p:spPr>
        <p:txBody>
          <a:bodyPr/>
          <a:lstStyle/>
          <a:p>
            <a:r>
              <a:rPr lang="en-US" dirty="0" smtClean="0"/>
              <a:t>Another change in the law was the addition of outpatient civil detention s an alternative to inpatient detention in certain situations when a person is deemed safe and appropriate for placement in the community, yet still requires the mandate of a commitment order to assure compliance with mental health treatment.  In the event of nonc9ompliance, law enforcement might be contacted to assist with the transportation to a mental health facility.</a:t>
            </a:r>
          </a:p>
          <a:p>
            <a:endParaRPr lang="en-US" dirty="0" smtClean="0"/>
          </a:p>
          <a:p>
            <a:r>
              <a:rPr lang="en-US" b="1" dirty="0" smtClean="0"/>
              <a:t>(Objective 3)</a:t>
            </a:r>
          </a:p>
          <a:p>
            <a:pPr marL="232943" indent="-232943"/>
            <a:endParaRPr lang="en-US"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414482"/>
            <a:ext cx="8549640" cy="1666028"/>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760" y="4404360"/>
            <a:ext cx="7040880" cy="1986280"/>
          </a:xfrm>
        </p:spPr>
        <p:txBody>
          <a:bodyPr/>
          <a:lstStyle>
            <a:lvl1pPr marL="0" indent="0" algn="ctr">
              <a:buNone/>
              <a:defRPr/>
            </a:lvl1pPr>
            <a:lvl2pPr marL="509412" indent="0" algn="ctr">
              <a:buNone/>
              <a:defRPr/>
            </a:lvl2pPr>
            <a:lvl3pPr marL="1018824" indent="0" algn="ctr">
              <a:buNone/>
              <a:defRPr/>
            </a:lvl3pPr>
            <a:lvl4pPr marL="1528237" indent="0" algn="ctr">
              <a:buNone/>
              <a:defRPr/>
            </a:lvl4pPr>
            <a:lvl5pPr marL="2037649" indent="0" algn="ctr">
              <a:buNone/>
              <a:defRPr/>
            </a:lvl5pPr>
            <a:lvl6pPr marL="2547061" indent="0" algn="ctr">
              <a:buNone/>
              <a:defRPr/>
            </a:lvl6pPr>
            <a:lvl7pPr marL="3056473" indent="0" algn="ctr">
              <a:buNone/>
              <a:defRPr/>
            </a:lvl7pPr>
            <a:lvl8pPr marL="3565886" indent="0" algn="ctr">
              <a:buNone/>
              <a:defRPr/>
            </a:lvl8pPr>
            <a:lvl9pPr marL="4075298"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3F4A27C-3BC7-4689-A5F2-8DD23523332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8D84B41-914F-4019-A84C-35E41F48286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311257"/>
            <a:ext cx="2263140" cy="66317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311257"/>
            <a:ext cx="6621780" cy="66317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CBFF65D-2FF5-4B43-8E58-C36E49E3D4AE}"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02920" y="311257"/>
            <a:ext cx="9052560" cy="663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9BF1C81A-A61D-4DC2-BAFE-64AA2D0794C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8063557-79E8-4716-81EE-52CEE0FD922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7"/>
            <a:ext cx="854964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lvl1pPr>
            <a:lvl2pPr marL="509412" indent="0">
              <a:buNone/>
              <a:defRPr sz="2000"/>
            </a:lvl2pPr>
            <a:lvl3pPr marL="1018824" indent="0">
              <a:buNone/>
              <a:defRPr sz="1800"/>
            </a:lvl3pPr>
            <a:lvl4pPr marL="1528237" indent="0">
              <a:buNone/>
              <a:defRPr sz="1600"/>
            </a:lvl4pPr>
            <a:lvl5pPr marL="2037649" indent="0">
              <a:buNone/>
              <a:defRPr sz="1600"/>
            </a:lvl5pPr>
            <a:lvl6pPr marL="2547061" indent="0">
              <a:buNone/>
              <a:defRPr sz="1600"/>
            </a:lvl6pPr>
            <a:lvl7pPr marL="3056473" indent="0">
              <a:buNone/>
              <a:defRPr sz="1600"/>
            </a:lvl7pPr>
            <a:lvl8pPr marL="3565886" indent="0">
              <a:buNone/>
              <a:defRPr sz="1600"/>
            </a:lvl8pPr>
            <a:lvl9pPr marL="4075298"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DBA44C7-67BB-4D3F-B23A-62581CDC4C8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2920" y="1813560"/>
            <a:ext cx="4442460" cy="512942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020" y="1813560"/>
            <a:ext cx="4442460" cy="512942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F50576C-FA30-4B2E-8963-1BFCCAFAA2A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0" y="1739795"/>
            <a:ext cx="4444207"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0"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8" y="1739795"/>
            <a:ext cx="4445953"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28"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F0F637A-475F-4E85-B6A6-132B61BE9D5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401853D4-00E5-4447-A389-4288B2CD919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188397D4-E68A-4E90-A751-3E8DA964EF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4" cy="131699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1" y="1626447"/>
            <a:ext cx="3309144" cy="5316538"/>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B3B4021-E95E-4100-8EE2-A7FB50CEECC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8"/>
            <a:ext cx="6035040" cy="46634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pPr lvl="0"/>
            <a:endParaRPr lang="en-US" noProof="0" dirty="0" smtClean="0"/>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C56ACC1-5B5B-413B-A7FE-689F719CE2A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02920" y="311256"/>
            <a:ext cx="9052560" cy="1295400"/>
          </a:xfrm>
          <a:prstGeom prst="rect">
            <a:avLst/>
          </a:prstGeom>
          <a:noFill/>
          <a:ln w="9525">
            <a:noFill/>
            <a:miter lim="800000"/>
            <a:headEnd/>
            <a:tailEnd/>
          </a:ln>
        </p:spPr>
        <p:txBody>
          <a:bodyPr vert="horz" wrap="square" lIns="101882" tIns="50941" rIns="101882" bIns="50941"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502920" y="1813560"/>
            <a:ext cx="9052560" cy="5129425"/>
          </a:xfrm>
          <a:prstGeom prst="rect">
            <a:avLst/>
          </a:prstGeom>
          <a:noFill/>
          <a:ln w="9525">
            <a:noFill/>
            <a:miter lim="800000"/>
            <a:headEnd/>
            <a:tailEnd/>
          </a:ln>
        </p:spPr>
        <p:txBody>
          <a:bodyPr vert="horz" wrap="square" lIns="101882" tIns="50941" rIns="101882" bIns="5094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01764" name="Rectangle 4"/>
          <p:cNvSpPr>
            <a:spLocks noGrp="1" noChangeArrowheads="1"/>
          </p:cNvSpPr>
          <p:nvPr>
            <p:ph type="dt" sz="half" idx="2"/>
          </p:nvPr>
        </p:nvSpPr>
        <p:spPr bwMode="auto">
          <a:xfrm>
            <a:off x="502920" y="7077922"/>
            <a:ext cx="2346960" cy="539750"/>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eaLnBrk="1" hangingPunct="1">
              <a:defRPr sz="1600"/>
            </a:lvl1pPr>
          </a:lstStyle>
          <a:p>
            <a:pPr>
              <a:defRPr/>
            </a:pPr>
            <a:endParaRPr lang="en-US" dirty="0"/>
          </a:p>
        </p:txBody>
      </p:sp>
      <p:sp>
        <p:nvSpPr>
          <p:cNvPr id="501765" name="Rectangle 5"/>
          <p:cNvSpPr>
            <a:spLocks noGrp="1" noChangeArrowheads="1"/>
          </p:cNvSpPr>
          <p:nvPr>
            <p:ph type="ftr" sz="quarter" idx="3"/>
          </p:nvPr>
        </p:nvSpPr>
        <p:spPr bwMode="auto">
          <a:xfrm>
            <a:off x="3436620" y="7077922"/>
            <a:ext cx="3185160" cy="539750"/>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algn="ctr" eaLnBrk="1" hangingPunct="1">
              <a:defRPr sz="1600"/>
            </a:lvl1pPr>
          </a:lstStyle>
          <a:p>
            <a:pPr>
              <a:defRPr/>
            </a:pPr>
            <a:endParaRPr lang="en-US" dirty="0"/>
          </a:p>
        </p:txBody>
      </p:sp>
      <p:sp>
        <p:nvSpPr>
          <p:cNvPr id="501766" name="Rectangle 6"/>
          <p:cNvSpPr>
            <a:spLocks noGrp="1" noChangeArrowheads="1"/>
          </p:cNvSpPr>
          <p:nvPr>
            <p:ph type="sldNum" sz="quarter" idx="4"/>
          </p:nvPr>
        </p:nvSpPr>
        <p:spPr bwMode="auto">
          <a:xfrm>
            <a:off x="7208520" y="7077922"/>
            <a:ext cx="2346960" cy="539750"/>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algn="r" eaLnBrk="1" hangingPunct="1">
              <a:defRPr sz="1600"/>
            </a:lvl1pPr>
          </a:lstStyle>
          <a:p>
            <a:pPr>
              <a:defRPr/>
            </a:pPr>
            <a:fld id="{BC58D044-9AF6-413F-9B0D-CCB1DBCAD4C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 id="2147483851" r:id="rId12"/>
  </p:sldLayoutIdLst>
  <p:txStyles>
    <p:titleStyle>
      <a:lvl1pPr algn="ctr" rtl="0" eaLnBrk="0" fontAlgn="base" hangingPunct="0">
        <a:spcBef>
          <a:spcPct val="0"/>
        </a:spcBef>
        <a:spcAft>
          <a:spcPct val="0"/>
        </a:spcAft>
        <a:defRPr sz="4900">
          <a:solidFill>
            <a:schemeClr val="tx2"/>
          </a:solidFill>
          <a:latin typeface="+mj-lt"/>
          <a:ea typeface="+mj-ea"/>
          <a:cs typeface="+mj-cs"/>
        </a:defRPr>
      </a:lvl1pPr>
      <a:lvl2pPr algn="ctr" rtl="0" eaLnBrk="0" fontAlgn="base" hangingPunct="0">
        <a:spcBef>
          <a:spcPct val="0"/>
        </a:spcBef>
        <a:spcAft>
          <a:spcPct val="0"/>
        </a:spcAft>
        <a:defRPr sz="4900">
          <a:solidFill>
            <a:schemeClr val="tx2"/>
          </a:solidFill>
          <a:latin typeface="Arial" charset="0"/>
        </a:defRPr>
      </a:lvl2pPr>
      <a:lvl3pPr algn="ctr" rtl="0" eaLnBrk="0" fontAlgn="base" hangingPunct="0">
        <a:spcBef>
          <a:spcPct val="0"/>
        </a:spcBef>
        <a:spcAft>
          <a:spcPct val="0"/>
        </a:spcAft>
        <a:defRPr sz="4900">
          <a:solidFill>
            <a:schemeClr val="tx2"/>
          </a:solidFill>
          <a:latin typeface="Arial" charset="0"/>
        </a:defRPr>
      </a:lvl3pPr>
      <a:lvl4pPr algn="ctr" rtl="0" eaLnBrk="0" fontAlgn="base" hangingPunct="0">
        <a:spcBef>
          <a:spcPct val="0"/>
        </a:spcBef>
        <a:spcAft>
          <a:spcPct val="0"/>
        </a:spcAft>
        <a:defRPr sz="4900">
          <a:solidFill>
            <a:schemeClr val="tx2"/>
          </a:solidFill>
          <a:latin typeface="Arial" charset="0"/>
        </a:defRPr>
      </a:lvl4pPr>
      <a:lvl5pPr algn="ctr" rtl="0" eaLnBrk="0" fontAlgn="base" hangingPunct="0">
        <a:spcBef>
          <a:spcPct val="0"/>
        </a:spcBef>
        <a:spcAft>
          <a:spcPct val="0"/>
        </a:spcAft>
        <a:defRPr sz="4900">
          <a:solidFill>
            <a:schemeClr val="tx2"/>
          </a:solidFill>
          <a:latin typeface="Arial" charset="0"/>
        </a:defRPr>
      </a:lvl5pPr>
      <a:lvl6pPr marL="509412" algn="ctr" rtl="0" fontAlgn="base">
        <a:spcBef>
          <a:spcPct val="0"/>
        </a:spcBef>
        <a:spcAft>
          <a:spcPct val="0"/>
        </a:spcAft>
        <a:defRPr sz="4900">
          <a:solidFill>
            <a:schemeClr val="tx2"/>
          </a:solidFill>
          <a:latin typeface="Arial" charset="0"/>
        </a:defRPr>
      </a:lvl6pPr>
      <a:lvl7pPr marL="1018824" algn="ctr" rtl="0" fontAlgn="base">
        <a:spcBef>
          <a:spcPct val="0"/>
        </a:spcBef>
        <a:spcAft>
          <a:spcPct val="0"/>
        </a:spcAft>
        <a:defRPr sz="4900">
          <a:solidFill>
            <a:schemeClr val="tx2"/>
          </a:solidFill>
          <a:latin typeface="Arial" charset="0"/>
        </a:defRPr>
      </a:lvl7pPr>
      <a:lvl8pPr marL="1528237" algn="ctr" rtl="0" fontAlgn="base">
        <a:spcBef>
          <a:spcPct val="0"/>
        </a:spcBef>
        <a:spcAft>
          <a:spcPct val="0"/>
        </a:spcAft>
        <a:defRPr sz="4900">
          <a:solidFill>
            <a:schemeClr val="tx2"/>
          </a:solidFill>
          <a:latin typeface="Arial" charset="0"/>
        </a:defRPr>
      </a:lvl8pPr>
      <a:lvl9pPr marL="2037649" algn="ctr" rtl="0" fontAlgn="base">
        <a:spcBef>
          <a:spcPct val="0"/>
        </a:spcBef>
        <a:spcAft>
          <a:spcPct val="0"/>
        </a:spcAft>
        <a:defRPr sz="4900">
          <a:solidFill>
            <a:schemeClr val="tx2"/>
          </a:solidFill>
          <a:latin typeface="Arial" charset="0"/>
        </a:defRPr>
      </a:lvl9pPr>
    </p:titleStyle>
    <p:bodyStyle>
      <a:lvl1pPr marL="382059" indent="-382059" algn="l" rtl="0" eaLnBrk="0" fontAlgn="base" hangingPunct="0">
        <a:spcBef>
          <a:spcPct val="20000"/>
        </a:spcBef>
        <a:spcAft>
          <a:spcPct val="0"/>
        </a:spcAft>
        <a:buChar char="•"/>
        <a:defRPr sz="3600">
          <a:solidFill>
            <a:schemeClr val="tx1"/>
          </a:solidFill>
          <a:latin typeface="+mn-lt"/>
          <a:ea typeface="+mn-ea"/>
          <a:cs typeface="+mn-cs"/>
        </a:defRPr>
      </a:lvl1pPr>
      <a:lvl2pPr marL="827795" indent="-318383" algn="l" rtl="0" eaLnBrk="0" fontAlgn="base" hangingPunct="0">
        <a:spcBef>
          <a:spcPct val="20000"/>
        </a:spcBef>
        <a:spcAft>
          <a:spcPct val="0"/>
        </a:spcAft>
        <a:buChar char="–"/>
        <a:defRPr sz="3100">
          <a:solidFill>
            <a:schemeClr val="tx1"/>
          </a:solidFill>
          <a:latin typeface="+mn-lt"/>
        </a:defRPr>
      </a:lvl2pPr>
      <a:lvl3pPr marL="1273531" indent="-254706" algn="l" rtl="0" eaLnBrk="0" fontAlgn="base" hangingPunct="0">
        <a:spcBef>
          <a:spcPct val="20000"/>
        </a:spcBef>
        <a:spcAft>
          <a:spcPct val="0"/>
        </a:spcAft>
        <a:buChar char="•"/>
        <a:defRPr sz="2700">
          <a:solidFill>
            <a:schemeClr val="tx1"/>
          </a:solidFill>
          <a:latin typeface="+mn-lt"/>
        </a:defRPr>
      </a:lvl3pPr>
      <a:lvl4pPr marL="1782943" indent="-254706" algn="l" rtl="0" eaLnBrk="0" fontAlgn="base" hangingPunct="0">
        <a:spcBef>
          <a:spcPct val="20000"/>
        </a:spcBef>
        <a:spcAft>
          <a:spcPct val="0"/>
        </a:spcAft>
        <a:buChar char="–"/>
        <a:defRPr sz="2200">
          <a:solidFill>
            <a:schemeClr val="tx1"/>
          </a:solidFill>
          <a:latin typeface="+mn-lt"/>
        </a:defRPr>
      </a:lvl4pPr>
      <a:lvl5pPr marL="2292355" indent="-254706" algn="l" rtl="0" eaLnBrk="0" fontAlgn="base" hangingPunct="0">
        <a:spcBef>
          <a:spcPct val="20000"/>
        </a:spcBef>
        <a:spcAft>
          <a:spcPct val="0"/>
        </a:spcAft>
        <a:buChar char="»"/>
        <a:defRPr sz="2200">
          <a:solidFill>
            <a:schemeClr val="tx1"/>
          </a:solidFill>
          <a:latin typeface="+mn-lt"/>
        </a:defRPr>
      </a:lvl5pPr>
      <a:lvl6pPr marL="2801767" indent="-254706" algn="l" rtl="0" fontAlgn="base">
        <a:spcBef>
          <a:spcPct val="20000"/>
        </a:spcBef>
        <a:spcAft>
          <a:spcPct val="0"/>
        </a:spcAft>
        <a:buChar char="»"/>
        <a:defRPr sz="2200">
          <a:solidFill>
            <a:schemeClr val="tx1"/>
          </a:solidFill>
          <a:latin typeface="+mn-lt"/>
        </a:defRPr>
      </a:lvl6pPr>
      <a:lvl7pPr marL="3311180" indent="-254706" algn="l" rtl="0" fontAlgn="base">
        <a:spcBef>
          <a:spcPct val="20000"/>
        </a:spcBef>
        <a:spcAft>
          <a:spcPct val="0"/>
        </a:spcAft>
        <a:buChar char="»"/>
        <a:defRPr sz="2200">
          <a:solidFill>
            <a:schemeClr val="tx1"/>
          </a:solidFill>
          <a:latin typeface="+mn-lt"/>
        </a:defRPr>
      </a:lvl7pPr>
      <a:lvl8pPr marL="3820592" indent="-254706" algn="l" rtl="0" fontAlgn="base">
        <a:spcBef>
          <a:spcPct val="20000"/>
        </a:spcBef>
        <a:spcAft>
          <a:spcPct val="0"/>
        </a:spcAft>
        <a:buChar char="»"/>
        <a:defRPr sz="2200">
          <a:solidFill>
            <a:schemeClr val="tx1"/>
          </a:solidFill>
          <a:latin typeface="+mn-lt"/>
        </a:defRPr>
      </a:lvl8pPr>
      <a:lvl9pPr marL="4330004" indent="-254706" algn="l" rtl="0" fontAlgn="base">
        <a:spcBef>
          <a:spcPct val="20000"/>
        </a:spcBef>
        <a:spcAft>
          <a:spcPct val="0"/>
        </a:spcAft>
        <a:buChar char="»"/>
        <a:defRPr sz="2200">
          <a:solidFill>
            <a:schemeClr val="tx1"/>
          </a:solidFill>
          <a:latin typeface="+mn-lt"/>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AutoShape 4"/>
          <p:cNvSpPr>
            <a:spLocks noGrp="1" noChangeArrowheads="1"/>
          </p:cNvSpPr>
          <p:nvPr>
            <p:ph type="ctrTitle"/>
          </p:nvPr>
        </p:nvSpPr>
        <p:spPr>
          <a:xfrm>
            <a:off x="2315280" y="3126232"/>
            <a:ext cx="7286568" cy="2159000"/>
          </a:xfrm>
          <a:effectLst>
            <a:outerShdw blurRad="50800" dist="38100" dir="2700000" algn="tl" rotWithShape="0">
              <a:prstClr val="black">
                <a:alpha val="40000"/>
              </a:prstClr>
            </a:outerShdw>
          </a:effectLst>
        </p:spPr>
        <p:txBody>
          <a:bodyPr/>
          <a:lstStyle/>
          <a:p>
            <a:pPr eaLnBrk="1" hangingPunct="1"/>
            <a:r>
              <a:rPr lang="en-US" b="1" smtClean="0">
                <a:solidFill>
                  <a:schemeClr val="accent6">
                    <a:lumMod val="50000"/>
                  </a:schemeClr>
                </a:solidFill>
              </a:rPr>
              <a:t>(Overview of) </a:t>
            </a:r>
            <a:r>
              <a:rPr lang="en-US" b="1" dirty="0" smtClean="0">
                <a:solidFill>
                  <a:schemeClr val="accent6">
                    <a:lumMod val="50000"/>
                  </a:schemeClr>
                </a:solidFill>
              </a:rPr>
              <a:t>Mental</a:t>
            </a:r>
            <a:br>
              <a:rPr lang="en-US" b="1" dirty="0" smtClean="0">
                <a:solidFill>
                  <a:schemeClr val="accent6">
                    <a:lumMod val="50000"/>
                  </a:schemeClr>
                </a:solidFill>
              </a:rPr>
            </a:br>
            <a:r>
              <a:rPr lang="en-US" b="1" dirty="0" smtClean="0">
                <a:solidFill>
                  <a:schemeClr val="accent6">
                    <a:lumMod val="50000"/>
                  </a:schemeClr>
                </a:solidFill>
              </a:rPr>
              <a:t>Health Law</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2160083" y="920170"/>
            <a:ext cx="7700447" cy="638292"/>
          </a:xfrm>
          <a:effectLst>
            <a:outerShdw blurRad="50800" dist="38100" dir="2700000" algn="tl" rotWithShape="0">
              <a:prstClr val="black">
                <a:alpha val="40000"/>
              </a:prstClr>
            </a:outerShdw>
          </a:effectLst>
        </p:spPr>
        <p:txBody>
          <a:bodyPr/>
          <a:lstStyle/>
          <a:p>
            <a:pPr algn="l" eaLnBrk="1" hangingPunct="1"/>
            <a:r>
              <a:rPr lang="en-US" sz="3300" b="1" dirty="0" smtClean="0">
                <a:solidFill>
                  <a:schemeClr val="bg1"/>
                </a:solidFill>
              </a:rPr>
              <a:t>Civil Involuntary Commitment (cont.)</a:t>
            </a:r>
          </a:p>
        </p:txBody>
      </p:sp>
      <p:sp>
        <p:nvSpPr>
          <p:cNvPr id="5123" name="Rectangle 3"/>
          <p:cNvSpPr>
            <a:spLocks noGrp="1" noChangeArrowheads="1"/>
          </p:cNvSpPr>
          <p:nvPr>
            <p:ph idx="1"/>
          </p:nvPr>
        </p:nvSpPr>
        <p:spPr>
          <a:xfrm>
            <a:off x="2160083" y="1701656"/>
            <a:ext cx="7700447" cy="5167762"/>
          </a:xfrm>
          <a:noFill/>
          <a:ln w="9525">
            <a:noFill/>
            <a:miter lim="800000"/>
            <a:headEnd/>
            <a:tailEnd/>
          </a:ln>
        </p:spPr>
        <p:txBody>
          <a:bodyPr vert="horz" wrap="square" lIns="101882" tIns="50941" rIns="101882" bIns="50941" numCol="1" anchor="t" anchorCtr="0" compatLnSpc="1">
            <a:prstTxWarp prst="textNoShape">
              <a:avLst/>
            </a:prstTxWarp>
          </a:bodyPr>
          <a:lstStyle/>
          <a:p>
            <a:pPr eaLnBrk="1" hangingPunct="1">
              <a:spcBef>
                <a:spcPts val="0"/>
              </a:spcBef>
              <a:spcAft>
                <a:spcPts val="600"/>
              </a:spcAft>
              <a:buClr>
                <a:schemeClr val="accent6">
                  <a:lumMod val="50000"/>
                </a:schemeClr>
              </a:buClr>
              <a:buFont typeface="Wingdings" pitchFamily="2" charset="2"/>
              <a:buChar char="§"/>
              <a:defRPr/>
            </a:pPr>
            <a:r>
              <a:rPr lang="en-US" sz="2700" dirty="0" smtClean="0"/>
              <a:t>LEO are statutorily authorized to pick up and transport a mental ill person to a mental health facility when:</a:t>
            </a:r>
          </a:p>
          <a:p>
            <a:pPr marL="827795" lvl="2" indent="-382059" eaLnBrk="1" hangingPunct="1">
              <a:spcBef>
                <a:spcPts val="0"/>
              </a:spcBef>
              <a:spcAft>
                <a:spcPts val="600"/>
              </a:spcAft>
              <a:buClr>
                <a:schemeClr val="accent3">
                  <a:lumMod val="50000"/>
                </a:schemeClr>
              </a:buClr>
              <a:buFont typeface="Wingdings" pitchFamily="2" charset="2"/>
              <a:buChar char="§"/>
              <a:defRPr/>
            </a:pPr>
            <a:r>
              <a:rPr lang="en-US" sz="2300" dirty="0" smtClean="0">
                <a:ea typeface="+mn-ea"/>
                <a:cs typeface="+mn-cs"/>
              </a:rPr>
              <a:t>At the request of a mental health coordinator.</a:t>
            </a:r>
          </a:p>
          <a:p>
            <a:pPr marL="827795" lvl="2" indent="-382059" eaLnBrk="1" hangingPunct="1">
              <a:spcBef>
                <a:spcPts val="0"/>
              </a:spcBef>
              <a:spcAft>
                <a:spcPts val="600"/>
              </a:spcAft>
              <a:buClr>
                <a:schemeClr val="accent3">
                  <a:lumMod val="50000"/>
                </a:schemeClr>
              </a:buClr>
              <a:buFont typeface="Wingdings" pitchFamily="2" charset="2"/>
              <a:buChar char="§"/>
              <a:defRPr/>
            </a:pPr>
            <a:r>
              <a:rPr lang="en-US" sz="2300" dirty="0" smtClean="0">
                <a:ea typeface="+mn-ea"/>
                <a:cs typeface="+mn-cs"/>
              </a:rPr>
              <a:t>At the direction of a court.</a:t>
            </a:r>
          </a:p>
          <a:p>
            <a:pPr marL="827795" lvl="2" indent="-382059" eaLnBrk="1" hangingPunct="1">
              <a:spcBef>
                <a:spcPts val="0"/>
              </a:spcBef>
              <a:spcAft>
                <a:spcPts val="600"/>
              </a:spcAft>
              <a:buClr>
                <a:schemeClr val="accent3">
                  <a:lumMod val="50000"/>
                </a:schemeClr>
              </a:buClr>
              <a:buFont typeface="Wingdings" pitchFamily="2" charset="2"/>
              <a:buChar char="§"/>
              <a:defRPr/>
            </a:pPr>
            <a:r>
              <a:rPr lang="en-US" sz="2300" dirty="0" smtClean="0">
                <a:ea typeface="+mn-ea"/>
                <a:cs typeface="+mn-cs"/>
              </a:rPr>
              <a:t>At the request of a guardian of the person.</a:t>
            </a:r>
          </a:p>
          <a:p>
            <a:pPr marL="827795" lvl="2" indent="-382059" eaLnBrk="1" hangingPunct="1">
              <a:spcBef>
                <a:spcPts val="0"/>
              </a:spcBef>
              <a:spcAft>
                <a:spcPts val="600"/>
              </a:spcAft>
              <a:buClr>
                <a:schemeClr val="accent3">
                  <a:lumMod val="50000"/>
                </a:schemeClr>
              </a:buClr>
              <a:buFont typeface="Wingdings" pitchFamily="2" charset="2"/>
              <a:buChar char="§"/>
              <a:defRPr/>
            </a:pPr>
            <a:r>
              <a:rPr lang="en-US" sz="2300" dirty="0" smtClean="0">
                <a:ea typeface="+mn-ea"/>
                <a:cs typeface="+mn-cs"/>
              </a:rPr>
              <a:t>A court has ordered outpatient commitment.</a:t>
            </a:r>
          </a:p>
          <a:p>
            <a:pPr marL="827795" lvl="2" indent="-382059" eaLnBrk="1" hangingPunct="1">
              <a:spcBef>
                <a:spcPts val="0"/>
              </a:spcBef>
              <a:spcAft>
                <a:spcPts val="600"/>
              </a:spcAft>
              <a:buClr>
                <a:schemeClr val="accent3">
                  <a:lumMod val="50000"/>
                </a:schemeClr>
              </a:buClr>
              <a:buFont typeface="Wingdings" pitchFamily="2" charset="2"/>
              <a:buChar char="§"/>
              <a:defRPr/>
            </a:pPr>
            <a:r>
              <a:rPr lang="en-US" sz="2300" dirty="0" smtClean="0">
                <a:ea typeface="+mn-ea"/>
                <a:cs typeface="+mn-cs"/>
              </a:rPr>
              <a:t>When the person is absent without authorization and the head of a mental health program or facility has requested the pick up and transport of the person.</a:t>
            </a:r>
          </a:p>
          <a:p>
            <a:pPr eaLnBrk="1" hangingPunct="1">
              <a:spcBef>
                <a:spcPts val="0"/>
              </a:spcBef>
              <a:spcAft>
                <a:spcPts val="600"/>
              </a:spcAft>
              <a:buClr>
                <a:schemeClr val="accent6">
                  <a:lumMod val="50000"/>
                </a:schemeClr>
              </a:buClr>
              <a:buFont typeface="Wingdings" pitchFamily="2" charset="2"/>
              <a:buChar char="§"/>
              <a:defRPr/>
            </a:pPr>
            <a:endParaRPr lang="en-US" sz="2700" dirty="0" smtClean="0"/>
          </a:p>
          <a:p>
            <a:pPr eaLnBrk="1" hangingPunct="1">
              <a:spcBef>
                <a:spcPts val="0"/>
              </a:spcBef>
              <a:spcAft>
                <a:spcPts val="600"/>
              </a:spcAft>
              <a:buClr>
                <a:schemeClr val="accent6">
                  <a:lumMod val="50000"/>
                </a:schemeClr>
              </a:buClr>
              <a:buFont typeface="Wingdings" pitchFamily="2" charset="2"/>
              <a:buChar char="§"/>
              <a:defRPr/>
            </a:pPr>
            <a:endParaRPr lang="en-US" sz="2700" dirty="0" smtClean="0"/>
          </a:p>
          <a:p>
            <a:pPr marL="382059" lvl="1" indent="-382059" eaLnBrk="1" hangingPunct="1">
              <a:spcBef>
                <a:spcPts val="0"/>
              </a:spcBef>
              <a:spcAft>
                <a:spcPts val="600"/>
              </a:spcAft>
              <a:buClr>
                <a:schemeClr val="accent3">
                  <a:lumMod val="50000"/>
                </a:schemeClr>
              </a:buClr>
              <a:buFont typeface="Wingdings" pitchFamily="2" charset="2"/>
              <a:buChar char="§"/>
              <a:defRPr/>
            </a:pPr>
            <a:endParaRPr lang="en-US" sz="2900" dirty="0" smtClean="0">
              <a:ea typeface="+mn-ea"/>
              <a:cs typeface="+mn-cs"/>
            </a:endParaRPr>
          </a:p>
          <a:p>
            <a:pPr eaLnBrk="1" hangingPunct="1">
              <a:spcBef>
                <a:spcPts val="0"/>
              </a:spcBef>
              <a:spcAft>
                <a:spcPts val="600"/>
              </a:spcAft>
              <a:buClr>
                <a:schemeClr val="accent6">
                  <a:lumMod val="50000"/>
                </a:schemeClr>
              </a:buClr>
              <a:buFont typeface="Wingdings" pitchFamily="2" charset="2"/>
              <a:buChar char="§"/>
            </a:pPr>
            <a:endParaRPr lang="en-US" sz="2700"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2160083" y="920170"/>
            <a:ext cx="7700447" cy="638292"/>
          </a:xfrm>
          <a:effectLst>
            <a:outerShdw blurRad="50800" dist="38100" dir="2700000" algn="tl" rotWithShape="0">
              <a:prstClr val="black">
                <a:alpha val="40000"/>
              </a:prstClr>
            </a:outerShdw>
          </a:effectLst>
        </p:spPr>
        <p:txBody>
          <a:bodyPr/>
          <a:lstStyle/>
          <a:p>
            <a:pPr algn="l" eaLnBrk="1" hangingPunct="1"/>
            <a:r>
              <a:rPr lang="en-US" sz="3600" b="1" dirty="0" smtClean="0">
                <a:solidFill>
                  <a:schemeClr val="bg1"/>
                </a:solidFill>
              </a:rPr>
              <a:t>Official Immunity</a:t>
            </a:r>
          </a:p>
        </p:txBody>
      </p:sp>
      <p:sp>
        <p:nvSpPr>
          <p:cNvPr id="5123" name="Rectangle 3"/>
          <p:cNvSpPr>
            <a:spLocks noGrp="1" noChangeArrowheads="1"/>
          </p:cNvSpPr>
          <p:nvPr>
            <p:ph idx="1"/>
          </p:nvPr>
        </p:nvSpPr>
        <p:spPr>
          <a:xfrm>
            <a:off x="2160083" y="1701656"/>
            <a:ext cx="7700447" cy="4640224"/>
          </a:xfrm>
          <a:noFill/>
          <a:ln w="9525">
            <a:noFill/>
            <a:miter lim="800000"/>
            <a:headEnd/>
            <a:tailEnd/>
          </a:ln>
        </p:spPr>
        <p:txBody>
          <a:bodyPr vert="horz" wrap="square" lIns="101882" tIns="50941" rIns="101882" bIns="50941" numCol="1" anchor="t" anchorCtr="0" compatLnSpc="1">
            <a:prstTxWarp prst="textNoShape">
              <a:avLst/>
            </a:prstTxWarp>
          </a:bodyPr>
          <a:lstStyle/>
          <a:p>
            <a:pPr eaLnBrk="1" hangingPunct="1">
              <a:lnSpc>
                <a:spcPct val="90000"/>
              </a:lnSpc>
              <a:spcBef>
                <a:spcPts val="0"/>
              </a:spcBef>
              <a:spcAft>
                <a:spcPts val="600"/>
              </a:spcAft>
              <a:buClr>
                <a:schemeClr val="accent6">
                  <a:lumMod val="50000"/>
                </a:schemeClr>
              </a:buClr>
              <a:buFont typeface="Wingdings" pitchFamily="2" charset="2"/>
              <a:buChar char="§"/>
              <a:defRPr/>
            </a:pPr>
            <a:r>
              <a:rPr lang="en-US" sz="2700" dirty="0" smtClean="0"/>
              <a:t>A major concern for LEO are law suits related to involuntary civil commitments</a:t>
            </a:r>
          </a:p>
          <a:p>
            <a:pPr eaLnBrk="1" hangingPunct="1">
              <a:lnSpc>
                <a:spcPct val="90000"/>
              </a:lnSpc>
              <a:spcBef>
                <a:spcPts val="0"/>
              </a:spcBef>
              <a:spcAft>
                <a:spcPts val="600"/>
              </a:spcAft>
              <a:buClr>
                <a:schemeClr val="accent6">
                  <a:lumMod val="50000"/>
                </a:schemeClr>
              </a:buClr>
              <a:buFont typeface="Wingdings" pitchFamily="2" charset="2"/>
              <a:buChar char="§"/>
              <a:defRPr/>
            </a:pPr>
            <a:r>
              <a:rPr lang="en-US" sz="2700" dirty="0" smtClean="0"/>
              <a:t>Section 632.440 RSMo states that “no law enforcement officer will be held civilly liable for detaining or transporting a person …as long as those duties were performed in good faith and without gross negligence.”</a:t>
            </a:r>
          </a:p>
          <a:p>
            <a:pPr eaLnBrk="1" hangingPunct="1">
              <a:lnSpc>
                <a:spcPct val="90000"/>
              </a:lnSpc>
              <a:spcBef>
                <a:spcPts val="0"/>
              </a:spcBef>
              <a:spcAft>
                <a:spcPts val="600"/>
              </a:spcAft>
              <a:buClr>
                <a:schemeClr val="accent6">
                  <a:lumMod val="50000"/>
                </a:schemeClr>
              </a:buClr>
              <a:buFont typeface="Wingdings" pitchFamily="2" charset="2"/>
              <a:buChar char="§"/>
              <a:defRPr/>
            </a:pPr>
            <a:r>
              <a:rPr lang="en-US" sz="2700" dirty="0" smtClean="0"/>
              <a:t>To date, there has been no successful law suit against a LEO pursuant to civil commitment procedures.</a:t>
            </a:r>
          </a:p>
          <a:p>
            <a:pPr eaLnBrk="1" hangingPunct="1">
              <a:spcBef>
                <a:spcPts val="0"/>
              </a:spcBef>
              <a:spcAft>
                <a:spcPts val="600"/>
              </a:spcAft>
              <a:buClr>
                <a:schemeClr val="accent6">
                  <a:lumMod val="50000"/>
                </a:schemeClr>
              </a:buClr>
              <a:buFont typeface="Wingdings" pitchFamily="2" charset="2"/>
              <a:buChar char="§"/>
              <a:defRPr/>
            </a:pPr>
            <a:endParaRPr lang="en-US" sz="2700" dirty="0" smtClean="0"/>
          </a:p>
          <a:p>
            <a:pPr eaLnBrk="1" hangingPunct="1">
              <a:spcBef>
                <a:spcPts val="0"/>
              </a:spcBef>
              <a:spcAft>
                <a:spcPts val="600"/>
              </a:spcAft>
              <a:buClr>
                <a:schemeClr val="accent6">
                  <a:lumMod val="50000"/>
                </a:schemeClr>
              </a:buClr>
              <a:buFont typeface="Wingdings" pitchFamily="2" charset="2"/>
              <a:buChar char="§"/>
              <a:defRPr/>
            </a:pPr>
            <a:endParaRPr lang="en-US" sz="2700" dirty="0" smtClean="0"/>
          </a:p>
          <a:p>
            <a:pPr marL="382059" lvl="1" indent="-382059" eaLnBrk="1" hangingPunct="1">
              <a:spcBef>
                <a:spcPts val="0"/>
              </a:spcBef>
              <a:spcAft>
                <a:spcPts val="600"/>
              </a:spcAft>
              <a:buClr>
                <a:schemeClr val="accent3">
                  <a:lumMod val="50000"/>
                </a:schemeClr>
              </a:buClr>
              <a:buFont typeface="Wingdings" pitchFamily="2" charset="2"/>
              <a:buChar char="§"/>
              <a:defRPr/>
            </a:pPr>
            <a:endParaRPr lang="en-US" sz="2900" dirty="0" smtClean="0">
              <a:ea typeface="+mn-ea"/>
              <a:cs typeface="+mn-cs"/>
            </a:endParaRPr>
          </a:p>
          <a:p>
            <a:pPr eaLnBrk="1" hangingPunct="1">
              <a:spcBef>
                <a:spcPts val="0"/>
              </a:spcBef>
              <a:spcAft>
                <a:spcPts val="600"/>
              </a:spcAft>
              <a:buClr>
                <a:schemeClr val="accent6">
                  <a:lumMod val="50000"/>
                </a:schemeClr>
              </a:buClr>
              <a:buFont typeface="Wingdings" pitchFamily="2" charset="2"/>
              <a:buChar char="§"/>
            </a:pPr>
            <a:endParaRPr lang="en-US" sz="2700"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2160083" y="920170"/>
            <a:ext cx="7700447" cy="638292"/>
          </a:xfrm>
          <a:effectLst>
            <a:outerShdw blurRad="50800" dist="38100" dir="2700000" algn="tl" rotWithShape="0">
              <a:prstClr val="black">
                <a:alpha val="40000"/>
              </a:prstClr>
            </a:outerShdw>
          </a:effectLst>
        </p:spPr>
        <p:txBody>
          <a:bodyPr/>
          <a:lstStyle/>
          <a:p>
            <a:pPr algn="l" eaLnBrk="1" hangingPunct="1"/>
            <a:r>
              <a:rPr lang="en-US" sz="3600" b="1" dirty="0" smtClean="0">
                <a:solidFill>
                  <a:schemeClr val="bg1"/>
                </a:solidFill>
              </a:rPr>
              <a:t>Forensics Clients</a:t>
            </a:r>
          </a:p>
        </p:txBody>
      </p:sp>
      <p:sp>
        <p:nvSpPr>
          <p:cNvPr id="5123" name="Rectangle 3"/>
          <p:cNvSpPr>
            <a:spLocks noGrp="1" noChangeArrowheads="1"/>
          </p:cNvSpPr>
          <p:nvPr>
            <p:ph idx="1"/>
          </p:nvPr>
        </p:nvSpPr>
        <p:spPr>
          <a:xfrm>
            <a:off x="2160083" y="1701655"/>
            <a:ext cx="7700447" cy="4429209"/>
          </a:xfrm>
          <a:noFill/>
          <a:ln w="9525">
            <a:noFill/>
            <a:miter lim="800000"/>
            <a:headEnd/>
            <a:tailEnd/>
          </a:ln>
        </p:spPr>
        <p:txBody>
          <a:bodyPr vert="horz" wrap="square" lIns="101882" tIns="50941" rIns="101882" bIns="50941" numCol="1" anchor="t" anchorCtr="0" compatLnSpc="1">
            <a:prstTxWarp prst="textNoShape">
              <a:avLst/>
            </a:prstTxWarp>
          </a:bodyPr>
          <a:lstStyle/>
          <a:p>
            <a:pPr eaLnBrk="1" hangingPunct="1">
              <a:lnSpc>
                <a:spcPct val="90000"/>
              </a:lnSpc>
              <a:spcBef>
                <a:spcPts val="0"/>
              </a:spcBef>
              <a:spcAft>
                <a:spcPts val="600"/>
              </a:spcAft>
              <a:buClr>
                <a:schemeClr val="accent6">
                  <a:lumMod val="50000"/>
                </a:schemeClr>
              </a:buClr>
              <a:buFont typeface="Wingdings" pitchFamily="2" charset="2"/>
              <a:buChar char="§"/>
              <a:defRPr/>
            </a:pPr>
            <a:r>
              <a:rPr lang="en-US" sz="2700" dirty="0" smtClean="0"/>
              <a:t>Chapter 552 RSMo.:  “Criminal Proceedings Involving Mental Illness”</a:t>
            </a:r>
          </a:p>
          <a:p>
            <a:pPr eaLnBrk="1" hangingPunct="1">
              <a:lnSpc>
                <a:spcPct val="90000"/>
              </a:lnSpc>
              <a:spcBef>
                <a:spcPts val="0"/>
              </a:spcBef>
              <a:spcAft>
                <a:spcPts val="600"/>
              </a:spcAft>
              <a:buClr>
                <a:schemeClr val="accent6">
                  <a:lumMod val="50000"/>
                </a:schemeClr>
              </a:buClr>
              <a:buFont typeface="Wingdings" pitchFamily="2" charset="2"/>
              <a:buChar char="§"/>
              <a:defRPr/>
            </a:pPr>
            <a:r>
              <a:rPr lang="en-US" sz="2700" dirty="0" smtClean="0"/>
              <a:t>Some forensic clients are court-committed to DMH as “incompetent to proceed” to trial.</a:t>
            </a:r>
          </a:p>
          <a:p>
            <a:pPr eaLnBrk="1" hangingPunct="1">
              <a:lnSpc>
                <a:spcPct val="90000"/>
              </a:lnSpc>
              <a:spcBef>
                <a:spcPts val="0"/>
              </a:spcBef>
              <a:spcAft>
                <a:spcPts val="600"/>
              </a:spcAft>
              <a:buClr>
                <a:schemeClr val="accent6">
                  <a:lumMod val="50000"/>
                </a:schemeClr>
              </a:buClr>
              <a:buFont typeface="Wingdings" pitchFamily="2" charset="2"/>
              <a:buChar char="§"/>
              <a:defRPr/>
            </a:pPr>
            <a:r>
              <a:rPr lang="en-US" sz="2700" dirty="0" smtClean="0"/>
              <a:t>The majority of forensic clients have been court-committed to DMH as “not guilty by reason of mental disease or defect” or NGRI.</a:t>
            </a:r>
          </a:p>
          <a:p>
            <a:pPr eaLnBrk="1" hangingPunct="1">
              <a:spcBef>
                <a:spcPts val="0"/>
              </a:spcBef>
              <a:spcAft>
                <a:spcPts val="600"/>
              </a:spcAft>
              <a:buClr>
                <a:schemeClr val="accent6">
                  <a:lumMod val="50000"/>
                </a:schemeClr>
              </a:buClr>
              <a:buFont typeface="Wingdings" pitchFamily="2" charset="2"/>
              <a:buChar char="§"/>
              <a:defRPr/>
            </a:pPr>
            <a:endParaRPr lang="en-US" sz="2700" dirty="0" smtClean="0"/>
          </a:p>
          <a:p>
            <a:pPr eaLnBrk="1" hangingPunct="1">
              <a:spcBef>
                <a:spcPts val="0"/>
              </a:spcBef>
              <a:spcAft>
                <a:spcPts val="600"/>
              </a:spcAft>
              <a:buClr>
                <a:schemeClr val="accent6">
                  <a:lumMod val="50000"/>
                </a:schemeClr>
              </a:buClr>
              <a:buFont typeface="Wingdings" pitchFamily="2" charset="2"/>
              <a:buChar char="§"/>
              <a:defRPr/>
            </a:pPr>
            <a:endParaRPr lang="en-US" sz="2700" dirty="0" smtClean="0"/>
          </a:p>
          <a:p>
            <a:pPr marL="382059" lvl="1" indent="-382059" eaLnBrk="1" hangingPunct="1">
              <a:spcBef>
                <a:spcPts val="0"/>
              </a:spcBef>
              <a:spcAft>
                <a:spcPts val="600"/>
              </a:spcAft>
              <a:buClr>
                <a:schemeClr val="accent3">
                  <a:lumMod val="50000"/>
                </a:schemeClr>
              </a:buClr>
              <a:buFont typeface="Wingdings" pitchFamily="2" charset="2"/>
              <a:buChar char="§"/>
              <a:defRPr/>
            </a:pPr>
            <a:endParaRPr lang="en-US" sz="2900" dirty="0" smtClean="0">
              <a:ea typeface="+mn-ea"/>
              <a:cs typeface="+mn-cs"/>
            </a:endParaRPr>
          </a:p>
          <a:p>
            <a:pPr eaLnBrk="1" hangingPunct="1">
              <a:spcBef>
                <a:spcPts val="0"/>
              </a:spcBef>
              <a:spcAft>
                <a:spcPts val="600"/>
              </a:spcAft>
              <a:buClr>
                <a:schemeClr val="accent6">
                  <a:lumMod val="50000"/>
                </a:schemeClr>
              </a:buClr>
              <a:buFont typeface="Wingdings" pitchFamily="2" charset="2"/>
              <a:buChar char="§"/>
            </a:pPr>
            <a:endParaRPr lang="en-US" sz="2700"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2160083" y="920170"/>
            <a:ext cx="7700447" cy="638292"/>
          </a:xfrm>
          <a:effectLst>
            <a:outerShdw blurRad="50800" dist="38100" dir="2700000" algn="tl" rotWithShape="0">
              <a:prstClr val="black">
                <a:alpha val="40000"/>
              </a:prstClr>
            </a:outerShdw>
          </a:effectLst>
        </p:spPr>
        <p:txBody>
          <a:bodyPr/>
          <a:lstStyle/>
          <a:p>
            <a:pPr algn="l" eaLnBrk="1" hangingPunct="1"/>
            <a:r>
              <a:rPr lang="en-US" sz="3600" b="1" dirty="0" smtClean="0">
                <a:solidFill>
                  <a:schemeClr val="bg1"/>
                </a:solidFill>
              </a:rPr>
              <a:t>Conclusion</a:t>
            </a:r>
          </a:p>
        </p:txBody>
      </p:sp>
      <p:sp>
        <p:nvSpPr>
          <p:cNvPr id="5123" name="Rectangle 3"/>
          <p:cNvSpPr>
            <a:spLocks noGrp="1" noChangeArrowheads="1"/>
          </p:cNvSpPr>
          <p:nvPr>
            <p:ph idx="1"/>
          </p:nvPr>
        </p:nvSpPr>
        <p:spPr>
          <a:xfrm>
            <a:off x="2160083" y="1701655"/>
            <a:ext cx="7700447" cy="3532393"/>
          </a:xfrm>
          <a:noFill/>
          <a:ln w="9525">
            <a:noFill/>
            <a:miter lim="800000"/>
            <a:headEnd/>
            <a:tailEnd/>
          </a:ln>
        </p:spPr>
        <p:txBody>
          <a:bodyPr vert="horz" wrap="square" lIns="101882" tIns="50941" rIns="101882" bIns="50941" numCol="1" anchor="t" anchorCtr="0" compatLnSpc="1">
            <a:prstTxWarp prst="textNoShape">
              <a:avLst/>
            </a:prstTxWarp>
          </a:bodyPr>
          <a:lstStyle/>
          <a:p>
            <a:pPr eaLnBrk="1" hangingPunct="1">
              <a:lnSpc>
                <a:spcPct val="90000"/>
              </a:lnSpc>
              <a:spcBef>
                <a:spcPts val="0"/>
              </a:spcBef>
              <a:spcAft>
                <a:spcPts val="600"/>
              </a:spcAft>
              <a:buClr>
                <a:schemeClr val="accent6">
                  <a:lumMod val="50000"/>
                </a:schemeClr>
              </a:buClr>
              <a:buFont typeface="Wingdings" pitchFamily="2" charset="2"/>
              <a:buChar char="§"/>
              <a:defRPr/>
            </a:pPr>
            <a:r>
              <a:rPr lang="en-US" sz="2700" dirty="0" smtClean="0"/>
              <a:t>Mental health laws and client’s rights have significantly changed the way law enforcement and mentally persons interact.</a:t>
            </a:r>
          </a:p>
          <a:p>
            <a:pPr eaLnBrk="1" hangingPunct="1">
              <a:lnSpc>
                <a:spcPct val="90000"/>
              </a:lnSpc>
              <a:spcBef>
                <a:spcPts val="0"/>
              </a:spcBef>
              <a:spcAft>
                <a:spcPts val="600"/>
              </a:spcAft>
              <a:buClr>
                <a:schemeClr val="accent6">
                  <a:lumMod val="50000"/>
                </a:schemeClr>
              </a:buClr>
              <a:buFont typeface="Wingdings" pitchFamily="2" charset="2"/>
              <a:buChar char="§"/>
              <a:defRPr/>
            </a:pPr>
            <a:r>
              <a:rPr lang="en-US" sz="2700" dirty="0" smtClean="0"/>
              <a:t>Missouri Statutes provide specific guidance, but any questions on the legality of a situation should be addressed to the individual officer’s legal counsel.</a:t>
            </a:r>
          </a:p>
          <a:p>
            <a:pPr eaLnBrk="1" hangingPunct="1">
              <a:spcBef>
                <a:spcPts val="0"/>
              </a:spcBef>
              <a:spcAft>
                <a:spcPts val="600"/>
              </a:spcAft>
              <a:buClr>
                <a:schemeClr val="accent6">
                  <a:lumMod val="50000"/>
                </a:schemeClr>
              </a:buClr>
              <a:buFont typeface="Wingdings" pitchFamily="2" charset="2"/>
              <a:buChar char="§"/>
              <a:defRPr/>
            </a:pPr>
            <a:endParaRPr lang="en-US" sz="2700" dirty="0" smtClean="0"/>
          </a:p>
          <a:p>
            <a:pPr eaLnBrk="1" hangingPunct="1">
              <a:spcBef>
                <a:spcPts val="0"/>
              </a:spcBef>
              <a:spcAft>
                <a:spcPts val="600"/>
              </a:spcAft>
              <a:buClr>
                <a:schemeClr val="accent6">
                  <a:lumMod val="50000"/>
                </a:schemeClr>
              </a:buClr>
              <a:buFont typeface="Wingdings" pitchFamily="2" charset="2"/>
              <a:buChar char="§"/>
              <a:defRPr/>
            </a:pPr>
            <a:endParaRPr lang="en-US" sz="2700" dirty="0" smtClean="0"/>
          </a:p>
          <a:p>
            <a:pPr marL="382059" lvl="1" indent="-382059" eaLnBrk="1" hangingPunct="1">
              <a:spcBef>
                <a:spcPts val="0"/>
              </a:spcBef>
              <a:spcAft>
                <a:spcPts val="600"/>
              </a:spcAft>
              <a:buClr>
                <a:schemeClr val="accent3">
                  <a:lumMod val="50000"/>
                </a:schemeClr>
              </a:buClr>
              <a:buFont typeface="Wingdings" pitchFamily="2" charset="2"/>
              <a:buChar char="§"/>
              <a:defRPr/>
            </a:pPr>
            <a:endParaRPr lang="en-US" sz="2900" dirty="0" smtClean="0">
              <a:ea typeface="+mn-ea"/>
              <a:cs typeface="+mn-cs"/>
            </a:endParaRPr>
          </a:p>
          <a:p>
            <a:pPr eaLnBrk="1" hangingPunct="1">
              <a:spcBef>
                <a:spcPts val="0"/>
              </a:spcBef>
              <a:spcAft>
                <a:spcPts val="600"/>
              </a:spcAft>
              <a:buClr>
                <a:schemeClr val="accent6">
                  <a:lumMod val="50000"/>
                </a:schemeClr>
              </a:buClr>
              <a:buFont typeface="Wingdings" pitchFamily="2" charset="2"/>
              <a:buChar char="§"/>
            </a:pPr>
            <a:endParaRPr lang="en-US" sz="2700"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AutoShape 2"/>
          <p:cNvSpPr>
            <a:spLocks noGrp="1" noChangeArrowheads="1"/>
          </p:cNvSpPr>
          <p:nvPr>
            <p:ph type="title"/>
          </p:nvPr>
        </p:nvSpPr>
        <p:spPr>
          <a:xfrm>
            <a:off x="2160083" y="920170"/>
            <a:ext cx="7700447" cy="638292"/>
          </a:xfrm>
          <a:noFill/>
          <a:ln w="9525">
            <a:noFill/>
            <a:miter lim="800000"/>
            <a:headEnd/>
            <a:tailEnd/>
          </a:ln>
          <a:effectLst>
            <a:outerShdw blurRad="50800" dist="38100" dir="2700000" algn="tl" rotWithShape="0">
              <a:prstClr val="black">
                <a:alpha val="40000"/>
              </a:prstClr>
            </a:outerShdw>
          </a:effectLst>
        </p:spPr>
        <p:txBody>
          <a:bodyPr vert="horz" wrap="square" lIns="101882" tIns="50941" rIns="101882" bIns="50941" numCol="1" anchor="ctr" anchorCtr="0" compatLnSpc="1">
            <a:prstTxWarp prst="textNoShape">
              <a:avLst/>
            </a:prstTxWarp>
          </a:bodyPr>
          <a:lstStyle/>
          <a:p>
            <a:pPr algn="l" eaLnBrk="1" hangingPunct="1"/>
            <a:r>
              <a:rPr lang="en-US" sz="3600" b="1" dirty="0" smtClean="0">
                <a:solidFill>
                  <a:schemeClr val="bg1"/>
                </a:solidFill>
              </a:rPr>
              <a:t>References</a:t>
            </a:r>
          </a:p>
        </p:txBody>
      </p:sp>
      <p:sp>
        <p:nvSpPr>
          <p:cNvPr id="5" name="Rectangle 3"/>
          <p:cNvSpPr>
            <a:spLocks noGrp="1" noChangeArrowheads="1"/>
          </p:cNvSpPr>
          <p:nvPr>
            <p:ph idx="1"/>
          </p:nvPr>
        </p:nvSpPr>
        <p:spPr>
          <a:xfrm>
            <a:off x="2160084" y="1744127"/>
            <a:ext cx="7601512" cy="5758337"/>
          </a:xfrm>
        </p:spPr>
        <p:txBody>
          <a:bodyPr/>
          <a:lstStyle/>
          <a:p>
            <a:pPr>
              <a:buNone/>
              <a:defRPr/>
            </a:pPr>
            <a:r>
              <a:rPr lang="en-US" sz="2000" dirty="0" smtClean="0"/>
              <a:t>Perlin, Michael. Mental Disability Law, Civil and Criminal, 2nd Ed., Vol. 1. Charlottesville, Virginia: Lexis Law Publishing, 1998.</a:t>
            </a:r>
          </a:p>
          <a:p>
            <a:pPr>
              <a:buNone/>
              <a:defRPr/>
            </a:pPr>
            <a:r>
              <a:rPr lang="en-US" sz="2000" dirty="0" smtClean="0"/>
              <a:t> </a:t>
            </a:r>
          </a:p>
          <a:p>
            <a:pPr>
              <a:buNone/>
              <a:defRPr/>
            </a:pPr>
            <a:r>
              <a:rPr lang="en-US" sz="2000" dirty="0" smtClean="0"/>
              <a:t>Police Executive Research Forum.  The Police Response to People with Mental Illness.  Washington, D.C.: Police Executive Research Forum, 1997.</a:t>
            </a:r>
          </a:p>
          <a:p>
            <a:pPr>
              <a:buNone/>
              <a:defRPr/>
            </a:pPr>
            <a:r>
              <a:rPr lang="en-US" sz="2000" dirty="0" smtClean="0"/>
              <a:t> </a:t>
            </a:r>
          </a:p>
          <a:p>
            <a:pPr>
              <a:buNone/>
              <a:defRPr/>
            </a:pPr>
            <a:r>
              <a:rPr lang="en-US" sz="2000" dirty="0" smtClean="0"/>
              <a:t>Revised Statutes of Missouri --</a:t>
            </a:r>
          </a:p>
          <a:p>
            <a:pPr>
              <a:buNone/>
              <a:defRPr/>
            </a:pPr>
            <a:r>
              <a:rPr lang="en-US" sz="2000" dirty="0" smtClean="0"/>
              <a:t>	Section 552.040 RSMo (1999 Cum.Supp.)</a:t>
            </a:r>
          </a:p>
          <a:p>
            <a:pPr>
              <a:buNone/>
              <a:defRPr/>
            </a:pPr>
            <a:r>
              <a:rPr lang="en-US" sz="2000" dirty="0" smtClean="0"/>
              <a:t>	Section 630.140 RSMo (1999 Cum.Supp.)</a:t>
            </a:r>
          </a:p>
          <a:p>
            <a:pPr>
              <a:buNone/>
              <a:defRPr/>
            </a:pPr>
            <a:r>
              <a:rPr lang="en-US" sz="2000" dirty="0" smtClean="0"/>
              <a:t>	Section 632.005.9 RSMo (1999 Cum.Supp.)</a:t>
            </a:r>
          </a:p>
          <a:p>
            <a:pPr>
              <a:buNone/>
              <a:defRPr/>
            </a:pPr>
            <a:r>
              <a:rPr lang="en-US" sz="2000" dirty="0" smtClean="0"/>
              <a:t>	Section 632.300 RSMo et seq. (1999 Cum.Supp.)</a:t>
            </a:r>
          </a:p>
          <a:p>
            <a:pPr>
              <a:buNone/>
              <a:defRPr/>
            </a:pPr>
            <a:r>
              <a:rPr lang="en-US" sz="2000" dirty="0" smtClean="0"/>
              <a:t> </a:t>
            </a:r>
          </a:p>
          <a:p>
            <a:pPr>
              <a:buNone/>
              <a:defRPr/>
            </a:pPr>
            <a:r>
              <a:rPr lang="en-US" sz="2000" dirty="0" smtClean="0"/>
              <a:t>Sales, Bruce and Shah, Saleem. Mental Health and Law.  Durham, North Carolina: Carolina Academic Press, 1996.</a:t>
            </a:r>
          </a:p>
          <a:p>
            <a:pPr>
              <a:buFont typeface="Wingdings" pitchFamily="2" charset="2"/>
              <a:buNone/>
              <a:defRPr/>
            </a:pPr>
            <a:endParaRPr lang="en-US"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2160083" y="920170"/>
            <a:ext cx="7700447" cy="638292"/>
          </a:xfrm>
          <a:effectLst>
            <a:outerShdw blurRad="50800" dist="38100" dir="2700000" algn="tl" rotWithShape="0">
              <a:prstClr val="black">
                <a:alpha val="40000"/>
              </a:prstClr>
            </a:outerShdw>
          </a:effectLst>
        </p:spPr>
        <p:txBody>
          <a:bodyPr/>
          <a:lstStyle/>
          <a:p>
            <a:pPr algn="l" eaLnBrk="1" hangingPunct="1"/>
            <a:r>
              <a:rPr lang="en-US" sz="3600" b="1" dirty="0" smtClean="0">
                <a:solidFill>
                  <a:schemeClr val="bg1"/>
                </a:solidFill>
              </a:rPr>
              <a:t>Objectives</a:t>
            </a:r>
          </a:p>
        </p:txBody>
      </p:sp>
      <p:sp>
        <p:nvSpPr>
          <p:cNvPr id="5123" name="Rectangle 3"/>
          <p:cNvSpPr>
            <a:spLocks noGrp="1" noChangeArrowheads="1"/>
          </p:cNvSpPr>
          <p:nvPr>
            <p:ph idx="1"/>
          </p:nvPr>
        </p:nvSpPr>
        <p:spPr>
          <a:xfrm>
            <a:off x="2160084" y="1744128"/>
            <a:ext cx="7601512" cy="5696790"/>
          </a:xfrm>
        </p:spPr>
        <p:txBody>
          <a:bodyPr/>
          <a:lstStyle/>
          <a:p>
            <a:pPr marL="382059" lvl="2" indent="-382059" eaLnBrk="1" hangingPunct="1">
              <a:spcAft>
                <a:spcPts val="600"/>
              </a:spcAft>
              <a:buClr>
                <a:schemeClr val="accent6">
                  <a:lumMod val="50000"/>
                </a:schemeClr>
              </a:buClr>
              <a:buFont typeface="Wingdings" pitchFamily="2" charset="2"/>
              <a:buChar char="§"/>
              <a:defRPr/>
            </a:pPr>
            <a:r>
              <a:rPr lang="en-US" sz="2500" dirty="0" smtClean="0">
                <a:ea typeface="+mn-ea"/>
                <a:cs typeface="+mn-cs"/>
              </a:rPr>
              <a:t>Discuss the basis upon which a person with mental illness is treated as a distinct population in ethical, moral and legal terms.</a:t>
            </a:r>
          </a:p>
          <a:p>
            <a:pPr marL="382059" lvl="2" indent="-382059" eaLnBrk="1" hangingPunct="1">
              <a:spcAft>
                <a:spcPts val="600"/>
              </a:spcAft>
              <a:buClr>
                <a:schemeClr val="accent6">
                  <a:lumMod val="50000"/>
                </a:schemeClr>
              </a:buClr>
              <a:buFont typeface="Wingdings" pitchFamily="2" charset="2"/>
              <a:buChar char="§"/>
              <a:defRPr/>
            </a:pPr>
            <a:r>
              <a:rPr lang="en-US" sz="2500" dirty="0" smtClean="0">
                <a:ea typeface="+mn-ea"/>
                <a:cs typeface="+mn-cs"/>
              </a:rPr>
              <a:t>Identify both a federal right and a state right of mentally ill persons that relate to law enforcement officers.</a:t>
            </a:r>
          </a:p>
          <a:p>
            <a:pPr marL="382059" lvl="2" indent="-382059" eaLnBrk="1" hangingPunct="1">
              <a:spcAft>
                <a:spcPts val="600"/>
              </a:spcAft>
              <a:buClr>
                <a:schemeClr val="accent6">
                  <a:lumMod val="50000"/>
                </a:schemeClr>
              </a:buClr>
              <a:buFont typeface="Wingdings" pitchFamily="2" charset="2"/>
              <a:buChar char="§"/>
              <a:defRPr/>
            </a:pPr>
            <a:r>
              <a:rPr lang="en-US" sz="2500" dirty="0" smtClean="0">
                <a:ea typeface="+mn-ea"/>
                <a:cs typeface="+mn-cs"/>
              </a:rPr>
              <a:t>Identify the legal criteria that must be met before a person can be transported to and involuntarily detained in a mental health facility.</a:t>
            </a:r>
          </a:p>
          <a:p>
            <a:pPr marL="382059" lvl="2" indent="-382059" eaLnBrk="1" hangingPunct="1">
              <a:spcAft>
                <a:spcPts val="600"/>
              </a:spcAft>
              <a:buClr>
                <a:schemeClr val="accent6">
                  <a:lumMod val="50000"/>
                </a:schemeClr>
              </a:buClr>
              <a:buFont typeface="Wingdings" pitchFamily="2" charset="2"/>
              <a:buChar char="§"/>
              <a:defRPr/>
            </a:pPr>
            <a:r>
              <a:rPr lang="en-US" sz="2500" dirty="0" smtClean="0">
                <a:ea typeface="+mn-ea"/>
                <a:cs typeface="+mn-cs"/>
              </a:rPr>
              <a:t>Discuss the concept of official immunity as it applies to law enforcement officers.</a:t>
            </a:r>
          </a:p>
          <a:p>
            <a:pPr marL="382059" lvl="2" indent="-382059" eaLnBrk="1" hangingPunct="1">
              <a:spcAft>
                <a:spcPts val="600"/>
              </a:spcAft>
              <a:buClr>
                <a:schemeClr val="accent6">
                  <a:lumMod val="50000"/>
                </a:schemeClr>
              </a:buClr>
              <a:buFont typeface="Wingdings" pitchFamily="2" charset="2"/>
              <a:buChar char="§"/>
              <a:defRPr/>
            </a:pPr>
            <a:r>
              <a:rPr lang="en-US" sz="2500" dirty="0" smtClean="0">
                <a:ea typeface="+mn-ea"/>
                <a:cs typeface="+mn-cs"/>
              </a:rPr>
              <a:t>Understand how forensic mental health clients legally differ from other mental health clients.</a:t>
            </a:r>
          </a:p>
          <a:p>
            <a:pPr eaLnBrk="1" hangingPunct="1">
              <a:spcAft>
                <a:spcPts val="600"/>
              </a:spcAft>
              <a:buClr>
                <a:schemeClr val="accent6">
                  <a:lumMod val="50000"/>
                </a:schemeClr>
              </a:buClr>
              <a:buFont typeface="Wingdings" pitchFamily="2" charset="2"/>
              <a:buChar char="§"/>
            </a:pPr>
            <a:endParaRPr lang="en-US" sz="2700"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2160083" y="920170"/>
            <a:ext cx="7700447" cy="638292"/>
          </a:xfrm>
          <a:noFill/>
          <a:ln w="9525">
            <a:noFill/>
            <a:miter lim="800000"/>
            <a:headEnd/>
            <a:tailEnd/>
          </a:ln>
          <a:effectLst>
            <a:outerShdw blurRad="50800" dist="38100" dir="2700000" algn="tl" rotWithShape="0">
              <a:prstClr val="black">
                <a:alpha val="40000"/>
              </a:prstClr>
            </a:outerShdw>
          </a:effectLst>
        </p:spPr>
        <p:txBody>
          <a:bodyPr vert="horz" wrap="square" lIns="101882" tIns="50941" rIns="101882" bIns="50941" numCol="1" anchor="ctr" anchorCtr="0" compatLnSpc="1">
            <a:prstTxWarp prst="textNoShape">
              <a:avLst/>
            </a:prstTxWarp>
          </a:bodyPr>
          <a:lstStyle/>
          <a:p>
            <a:pPr algn="l" eaLnBrk="1" hangingPunct="1"/>
            <a:r>
              <a:rPr lang="en-US" sz="3600" b="1" dirty="0" smtClean="0">
                <a:solidFill>
                  <a:schemeClr val="bg1"/>
                </a:solidFill>
              </a:rPr>
              <a:t>Historical Background</a:t>
            </a:r>
          </a:p>
        </p:txBody>
      </p:sp>
      <p:sp>
        <p:nvSpPr>
          <p:cNvPr id="5123" name="Rectangle 3"/>
          <p:cNvSpPr>
            <a:spLocks noGrp="1" noChangeArrowheads="1"/>
          </p:cNvSpPr>
          <p:nvPr>
            <p:ph idx="1"/>
          </p:nvPr>
        </p:nvSpPr>
        <p:spPr>
          <a:xfrm>
            <a:off x="2160084" y="1744127"/>
            <a:ext cx="7601512" cy="5485775"/>
          </a:xfrm>
          <a:noFill/>
          <a:ln w="9525">
            <a:noFill/>
            <a:miter lim="800000"/>
            <a:headEnd/>
            <a:tailEnd/>
          </a:ln>
        </p:spPr>
        <p:txBody>
          <a:bodyPr vert="horz" wrap="square" lIns="101882" tIns="50941" rIns="101882" bIns="50941" numCol="1" anchor="t" anchorCtr="0" compatLnSpc="1">
            <a:prstTxWarp prst="textNoShape">
              <a:avLst/>
            </a:prstTxWarp>
          </a:bodyPr>
          <a:lstStyle/>
          <a:p>
            <a:pPr eaLnBrk="1" hangingPunct="1">
              <a:spcBef>
                <a:spcPts val="0"/>
              </a:spcBef>
              <a:spcAft>
                <a:spcPts val="600"/>
              </a:spcAft>
              <a:buClr>
                <a:schemeClr val="accent6">
                  <a:lumMod val="50000"/>
                </a:schemeClr>
              </a:buClr>
              <a:buFont typeface="Wingdings" pitchFamily="2" charset="2"/>
              <a:buChar char="§"/>
              <a:defRPr/>
            </a:pPr>
            <a:r>
              <a:rPr lang="en-US" sz="2700" dirty="0" smtClean="0"/>
              <a:t>1950s – Thorazine helps in treating schizophrenic patients, leading to “deinstitutionalization”</a:t>
            </a:r>
          </a:p>
          <a:p>
            <a:pPr eaLnBrk="1" hangingPunct="1">
              <a:spcBef>
                <a:spcPts val="0"/>
              </a:spcBef>
              <a:spcAft>
                <a:spcPts val="600"/>
              </a:spcAft>
              <a:buClr>
                <a:schemeClr val="accent6">
                  <a:lumMod val="50000"/>
                </a:schemeClr>
              </a:buClr>
              <a:buFont typeface="Wingdings" pitchFamily="2" charset="2"/>
              <a:buChar char="§"/>
              <a:defRPr/>
            </a:pPr>
            <a:r>
              <a:rPr lang="en-US" sz="2700" dirty="0" smtClean="0"/>
              <a:t>1970s – Interests and rights of mentally ill patients brought to the forefront.</a:t>
            </a:r>
          </a:p>
          <a:p>
            <a:pPr eaLnBrk="1" hangingPunct="1">
              <a:spcBef>
                <a:spcPts val="0"/>
              </a:spcBef>
              <a:spcAft>
                <a:spcPts val="600"/>
              </a:spcAft>
              <a:buClr>
                <a:schemeClr val="accent6">
                  <a:lumMod val="50000"/>
                </a:schemeClr>
              </a:buClr>
              <a:buFont typeface="Wingdings" pitchFamily="2" charset="2"/>
              <a:buChar char="§"/>
              <a:defRPr/>
            </a:pPr>
            <a:r>
              <a:rPr lang="en-US" sz="2700" dirty="0" smtClean="0"/>
              <a:t>Constitutionally recognized rights resulted in the finding that a mental illness alone justified indefinitely hospitalizing a person.</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2160083" y="920170"/>
            <a:ext cx="7700447" cy="638292"/>
          </a:xfrm>
          <a:effectLst>
            <a:outerShdw blurRad="50800" dist="38100" dir="2700000" algn="tl" rotWithShape="0">
              <a:prstClr val="black">
                <a:alpha val="40000"/>
              </a:prstClr>
            </a:outerShdw>
          </a:effectLst>
        </p:spPr>
        <p:txBody>
          <a:bodyPr/>
          <a:lstStyle/>
          <a:p>
            <a:pPr algn="l" eaLnBrk="1" hangingPunct="1"/>
            <a:r>
              <a:rPr lang="en-US" sz="3600" b="1" dirty="0" smtClean="0">
                <a:solidFill>
                  <a:schemeClr val="bg1"/>
                </a:solidFill>
              </a:rPr>
              <a:t>Rights of the Mentally Ill</a:t>
            </a:r>
          </a:p>
        </p:txBody>
      </p:sp>
      <p:sp>
        <p:nvSpPr>
          <p:cNvPr id="5123" name="Rectangle 3"/>
          <p:cNvSpPr>
            <a:spLocks noGrp="1" noChangeArrowheads="1"/>
          </p:cNvSpPr>
          <p:nvPr>
            <p:ph idx="1"/>
          </p:nvPr>
        </p:nvSpPr>
        <p:spPr>
          <a:xfrm>
            <a:off x="2160083" y="1701655"/>
            <a:ext cx="7700447" cy="4429209"/>
          </a:xfrm>
          <a:noFill/>
          <a:ln w="9525">
            <a:noFill/>
            <a:miter lim="800000"/>
            <a:headEnd/>
            <a:tailEnd/>
          </a:ln>
        </p:spPr>
        <p:txBody>
          <a:bodyPr vert="horz" wrap="square" lIns="101882" tIns="50941" rIns="101882" bIns="50941" numCol="1" anchor="t" anchorCtr="0" compatLnSpc="1">
            <a:prstTxWarp prst="textNoShape">
              <a:avLst/>
            </a:prstTxWarp>
          </a:bodyPr>
          <a:lstStyle/>
          <a:p>
            <a:pPr eaLnBrk="1" hangingPunct="1">
              <a:spcBef>
                <a:spcPts val="0"/>
              </a:spcBef>
              <a:spcAft>
                <a:spcPts val="600"/>
              </a:spcAft>
              <a:buClr>
                <a:schemeClr val="accent6">
                  <a:lumMod val="50000"/>
                </a:schemeClr>
              </a:buClr>
              <a:buNone/>
              <a:defRPr/>
            </a:pPr>
            <a:r>
              <a:rPr lang="en-US" sz="2700" dirty="0" smtClean="0"/>
              <a:t>	Courts and legislatures have recognized that the mentally ill have such rights as: </a:t>
            </a:r>
          </a:p>
          <a:p>
            <a:pPr marL="827795" lvl="2" indent="-382059" eaLnBrk="1" hangingPunct="1">
              <a:spcBef>
                <a:spcPts val="0"/>
              </a:spcBef>
              <a:spcAft>
                <a:spcPts val="600"/>
              </a:spcAft>
              <a:buClr>
                <a:schemeClr val="accent3">
                  <a:lumMod val="50000"/>
                </a:schemeClr>
              </a:buClr>
              <a:buFont typeface="Wingdings" pitchFamily="2" charset="2"/>
              <a:buChar char="§"/>
              <a:defRPr/>
            </a:pPr>
            <a:r>
              <a:rPr lang="en-US" sz="2500" dirty="0" smtClean="0">
                <a:ea typeface="+mn-ea"/>
                <a:cs typeface="+mn-cs"/>
              </a:rPr>
              <a:t>Deinstitutionalization</a:t>
            </a:r>
          </a:p>
          <a:p>
            <a:pPr marL="827795" lvl="2" indent="-382059" eaLnBrk="1" hangingPunct="1">
              <a:spcBef>
                <a:spcPts val="0"/>
              </a:spcBef>
              <a:spcAft>
                <a:spcPts val="600"/>
              </a:spcAft>
              <a:buClr>
                <a:schemeClr val="accent3">
                  <a:lumMod val="50000"/>
                </a:schemeClr>
              </a:buClr>
              <a:buFont typeface="Wingdings" pitchFamily="2" charset="2"/>
              <a:buChar char="§"/>
              <a:defRPr/>
            </a:pPr>
            <a:r>
              <a:rPr lang="en-US" sz="2500" dirty="0" smtClean="0">
                <a:ea typeface="+mn-ea"/>
                <a:cs typeface="+mn-cs"/>
              </a:rPr>
              <a:t>Treatment or refusal of treatment</a:t>
            </a:r>
          </a:p>
          <a:p>
            <a:pPr marL="827795" lvl="2" indent="-382059" eaLnBrk="1" hangingPunct="1">
              <a:spcBef>
                <a:spcPts val="0"/>
              </a:spcBef>
              <a:spcAft>
                <a:spcPts val="600"/>
              </a:spcAft>
              <a:buClr>
                <a:schemeClr val="accent3">
                  <a:lumMod val="50000"/>
                </a:schemeClr>
              </a:buClr>
              <a:buFont typeface="Wingdings" pitchFamily="2" charset="2"/>
              <a:buChar char="§"/>
              <a:defRPr/>
            </a:pPr>
            <a:r>
              <a:rPr lang="en-US" sz="2500" dirty="0" smtClean="0">
                <a:ea typeface="+mn-ea"/>
                <a:cs typeface="+mn-cs"/>
              </a:rPr>
              <a:t>Legal representation in certain proceedings</a:t>
            </a:r>
          </a:p>
          <a:p>
            <a:pPr marL="827795" lvl="2" indent="-382059" eaLnBrk="1" hangingPunct="1">
              <a:spcBef>
                <a:spcPts val="0"/>
              </a:spcBef>
              <a:spcAft>
                <a:spcPts val="600"/>
              </a:spcAft>
              <a:buClr>
                <a:schemeClr val="accent3">
                  <a:lumMod val="50000"/>
                </a:schemeClr>
              </a:buClr>
              <a:buFont typeface="Wingdings" pitchFamily="2" charset="2"/>
              <a:buChar char="§"/>
              <a:defRPr/>
            </a:pPr>
            <a:r>
              <a:rPr lang="en-US" sz="2500" dirty="0" smtClean="0">
                <a:ea typeface="+mn-ea"/>
                <a:cs typeface="+mn-cs"/>
              </a:rPr>
              <a:t>Freedom from discrimination</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2160083" y="920170"/>
            <a:ext cx="7700447" cy="638292"/>
          </a:xfrm>
          <a:effectLst>
            <a:outerShdw blurRad="50800" dist="38100" dir="2700000" algn="tl" rotWithShape="0">
              <a:prstClr val="black">
                <a:alpha val="40000"/>
              </a:prstClr>
            </a:outerShdw>
          </a:effectLst>
        </p:spPr>
        <p:txBody>
          <a:bodyPr/>
          <a:lstStyle/>
          <a:p>
            <a:pPr algn="l" eaLnBrk="1" hangingPunct="1"/>
            <a:r>
              <a:rPr lang="en-US" sz="3600" b="1" dirty="0" smtClean="0">
                <a:solidFill>
                  <a:schemeClr val="bg1"/>
                </a:solidFill>
              </a:rPr>
              <a:t>Rights of the Mentally Ill (cont.)</a:t>
            </a:r>
          </a:p>
        </p:txBody>
      </p:sp>
      <p:sp>
        <p:nvSpPr>
          <p:cNvPr id="5123" name="Rectangle 3"/>
          <p:cNvSpPr>
            <a:spLocks noGrp="1" noChangeArrowheads="1"/>
          </p:cNvSpPr>
          <p:nvPr>
            <p:ph idx="1"/>
          </p:nvPr>
        </p:nvSpPr>
        <p:spPr>
          <a:xfrm>
            <a:off x="2160083" y="1701656"/>
            <a:ext cx="7700447" cy="5493078"/>
          </a:xfrm>
          <a:noFill/>
          <a:ln w="9525">
            <a:noFill/>
            <a:miter lim="800000"/>
            <a:headEnd/>
            <a:tailEnd/>
          </a:ln>
        </p:spPr>
        <p:txBody>
          <a:bodyPr vert="horz" wrap="square" lIns="101882" tIns="50941" rIns="101882" bIns="50941" numCol="1" anchor="t" anchorCtr="0" compatLnSpc="1">
            <a:prstTxWarp prst="textNoShape">
              <a:avLst/>
            </a:prstTxWarp>
          </a:bodyPr>
          <a:lstStyle/>
          <a:p>
            <a:pPr eaLnBrk="1" hangingPunct="1">
              <a:spcBef>
                <a:spcPts val="0"/>
              </a:spcBef>
              <a:spcAft>
                <a:spcPts val="600"/>
              </a:spcAft>
              <a:buClr>
                <a:schemeClr val="accent6">
                  <a:lumMod val="50000"/>
                </a:schemeClr>
              </a:buClr>
              <a:buFont typeface="Wingdings" pitchFamily="2" charset="2"/>
              <a:buChar char="§"/>
              <a:defRPr/>
            </a:pPr>
            <a:r>
              <a:rPr lang="en-US" sz="2700" dirty="0" smtClean="0"/>
              <a:t>1990—Americans with Disabilities (ADA) act passed.  </a:t>
            </a:r>
          </a:p>
          <a:p>
            <a:pPr eaLnBrk="1" hangingPunct="1">
              <a:spcBef>
                <a:spcPts val="0"/>
              </a:spcBef>
              <a:spcAft>
                <a:spcPts val="600"/>
              </a:spcAft>
              <a:buClr>
                <a:schemeClr val="accent6">
                  <a:lumMod val="50000"/>
                </a:schemeClr>
              </a:buClr>
              <a:buFont typeface="Wingdings" pitchFamily="2" charset="2"/>
              <a:buChar char="§"/>
              <a:defRPr/>
            </a:pPr>
            <a:r>
              <a:rPr lang="en-US" sz="2700" dirty="0" smtClean="0"/>
              <a:t>ADA requires fair and equal treatment for all people with disabilities, whether physical or mental</a:t>
            </a:r>
          </a:p>
          <a:p>
            <a:pPr eaLnBrk="1" hangingPunct="1">
              <a:spcBef>
                <a:spcPts val="0"/>
              </a:spcBef>
              <a:spcAft>
                <a:spcPts val="600"/>
              </a:spcAft>
              <a:buClr>
                <a:schemeClr val="accent6">
                  <a:lumMod val="50000"/>
                </a:schemeClr>
              </a:buClr>
              <a:buFont typeface="Wingdings" pitchFamily="2" charset="2"/>
              <a:buChar char="§"/>
              <a:defRPr/>
            </a:pPr>
            <a:r>
              <a:rPr lang="en-US" sz="2700" dirty="0" smtClean="0"/>
              <a:t>ADA entitles the mentally ill to same services and protections from law enforcement agencies as other citizens.</a:t>
            </a:r>
          </a:p>
          <a:p>
            <a:pPr eaLnBrk="1" hangingPunct="1">
              <a:spcBef>
                <a:spcPts val="0"/>
              </a:spcBef>
              <a:spcAft>
                <a:spcPts val="600"/>
              </a:spcAft>
              <a:buClr>
                <a:schemeClr val="accent6">
                  <a:lumMod val="50000"/>
                </a:schemeClr>
              </a:buClr>
              <a:buFont typeface="Wingdings" pitchFamily="2" charset="2"/>
              <a:buChar char="§"/>
              <a:defRPr/>
            </a:pPr>
            <a:r>
              <a:rPr lang="en-US" sz="2700" dirty="0" smtClean="0"/>
              <a:t>They may not be excluded or segregated, denied or otherwise provided with lesser services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2160083" y="1605447"/>
            <a:ext cx="7700447" cy="6166953"/>
          </a:xfrm>
          <a:noFill/>
          <a:ln w="9525">
            <a:noFill/>
            <a:miter lim="800000"/>
            <a:headEnd/>
            <a:tailEnd/>
          </a:ln>
        </p:spPr>
        <p:txBody>
          <a:bodyPr vert="horz" wrap="square" lIns="101882" tIns="50941" rIns="101882" bIns="50941" numCol="1" anchor="t" anchorCtr="0" compatLnSpc="1">
            <a:prstTxWarp prst="textNoShape">
              <a:avLst/>
            </a:prstTxWarp>
          </a:bodyPr>
          <a:lstStyle/>
          <a:p>
            <a:pPr eaLnBrk="1" hangingPunct="1">
              <a:spcBef>
                <a:spcPts val="0"/>
              </a:spcBef>
              <a:spcAft>
                <a:spcPts val="600"/>
              </a:spcAft>
              <a:buClr>
                <a:schemeClr val="accent6">
                  <a:lumMod val="50000"/>
                </a:schemeClr>
              </a:buClr>
              <a:buFont typeface="Wingdings" pitchFamily="2" charset="2"/>
              <a:buChar char="§"/>
              <a:defRPr/>
            </a:pPr>
            <a:r>
              <a:rPr lang="en-US" sz="2700" dirty="0" smtClean="0"/>
              <a:t>Primary component of the ADA is “reasonable” accommodations and modifications for disabled persons.</a:t>
            </a:r>
          </a:p>
          <a:p>
            <a:pPr eaLnBrk="1" hangingPunct="1">
              <a:spcBef>
                <a:spcPts val="0"/>
              </a:spcBef>
              <a:spcAft>
                <a:spcPts val="600"/>
              </a:spcAft>
              <a:buClr>
                <a:schemeClr val="accent6">
                  <a:lumMod val="50000"/>
                </a:schemeClr>
              </a:buClr>
              <a:buFont typeface="Wingdings" pitchFamily="2" charset="2"/>
              <a:buChar char="§"/>
              <a:defRPr/>
            </a:pPr>
            <a:r>
              <a:rPr lang="en-US" sz="2700" dirty="0" smtClean="0"/>
              <a:t>LEO must make reasonable adjustments and modifications of policies, practices or procedures, on a case-by-case basis.</a:t>
            </a:r>
          </a:p>
          <a:p>
            <a:pPr eaLnBrk="1" hangingPunct="1">
              <a:spcBef>
                <a:spcPts val="0"/>
              </a:spcBef>
              <a:spcAft>
                <a:spcPts val="600"/>
              </a:spcAft>
              <a:buClr>
                <a:schemeClr val="accent6">
                  <a:lumMod val="50000"/>
                </a:schemeClr>
              </a:buClr>
              <a:buFont typeface="Wingdings" pitchFamily="2" charset="2"/>
              <a:buChar char="§"/>
              <a:defRPr/>
            </a:pPr>
            <a:r>
              <a:rPr lang="en-US" sz="2700" dirty="0" smtClean="0"/>
              <a:t>If mental illness or a request for modification due to mental illness is expressed, LEO may need to modify routine practices.</a:t>
            </a:r>
          </a:p>
          <a:p>
            <a:pPr eaLnBrk="1" hangingPunct="1">
              <a:spcBef>
                <a:spcPts val="0"/>
              </a:spcBef>
              <a:spcAft>
                <a:spcPts val="600"/>
              </a:spcAft>
              <a:buClr>
                <a:schemeClr val="accent6">
                  <a:lumMod val="50000"/>
                </a:schemeClr>
              </a:buClr>
              <a:buFont typeface="Wingdings" pitchFamily="2" charset="2"/>
              <a:buChar char="§"/>
              <a:defRPr/>
            </a:pPr>
            <a:endParaRPr lang="en-US" sz="2700" dirty="0" smtClean="0"/>
          </a:p>
          <a:p>
            <a:pPr marL="382059" lvl="1" indent="-382059" eaLnBrk="1" hangingPunct="1">
              <a:spcBef>
                <a:spcPts val="0"/>
              </a:spcBef>
              <a:spcAft>
                <a:spcPts val="600"/>
              </a:spcAft>
              <a:buClr>
                <a:schemeClr val="accent3">
                  <a:lumMod val="50000"/>
                </a:schemeClr>
              </a:buClr>
              <a:buFont typeface="Wingdings" pitchFamily="2" charset="2"/>
              <a:buChar char="§"/>
              <a:defRPr/>
            </a:pPr>
            <a:endParaRPr lang="en-US" sz="2900" dirty="0" smtClean="0">
              <a:ea typeface="+mn-ea"/>
              <a:cs typeface="+mn-cs"/>
            </a:endParaRPr>
          </a:p>
          <a:p>
            <a:pPr eaLnBrk="1" hangingPunct="1">
              <a:spcBef>
                <a:spcPts val="0"/>
              </a:spcBef>
              <a:spcAft>
                <a:spcPts val="600"/>
              </a:spcAft>
              <a:buClr>
                <a:schemeClr val="accent6">
                  <a:lumMod val="50000"/>
                </a:schemeClr>
              </a:buClr>
              <a:buFont typeface="Wingdings" pitchFamily="2" charset="2"/>
              <a:buChar char="§"/>
            </a:pPr>
            <a:endParaRPr lang="en-US" sz="2700" dirty="0" smtClean="0"/>
          </a:p>
        </p:txBody>
      </p:sp>
      <p:sp>
        <p:nvSpPr>
          <p:cNvPr id="5" name="AutoShape 2"/>
          <p:cNvSpPr txBox="1">
            <a:spLocks noChangeArrowheads="1"/>
          </p:cNvSpPr>
          <p:nvPr/>
        </p:nvSpPr>
        <p:spPr bwMode="auto">
          <a:xfrm>
            <a:off x="2160083" y="920170"/>
            <a:ext cx="7700447" cy="638292"/>
          </a:xfrm>
          <a:prstGeom prst="rect">
            <a:avLst/>
          </a:prstGeom>
          <a:noFill/>
          <a:ln w="9525">
            <a:noFill/>
            <a:miter lim="800000"/>
            <a:headEnd/>
            <a:tailEnd/>
          </a:ln>
          <a:effectLst>
            <a:outerShdw blurRad="50800" dist="38100" dir="2700000" algn="tl" rotWithShape="0">
              <a:prstClr val="black">
                <a:alpha val="40000"/>
              </a:prstClr>
            </a:outerShdw>
          </a:effectLst>
        </p:spPr>
        <p:txBody>
          <a:bodyPr vert="horz" wrap="square" lIns="101882" tIns="50941" rIns="101882" bIns="50941"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chemeClr val="bg1"/>
                </a:solidFill>
                <a:effectLst/>
                <a:uLnTx/>
                <a:uFillTx/>
                <a:latin typeface="+mj-lt"/>
                <a:ea typeface="+mj-ea"/>
                <a:cs typeface="+mj-cs"/>
              </a:rPr>
              <a:t>Rights of the Mentally Ill (cont.)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2160083" y="937324"/>
            <a:ext cx="7700447" cy="638292"/>
          </a:xfrm>
          <a:effectLst>
            <a:outerShdw blurRad="50800" dist="38100" dir="2700000" algn="tl" rotWithShape="0">
              <a:prstClr val="black">
                <a:alpha val="40000"/>
              </a:prstClr>
            </a:outerShdw>
          </a:effectLst>
        </p:spPr>
        <p:txBody>
          <a:bodyPr/>
          <a:lstStyle/>
          <a:p>
            <a:pPr algn="l" eaLnBrk="1" hangingPunct="1"/>
            <a:r>
              <a:rPr lang="en-US" sz="3600" b="1" dirty="0" smtClean="0">
                <a:solidFill>
                  <a:schemeClr val="bg1"/>
                </a:solidFill>
              </a:rPr>
              <a:t>Civil Involuntary Commitment</a:t>
            </a:r>
          </a:p>
        </p:txBody>
      </p:sp>
      <p:sp>
        <p:nvSpPr>
          <p:cNvPr id="5123" name="Rectangle 3"/>
          <p:cNvSpPr>
            <a:spLocks noGrp="1" noChangeArrowheads="1"/>
          </p:cNvSpPr>
          <p:nvPr>
            <p:ph idx="1"/>
          </p:nvPr>
        </p:nvSpPr>
        <p:spPr>
          <a:xfrm>
            <a:off x="2160083" y="1605447"/>
            <a:ext cx="7700447" cy="6166953"/>
          </a:xfrm>
          <a:noFill/>
          <a:ln w="9525">
            <a:noFill/>
            <a:miter lim="800000"/>
            <a:headEnd/>
            <a:tailEnd/>
          </a:ln>
        </p:spPr>
        <p:txBody>
          <a:bodyPr vert="horz" wrap="square" lIns="101882" tIns="50941" rIns="101882" bIns="50941" numCol="1" anchor="t" anchorCtr="0" compatLnSpc="1">
            <a:prstTxWarp prst="textNoShape">
              <a:avLst/>
            </a:prstTxWarp>
          </a:bodyPr>
          <a:lstStyle/>
          <a:p>
            <a:pPr eaLnBrk="1" hangingPunct="1">
              <a:spcBef>
                <a:spcPts val="0"/>
              </a:spcBef>
              <a:spcAft>
                <a:spcPts val="600"/>
              </a:spcAft>
              <a:buClr>
                <a:schemeClr val="accent6">
                  <a:lumMod val="50000"/>
                </a:schemeClr>
              </a:buClr>
              <a:buFont typeface="Wingdings" pitchFamily="2" charset="2"/>
              <a:buChar char="§"/>
              <a:defRPr/>
            </a:pPr>
            <a:r>
              <a:rPr lang="en-US" sz="2700" dirty="0" smtClean="0"/>
              <a:t>In early America, involuntary commitments were based on two basic policies:</a:t>
            </a:r>
          </a:p>
          <a:p>
            <a:pPr marL="827795" lvl="2" indent="-382059" eaLnBrk="1" hangingPunct="1">
              <a:spcBef>
                <a:spcPts val="0"/>
              </a:spcBef>
              <a:spcAft>
                <a:spcPts val="600"/>
              </a:spcAft>
              <a:buClr>
                <a:schemeClr val="accent3">
                  <a:lumMod val="50000"/>
                </a:schemeClr>
              </a:buClr>
              <a:buFont typeface="Wingdings" pitchFamily="2" charset="2"/>
              <a:buChar char="§"/>
              <a:defRPr/>
            </a:pPr>
            <a:r>
              <a:rPr lang="en-US" sz="2500" dirty="0" smtClean="0">
                <a:ea typeface="+mn-ea"/>
                <a:cs typeface="+mn-cs"/>
              </a:rPr>
              <a:t>“Police power”, the power of the State to protect itself against breaches of the peace, and</a:t>
            </a:r>
          </a:p>
          <a:p>
            <a:pPr marL="827795" lvl="2" indent="-382059" eaLnBrk="1" hangingPunct="1">
              <a:spcBef>
                <a:spcPts val="0"/>
              </a:spcBef>
              <a:spcAft>
                <a:spcPts val="600"/>
              </a:spcAft>
              <a:buClr>
                <a:schemeClr val="accent3">
                  <a:lumMod val="50000"/>
                </a:schemeClr>
              </a:buClr>
              <a:buFont typeface="Wingdings" pitchFamily="2" charset="2"/>
              <a:buChar char="§"/>
              <a:defRPr/>
            </a:pPr>
            <a:r>
              <a:rPr lang="en-US" sz="2500" dirty="0" smtClean="0">
                <a:ea typeface="+mn-ea"/>
                <a:cs typeface="+mn-cs"/>
              </a:rPr>
              <a:t>“Parens patriae,” the power of the State to act on behalf of persons with mental illness who were incapable of protecting their own welfare.</a:t>
            </a:r>
          </a:p>
          <a:p>
            <a:pPr eaLnBrk="1" hangingPunct="1">
              <a:spcBef>
                <a:spcPts val="0"/>
              </a:spcBef>
              <a:spcAft>
                <a:spcPts val="600"/>
              </a:spcAft>
              <a:buClr>
                <a:schemeClr val="accent6">
                  <a:lumMod val="50000"/>
                </a:schemeClr>
              </a:buClr>
              <a:buFont typeface="Wingdings" pitchFamily="2" charset="2"/>
              <a:buChar char="§"/>
              <a:defRPr/>
            </a:pPr>
            <a:endParaRPr lang="en-US" sz="2700" dirty="0" smtClean="0"/>
          </a:p>
          <a:p>
            <a:pPr eaLnBrk="1" hangingPunct="1">
              <a:spcBef>
                <a:spcPts val="0"/>
              </a:spcBef>
              <a:spcAft>
                <a:spcPts val="600"/>
              </a:spcAft>
              <a:buClr>
                <a:schemeClr val="accent6">
                  <a:lumMod val="50000"/>
                </a:schemeClr>
              </a:buClr>
              <a:buFont typeface="Wingdings" pitchFamily="2" charset="2"/>
              <a:buChar char="§"/>
              <a:defRPr/>
            </a:pPr>
            <a:endParaRPr lang="en-US" sz="2700" dirty="0" smtClean="0"/>
          </a:p>
          <a:p>
            <a:pPr marL="382059" lvl="1" indent="-382059" eaLnBrk="1" hangingPunct="1">
              <a:spcBef>
                <a:spcPts val="0"/>
              </a:spcBef>
              <a:spcAft>
                <a:spcPts val="600"/>
              </a:spcAft>
              <a:buClr>
                <a:schemeClr val="accent3">
                  <a:lumMod val="50000"/>
                </a:schemeClr>
              </a:buClr>
              <a:buFont typeface="Wingdings" pitchFamily="2" charset="2"/>
              <a:buChar char="§"/>
              <a:defRPr/>
            </a:pPr>
            <a:endParaRPr lang="en-US" sz="2900" dirty="0" smtClean="0">
              <a:ea typeface="+mn-ea"/>
              <a:cs typeface="+mn-cs"/>
            </a:endParaRPr>
          </a:p>
          <a:p>
            <a:pPr eaLnBrk="1" hangingPunct="1">
              <a:spcBef>
                <a:spcPts val="0"/>
              </a:spcBef>
              <a:spcAft>
                <a:spcPts val="600"/>
              </a:spcAft>
              <a:buClr>
                <a:schemeClr val="accent6">
                  <a:lumMod val="50000"/>
                </a:schemeClr>
              </a:buClr>
              <a:buFont typeface="Wingdings" pitchFamily="2" charset="2"/>
              <a:buChar char="§"/>
            </a:pPr>
            <a:endParaRPr lang="en-US" sz="27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2160083" y="931643"/>
            <a:ext cx="7700447" cy="638292"/>
          </a:xfrm>
          <a:effectLst>
            <a:outerShdw blurRad="50800" dist="38100" dir="2700000" algn="tl" rotWithShape="0">
              <a:prstClr val="black">
                <a:alpha val="40000"/>
              </a:prstClr>
            </a:outerShdw>
          </a:effectLst>
        </p:spPr>
        <p:txBody>
          <a:bodyPr/>
          <a:lstStyle/>
          <a:p>
            <a:pPr algn="l" eaLnBrk="1" hangingPunct="1"/>
            <a:r>
              <a:rPr lang="en-US" sz="3300" b="1" dirty="0" smtClean="0">
                <a:solidFill>
                  <a:schemeClr val="bg1"/>
                </a:solidFill>
              </a:rPr>
              <a:t>Civil Involuntary Commitment (cont.)</a:t>
            </a:r>
          </a:p>
        </p:txBody>
      </p:sp>
      <p:sp>
        <p:nvSpPr>
          <p:cNvPr id="5123" name="Rectangle 3"/>
          <p:cNvSpPr>
            <a:spLocks noGrp="1" noChangeArrowheads="1"/>
          </p:cNvSpPr>
          <p:nvPr>
            <p:ph idx="1"/>
          </p:nvPr>
        </p:nvSpPr>
        <p:spPr>
          <a:xfrm>
            <a:off x="2160083" y="1605447"/>
            <a:ext cx="7700447" cy="6166953"/>
          </a:xfrm>
          <a:noFill/>
          <a:ln w="9525">
            <a:noFill/>
            <a:miter lim="800000"/>
            <a:headEnd/>
            <a:tailEnd/>
          </a:ln>
        </p:spPr>
        <p:txBody>
          <a:bodyPr vert="horz" wrap="square" lIns="101882" tIns="50941" rIns="101882" bIns="50941" numCol="1" anchor="t" anchorCtr="0" compatLnSpc="1">
            <a:prstTxWarp prst="textNoShape">
              <a:avLst/>
            </a:prstTxWarp>
          </a:bodyPr>
          <a:lstStyle/>
          <a:p>
            <a:pPr eaLnBrk="1" hangingPunct="1">
              <a:spcBef>
                <a:spcPts val="0"/>
              </a:spcBef>
              <a:spcAft>
                <a:spcPts val="600"/>
              </a:spcAft>
              <a:buClr>
                <a:schemeClr val="accent6">
                  <a:lumMod val="50000"/>
                </a:schemeClr>
              </a:buClr>
              <a:buFont typeface="Wingdings" pitchFamily="2" charset="2"/>
              <a:buChar char="§"/>
              <a:defRPr/>
            </a:pPr>
            <a:r>
              <a:rPr lang="en-US" sz="2700" dirty="0" smtClean="0"/>
              <a:t>1966—several changes were made to Section 632.300 RSMo, Missouri’s civil commitment law:</a:t>
            </a:r>
          </a:p>
          <a:p>
            <a:pPr marL="827795" lvl="2" indent="-382059" eaLnBrk="1" hangingPunct="1">
              <a:spcBef>
                <a:spcPts val="0"/>
              </a:spcBef>
              <a:spcAft>
                <a:spcPts val="600"/>
              </a:spcAft>
              <a:buClr>
                <a:schemeClr val="accent3">
                  <a:lumMod val="50000"/>
                </a:schemeClr>
              </a:buClr>
              <a:buFont typeface="Wingdings" pitchFamily="2" charset="2"/>
              <a:buChar char="§"/>
              <a:defRPr/>
            </a:pPr>
            <a:r>
              <a:rPr lang="en-US" sz="2300" dirty="0" smtClean="0">
                <a:ea typeface="+mn-ea"/>
                <a:cs typeface="+mn-cs"/>
              </a:rPr>
              <a:t>Previously:  A “likelihood of serious physical harm” to self or others was required to commit a person to a mental health facility.</a:t>
            </a:r>
          </a:p>
          <a:p>
            <a:pPr marL="827795" lvl="2" indent="-382059" eaLnBrk="1" hangingPunct="1">
              <a:spcBef>
                <a:spcPts val="0"/>
              </a:spcBef>
              <a:spcAft>
                <a:spcPts val="600"/>
              </a:spcAft>
              <a:buClr>
                <a:schemeClr val="accent3">
                  <a:lumMod val="50000"/>
                </a:schemeClr>
              </a:buClr>
              <a:buFont typeface="Wingdings" pitchFamily="2" charset="2"/>
              <a:buChar char="§"/>
              <a:defRPr/>
            </a:pPr>
            <a:r>
              <a:rPr lang="en-US" sz="2300" dirty="0" smtClean="0">
                <a:ea typeface="+mn-ea"/>
                <a:cs typeface="+mn-cs"/>
              </a:rPr>
              <a:t>Currently:  A “likelihood of harm” is required to be present.</a:t>
            </a:r>
          </a:p>
          <a:p>
            <a:pPr eaLnBrk="1" hangingPunct="1">
              <a:spcBef>
                <a:spcPts val="0"/>
              </a:spcBef>
              <a:spcAft>
                <a:spcPts val="600"/>
              </a:spcAft>
              <a:buClr>
                <a:schemeClr val="accent6">
                  <a:lumMod val="50000"/>
                </a:schemeClr>
              </a:buClr>
              <a:buFont typeface="Wingdings" pitchFamily="2" charset="2"/>
              <a:buChar char="§"/>
              <a:defRPr/>
            </a:pPr>
            <a:endParaRPr lang="en-US" sz="2700" dirty="0" smtClean="0"/>
          </a:p>
          <a:p>
            <a:pPr eaLnBrk="1" hangingPunct="1">
              <a:spcBef>
                <a:spcPts val="0"/>
              </a:spcBef>
              <a:spcAft>
                <a:spcPts val="600"/>
              </a:spcAft>
              <a:buClr>
                <a:schemeClr val="accent6">
                  <a:lumMod val="50000"/>
                </a:schemeClr>
              </a:buClr>
              <a:buFont typeface="Wingdings" pitchFamily="2" charset="2"/>
              <a:buChar char="§"/>
              <a:defRPr/>
            </a:pPr>
            <a:endParaRPr lang="en-US" sz="2700" dirty="0" smtClean="0"/>
          </a:p>
          <a:p>
            <a:pPr marL="382059" lvl="1" indent="-382059" eaLnBrk="1" hangingPunct="1">
              <a:spcBef>
                <a:spcPts val="0"/>
              </a:spcBef>
              <a:spcAft>
                <a:spcPts val="600"/>
              </a:spcAft>
              <a:buClr>
                <a:schemeClr val="accent3">
                  <a:lumMod val="50000"/>
                </a:schemeClr>
              </a:buClr>
              <a:buFont typeface="Wingdings" pitchFamily="2" charset="2"/>
              <a:buChar char="§"/>
              <a:defRPr/>
            </a:pPr>
            <a:endParaRPr lang="en-US" sz="2900" dirty="0" smtClean="0">
              <a:ea typeface="+mn-ea"/>
              <a:cs typeface="+mn-cs"/>
            </a:endParaRPr>
          </a:p>
          <a:p>
            <a:pPr eaLnBrk="1" hangingPunct="1">
              <a:spcBef>
                <a:spcPts val="0"/>
              </a:spcBef>
              <a:spcAft>
                <a:spcPts val="600"/>
              </a:spcAft>
              <a:buClr>
                <a:schemeClr val="accent6">
                  <a:lumMod val="50000"/>
                </a:schemeClr>
              </a:buClr>
              <a:buFont typeface="Wingdings" pitchFamily="2" charset="2"/>
              <a:buChar char="§"/>
            </a:pPr>
            <a:endParaRPr lang="en-US" sz="2700"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2160083" y="1605447"/>
            <a:ext cx="7700447" cy="6166953"/>
          </a:xfrm>
          <a:noFill/>
          <a:ln w="9525">
            <a:noFill/>
            <a:miter lim="800000"/>
            <a:headEnd/>
            <a:tailEnd/>
          </a:ln>
        </p:spPr>
        <p:txBody>
          <a:bodyPr vert="horz" wrap="square" lIns="101882" tIns="50941" rIns="101882" bIns="50941" numCol="1" anchor="t" anchorCtr="0" compatLnSpc="1">
            <a:prstTxWarp prst="textNoShape">
              <a:avLst/>
            </a:prstTxWarp>
          </a:bodyPr>
          <a:lstStyle/>
          <a:p>
            <a:pPr eaLnBrk="1" hangingPunct="1">
              <a:spcBef>
                <a:spcPts val="0"/>
              </a:spcBef>
              <a:spcAft>
                <a:spcPts val="600"/>
              </a:spcAft>
              <a:buClr>
                <a:schemeClr val="accent6">
                  <a:lumMod val="50000"/>
                </a:schemeClr>
              </a:buClr>
              <a:buFont typeface="Wingdings" pitchFamily="2" charset="2"/>
              <a:buChar char="§"/>
              <a:defRPr/>
            </a:pPr>
            <a:r>
              <a:rPr lang="en-US" sz="2700" dirty="0" smtClean="0"/>
              <a:t>Another change in the law was the addition of outpatient civil detention as an alternative to inpatient detention under certain circumstances:</a:t>
            </a:r>
          </a:p>
          <a:p>
            <a:pPr marL="827795" lvl="2" indent="-382059" eaLnBrk="1" hangingPunct="1">
              <a:spcBef>
                <a:spcPts val="0"/>
              </a:spcBef>
              <a:spcAft>
                <a:spcPts val="600"/>
              </a:spcAft>
              <a:buClr>
                <a:schemeClr val="accent3">
                  <a:lumMod val="50000"/>
                </a:schemeClr>
              </a:buClr>
              <a:buFont typeface="Wingdings" pitchFamily="2" charset="2"/>
              <a:buChar char="§"/>
              <a:defRPr/>
            </a:pPr>
            <a:r>
              <a:rPr lang="en-US" sz="2300" dirty="0" smtClean="0">
                <a:ea typeface="+mn-ea"/>
                <a:cs typeface="+mn-cs"/>
              </a:rPr>
              <a:t>The person must be deemed safe for the community.</a:t>
            </a:r>
          </a:p>
          <a:p>
            <a:pPr marL="827795" lvl="2" indent="-382059" eaLnBrk="1" hangingPunct="1">
              <a:spcBef>
                <a:spcPts val="0"/>
              </a:spcBef>
              <a:spcAft>
                <a:spcPts val="600"/>
              </a:spcAft>
              <a:buClr>
                <a:schemeClr val="accent3">
                  <a:lumMod val="50000"/>
                </a:schemeClr>
              </a:buClr>
              <a:buFont typeface="Wingdings" pitchFamily="2" charset="2"/>
              <a:buChar char="§"/>
              <a:defRPr/>
            </a:pPr>
            <a:r>
              <a:rPr lang="en-US" sz="2300" dirty="0" smtClean="0">
                <a:ea typeface="+mn-ea"/>
                <a:cs typeface="+mn-cs"/>
              </a:rPr>
              <a:t>Still requires a commitment order to assure compliance with mental health treatment.</a:t>
            </a:r>
          </a:p>
          <a:p>
            <a:pPr eaLnBrk="1" hangingPunct="1">
              <a:spcBef>
                <a:spcPts val="0"/>
              </a:spcBef>
              <a:spcAft>
                <a:spcPts val="600"/>
              </a:spcAft>
              <a:buClr>
                <a:schemeClr val="accent6">
                  <a:lumMod val="50000"/>
                </a:schemeClr>
              </a:buClr>
              <a:buFont typeface="Wingdings" pitchFamily="2" charset="2"/>
              <a:buChar char="§"/>
              <a:defRPr/>
            </a:pPr>
            <a:r>
              <a:rPr lang="en-US" sz="2700" dirty="0" smtClean="0"/>
              <a:t>Law enforcement may be requested to assist, in cases of noncompliance, with transport to a mental health facility.</a:t>
            </a:r>
          </a:p>
          <a:p>
            <a:pPr eaLnBrk="1" hangingPunct="1">
              <a:spcBef>
                <a:spcPts val="0"/>
              </a:spcBef>
              <a:spcAft>
                <a:spcPts val="600"/>
              </a:spcAft>
              <a:buClr>
                <a:schemeClr val="accent6">
                  <a:lumMod val="50000"/>
                </a:schemeClr>
              </a:buClr>
              <a:buFont typeface="Wingdings" pitchFamily="2" charset="2"/>
              <a:buChar char="§"/>
              <a:defRPr/>
            </a:pPr>
            <a:endParaRPr lang="en-US" sz="2700" dirty="0" smtClean="0"/>
          </a:p>
          <a:p>
            <a:pPr eaLnBrk="1" hangingPunct="1">
              <a:spcBef>
                <a:spcPts val="0"/>
              </a:spcBef>
              <a:spcAft>
                <a:spcPts val="600"/>
              </a:spcAft>
              <a:buClr>
                <a:schemeClr val="accent6">
                  <a:lumMod val="50000"/>
                </a:schemeClr>
              </a:buClr>
              <a:buFont typeface="Wingdings" pitchFamily="2" charset="2"/>
              <a:buChar char="§"/>
              <a:defRPr/>
            </a:pPr>
            <a:endParaRPr lang="en-US" sz="2700" dirty="0" smtClean="0"/>
          </a:p>
          <a:p>
            <a:pPr marL="382059" lvl="1" indent="-382059" eaLnBrk="1" hangingPunct="1">
              <a:spcBef>
                <a:spcPts val="0"/>
              </a:spcBef>
              <a:spcAft>
                <a:spcPts val="600"/>
              </a:spcAft>
              <a:buClr>
                <a:schemeClr val="accent3">
                  <a:lumMod val="50000"/>
                </a:schemeClr>
              </a:buClr>
              <a:buFont typeface="Wingdings" pitchFamily="2" charset="2"/>
              <a:buChar char="§"/>
              <a:defRPr/>
            </a:pPr>
            <a:endParaRPr lang="en-US" sz="2900" dirty="0" smtClean="0">
              <a:ea typeface="+mn-ea"/>
              <a:cs typeface="+mn-cs"/>
            </a:endParaRPr>
          </a:p>
          <a:p>
            <a:pPr eaLnBrk="1" hangingPunct="1">
              <a:spcBef>
                <a:spcPts val="0"/>
              </a:spcBef>
              <a:spcAft>
                <a:spcPts val="600"/>
              </a:spcAft>
              <a:buClr>
                <a:schemeClr val="accent6">
                  <a:lumMod val="50000"/>
                </a:schemeClr>
              </a:buClr>
              <a:buFont typeface="Wingdings" pitchFamily="2" charset="2"/>
              <a:buChar char="§"/>
            </a:pPr>
            <a:endParaRPr lang="en-US" sz="2700" dirty="0" smtClean="0"/>
          </a:p>
        </p:txBody>
      </p:sp>
      <p:sp>
        <p:nvSpPr>
          <p:cNvPr id="5" name="AutoShape 2"/>
          <p:cNvSpPr>
            <a:spLocks noGrp="1" noChangeArrowheads="1"/>
          </p:cNvSpPr>
          <p:nvPr>
            <p:ph type="title"/>
          </p:nvPr>
        </p:nvSpPr>
        <p:spPr>
          <a:xfrm>
            <a:off x="2160083" y="931643"/>
            <a:ext cx="7700447" cy="638292"/>
          </a:xfrm>
          <a:effectLst>
            <a:outerShdw blurRad="50800" dist="38100" dir="2700000" algn="tl" rotWithShape="0">
              <a:prstClr val="black">
                <a:alpha val="40000"/>
              </a:prstClr>
            </a:outerShdw>
          </a:effectLst>
        </p:spPr>
        <p:txBody>
          <a:bodyPr/>
          <a:lstStyle/>
          <a:p>
            <a:pPr algn="l" eaLnBrk="1" hangingPunct="1"/>
            <a:r>
              <a:rPr lang="en-US" sz="3300" b="1" dirty="0" smtClean="0">
                <a:solidFill>
                  <a:schemeClr val="bg1"/>
                </a:solidFill>
              </a:rPr>
              <a:t>Civil Involuntary Commitment (cont.)</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11475</TotalTime>
  <Pages>19</Pages>
  <Words>2542</Words>
  <Application>Microsoft Office PowerPoint</Application>
  <PresentationFormat>Custom</PresentationFormat>
  <Paragraphs>160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(Overview of) Mental Health Law</vt:lpstr>
      <vt:lpstr>Objectives</vt:lpstr>
      <vt:lpstr>Historical Background</vt:lpstr>
      <vt:lpstr>Rights of the Mentally Ill</vt:lpstr>
      <vt:lpstr>Rights of the Mentally Ill (cont.)</vt:lpstr>
      <vt:lpstr>PowerPoint Presentation</vt:lpstr>
      <vt:lpstr>Civil Involuntary Commitment</vt:lpstr>
      <vt:lpstr>Civil Involuntary Commitment (cont.)</vt:lpstr>
      <vt:lpstr>Civil Involuntary Commitment (cont.)</vt:lpstr>
      <vt:lpstr>Civil Involuntary Commitment (cont.)</vt:lpstr>
      <vt:lpstr>Official Immunity</vt:lpstr>
      <vt:lpstr>Forensics Clients</vt:lpstr>
      <vt:lpstr>Conclusion</vt:lpstr>
      <vt:lpstr>References</vt:lpstr>
    </vt:vector>
  </TitlesOfParts>
  <Company>TMC-E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Illness and Personality Disorders</dc:title>
  <dc:subject>Lee's Summit PD</dc:subject>
  <dc:creator>Carolyn Walker, M.S., L.P.C.</dc:creator>
  <cp:lastModifiedBy>Mezzacasa, Michael D</cp:lastModifiedBy>
  <cp:revision>118</cp:revision>
  <cp:lastPrinted>2004-07-12T19:55:23Z</cp:lastPrinted>
  <dcterms:created xsi:type="dcterms:W3CDTF">1998-12-05T14:59:50Z</dcterms:created>
  <dcterms:modified xsi:type="dcterms:W3CDTF">2016-03-10T16:27:46Z</dcterms:modified>
</cp:coreProperties>
</file>